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34"/>
  </p:notesMasterIdLst>
  <p:sldIdLst>
    <p:sldId id="298" r:id="rId5"/>
    <p:sldId id="311" r:id="rId6"/>
    <p:sldId id="312" r:id="rId7"/>
    <p:sldId id="316" r:id="rId8"/>
    <p:sldId id="317" r:id="rId9"/>
    <p:sldId id="318" r:id="rId10"/>
    <p:sldId id="319" r:id="rId11"/>
    <p:sldId id="320" r:id="rId12"/>
    <p:sldId id="321" r:id="rId13"/>
    <p:sldId id="305" r:id="rId14"/>
    <p:sldId id="322" r:id="rId15"/>
    <p:sldId id="303" r:id="rId16"/>
    <p:sldId id="301" r:id="rId17"/>
    <p:sldId id="302" r:id="rId18"/>
    <p:sldId id="304" r:id="rId19"/>
    <p:sldId id="313" r:id="rId20"/>
    <p:sldId id="307" r:id="rId21"/>
    <p:sldId id="428" r:id="rId22"/>
    <p:sldId id="308" r:id="rId23"/>
    <p:sldId id="309" r:id="rId24"/>
    <p:sldId id="310" r:id="rId25"/>
    <p:sldId id="653" r:id="rId26"/>
    <p:sldId id="430" r:id="rId27"/>
    <p:sldId id="431" r:id="rId28"/>
    <p:sldId id="323" r:id="rId29"/>
    <p:sldId id="314" r:id="rId30"/>
    <p:sldId id="324" r:id="rId31"/>
    <p:sldId id="326" r:id="rId32"/>
    <p:sldId id="32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3" autoAdjust="0"/>
    <p:restoredTop sz="70030" autoAdjust="0"/>
  </p:normalViewPr>
  <p:slideViewPr>
    <p:cSldViewPr snapToGrid="0">
      <p:cViewPr varScale="1">
        <p:scale>
          <a:sx n="60" d="100"/>
          <a:sy n="60" d="100"/>
        </p:scale>
        <p:origin x="43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CADEF-CD6B-4122-8E76-F613AD50B675}" type="datetimeFigureOut">
              <a:rPr lang="en-US" smtClean="0"/>
              <a:t>8/9/2020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80461-B8C0-47D9-BA19-142E2B28122E}" type="slidenum">
              <a:rPr lang="en-US" smtClean="0"/>
              <a:t>‹#›</a:t>
            </a:fld>
            <a:endParaRPr lang="en-US"/>
          </a:p>
        </p:txBody>
      </p:sp>
    </p:spTree>
    <p:extLst>
      <p:ext uri="{BB962C8B-B14F-4D97-AF65-F5344CB8AC3E}">
        <p14:creationId xmlns:p14="http://schemas.microsoft.com/office/powerpoint/2010/main" val="1627039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fundamental concept is what is a graph? A network is a special kind of graph.</a:t>
            </a:r>
          </a:p>
          <a:p>
            <a:r>
              <a:rPr lang="en-US" dirty="0"/>
              <a:t>A graph is</a:t>
            </a:r>
          </a:p>
          <a:p>
            <a:r>
              <a:rPr lang="en-US" dirty="0"/>
              <a:t>A network is a </a:t>
            </a:r>
          </a:p>
          <a:p>
            <a:endParaRPr lang="en-US" dirty="0"/>
          </a:p>
          <a:p>
            <a:r>
              <a:rPr lang="en-US" dirty="0"/>
              <a:t>We need to think about vertices and nodes, lines and layout</a:t>
            </a:r>
          </a:p>
        </p:txBody>
      </p:sp>
      <p:sp>
        <p:nvSpPr>
          <p:cNvPr id="4" name="Slide Number Placeholder 3"/>
          <p:cNvSpPr>
            <a:spLocks noGrp="1"/>
          </p:cNvSpPr>
          <p:nvPr>
            <p:ph type="sldNum" sz="quarter" idx="5"/>
          </p:nvPr>
        </p:nvSpPr>
        <p:spPr/>
        <p:txBody>
          <a:bodyPr/>
          <a:lstStyle/>
          <a:p>
            <a:fld id="{D5180461-B8C0-47D9-BA19-142E2B28122E}" type="slidenum">
              <a:rPr lang="en-US" smtClean="0"/>
              <a:t>3</a:t>
            </a:fld>
            <a:endParaRPr lang="en-US"/>
          </a:p>
        </p:txBody>
      </p:sp>
    </p:spTree>
    <p:extLst>
      <p:ext uri="{BB962C8B-B14F-4D97-AF65-F5344CB8AC3E}">
        <p14:creationId xmlns:p14="http://schemas.microsoft.com/office/powerpoint/2010/main" val="2511799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29">
              <a:defRPr/>
            </a:pPr>
            <a:r>
              <a:rPr lang="en-US" dirty="0"/>
              <a:t>Individuals in the Vertex1 column “point to” those in the Vertex2 column in this network. </a:t>
            </a:r>
          </a:p>
          <a:p>
            <a:pPr defTabSz="966529">
              <a:defRPr/>
            </a:pPr>
            <a:endParaRPr lang="en-US" dirty="0"/>
          </a:p>
          <a:p>
            <a:pPr defTabSz="966529">
              <a:defRPr/>
            </a:pPr>
            <a:r>
              <a:rPr lang="en-US" dirty="0"/>
              <a:t>Additional columns containing attribute data could be used to describe each edge. For example, an Edge Weight column could be added with values representing the strength of various ties.</a:t>
            </a:r>
          </a:p>
          <a:p>
            <a:pPr defTabSz="966529">
              <a:defRPr/>
            </a:pPr>
            <a:endParaRPr lang="en-US" dirty="0"/>
          </a:p>
          <a:p>
            <a:pPr defTabSz="966529">
              <a:defRPr/>
            </a:pPr>
            <a:r>
              <a:rPr lang="en-US" dirty="0"/>
              <a:t>The bottom table is the same data in a different representation called a matrix.</a:t>
            </a:r>
          </a:p>
          <a:p>
            <a:endParaRPr lang="en-US" dirty="0"/>
          </a:p>
          <a:p>
            <a:r>
              <a:rPr lang="en-US" dirty="0"/>
              <a:t>This network is a directed network, as it is not symmetrical (i.e., Ann points to Bob in row 1, but Bob doesn’t point to Ann in row 2). If it were an undirected network it would be a symmetric matrix; if Ann points to Bob then Bob must necessarily point to Ann. </a:t>
            </a:r>
          </a:p>
        </p:txBody>
      </p:sp>
      <p:sp>
        <p:nvSpPr>
          <p:cNvPr id="4" name="Slide Number Placeholder 3"/>
          <p:cNvSpPr>
            <a:spLocks noGrp="1"/>
          </p:cNvSpPr>
          <p:nvPr>
            <p:ph type="sldNum" sz="quarter" idx="5"/>
          </p:nvPr>
        </p:nvSpPr>
        <p:spPr/>
        <p:txBody>
          <a:bodyPr/>
          <a:lstStyle/>
          <a:p>
            <a:fld id="{8FA0916C-EE75-4147-9DF9-3CADFEE45715}" type="slidenum">
              <a:rPr lang="en-US" smtClean="0"/>
              <a:t>18</a:t>
            </a:fld>
            <a:endParaRPr lang="en-US"/>
          </a:p>
        </p:txBody>
      </p:sp>
    </p:spTree>
    <p:extLst>
      <p:ext uri="{BB962C8B-B14F-4D97-AF65-F5344CB8AC3E}">
        <p14:creationId xmlns:p14="http://schemas.microsoft.com/office/powerpoint/2010/main" val="2737640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will turn this format into an adjacency matrix for us…</a:t>
            </a:r>
          </a:p>
        </p:txBody>
      </p:sp>
      <p:sp>
        <p:nvSpPr>
          <p:cNvPr id="4" name="Slide Number Placeholder 3"/>
          <p:cNvSpPr>
            <a:spLocks noGrp="1"/>
          </p:cNvSpPr>
          <p:nvPr>
            <p:ph type="sldNum" sz="quarter" idx="5"/>
          </p:nvPr>
        </p:nvSpPr>
        <p:spPr/>
        <p:txBody>
          <a:bodyPr/>
          <a:lstStyle/>
          <a:p>
            <a:fld id="{D5180461-B8C0-47D9-BA19-142E2B28122E}" type="slidenum">
              <a:rPr lang="en-US" smtClean="0"/>
              <a:t>20</a:t>
            </a:fld>
            <a:endParaRPr lang="en-US"/>
          </a:p>
        </p:txBody>
      </p:sp>
    </p:spTree>
    <p:extLst>
      <p:ext uri="{BB962C8B-B14F-4D97-AF65-F5344CB8AC3E}">
        <p14:creationId xmlns:p14="http://schemas.microsoft.com/office/powerpoint/2010/main" val="1780369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A0916C-EE75-4147-9DF9-3CADFEE45715}" type="slidenum">
              <a:rPr lang="en-US" smtClean="0"/>
              <a:t>22</a:t>
            </a:fld>
            <a:endParaRPr lang="en-US"/>
          </a:p>
        </p:txBody>
      </p:sp>
    </p:spTree>
    <p:extLst>
      <p:ext uri="{BB962C8B-B14F-4D97-AF65-F5344CB8AC3E}">
        <p14:creationId xmlns:p14="http://schemas.microsoft.com/office/powerpoint/2010/main" val="1608852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Another set of metrics identifies individuals’ positions within a network. Paramount among these is the set of centrality measures, which describe how a particular vertex can be said to be in the “middle” of a network.</a:t>
            </a:r>
          </a:p>
        </p:txBody>
      </p:sp>
      <p:sp>
        <p:nvSpPr>
          <p:cNvPr id="4" name="Slide Number Placeholder 3"/>
          <p:cNvSpPr>
            <a:spLocks noGrp="1"/>
          </p:cNvSpPr>
          <p:nvPr>
            <p:ph type="sldNum" sz="quarter" idx="5"/>
          </p:nvPr>
        </p:nvSpPr>
        <p:spPr/>
        <p:txBody>
          <a:bodyPr/>
          <a:lstStyle/>
          <a:p>
            <a:fld id="{8FA0916C-EE75-4147-9DF9-3CADFEE45715}" type="slidenum">
              <a:rPr lang="en-US" smtClean="0"/>
              <a:t>23</a:t>
            </a:fld>
            <a:endParaRPr lang="en-US"/>
          </a:p>
        </p:txBody>
      </p:sp>
    </p:spTree>
    <p:extLst>
      <p:ext uri="{BB962C8B-B14F-4D97-AF65-F5344CB8AC3E}">
        <p14:creationId xmlns:p14="http://schemas.microsoft.com/office/powerpoint/2010/main" val="1220415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powerful set of tools for those who can master the demands of python or other programming languages and the application programmer interfaces (API) that give sophisticated users special access to resources</a:t>
            </a:r>
          </a:p>
          <a:p>
            <a:r>
              <a:rPr lang="en-US" dirty="0"/>
              <a:t>single tool designed for nonprogrammers, </a:t>
            </a:r>
            <a:r>
              <a:rPr lang="en-US" dirty="0" err="1"/>
              <a:t>NodeXL</a:t>
            </a:r>
            <a:r>
              <a:rPr lang="en-US" dirty="0"/>
              <a:t>, because of its relative ease of use, support for rich visuals and analytics, and integration with the ubiquitous Excel spreadsheet software. </a:t>
            </a:r>
          </a:p>
          <a:p>
            <a:r>
              <a:rPr lang="en-US" dirty="0"/>
              <a:t>for the noncoding user, </a:t>
            </a:r>
            <a:r>
              <a:rPr lang="en-US" dirty="0" err="1"/>
              <a:t>NodeXL</a:t>
            </a:r>
            <a:r>
              <a:rPr lang="en-US" dirty="0"/>
              <a:t> may be one of the easiest ways to both manipulate network graphs and get graphs from a variety of social media sources. </a:t>
            </a:r>
          </a:p>
          <a:p>
            <a:endParaRPr lang="en-US" dirty="0"/>
          </a:p>
        </p:txBody>
      </p:sp>
      <p:sp>
        <p:nvSpPr>
          <p:cNvPr id="4" name="Slide Number Placeholder 3"/>
          <p:cNvSpPr>
            <a:spLocks noGrp="1"/>
          </p:cNvSpPr>
          <p:nvPr>
            <p:ph type="sldNum" sz="quarter" idx="5"/>
          </p:nvPr>
        </p:nvSpPr>
        <p:spPr/>
        <p:txBody>
          <a:bodyPr/>
          <a:lstStyle/>
          <a:p>
            <a:fld id="{8FA0916C-EE75-4147-9DF9-3CADFEE45715}" type="slidenum">
              <a:rPr lang="en-US" smtClean="0"/>
              <a:t>24</a:t>
            </a:fld>
            <a:endParaRPr lang="en-US"/>
          </a:p>
        </p:txBody>
      </p:sp>
    </p:spTree>
    <p:extLst>
      <p:ext uri="{BB962C8B-B14F-4D97-AF65-F5344CB8AC3E}">
        <p14:creationId xmlns:p14="http://schemas.microsoft.com/office/powerpoint/2010/main" val="144934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Profe</a:t>
            </a:r>
            <a:r>
              <a:rPr lang="en-US" dirty="0"/>
              <a:t> represent one type of node, students are a different mode</a:t>
            </a:r>
          </a:p>
          <a:p>
            <a:r>
              <a:rPr lang="en-US" dirty="0"/>
              <a:t>Students at a university are bound to professors</a:t>
            </a:r>
          </a:p>
        </p:txBody>
      </p:sp>
      <p:sp>
        <p:nvSpPr>
          <p:cNvPr id="4" name="Slide Number Placeholder 3"/>
          <p:cNvSpPr>
            <a:spLocks noGrp="1"/>
          </p:cNvSpPr>
          <p:nvPr>
            <p:ph type="sldNum" sz="quarter" idx="5"/>
          </p:nvPr>
        </p:nvSpPr>
        <p:spPr/>
        <p:txBody>
          <a:bodyPr/>
          <a:lstStyle/>
          <a:p>
            <a:fld id="{D5180461-B8C0-47D9-BA19-142E2B28122E}" type="slidenum">
              <a:rPr lang="en-US" smtClean="0"/>
              <a:t>6</a:t>
            </a:fld>
            <a:endParaRPr lang="en-US"/>
          </a:p>
        </p:txBody>
      </p:sp>
    </p:spTree>
    <p:extLst>
      <p:ext uri="{BB962C8B-B14F-4D97-AF65-F5344CB8AC3E}">
        <p14:creationId xmlns:p14="http://schemas.microsoft.com/office/powerpoint/2010/main" val="2024670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link between the two entitles would be referred to as an edge</a:t>
            </a:r>
          </a:p>
          <a:p>
            <a:endParaRPr lang="en-US" dirty="0"/>
          </a:p>
        </p:txBody>
      </p:sp>
      <p:sp>
        <p:nvSpPr>
          <p:cNvPr id="4" name="Slide Number Placeholder 3"/>
          <p:cNvSpPr>
            <a:spLocks noGrp="1"/>
          </p:cNvSpPr>
          <p:nvPr>
            <p:ph type="sldNum" sz="quarter" idx="5"/>
          </p:nvPr>
        </p:nvSpPr>
        <p:spPr/>
        <p:txBody>
          <a:bodyPr/>
          <a:lstStyle/>
          <a:p>
            <a:fld id="{D5180461-B8C0-47D9-BA19-142E2B28122E}" type="slidenum">
              <a:rPr lang="en-US" smtClean="0"/>
              <a:t>7</a:t>
            </a:fld>
            <a:endParaRPr lang="en-US"/>
          </a:p>
        </p:txBody>
      </p:sp>
    </p:spTree>
    <p:extLst>
      <p:ext uri="{BB962C8B-B14F-4D97-AF65-F5344CB8AC3E}">
        <p14:creationId xmlns:p14="http://schemas.microsoft.com/office/powerpoint/2010/main" val="254187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reciprocity of the line (link or tie) is an important feature of the network</a:t>
            </a:r>
          </a:p>
        </p:txBody>
      </p:sp>
      <p:sp>
        <p:nvSpPr>
          <p:cNvPr id="4" name="Slide Number Placeholder 3"/>
          <p:cNvSpPr>
            <a:spLocks noGrp="1"/>
          </p:cNvSpPr>
          <p:nvPr>
            <p:ph type="sldNum" sz="quarter" idx="5"/>
          </p:nvPr>
        </p:nvSpPr>
        <p:spPr/>
        <p:txBody>
          <a:bodyPr/>
          <a:lstStyle/>
          <a:p>
            <a:fld id="{D5180461-B8C0-47D9-BA19-142E2B28122E}" type="slidenum">
              <a:rPr lang="en-US" smtClean="0"/>
              <a:t>8</a:t>
            </a:fld>
            <a:endParaRPr lang="en-US"/>
          </a:p>
        </p:txBody>
      </p:sp>
    </p:spTree>
    <p:extLst>
      <p:ext uri="{BB962C8B-B14F-4D97-AF65-F5344CB8AC3E}">
        <p14:creationId xmlns:p14="http://schemas.microsoft.com/office/powerpoint/2010/main" val="711832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Weighted versus unweighted</a:t>
            </a:r>
          </a:p>
          <a:p>
            <a:r>
              <a:rPr lang="en-US" dirty="0"/>
              <a:t>An unweighted network (“dichotomous or binary”)— edge takes one of two values – there can be no edge which is a 0 or an edge can be present = 1</a:t>
            </a:r>
          </a:p>
          <a:p>
            <a:endParaRPr lang="en-US" dirty="0"/>
          </a:p>
          <a:p>
            <a:r>
              <a:rPr lang="en-US" dirty="0"/>
              <a:t>Weighted network edge takes infinite values – more info and gives a sense of how strong the tie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a third edge type – loop – person nominates themselves</a:t>
            </a:r>
          </a:p>
          <a:p>
            <a:endParaRPr lang="en-US" dirty="0"/>
          </a:p>
        </p:txBody>
      </p:sp>
      <p:sp>
        <p:nvSpPr>
          <p:cNvPr id="4" name="Slide Number Placeholder 3"/>
          <p:cNvSpPr>
            <a:spLocks noGrp="1"/>
          </p:cNvSpPr>
          <p:nvPr>
            <p:ph type="sldNum" sz="quarter" idx="5"/>
          </p:nvPr>
        </p:nvSpPr>
        <p:spPr/>
        <p:txBody>
          <a:bodyPr/>
          <a:lstStyle/>
          <a:p>
            <a:fld id="{D5180461-B8C0-47D9-BA19-142E2B28122E}" type="slidenum">
              <a:rPr lang="en-US" smtClean="0"/>
              <a:t>9</a:t>
            </a:fld>
            <a:endParaRPr lang="en-US"/>
          </a:p>
        </p:txBody>
      </p:sp>
    </p:spTree>
    <p:extLst>
      <p:ext uri="{BB962C8B-B14F-4D97-AF65-F5344CB8AC3E}">
        <p14:creationId xmlns:p14="http://schemas.microsoft.com/office/powerpoint/2010/main" val="1715874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Networks can differ in terms of their links or lines</a:t>
            </a:r>
          </a:p>
          <a:p>
            <a:endParaRPr lang="en-US" dirty="0"/>
          </a:p>
        </p:txBody>
      </p:sp>
      <p:sp>
        <p:nvSpPr>
          <p:cNvPr id="4" name="Slide Number Placeholder 3"/>
          <p:cNvSpPr>
            <a:spLocks noGrp="1"/>
          </p:cNvSpPr>
          <p:nvPr>
            <p:ph type="sldNum" sz="quarter" idx="5"/>
          </p:nvPr>
        </p:nvSpPr>
        <p:spPr/>
        <p:txBody>
          <a:bodyPr/>
          <a:lstStyle/>
          <a:p>
            <a:fld id="{D5180461-B8C0-47D9-BA19-142E2B28122E}" type="slidenum">
              <a:rPr lang="en-US" smtClean="0"/>
              <a:t>10</a:t>
            </a:fld>
            <a:endParaRPr lang="en-US"/>
          </a:p>
        </p:txBody>
      </p:sp>
    </p:spTree>
    <p:extLst>
      <p:ext uri="{BB962C8B-B14F-4D97-AF65-F5344CB8AC3E}">
        <p14:creationId xmlns:p14="http://schemas.microsoft.com/office/powerpoint/2010/main" val="353365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Hierarchcial</a:t>
            </a:r>
            <a:r>
              <a:rPr lang="en-US" dirty="0"/>
              <a:t> or spring layout – no clear hierarchical structure, things are more centralized, no clear rank order</a:t>
            </a:r>
          </a:p>
        </p:txBody>
      </p:sp>
      <p:sp>
        <p:nvSpPr>
          <p:cNvPr id="4" name="Slide Number Placeholder 3"/>
          <p:cNvSpPr>
            <a:spLocks noGrp="1"/>
          </p:cNvSpPr>
          <p:nvPr>
            <p:ph type="sldNum" sz="quarter" idx="5"/>
          </p:nvPr>
        </p:nvSpPr>
        <p:spPr/>
        <p:txBody>
          <a:bodyPr/>
          <a:lstStyle/>
          <a:p>
            <a:fld id="{D5180461-B8C0-47D9-BA19-142E2B28122E}" type="slidenum">
              <a:rPr lang="en-US" smtClean="0"/>
              <a:t>11</a:t>
            </a:fld>
            <a:endParaRPr lang="en-US"/>
          </a:p>
        </p:txBody>
      </p:sp>
    </p:spTree>
    <p:extLst>
      <p:ext uri="{BB962C8B-B14F-4D97-AF65-F5344CB8AC3E}">
        <p14:creationId xmlns:p14="http://schemas.microsoft.com/office/powerpoint/2010/main" val="37169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80461-B8C0-47D9-BA19-142E2B28122E}" type="slidenum">
              <a:rPr lang="en-US" smtClean="0"/>
              <a:t>13</a:t>
            </a:fld>
            <a:endParaRPr lang="en-US"/>
          </a:p>
        </p:txBody>
      </p:sp>
    </p:spTree>
    <p:extLst>
      <p:ext uri="{BB962C8B-B14F-4D97-AF65-F5344CB8AC3E}">
        <p14:creationId xmlns:p14="http://schemas.microsoft.com/office/powerpoint/2010/main" val="1727478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—shows how adjacent one node is to another through a value (e.g. 0s and 1s)</a:t>
            </a:r>
          </a:p>
          <a:p>
            <a:pPr lvl="1"/>
            <a:r>
              <a:rPr lang="en-US" dirty="0"/>
              <a:t>Advantage – allows us to do mathematical manipulations directly to the network so we can transform the network- when we transform the network as we are visualizing it is calculating it as a matrix</a:t>
            </a:r>
          </a:p>
          <a:p>
            <a:pPr lvl="1"/>
            <a:r>
              <a:rPr lang="en-US" dirty="0"/>
              <a:t>Disadvantage: not intuitive when collecting data, they are “expensive” data structures – more efficient human friendly representation and then let computer turn it into an adjacency network</a:t>
            </a:r>
          </a:p>
          <a:p>
            <a:endParaRPr lang="en-US" dirty="0"/>
          </a:p>
        </p:txBody>
      </p:sp>
      <p:sp>
        <p:nvSpPr>
          <p:cNvPr id="4" name="Slide Number Placeholder 3"/>
          <p:cNvSpPr>
            <a:spLocks noGrp="1"/>
          </p:cNvSpPr>
          <p:nvPr>
            <p:ph type="sldNum" sz="quarter" idx="5"/>
          </p:nvPr>
        </p:nvSpPr>
        <p:spPr/>
        <p:txBody>
          <a:bodyPr/>
          <a:lstStyle/>
          <a:p>
            <a:fld id="{D5180461-B8C0-47D9-BA19-142E2B28122E}" type="slidenum">
              <a:rPr lang="en-US" smtClean="0"/>
              <a:t>17</a:t>
            </a:fld>
            <a:endParaRPr lang="en-US"/>
          </a:p>
        </p:txBody>
      </p:sp>
    </p:spTree>
    <p:extLst>
      <p:ext uri="{BB962C8B-B14F-4D97-AF65-F5344CB8AC3E}">
        <p14:creationId xmlns:p14="http://schemas.microsoft.com/office/powerpoint/2010/main" val="418405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riatte/awesome-network-analysis#dataset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Day 3</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SNA and R</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7" name="Rectangle 12">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5DA98-4AD5-44AF-9775-7C3A6A0B23E5}"/>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a:t>Link types</a:t>
            </a:r>
          </a:p>
        </p:txBody>
      </p:sp>
      <p:cxnSp>
        <p:nvCxnSpPr>
          <p:cNvPr id="58" name="Straight Connector 14">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6DEC2A-FF5E-4F97-A2EF-A2F992F30317}"/>
              </a:ext>
            </a:extLst>
          </p:cNvPr>
          <p:cNvSpPr>
            <a:spLocks noGrp="1"/>
          </p:cNvSpPr>
          <p:nvPr>
            <p:ph sz="half" idx="2"/>
          </p:nvPr>
        </p:nvSpPr>
        <p:spPr>
          <a:xfrm>
            <a:off x="858064" y="2639380"/>
            <a:ext cx="3205049" cy="3229714"/>
          </a:xfrm>
        </p:spPr>
        <p:txBody>
          <a:bodyPr vert="horz" lIns="0" tIns="45720" rIns="0" bIns="45720" rtlCol="0">
            <a:normAutofit/>
          </a:bodyPr>
          <a:lstStyle/>
          <a:p>
            <a:pPr>
              <a:lnSpc>
                <a:spcPct val="100000"/>
              </a:lnSpc>
            </a:pPr>
            <a:endParaRPr lang="en-US"/>
          </a:p>
          <a:p>
            <a:pPr>
              <a:lnSpc>
                <a:spcPct val="100000"/>
              </a:lnSpc>
            </a:pPr>
            <a:endParaRPr lang="en-US"/>
          </a:p>
        </p:txBody>
      </p:sp>
      <p:pic>
        <p:nvPicPr>
          <p:cNvPr id="4" name="Content Placeholder 3">
            <a:extLst>
              <a:ext uri="{FF2B5EF4-FFF2-40B4-BE49-F238E27FC236}">
                <a16:creationId xmlns:a16="http://schemas.microsoft.com/office/drawing/2014/main" id="{6C8903AC-3ADA-4FC1-81A3-C335C9C61D0F}"/>
              </a:ext>
            </a:extLst>
          </p:cNvPr>
          <p:cNvPicPr>
            <a:picLocks noGrp="1" noChangeAspect="1"/>
          </p:cNvPicPr>
          <p:nvPr>
            <p:ph sz="half" idx="1"/>
          </p:nvPr>
        </p:nvPicPr>
        <p:blipFill rotWithShape="1">
          <a:blip r:embed="rId3"/>
          <a:srcRect t="2187"/>
          <a:stretch/>
        </p:blipFill>
        <p:spPr>
          <a:xfrm>
            <a:off x="4653447" y="947203"/>
            <a:ext cx="6892560" cy="4618146"/>
          </a:xfrm>
          <a:prstGeom prst="rect">
            <a:avLst/>
          </a:prstGeom>
        </p:spPr>
      </p:pic>
      <p:sp>
        <p:nvSpPr>
          <p:cNvPr id="59" name="Rectangle 16">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6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36DC-7DF7-44A5-B945-CB622606E98D}"/>
              </a:ext>
            </a:extLst>
          </p:cNvPr>
          <p:cNvSpPr>
            <a:spLocks noGrp="1"/>
          </p:cNvSpPr>
          <p:nvPr>
            <p:ph type="title"/>
          </p:nvPr>
        </p:nvSpPr>
        <p:spPr/>
        <p:txBody>
          <a:bodyPr/>
          <a:lstStyle/>
          <a:p>
            <a:r>
              <a:rPr lang="en-US" dirty="0"/>
              <a:t>Aesthetics: Layout</a:t>
            </a:r>
          </a:p>
        </p:txBody>
      </p:sp>
      <p:sp>
        <p:nvSpPr>
          <p:cNvPr id="3" name="Content Placeholder 2">
            <a:extLst>
              <a:ext uri="{FF2B5EF4-FFF2-40B4-BE49-F238E27FC236}">
                <a16:creationId xmlns:a16="http://schemas.microsoft.com/office/drawing/2014/main" id="{A828DC96-EAF2-4CB1-A919-80F173341A1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210A15C-4892-42A2-B2F1-CA3785C41F0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167022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008A-16D1-481D-80CF-505134506C93}"/>
              </a:ext>
            </a:extLst>
          </p:cNvPr>
          <p:cNvSpPr>
            <a:spLocks noGrp="1"/>
          </p:cNvSpPr>
          <p:nvPr>
            <p:ph type="title"/>
          </p:nvPr>
        </p:nvSpPr>
        <p:spPr/>
        <p:txBody>
          <a:bodyPr/>
          <a:lstStyle/>
          <a:p>
            <a:r>
              <a:rPr lang="en-US" dirty="0"/>
              <a:t>Visualization Aesthetics</a:t>
            </a:r>
          </a:p>
        </p:txBody>
      </p:sp>
      <p:sp>
        <p:nvSpPr>
          <p:cNvPr id="3" name="Content Placeholder 2">
            <a:extLst>
              <a:ext uri="{FF2B5EF4-FFF2-40B4-BE49-F238E27FC236}">
                <a16:creationId xmlns:a16="http://schemas.microsoft.com/office/drawing/2014/main" id="{E9B403D4-38FF-499F-8E30-74AB51589C4B}"/>
              </a:ext>
            </a:extLst>
          </p:cNvPr>
          <p:cNvSpPr>
            <a:spLocks noGrp="1"/>
          </p:cNvSpPr>
          <p:nvPr>
            <p:ph idx="1"/>
          </p:nvPr>
        </p:nvSpPr>
        <p:spPr/>
        <p:txBody>
          <a:bodyPr>
            <a:normAutofit/>
          </a:bodyPr>
          <a:lstStyle/>
          <a:p>
            <a:r>
              <a:rPr lang="en-US" dirty="0"/>
              <a:t>In network maps, as in other visualization formats, several key elements control the outcome. </a:t>
            </a:r>
          </a:p>
          <a:p>
            <a:pPr lvl="1"/>
            <a:r>
              <a:rPr lang="en-US" dirty="0"/>
              <a:t>Color, size, shape, and position</a:t>
            </a:r>
          </a:p>
          <a:p>
            <a:r>
              <a:rPr lang="en-US" dirty="0"/>
              <a:t>Modern graph layouts are optimized for speed and aesthetics. </a:t>
            </a:r>
          </a:p>
          <a:p>
            <a:pPr lvl="1"/>
            <a:r>
              <a:rPr lang="en-US" dirty="0"/>
              <a:t>They seek to minimize overlaps and edge crossing and ensure similar edge length across the graph.</a:t>
            </a:r>
          </a:p>
          <a:p>
            <a:r>
              <a:rPr lang="en-US" dirty="0"/>
              <a:t>The main concern in designing a network visualization is the purpose it has to serve. </a:t>
            </a:r>
          </a:p>
          <a:p>
            <a:pPr lvl="1"/>
            <a:r>
              <a:rPr lang="en-US" dirty="0"/>
              <a:t>What are the structural properties that we want to highlight? </a:t>
            </a:r>
          </a:p>
          <a:p>
            <a:pPr lvl="1"/>
            <a:r>
              <a:rPr lang="en-US" dirty="0"/>
              <a:t>What are the key concerns we want to address?</a:t>
            </a:r>
          </a:p>
          <a:p>
            <a:endParaRPr lang="en-US" dirty="0"/>
          </a:p>
        </p:txBody>
      </p:sp>
    </p:spTree>
    <p:extLst>
      <p:ext uri="{BB962C8B-B14F-4D97-AF65-F5344CB8AC3E}">
        <p14:creationId xmlns:p14="http://schemas.microsoft.com/office/powerpoint/2010/main" val="356592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28">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DDD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device&#10;&#10;Description automatically generated">
            <a:extLst>
              <a:ext uri="{FF2B5EF4-FFF2-40B4-BE49-F238E27FC236}">
                <a16:creationId xmlns:a16="http://schemas.microsoft.com/office/drawing/2014/main" id="{06386F68-D303-41E2-8BCF-9DAB71C6B481}"/>
              </a:ext>
            </a:extLst>
          </p:cNvPr>
          <p:cNvPicPr>
            <a:picLocks noChangeAspect="1"/>
          </p:cNvPicPr>
          <p:nvPr/>
        </p:nvPicPr>
        <p:blipFill>
          <a:blip r:embed="rId3"/>
          <a:stretch>
            <a:fillRect/>
          </a:stretch>
        </p:blipFill>
        <p:spPr>
          <a:xfrm>
            <a:off x="2409464" y="801793"/>
            <a:ext cx="7367483" cy="5249332"/>
          </a:xfrm>
          <a:prstGeom prst="rect">
            <a:avLst/>
          </a:prstGeom>
        </p:spPr>
      </p:pic>
    </p:spTree>
    <p:extLst>
      <p:ext uri="{BB962C8B-B14F-4D97-AF65-F5344CB8AC3E}">
        <p14:creationId xmlns:p14="http://schemas.microsoft.com/office/powerpoint/2010/main" val="2343498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530D-4BB8-4C2F-A6D5-BCFCEB0B9EB8}"/>
              </a:ext>
            </a:extLst>
          </p:cNvPr>
          <p:cNvSpPr>
            <a:spLocks noGrp="1"/>
          </p:cNvSpPr>
          <p:nvPr>
            <p:ph type="title"/>
          </p:nvPr>
        </p:nvSpPr>
        <p:spPr/>
        <p:txBody>
          <a:bodyPr/>
          <a:lstStyle/>
          <a:p>
            <a:r>
              <a:rPr lang="en-US" dirty="0"/>
              <a:t>Network representation formats</a:t>
            </a:r>
          </a:p>
        </p:txBody>
      </p:sp>
      <p:sp>
        <p:nvSpPr>
          <p:cNvPr id="3" name="Content Placeholder 2">
            <a:extLst>
              <a:ext uri="{FF2B5EF4-FFF2-40B4-BE49-F238E27FC236}">
                <a16:creationId xmlns:a16="http://schemas.microsoft.com/office/drawing/2014/main" id="{EE8E40F2-D948-4459-98B8-D92641075CBE}"/>
              </a:ext>
            </a:extLst>
          </p:cNvPr>
          <p:cNvSpPr>
            <a:spLocks noGrp="1"/>
          </p:cNvSpPr>
          <p:nvPr>
            <p:ph idx="1"/>
          </p:nvPr>
        </p:nvSpPr>
        <p:spPr/>
        <p:txBody>
          <a:bodyPr/>
          <a:lstStyle/>
          <a:p>
            <a:r>
              <a:rPr lang="en-US" dirty="0"/>
              <a:t>Network maps</a:t>
            </a:r>
          </a:p>
          <a:p>
            <a:r>
              <a:rPr lang="en-US" dirty="0"/>
              <a:t>Statistical charts</a:t>
            </a:r>
          </a:p>
          <a:p>
            <a:r>
              <a:rPr lang="en-US" dirty="0"/>
              <a:t>Heat maps</a:t>
            </a:r>
          </a:p>
          <a:p>
            <a:r>
              <a:rPr lang="en-US" dirty="0"/>
              <a:t>Sankey diagrams</a:t>
            </a:r>
          </a:p>
          <a:p>
            <a:r>
              <a:rPr lang="en-US" dirty="0"/>
              <a:t>Spatial representations</a:t>
            </a:r>
          </a:p>
        </p:txBody>
      </p:sp>
    </p:spTree>
    <p:extLst>
      <p:ext uri="{BB962C8B-B14F-4D97-AF65-F5344CB8AC3E}">
        <p14:creationId xmlns:p14="http://schemas.microsoft.com/office/powerpoint/2010/main" val="402801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0F02-AA57-44BE-A40B-563D138857FA}"/>
              </a:ext>
            </a:extLst>
          </p:cNvPr>
          <p:cNvSpPr>
            <a:spLocks noGrp="1"/>
          </p:cNvSpPr>
          <p:nvPr>
            <p:ph type="title"/>
          </p:nvPr>
        </p:nvSpPr>
        <p:spPr/>
        <p:txBody>
          <a:bodyPr/>
          <a:lstStyle/>
          <a:p>
            <a:r>
              <a:rPr lang="en-US" dirty="0"/>
              <a:t>Working with Network Data</a:t>
            </a:r>
          </a:p>
        </p:txBody>
      </p:sp>
    </p:spTree>
    <p:extLst>
      <p:ext uri="{BB962C8B-B14F-4D97-AF65-F5344CB8AC3E}">
        <p14:creationId xmlns:p14="http://schemas.microsoft.com/office/powerpoint/2010/main" val="45854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6709-4736-4E88-8DE7-CDB74298A6A7}"/>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7DE28131-0F91-420E-88A6-AB4AFEE9334D}"/>
              </a:ext>
            </a:extLst>
          </p:cNvPr>
          <p:cNvSpPr>
            <a:spLocks noGrp="1"/>
          </p:cNvSpPr>
          <p:nvPr>
            <p:ph idx="1"/>
          </p:nvPr>
        </p:nvSpPr>
        <p:spPr/>
        <p:txBody>
          <a:bodyPr/>
          <a:lstStyle/>
          <a:p>
            <a:r>
              <a:rPr lang="en-US" dirty="0"/>
              <a:t>Two main data structures when getting data into R</a:t>
            </a:r>
          </a:p>
          <a:p>
            <a:r>
              <a:rPr lang="en-US" dirty="0"/>
              <a:t>1. Adjacency matrix</a:t>
            </a:r>
          </a:p>
          <a:p>
            <a:r>
              <a:rPr lang="en-US" dirty="0"/>
              <a:t>2. </a:t>
            </a:r>
            <a:r>
              <a:rPr lang="en-US" dirty="0" err="1"/>
              <a:t>Edgelist</a:t>
            </a:r>
            <a:endParaRPr lang="en-US" dirty="0"/>
          </a:p>
        </p:txBody>
      </p:sp>
    </p:spTree>
    <p:extLst>
      <p:ext uri="{BB962C8B-B14F-4D97-AF65-F5344CB8AC3E}">
        <p14:creationId xmlns:p14="http://schemas.microsoft.com/office/powerpoint/2010/main" val="587578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98D2-20FC-4E84-8D14-6667DE0906AA}"/>
              </a:ext>
            </a:extLst>
          </p:cNvPr>
          <p:cNvSpPr>
            <a:spLocks noGrp="1"/>
          </p:cNvSpPr>
          <p:nvPr>
            <p:ph type="title"/>
          </p:nvPr>
        </p:nvSpPr>
        <p:spPr/>
        <p:txBody>
          <a:bodyPr/>
          <a:lstStyle/>
          <a:p>
            <a:r>
              <a:rPr lang="en-US" dirty="0"/>
              <a:t>Adjacency Matrix Representation: Directed</a:t>
            </a:r>
          </a:p>
        </p:txBody>
      </p:sp>
      <p:pic>
        <p:nvPicPr>
          <p:cNvPr id="4" name="Content Placeholder 3">
            <a:extLst>
              <a:ext uri="{FF2B5EF4-FFF2-40B4-BE49-F238E27FC236}">
                <a16:creationId xmlns:a16="http://schemas.microsoft.com/office/drawing/2014/main" id="{AB1B8A1D-9665-4498-A5DF-B9665385E0E3}"/>
              </a:ext>
            </a:extLst>
          </p:cNvPr>
          <p:cNvPicPr>
            <a:picLocks noGrp="1" noChangeAspect="1"/>
          </p:cNvPicPr>
          <p:nvPr>
            <p:ph idx="1"/>
          </p:nvPr>
        </p:nvPicPr>
        <p:blipFill>
          <a:blip r:embed="rId3"/>
          <a:stretch>
            <a:fillRect/>
          </a:stretch>
        </p:blipFill>
        <p:spPr>
          <a:xfrm>
            <a:off x="1635162" y="1989866"/>
            <a:ext cx="8641494" cy="4163242"/>
          </a:xfrm>
          <a:prstGeom prst="rect">
            <a:avLst/>
          </a:prstGeom>
        </p:spPr>
      </p:pic>
    </p:spTree>
    <p:extLst>
      <p:ext uri="{BB962C8B-B14F-4D97-AF65-F5344CB8AC3E}">
        <p14:creationId xmlns:p14="http://schemas.microsoft.com/office/powerpoint/2010/main" val="20058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00C041-2B9D-4177-BB9F-9AD2421CB3ED}"/>
              </a:ext>
            </a:extLst>
          </p:cNvPr>
          <p:cNvSpPr>
            <a:spLocks noGrp="1"/>
          </p:cNvSpPr>
          <p:nvPr>
            <p:ph type="title"/>
          </p:nvPr>
        </p:nvSpPr>
        <p:spPr/>
        <p:txBody>
          <a:bodyPr/>
          <a:lstStyle/>
          <a:p>
            <a:r>
              <a:rPr lang="en-US" dirty="0"/>
              <a:t>Example</a:t>
            </a:r>
          </a:p>
        </p:txBody>
      </p:sp>
      <p:sp>
        <p:nvSpPr>
          <p:cNvPr id="6" name="Content Placeholder 5">
            <a:extLst>
              <a:ext uri="{FF2B5EF4-FFF2-40B4-BE49-F238E27FC236}">
                <a16:creationId xmlns:a16="http://schemas.microsoft.com/office/drawing/2014/main" id="{744265E4-24CD-4862-9B56-9524A61B46DA}"/>
              </a:ext>
            </a:extLst>
          </p:cNvPr>
          <p:cNvSpPr>
            <a:spLocks noGrp="1"/>
          </p:cNvSpPr>
          <p:nvPr>
            <p:ph sz="half" idx="1"/>
          </p:nvPr>
        </p:nvSpPr>
        <p:spPr/>
        <p:txBody>
          <a:bodyPr>
            <a:normAutofit/>
          </a:bodyPr>
          <a:lstStyle/>
          <a:p>
            <a:r>
              <a:rPr lang="en-US" b="1" dirty="0"/>
              <a:t>Network data: </a:t>
            </a:r>
            <a:r>
              <a:rPr lang="en-US" dirty="0"/>
              <a:t>One data representation for network data is called an “edge list” as shown in the top figure. Like its name suggests, it is simply a list of all edges in the network</a:t>
            </a:r>
          </a:p>
          <a:p>
            <a:r>
              <a:rPr lang="en-US" dirty="0"/>
              <a:t>Like attribute matrices, each row represents an individual in the network. However, unlike attribute matrices, each column also represents an individual</a:t>
            </a:r>
          </a:p>
        </p:txBody>
      </p:sp>
      <p:graphicFrame>
        <p:nvGraphicFramePr>
          <p:cNvPr id="3" name="Table 3">
            <a:extLst>
              <a:ext uri="{FF2B5EF4-FFF2-40B4-BE49-F238E27FC236}">
                <a16:creationId xmlns:a16="http://schemas.microsoft.com/office/drawing/2014/main" id="{05C27630-9C91-4A66-867A-E6570894F09A}"/>
              </a:ext>
            </a:extLst>
          </p:cNvPr>
          <p:cNvGraphicFramePr>
            <a:graphicFrameLocks noGrp="1"/>
          </p:cNvGraphicFramePr>
          <p:nvPr>
            <p:ph sz="half" idx="2"/>
          </p:nvPr>
        </p:nvGraphicFramePr>
        <p:xfrm>
          <a:off x="6895996" y="4296064"/>
          <a:ext cx="4638672" cy="1854200"/>
        </p:xfrm>
        <a:graphic>
          <a:graphicData uri="http://schemas.openxmlformats.org/drawingml/2006/table">
            <a:tbl>
              <a:tblPr firstRow="1" bandRow="1">
                <a:tableStyleId>{5C22544A-7EE6-4342-B048-85BDC9FD1C3A}</a:tableStyleId>
              </a:tblPr>
              <a:tblGrid>
                <a:gridCol w="1159668">
                  <a:extLst>
                    <a:ext uri="{9D8B030D-6E8A-4147-A177-3AD203B41FA5}">
                      <a16:colId xmlns:a16="http://schemas.microsoft.com/office/drawing/2014/main" val="3218604314"/>
                    </a:ext>
                  </a:extLst>
                </a:gridCol>
                <a:gridCol w="1159668">
                  <a:extLst>
                    <a:ext uri="{9D8B030D-6E8A-4147-A177-3AD203B41FA5}">
                      <a16:colId xmlns:a16="http://schemas.microsoft.com/office/drawing/2014/main" val="1385283865"/>
                    </a:ext>
                  </a:extLst>
                </a:gridCol>
                <a:gridCol w="1159668">
                  <a:extLst>
                    <a:ext uri="{9D8B030D-6E8A-4147-A177-3AD203B41FA5}">
                      <a16:colId xmlns:a16="http://schemas.microsoft.com/office/drawing/2014/main" val="1207985564"/>
                    </a:ext>
                  </a:extLst>
                </a:gridCol>
                <a:gridCol w="1159668">
                  <a:extLst>
                    <a:ext uri="{9D8B030D-6E8A-4147-A177-3AD203B41FA5}">
                      <a16:colId xmlns:a16="http://schemas.microsoft.com/office/drawing/2014/main" val="263549550"/>
                    </a:ext>
                  </a:extLst>
                </a:gridCol>
              </a:tblGrid>
              <a:tr h="370840">
                <a:tc gridSpan="4">
                  <a:txBody>
                    <a:bodyPr/>
                    <a:lstStyle/>
                    <a:p>
                      <a:r>
                        <a:rPr lang="en-US" dirty="0"/>
                        <a:t>A network represented as a matrix</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84479535"/>
                  </a:ext>
                </a:extLst>
              </a:tr>
              <a:tr h="370840">
                <a:tc>
                  <a:txBody>
                    <a:bodyPr/>
                    <a:lstStyle/>
                    <a:p>
                      <a:endParaRPr lang="en-US"/>
                    </a:p>
                  </a:txBody>
                  <a:tcPr/>
                </a:tc>
                <a:tc>
                  <a:txBody>
                    <a:bodyPr/>
                    <a:lstStyle/>
                    <a:p>
                      <a:r>
                        <a:rPr lang="en-US" dirty="0"/>
                        <a:t>Ann</a:t>
                      </a:r>
                    </a:p>
                  </a:txBody>
                  <a:tcPr/>
                </a:tc>
                <a:tc>
                  <a:txBody>
                    <a:bodyPr/>
                    <a:lstStyle/>
                    <a:p>
                      <a:r>
                        <a:rPr lang="en-US" dirty="0"/>
                        <a:t>Bob</a:t>
                      </a:r>
                    </a:p>
                  </a:txBody>
                  <a:tcPr/>
                </a:tc>
                <a:tc>
                  <a:txBody>
                    <a:bodyPr/>
                    <a:lstStyle/>
                    <a:p>
                      <a:r>
                        <a:rPr lang="en-US" dirty="0"/>
                        <a:t>Carol</a:t>
                      </a:r>
                    </a:p>
                  </a:txBody>
                  <a:tcPr/>
                </a:tc>
                <a:extLst>
                  <a:ext uri="{0D108BD9-81ED-4DB2-BD59-A6C34878D82A}">
                    <a16:rowId xmlns:a16="http://schemas.microsoft.com/office/drawing/2014/main" val="3995885791"/>
                  </a:ext>
                </a:extLst>
              </a:tr>
              <a:tr h="370840">
                <a:tc>
                  <a:txBody>
                    <a:bodyPr/>
                    <a:lstStyle/>
                    <a:p>
                      <a:r>
                        <a:rPr lang="en-US" dirty="0"/>
                        <a:t>Ann</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838914005"/>
                  </a:ext>
                </a:extLst>
              </a:tr>
              <a:tr h="370840">
                <a:tc>
                  <a:txBody>
                    <a:bodyPr/>
                    <a:lstStyle/>
                    <a:p>
                      <a:r>
                        <a:rPr lang="en-US" dirty="0"/>
                        <a:t>Bob</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304205924"/>
                  </a:ext>
                </a:extLst>
              </a:tr>
              <a:tr h="370840">
                <a:tc>
                  <a:txBody>
                    <a:bodyPr/>
                    <a:lstStyle/>
                    <a:p>
                      <a:r>
                        <a:rPr lang="en-US" dirty="0"/>
                        <a:t>Carol</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66653069"/>
                  </a:ext>
                </a:extLst>
              </a:tr>
            </a:tbl>
          </a:graphicData>
        </a:graphic>
      </p:graphicFrame>
      <p:sp>
        <p:nvSpPr>
          <p:cNvPr id="7" name="TextBox 6">
            <a:extLst>
              <a:ext uri="{FF2B5EF4-FFF2-40B4-BE49-F238E27FC236}">
                <a16:creationId xmlns:a16="http://schemas.microsoft.com/office/drawing/2014/main" id="{BB250059-0F68-475F-B569-52878940D883}"/>
              </a:ext>
            </a:extLst>
          </p:cNvPr>
          <p:cNvSpPr txBox="1"/>
          <p:nvPr/>
        </p:nvSpPr>
        <p:spPr>
          <a:xfrm>
            <a:off x="891329" y="5780932"/>
            <a:ext cx="5235151" cy="369332"/>
          </a:xfrm>
          <a:prstGeom prst="rect">
            <a:avLst/>
          </a:prstGeom>
          <a:noFill/>
        </p:spPr>
        <p:txBody>
          <a:bodyPr wrap="none" rtlCol="0">
            <a:spAutoFit/>
          </a:bodyPr>
          <a:lstStyle/>
          <a:p>
            <a:r>
              <a:rPr lang="en-US" dirty="0"/>
              <a:t>Is this a directed network or an undirected network?</a:t>
            </a:r>
          </a:p>
        </p:txBody>
      </p:sp>
      <p:graphicFrame>
        <p:nvGraphicFramePr>
          <p:cNvPr id="8" name="Table 3">
            <a:extLst>
              <a:ext uri="{FF2B5EF4-FFF2-40B4-BE49-F238E27FC236}">
                <a16:creationId xmlns:a16="http://schemas.microsoft.com/office/drawing/2014/main" id="{816F48A7-C54E-4DA6-B8A9-7736BFC23AF4}"/>
              </a:ext>
            </a:extLst>
          </p:cNvPr>
          <p:cNvGraphicFramePr>
            <a:graphicFrameLocks/>
          </p:cNvGraphicFramePr>
          <p:nvPr/>
        </p:nvGraphicFramePr>
        <p:xfrm>
          <a:off x="7193404" y="1954992"/>
          <a:ext cx="2916726" cy="2123440"/>
        </p:xfrm>
        <a:graphic>
          <a:graphicData uri="http://schemas.openxmlformats.org/drawingml/2006/table">
            <a:tbl>
              <a:tblPr firstRow="1" bandRow="1">
                <a:tableStyleId>{5C22544A-7EE6-4342-B048-85BDC9FD1C3A}</a:tableStyleId>
              </a:tblPr>
              <a:tblGrid>
                <a:gridCol w="1458363">
                  <a:extLst>
                    <a:ext uri="{9D8B030D-6E8A-4147-A177-3AD203B41FA5}">
                      <a16:colId xmlns:a16="http://schemas.microsoft.com/office/drawing/2014/main" val="3218604314"/>
                    </a:ext>
                  </a:extLst>
                </a:gridCol>
                <a:gridCol w="1458363">
                  <a:extLst>
                    <a:ext uri="{9D8B030D-6E8A-4147-A177-3AD203B41FA5}">
                      <a16:colId xmlns:a16="http://schemas.microsoft.com/office/drawing/2014/main" val="1385283865"/>
                    </a:ext>
                  </a:extLst>
                </a:gridCol>
              </a:tblGrid>
              <a:tr h="370840">
                <a:tc gridSpan="2">
                  <a:txBody>
                    <a:bodyPr/>
                    <a:lstStyle/>
                    <a:p>
                      <a:r>
                        <a:rPr lang="en-US" dirty="0"/>
                        <a:t>A network represented as an edge list</a:t>
                      </a:r>
                    </a:p>
                  </a:txBody>
                  <a:tcPr/>
                </a:tc>
                <a:tc hMerge="1">
                  <a:txBody>
                    <a:bodyPr/>
                    <a:lstStyle/>
                    <a:p>
                      <a:endParaRPr lang="en-US"/>
                    </a:p>
                  </a:txBody>
                  <a:tcPr/>
                </a:tc>
                <a:extLst>
                  <a:ext uri="{0D108BD9-81ED-4DB2-BD59-A6C34878D82A}">
                    <a16:rowId xmlns:a16="http://schemas.microsoft.com/office/drawing/2014/main" val="1484479535"/>
                  </a:ext>
                </a:extLst>
              </a:tr>
              <a:tr h="370840">
                <a:tc>
                  <a:txBody>
                    <a:bodyPr/>
                    <a:lstStyle/>
                    <a:p>
                      <a:r>
                        <a:rPr lang="en-US" dirty="0"/>
                        <a:t>Vertex 1</a:t>
                      </a:r>
                    </a:p>
                  </a:txBody>
                  <a:tcPr/>
                </a:tc>
                <a:tc>
                  <a:txBody>
                    <a:bodyPr/>
                    <a:lstStyle/>
                    <a:p>
                      <a:r>
                        <a:rPr lang="en-US" dirty="0"/>
                        <a:t>Vertex 2</a:t>
                      </a:r>
                    </a:p>
                  </a:txBody>
                  <a:tcPr/>
                </a:tc>
                <a:extLst>
                  <a:ext uri="{0D108BD9-81ED-4DB2-BD59-A6C34878D82A}">
                    <a16:rowId xmlns:a16="http://schemas.microsoft.com/office/drawing/2014/main" val="3995885791"/>
                  </a:ext>
                </a:extLst>
              </a:tr>
              <a:tr h="370840">
                <a:tc>
                  <a:txBody>
                    <a:bodyPr/>
                    <a:lstStyle/>
                    <a:p>
                      <a:r>
                        <a:rPr lang="en-US" dirty="0"/>
                        <a:t>Ann</a:t>
                      </a:r>
                    </a:p>
                  </a:txBody>
                  <a:tcPr/>
                </a:tc>
                <a:tc>
                  <a:txBody>
                    <a:bodyPr/>
                    <a:lstStyle/>
                    <a:p>
                      <a:r>
                        <a:rPr lang="en-US" dirty="0"/>
                        <a:t>Bob</a:t>
                      </a:r>
                    </a:p>
                  </a:txBody>
                  <a:tcPr/>
                </a:tc>
                <a:extLst>
                  <a:ext uri="{0D108BD9-81ED-4DB2-BD59-A6C34878D82A}">
                    <a16:rowId xmlns:a16="http://schemas.microsoft.com/office/drawing/2014/main" val="3838914005"/>
                  </a:ext>
                </a:extLst>
              </a:tr>
              <a:tr h="370840">
                <a:tc>
                  <a:txBody>
                    <a:bodyPr/>
                    <a:lstStyle/>
                    <a:p>
                      <a:r>
                        <a:rPr lang="en-US" dirty="0"/>
                        <a:t>Ann</a:t>
                      </a:r>
                    </a:p>
                  </a:txBody>
                  <a:tcPr/>
                </a:tc>
                <a:tc>
                  <a:txBody>
                    <a:bodyPr/>
                    <a:lstStyle/>
                    <a:p>
                      <a:r>
                        <a:rPr lang="en-US" dirty="0"/>
                        <a:t>Carol</a:t>
                      </a:r>
                    </a:p>
                  </a:txBody>
                  <a:tcPr/>
                </a:tc>
                <a:extLst>
                  <a:ext uri="{0D108BD9-81ED-4DB2-BD59-A6C34878D82A}">
                    <a16:rowId xmlns:a16="http://schemas.microsoft.com/office/drawing/2014/main" val="3304205924"/>
                  </a:ext>
                </a:extLst>
              </a:tr>
              <a:tr h="370840">
                <a:tc>
                  <a:txBody>
                    <a:bodyPr/>
                    <a:lstStyle/>
                    <a:p>
                      <a:r>
                        <a:rPr lang="en-US" dirty="0"/>
                        <a:t>Carol</a:t>
                      </a:r>
                    </a:p>
                  </a:txBody>
                  <a:tcPr/>
                </a:tc>
                <a:tc>
                  <a:txBody>
                    <a:bodyPr/>
                    <a:lstStyle/>
                    <a:p>
                      <a:r>
                        <a:rPr lang="en-US" dirty="0"/>
                        <a:t>Ann</a:t>
                      </a:r>
                    </a:p>
                  </a:txBody>
                  <a:tcPr/>
                </a:tc>
                <a:extLst>
                  <a:ext uri="{0D108BD9-81ED-4DB2-BD59-A6C34878D82A}">
                    <a16:rowId xmlns:a16="http://schemas.microsoft.com/office/drawing/2014/main" val="2966653069"/>
                  </a:ext>
                </a:extLst>
              </a:tr>
            </a:tbl>
          </a:graphicData>
        </a:graphic>
      </p:graphicFrame>
      <p:graphicFrame>
        <p:nvGraphicFramePr>
          <p:cNvPr id="9" name="Table 3">
            <a:extLst>
              <a:ext uri="{FF2B5EF4-FFF2-40B4-BE49-F238E27FC236}">
                <a16:creationId xmlns:a16="http://schemas.microsoft.com/office/drawing/2014/main" id="{144FA6E7-CEEB-47D2-A16B-83412882FC2C}"/>
              </a:ext>
            </a:extLst>
          </p:cNvPr>
          <p:cNvGraphicFramePr>
            <a:graphicFrameLocks/>
          </p:cNvGraphicFramePr>
          <p:nvPr/>
        </p:nvGraphicFramePr>
        <p:xfrm>
          <a:off x="7193404" y="1954991"/>
          <a:ext cx="4043856" cy="2123440"/>
        </p:xfrm>
        <a:graphic>
          <a:graphicData uri="http://schemas.openxmlformats.org/drawingml/2006/table">
            <a:tbl>
              <a:tblPr firstRow="1" bandRow="1">
                <a:tableStyleId>{5C22544A-7EE6-4342-B048-85BDC9FD1C3A}</a:tableStyleId>
              </a:tblPr>
              <a:tblGrid>
                <a:gridCol w="1347952">
                  <a:extLst>
                    <a:ext uri="{9D8B030D-6E8A-4147-A177-3AD203B41FA5}">
                      <a16:colId xmlns:a16="http://schemas.microsoft.com/office/drawing/2014/main" val="3218604314"/>
                    </a:ext>
                  </a:extLst>
                </a:gridCol>
                <a:gridCol w="1347952">
                  <a:extLst>
                    <a:ext uri="{9D8B030D-6E8A-4147-A177-3AD203B41FA5}">
                      <a16:colId xmlns:a16="http://schemas.microsoft.com/office/drawing/2014/main" val="1385283865"/>
                    </a:ext>
                  </a:extLst>
                </a:gridCol>
                <a:gridCol w="1347952">
                  <a:extLst>
                    <a:ext uri="{9D8B030D-6E8A-4147-A177-3AD203B41FA5}">
                      <a16:colId xmlns:a16="http://schemas.microsoft.com/office/drawing/2014/main" val="874746727"/>
                    </a:ext>
                  </a:extLst>
                </a:gridCol>
              </a:tblGrid>
              <a:tr h="424688">
                <a:tc gridSpan="3">
                  <a:txBody>
                    <a:bodyPr/>
                    <a:lstStyle/>
                    <a:p>
                      <a:r>
                        <a:rPr lang="en-US" dirty="0"/>
                        <a:t>A network represented as an edge list</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484479535"/>
                  </a:ext>
                </a:extLst>
              </a:tr>
              <a:tr h="424688">
                <a:tc>
                  <a:txBody>
                    <a:bodyPr/>
                    <a:lstStyle/>
                    <a:p>
                      <a:r>
                        <a:rPr lang="en-US" dirty="0"/>
                        <a:t>Vertex 1</a:t>
                      </a:r>
                    </a:p>
                  </a:txBody>
                  <a:tcPr/>
                </a:tc>
                <a:tc>
                  <a:txBody>
                    <a:bodyPr/>
                    <a:lstStyle/>
                    <a:p>
                      <a:r>
                        <a:rPr lang="en-US" dirty="0"/>
                        <a:t>Vertex 2</a:t>
                      </a:r>
                    </a:p>
                  </a:txBody>
                  <a:tcPr/>
                </a:tc>
                <a:tc>
                  <a:txBody>
                    <a:bodyPr/>
                    <a:lstStyle/>
                    <a:p>
                      <a:r>
                        <a:rPr lang="en-US" dirty="0"/>
                        <a:t>Strength</a:t>
                      </a:r>
                    </a:p>
                  </a:txBody>
                  <a:tcPr/>
                </a:tc>
                <a:extLst>
                  <a:ext uri="{0D108BD9-81ED-4DB2-BD59-A6C34878D82A}">
                    <a16:rowId xmlns:a16="http://schemas.microsoft.com/office/drawing/2014/main" val="3995885791"/>
                  </a:ext>
                </a:extLst>
              </a:tr>
              <a:tr h="424688">
                <a:tc>
                  <a:txBody>
                    <a:bodyPr/>
                    <a:lstStyle/>
                    <a:p>
                      <a:r>
                        <a:rPr lang="en-US" dirty="0"/>
                        <a:t>Ann</a:t>
                      </a:r>
                    </a:p>
                  </a:txBody>
                  <a:tcPr/>
                </a:tc>
                <a:tc>
                  <a:txBody>
                    <a:bodyPr/>
                    <a:lstStyle/>
                    <a:p>
                      <a:r>
                        <a:rPr lang="en-US" dirty="0"/>
                        <a:t>Bob</a:t>
                      </a:r>
                    </a:p>
                  </a:txBody>
                  <a:tcPr/>
                </a:tc>
                <a:tc>
                  <a:txBody>
                    <a:bodyPr/>
                    <a:lstStyle/>
                    <a:p>
                      <a:r>
                        <a:rPr lang="en-US" dirty="0"/>
                        <a:t>10</a:t>
                      </a:r>
                    </a:p>
                  </a:txBody>
                  <a:tcPr/>
                </a:tc>
                <a:extLst>
                  <a:ext uri="{0D108BD9-81ED-4DB2-BD59-A6C34878D82A}">
                    <a16:rowId xmlns:a16="http://schemas.microsoft.com/office/drawing/2014/main" val="3838914005"/>
                  </a:ext>
                </a:extLst>
              </a:tr>
              <a:tr h="424688">
                <a:tc>
                  <a:txBody>
                    <a:bodyPr/>
                    <a:lstStyle/>
                    <a:p>
                      <a:r>
                        <a:rPr lang="en-US" dirty="0"/>
                        <a:t>Ann</a:t>
                      </a:r>
                    </a:p>
                  </a:txBody>
                  <a:tcPr/>
                </a:tc>
                <a:tc>
                  <a:txBody>
                    <a:bodyPr/>
                    <a:lstStyle/>
                    <a:p>
                      <a:r>
                        <a:rPr lang="en-US" dirty="0"/>
                        <a:t>Carol</a:t>
                      </a:r>
                    </a:p>
                  </a:txBody>
                  <a:tcPr/>
                </a:tc>
                <a:tc>
                  <a:txBody>
                    <a:bodyPr/>
                    <a:lstStyle/>
                    <a:p>
                      <a:r>
                        <a:rPr lang="en-US" dirty="0"/>
                        <a:t>1</a:t>
                      </a:r>
                    </a:p>
                  </a:txBody>
                  <a:tcPr/>
                </a:tc>
                <a:extLst>
                  <a:ext uri="{0D108BD9-81ED-4DB2-BD59-A6C34878D82A}">
                    <a16:rowId xmlns:a16="http://schemas.microsoft.com/office/drawing/2014/main" val="3304205924"/>
                  </a:ext>
                </a:extLst>
              </a:tr>
              <a:tr h="424688">
                <a:tc>
                  <a:txBody>
                    <a:bodyPr/>
                    <a:lstStyle/>
                    <a:p>
                      <a:r>
                        <a:rPr lang="en-US" dirty="0"/>
                        <a:t>Carol</a:t>
                      </a:r>
                    </a:p>
                  </a:txBody>
                  <a:tcPr/>
                </a:tc>
                <a:tc>
                  <a:txBody>
                    <a:bodyPr/>
                    <a:lstStyle/>
                    <a:p>
                      <a:r>
                        <a:rPr lang="en-US" dirty="0"/>
                        <a:t>Ann</a:t>
                      </a:r>
                    </a:p>
                  </a:txBody>
                  <a:tcPr/>
                </a:tc>
                <a:tc>
                  <a:txBody>
                    <a:bodyPr/>
                    <a:lstStyle/>
                    <a:p>
                      <a:r>
                        <a:rPr lang="en-US" dirty="0"/>
                        <a:t>5</a:t>
                      </a:r>
                    </a:p>
                  </a:txBody>
                  <a:tcPr/>
                </a:tc>
                <a:extLst>
                  <a:ext uri="{0D108BD9-81ED-4DB2-BD59-A6C34878D82A}">
                    <a16:rowId xmlns:a16="http://schemas.microsoft.com/office/drawing/2014/main" val="2966653069"/>
                  </a:ext>
                </a:extLst>
              </a:tr>
            </a:tbl>
          </a:graphicData>
        </a:graphic>
      </p:graphicFrame>
      <p:cxnSp>
        <p:nvCxnSpPr>
          <p:cNvPr id="4" name="Straight Arrow Connector 3">
            <a:extLst>
              <a:ext uri="{FF2B5EF4-FFF2-40B4-BE49-F238E27FC236}">
                <a16:creationId xmlns:a16="http://schemas.microsoft.com/office/drawing/2014/main" id="{81225BF5-FF65-41F1-A955-2986AA5B8AFB}"/>
              </a:ext>
            </a:extLst>
          </p:cNvPr>
          <p:cNvCxnSpPr/>
          <p:nvPr/>
        </p:nvCxnSpPr>
        <p:spPr>
          <a:xfrm>
            <a:off x="7664824" y="3012141"/>
            <a:ext cx="1680882" cy="219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52BD8D3-EEE1-442C-B253-70A4C08BF32F}"/>
              </a:ext>
            </a:extLst>
          </p:cNvPr>
          <p:cNvCxnSpPr>
            <a:cxnSpLocks/>
          </p:cNvCxnSpPr>
          <p:nvPr/>
        </p:nvCxnSpPr>
        <p:spPr>
          <a:xfrm>
            <a:off x="8767482" y="3012141"/>
            <a:ext cx="578224" cy="219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54EE-BBFB-4848-B001-B5B7D6E61C4E}"/>
              </a:ext>
            </a:extLst>
          </p:cNvPr>
          <p:cNvSpPr>
            <a:spLocks noGrp="1"/>
          </p:cNvSpPr>
          <p:nvPr>
            <p:ph type="title"/>
          </p:nvPr>
        </p:nvSpPr>
        <p:spPr/>
        <p:txBody>
          <a:bodyPr/>
          <a:lstStyle/>
          <a:p>
            <a:r>
              <a:rPr lang="en-US" dirty="0"/>
              <a:t>Adjacency Matrix representation: Symmetric</a:t>
            </a:r>
          </a:p>
        </p:txBody>
      </p:sp>
      <p:pic>
        <p:nvPicPr>
          <p:cNvPr id="4" name="Content Placeholder 3">
            <a:extLst>
              <a:ext uri="{FF2B5EF4-FFF2-40B4-BE49-F238E27FC236}">
                <a16:creationId xmlns:a16="http://schemas.microsoft.com/office/drawing/2014/main" id="{398224FF-B96C-40C2-A7E9-2A31811B65BA}"/>
              </a:ext>
            </a:extLst>
          </p:cNvPr>
          <p:cNvPicPr>
            <a:picLocks noGrp="1" noChangeAspect="1"/>
          </p:cNvPicPr>
          <p:nvPr>
            <p:ph idx="1"/>
          </p:nvPr>
        </p:nvPicPr>
        <p:blipFill>
          <a:blip r:embed="rId2"/>
          <a:stretch>
            <a:fillRect/>
          </a:stretch>
        </p:blipFill>
        <p:spPr>
          <a:xfrm>
            <a:off x="1651000" y="2070099"/>
            <a:ext cx="8621591" cy="4072005"/>
          </a:xfrm>
          <a:prstGeom prst="rect">
            <a:avLst/>
          </a:prstGeom>
        </p:spPr>
      </p:pic>
    </p:spTree>
    <p:extLst>
      <p:ext uri="{BB962C8B-B14F-4D97-AF65-F5344CB8AC3E}">
        <p14:creationId xmlns:p14="http://schemas.microsoft.com/office/powerpoint/2010/main" val="49767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E040-B721-4A11-AF09-4FA9ACFC7D95}"/>
              </a:ext>
            </a:extLst>
          </p:cNvPr>
          <p:cNvSpPr>
            <a:spLocks noGrp="1"/>
          </p:cNvSpPr>
          <p:nvPr>
            <p:ph type="title"/>
          </p:nvPr>
        </p:nvSpPr>
        <p:spPr/>
        <p:txBody>
          <a:bodyPr/>
          <a:lstStyle/>
          <a:p>
            <a:r>
              <a:rPr lang="en-US" dirty="0"/>
              <a:t>Awesome Network Analysis Resources</a:t>
            </a:r>
          </a:p>
        </p:txBody>
      </p:sp>
      <p:sp>
        <p:nvSpPr>
          <p:cNvPr id="3" name="Content Placeholder 2">
            <a:extLst>
              <a:ext uri="{FF2B5EF4-FFF2-40B4-BE49-F238E27FC236}">
                <a16:creationId xmlns:a16="http://schemas.microsoft.com/office/drawing/2014/main" id="{2E74C80D-078C-4BF9-AD3A-61472E3E706F}"/>
              </a:ext>
            </a:extLst>
          </p:cNvPr>
          <p:cNvSpPr>
            <a:spLocks noGrp="1"/>
          </p:cNvSpPr>
          <p:nvPr>
            <p:ph idx="1"/>
          </p:nvPr>
        </p:nvSpPr>
        <p:spPr/>
        <p:txBody>
          <a:bodyPr/>
          <a:lstStyle/>
          <a:p>
            <a:r>
              <a:rPr lang="en-US" dirty="0">
                <a:hlinkClick r:id="rId2"/>
              </a:rPr>
              <a:t>https://github.com/briatte/awesome-network-analysis#datasets</a:t>
            </a:r>
            <a:endParaRPr lang="en-US" dirty="0"/>
          </a:p>
        </p:txBody>
      </p:sp>
    </p:spTree>
    <p:extLst>
      <p:ext uri="{BB962C8B-B14F-4D97-AF65-F5344CB8AC3E}">
        <p14:creationId xmlns:p14="http://schemas.microsoft.com/office/powerpoint/2010/main" val="262911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4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84F3902-23B5-436F-9DFD-35E8B759E7C4}"/>
              </a:ext>
            </a:extLst>
          </p:cNvPr>
          <p:cNvPicPr>
            <a:picLocks noGrp="1" noChangeAspect="1"/>
          </p:cNvPicPr>
          <p:nvPr>
            <p:ph sz="half" idx="1"/>
          </p:nvPr>
        </p:nvPicPr>
        <p:blipFill rotWithShape="1">
          <a:blip r:embed="rId3"/>
          <a:srcRect l="9280" t="19793" r="1318" b="4429"/>
          <a:stretch/>
        </p:blipFill>
        <p:spPr>
          <a:xfrm>
            <a:off x="1714500" y="398214"/>
            <a:ext cx="8487581" cy="3830886"/>
          </a:xfrm>
          <a:prstGeom prst="rect">
            <a:avLst/>
          </a:prstGeom>
        </p:spPr>
      </p:pic>
      <p:sp>
        <p:nvSpPr>
          <p:cNvPr id="46" name="Rectangle 4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705F4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7FE007-C8F7-4A61-8F88-5D08BA3DD1EE}"/>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Edge List Data Format</a:t>
            </a:r>
          </a:p>
        </p:txBody>
      </p:sp>
      <p:cxnSp>
        <p:nvCxnSpPr>
          <p:cNvPr id="48" name="Straight Connector 4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D8F0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5B5629-F1BF-4184-B03B-4ACE233013C7}"/>
              </a:ext>
            </a:extLst>
          </p:cNvPr>
          <p:cNvSpPr>
            <a:spLocks noGrp="1"/>
          </p:cNvSpPr>
          <p:nvPr>
            <p:ph sz="half" idx="2"/>
          </p:nvPr>
        </p:nvSpPr>
        <p:spPr>
          <a:xfrm>
            <a:off x="6159818" y="4929210"/>
            <a:ext cx="5493699" cy="1554485"/>
          </a:xfrm>
        </p:spPr>
        <p:txBody>
          <a:bodyPr vert="horz" lIns="0" tIns="45720" rIns="0" bIns="45720" rtlCol="0" anchor="ctr">
            <a:normAutofit/>
          </a:bodyPr>
          <a:lstStyle/>
          <a:p>
            <a:pPr>
              <a:lnSpc>
                <a:spcPct val="100000"/>
              </a:lnSpc>
            </a:pPr>
            <a:r>
              <a:rPr lang="en-US" dirty="0">
                <a:solidFill>
                  <a:srgbClr val="FFFFFF"/>
                </a:solidFill>
              </a:rPr>
              <a:t>An </a:t>
            </a:r>
            <a:r>
              <a:rPr lang="en-US" dirty="0" err="1">
                <a:solidFill>
                  <a:srgbClr val="FFFFFF"/>
                </a:solidFill>
              </a:rPr>
              <a:t>edgelist</a:t>
            </a:r>
            <a:r>
              <a:rPr lang="en-US" dirty="0">
                <a:solidFill>
                  <a:srgbClr val="FFFFFF"/>
                </a:solidFill>
              </a:rPr>
              <a:t> has three components</a:t>
            </a:r>
          </a:p>
          <a:p>
            <a:pPr marL="544068" lvl="1" indent="-342900">
              <a:buFont typeface="Calibri" panose="020F0502020204030204" pitchFamily="34" charset="0"/>
              <a:buAutoNum type="arabicPeriod"/>
            </a:pPr>
            <a:r>
              <a:rPr lang="en-US" dirty="0">
                <a:solidFill>
                  <a:srgbClr val="FFFFFF"/>
                </a:solidFill>
              </a:rPr>
              <a:t>A sender who is initiating time</a:t>
            </a:r>
          </a:p>
          <a:p>
            <a:pPr marL="544068" lvl="1" indent="-342900">
              <a:buFont typeface="Calibri" panose="020F0502020204030204" pitchFamily="34" charset="0"/>
              <a:buAutoNum type="arabicPeriod"/>
            </a:pPr>
            <a:r>
              <a:rPr lang="en-US" dirty="0">
                <a:solidFill>
                  <a:srgbClr val="FFFFFF"/>
                </a:solidFill>
              </a:rPr>
              <a:t>A target- receiving tie</a:t>
            </a:r>
          </a:p>
          <a:p>
            <a:pPr marL="544068" lvl="1" indent="-342900">
              <a:buFont typeface="Calibri" panose="020F0502020204030204" pitchFamily="34" charset="0"/>
              <a:buAutoNum type="arabicPeriod"/>
            </a:pPr>
            <a:r>
              <a:rPr lang="en-US" dirty="0">
                <a:solidFill>
                  <a:srgbClr val="FFFFFF"/>
                </a:solidFill>
              </a:rPr>
              <a:t>A weight – strength of that tie</a:t>
            </a:r>
          </a:p>
          <a:p>
            <a:pPr>
              <a:lnSpc>
                <a:spcPct val="100000"/>
              </a:lnSpc>
            </a:pPr>
            <a:endParaRPr lang="en-US" dirty="0">
              <a:solidFill>
                <a:srgbClr val="FFFFFF"/>
              </a:solidFill>
            </a:endParaRPr>
          </a:p>
        </p:txBody>
      </p:sp>
    </p:spTree>
    <p:extLst>
      <p:ext uri="{BB962C8B-B14F-4D97-AF65-F5344CB8AC3E}">
        <p14:creationId xmlns:p14="http://schemas.microsoft.com/office/powerpoint/2010/main" val="3272519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0C7688-1D17-4C40-AF78-D8958819F091}"/>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Some strategies for network data collection</a:t>
            </a:r>
          </a:p>
        </p:txBody>
      </p:sp>
      <p:sp>
        <p:nvSpPr>
          <p:cNvPr id="3" name="Content Placeholder 2">
            <a:extLst>
              <a:ext uri="{FF2B5EF4-FFF2-40B4-BE49-F238E27FC236}">
                <a16:creationId xmlns:a16="http://schemas.microsoft.com/office/drawing/2014/main" id="{C8841F70-6994-4993-860D-9ACD42CFEC7D}"/>
              </a:ext>
            </a:extLst>
          </p:cNvPr>
          <p:cNvSpPr>
            <a:spLocks noGrp="1"/>
          </p:cNvSpPr>
          <p:nvPr>
            <p:ph idx="1"/>
          </p:nvPr>
        </p:nvSpPr>
        <p:spPr>
          <a:xfrm>
            <a:off x="5231958" y="605896"/>
            <a:ext cx="5923721" cy="5646208"/>
          </a:xfrm>
        </p:spPr>
        <p:txBody>
          <a:bodyPr anchor="ctr">
            <a:normAutofit/>
          </a:bodyPr>
          <a:lstStyle/>
          <a:p>
            <a:pPr>
              <a:lnSpc>
                <a:spcPct val="90000"/>
              </a:lnSpc>
            </a:pPr>
            <a:r>
              <a:rPr lang="en-US" sz="1700" dirty="0"/>
              <a:t>Ego Networks</a:t>
            </a:r>
          </a:p>
          <a:p>
            <a:pPr lvl="1">
              <a:lnSpc>
                <a:spcPct val="90000"/>
              </a:lnSpc>
            </a:pPr>
            <a:r>
              <a:rPr lang="en-US" dirty="0"/>
              <a:t>Can use standard sampling techniques (e.g. random sample) </a:t>
            </a:r>
          </a:p>
          <a:p>
            <a:pPr lvl="1">
              <a:lnSpc>
                <a:spcPct val="90000"/>
              </a:lnSpc>
            </a:pPr>
            <a:r>
              <a:rPr lang="en-US" dirty="0"/>
              <a:t>Each respondent describes their own relationships (name generators).</a:t>
            </a:r>
          </a:p>
          <a:p>
            <a:pPr>
              <a:lnSpc>
                <a:spcPct val="90000"/>
              </a:lnSpc>
            </a:pPr>
            <a:r>
              <a:rPr lang="en-US" sz="1700" dirty="0"/>
              <a:t>Complete Networks</a:t>
            </a:r>
          </a:p>
          <a:p>
            <a:pPr lvl="1">
              <a:lnSpc>
                <a:spcPct val="90000"/>
              </a:lnSpc>
            </a:pPr>
            <a:r>
              <a:rPr lang="en-US" dirty="0"/>
              <a:t>Each respondent reports their own relationships within the network.</a:t>
            </a:r>
          </a:p>
          <a:p>
            <a:pPr lvl="1">
              <a:lnSpc>
                <a:spcPct val="90000"/>
              </a:lnSpc>
            </a:pPr>
            <a:r>
              <a:rPr lang="en-US" dirty="0"/>
              <a:t>Could use a roster that people use to identify contacts</a:t>
            </a:r>
          </a:p>
          <a:p>
            <a:pPr>
              <a:lnSpc>
                <a:spcPct val="90000"/>
              </a:lnSpc>
            </a:pPr>
            <a:r>
              <a:rPr lang="en-US" sz="1700" dirty="0"/>
              <a:t>Cognitive Social Structures</a:t>
            </a:r>
          </a:p>
          <a:p>
            <a:pPr lvl="1">
              <a:lnSpc>
                <a:spcPct val="90000"/>
              </a:lnSpc>
            </a:pPr>
            <a:r>
              <a:rPr lang="en-US" dirty="0"/>
              <a:t>Ask not only for a person’s own relationships, but also for perceived relationships between other people in your population.</a:t>
            </a:r>
          </a:p>
          <a:p>
            <a:pPr>
              <a:lnSpc>
                <a:spcPct val="90000"/>
              </a:lnSpc>
            </a:pPr>
            <a:r>
              <a:rPr lang="en-US" sz="1700" dirty="0"/>
              <a:t>Snowball Sampling</a:t>
            </a:r>
          </a:p>
          <a:p>
            <a:pPr lvl="1">
              <a:lnSpc>
                <a:spcPct val="90000"/>
              </a:lnSpc>
            </a:pPr>
            <a:r>
              <a:rPr lang="en-US" dirty="0"/>
              <a:t>Individuals included in the sample identify contacts (friends, sexual partners, etc.) who are added to the study at the next step</a:t>
            </a:r>
          </a:p>
          <a:p>
            <a:pPr>
              <a:lnSpc>
                <a:spcPct val="90000"/>
              </a:lnSpc>
            </a:pPr>
            <a:r>
              <a:rPr lang="en-US" sz="1700" dirty="0"/>
              <a:t>Secondary Data</a:t>
            </a:r>
          </a:p>
          <a:p>
            <a:pPr lvl="1">
              <a:lnSpc>
                <a:spcPct val="90000"/>
              </a:lnSpc>
            </a:pPr>
            <a:r>
              <a:rPr lang="en-US" dirty="0"/>
              <a:t>Social media</a:t>
            </a:r>
          </a:p>
        </p:txBody>
      </p:sp>
      <p:sp>
        <p:nvSpPr>
          <p:cNvPr id="16"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6322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9BE3-F8F1-426F-82C7-9BADD996E9CB}"/>
              </a:ext>
            </a:extLst>
          </p:cNvPr>
          <p:cNvSpPr>
            <a:spLocks noGrp="1"/>
          </p:cNvSpPr>
          <p:nvPr>
            <p:ph type="title"/>
          </p:nvPr>
        </p:nvSpPr>
        <p:spPr/>
        <p:txBody>
          <a:bodyPr/>
          <a:lstStyle/>
          <a:p>
            <a:r>
              <a:rPr lang="en-US" dirty="0"/>
              <a:t>Sources of Social Correlation in Networks</a:t>
            </a:r>
          </a:p>
        </p:txBody>
      </p:sp>
      <p:sp>
        <p:nvSpPr>
          <p:cNvPr id="3" name="Content Placeholder 2">
            <a:extLst>
              <a:ext uri="{FF2B5EF4-FFF2-40B4-BE49-F238E27FC236}">
                <a16:creationId xmlns:a16="http://schemas.microsoft.com/office/drawing/2014/main" id="{54331E19-C85F-4189-AFDE-88824A2D721E}"/>
              </a:ext>
            </a:extLst>
          </p:cNvPr>
          <p:cNvSpPr>
            <a:spLocks noGrp="1"/>
          </p:cNvSpPr>
          <p:nvPr>
            <p:ph idx="1"/>
          </p:nvPr>
        </p:nvSpPr>
        <p:spPr>
          <a:xfrm>
            <a:off x="1097280" y="2108202"/>
            <a:ext cx="10058400" cy="4074234"/>
          </a:xfrm>
        </p:spPr>
        <p:txBody>
          <a:bodyPr>
            <a:normAutofit/>
          </a:bodyPr>
          <a:lstStyle/>
          <a:p>
            <a:r>
              <a:rPr lang="en-US" sz="2400" b="1" dirty="0"/>
              <a:t>Influence</a:t>
            </a:r>
            <a:r>
              <a:rPr lang="en-US" sz="2400" dirty="0"/>
              <a:t>: An individual performing an action can cause her contacts to do the same</a:t>
            </a:r>
          </a:p>
          <a:p>
            <a:pPr lvl="1"/>
            <a:r>
              <a:rPr lang="en-US" sz="2000" dirty="0"/>
              <a:t>By providing information</a:t>
            </a:r>
          </a:p>
          <a:p>
            <a:pPr lvl="1"/>
            <a:r>
              <a:rPr lang="en-US" sz="2000" dirty="0"/>
              <a:t>By increasing the value of the action to them</a:t>
            </a:r>
          </a:p>
          <a:p>
            <a:r>
              <a:rPr lang="en-US" sz="2400" b="1" dirty="0"/>
              <a:t>Homophily</a:t>
            </a:r>
            <a:r>
              <a:rPr lang="en-US" sz="2400" dirty="0"/>
              <a:t>: Similar individuals are more likely to be friends</a:t>
            </a:r>
          </a:p>
          <a:p>
            <a:pPr lvl="1"/>
            <a:r>
              <a:rPr lang="en-US" sz="2000" dirty="0"/>
              <a:t>Two criminologists are more likely to know each other than two random people</a:t>
            </a:r>
          </a:p>
          <a:p>
            <a:r>
              <a:rPr lang="en-US" sz="2400" b="1" dirty="0"/>
              <a:t>Environment</a:t>
            </a:r>
            <a:r>
              <a:rPr lang="en-US" sz="2400" dirty="0"/>
              <a:t>: Influence from external elements </a:t>
            </a:r>
          </a:p>
          <a:p>
            <a:pPr lvl="1"/>
            <a:r>
              <a:rPr lang="en-US" sz="2000" dirty="0"/>
              <a:t>Friends are more likely to live in the same area, thus attend and take pictures of similar events, and tag them with similar tag</a:t>
            </a:r>
          </a:p>
        </p:txBody>
      </p:sp>
    </p:spTree>
    <p:extLst>
      <p:ext uri="{BB962C8B-B14F-4D97-AF65-F5344CB8AC3E}">
        <p14:creationId xmlns:p14="http://schemas.microsoft.com/office/powerpoint/2010/main" val="2602254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00C041-2B9D-4177-BB9F-9AD2421CB3ED}"/>
              </a:ext>
            </a:extLst>
          </p:cNvPr>
          <p:cNvSpPr>
            <a:spLocks noGrp="1"/>
          </p:cNvSpPr>
          <p:nvPr>
            <p:ph type="title"/>
          </p:nvPr>
        </p:nvSpPr>
        <p:spPr/>
        <p:txBody>
          <a:bodyPr/>
          <a:lstStyle/>
          <a:p>
            <a:r>
              <a:rPr lang="en-US" dirty="0"/>
              <a:t>Network analysis metrics</a:t>
            </a:r>
          </a:p>
        </p:txBody>
      </p:sp>
      <p:sp>
        <p:nvSpPr>
          <p:cNvPr id="6" name="Content Placeholder 5">
            <a:extLst>
              <a:ext uri="{FF2B5EF4-FFF2-40B4-BE49-F238E27FC236}">
                <a16:creationId xmlns:a16="http://schemas.microsoft.com/office/drawing/2014/main" id="{744265E4-24CD-4862-9B56-9524A61B46DA}"/>
              </a:ext>
            </a:extLst>
          </p:cNvPr>
          <p:cNvSpPr>
            <a:spLocks noGrp="1"/>
          </p:cNvSpPr>
          <p:nvPr>
            <p:ph idx="1"/>
          </p:nvPr>
        </p:nvSpPr>
        <p:spPr/>
        <p:txBody>
          <a:bodyPr>
            <a:normAutofit fontScale="92500" lnSpcReduction="10000"/>
          </a:bodyPr>
          <a:lstStyle/>
          <a:p>
            <a:r>
              <a:rPr lang="en-US" sz="2800" dirty="0"/>
              <a:t>Aggregate Networks Metrics</a:t>
            </a:r>
          </a:p>
          <a:p>
            <a:pPr lvl="1"/>
            <a:r>
              <a:rPr lang="en-US" sz="2400" dirty="0"/>
              <a:t>Density: cohesion, solidarity, membership</a:t>
            </a:r>
          </a:p>
          <a:p>
            <a:pPr lvl="1"/>
            <a:r>
              <a:rPr lang="en-US" sz="2600" dirty="0"/>
              <a:t>Degree centrality</a:t>
            </a:r>
          </a:p>
          <a:p>
            <a:pPr lvl="2"/>
            <a:r>
              <a:rPr lang="en-US" sz="2200" dirty="0"/>
              <a:t>Betweenness centralities</a:t>
            </a:r>
          </a:p>
          <a:p>
            <a:pPr lvl="3"/>
            <a:r>
              <a:rPr lang="en-US" sz="2200" dirty="0"/>
              <a:t>Do people “bridge” others on the boundary?</a:t>
            </a:r>
          </a:p>
          <a:p>
            <a:pPr lvl="2"/>
            <a:r>
              <a:rPr lang="en-US" sz="2200" dirty="0"/>
              <a:t>Closeness Centrality</a:t>
            </a:r>
          </a:p>
          <a:p>
            <a:pPr lvl="3"/>
            <a:r>
              <a:rPr lang="en-US" sz="2200" dirty="0"/>
              <a:t>How close are people to others?</a:t>
            </a:r>
          </a:p>
          <a:p>
            <a:pPr lvl="1"/>
            <a:r>
              <a:rPr lang="en-US" sz="2800" dirty="0"/>
              <a:t>Clustering Coefficient</a:t>
            </a:r>
          </a:p>
          <a:p>
            <a:pPr lvl="2"/>
            <a:r>
              <a:rPr lang="en-US" sz="2400" dirty="0"/>
              <a:t>How connected are my “friends”?</a:t>
            </a:r>
          </a:p>
          <a:p>
            <a:pPr lvl="3"/>
            <a:endParaRPr lang="en-US" sz="2200" dirty="0"/>
          </a:p>
        </p:txBody>
      </p:sp>
    </p:spTree>
    <p:extLst>
      <p:ext uri="{BB962C8B-B14F-4D97-AF65-F5344CB8AC3E}">
        <p14:creationId xmlns:p14="http://schemas.microsoft.com/office/powerpoint/2010/main" val="752725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4617-0794-4CE3-A440-8026CA09436D}"/>
              </a:ext>
            </a:extLst>
          </p:cNvPr>
          <p:cNvSpPr>
            <a:spLocks noGrp="1"/>
          </p:cNvSpPr>
          <p:nvPr>
            <p:ph type="title"/>
          </p:nvPr>
        </p:nvSpPr>
        <p:spPr/>
        <p:txBody>
          <a:bodyPr/>
          <a:lstStyle/>
          <a:p>
            <a:r>
              <a:rPr lang="en-US" dirty="0"/>
              <a:t>Tools for network analysis</a:t>
            </a:r>
          </a:p>
        </p:txBody>
      </p:sp>
      <p:sp>
        <p:nvSpPr>
          <p:cNvPr id="3" name="Content Placeholder 2">
            <a:extLst>
              <a:ext uri="{FF2B5EF4-FFF2-40B4-BE49-F238E27FC236}">
                <a16:creationId xmlns:a16="http://schemas.microsoft.com/office/drawing/2014/main" id="{DE733278-FF33-43CD-AE06-ACC980A0C417}"/>
              </a:ext>
            </a:extLst>
          </p:cNvPr>
          <p:cNvSpPr>
            <a:spLocks noGrp="1"/>
          </p:cNvSpPr>
          <p:nvPr>
            <p:ph idx="1"/>
          </p:nvPr>
        </p:nvSpPr>
        <p:spPr/>
        <p:txBody>
          <a:bodyPr>
            <a:normAutofit/>
          </a:bodyPr>
          <a:lstStyle/>
          <a:p>
            <a:r>
              <a:rPr lang="en-US" sz="2400" dirty="0"/>
              <a:t>Python, R or other programming languages and the application programmer interfaces (API)</a:t>
            </a:r>
          </a:p>
          <a:p>
            <a:r>
              <a:rPr lang="en-US" sz="2400" dirty="0"/>
              <a:t>Single tool designed for nonprogrammers</a:t>
            </a:r>
          </a:p>
          <a:p>
            <a:pPr lvl="1"/>
            <a:r>
              <a:rPr lang="en-US" sz="2200" dirty="0" err="1"/>
              <a:t>NodeXL</a:t>
            </a:r>
            <a:endParaRPr lang="en-US" sz="2200" dirty="0"/>
          </a:p>
          <a:p>
            <a:pPr lvl="1"/>
            <a:r>
              <a:rPr lang="en-US" sz="2200" dirty="0" err="1"/>
              <a:t>Gephi</a:t>
            </a:r>
            <a:endParaRPr lang="en-US" sz="2200" dirty="0"/>
          </a:p>
        </p:txBody>
      </p:sp>
    </p:spTree>
    <p:extLst>
      <p:ext uri="{BB962C8B-B14F-4D97-AF65-F5344CB8AC3E}">
        <p14:creationId xmlns:p14="http://schemas.microsoft.com/office/powerpoint/2010/main" val="2914460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FEFF-A058-49FC-9477-F47D63F5C103}"/>
              </a:ext>
            </a:extLst>
          </p:cNvPr>
          <p:cNvSpPr>
            <a:spLocks noGrp="1"/>
          </p:cNvSpPr>
          <p:nvPr>
            <p:ph type="title"/>
          </p:nvPr>
        </p:nvSpPr>
        <p:spPr/>
        <p:txBody>
          <a:bodyPr/>
          <a:lstStyle/>
          <a:p>
            <a:r>
              <a:rPr lang="en-US" dirty="0"/>
              <a:t>SNA in R</a:t>
            </a:r>
          </a:p>
        </p:txBody>
      </p:sp>
      <p:sp>
        <p:nvSpPr>
          <p:cNvPr id="3" name="Content Placeholder 2">
            <a:extLst>
              <a:ext uri="{FF2B5EF4-FFF2-40B4-BE49-F238E27FC236}">
                <a16:creationId xmlns:a16="http://schemas.microsoft.com/office/drawing/2014/main" id="{FBFE9B77-6DA3-4001-90B3-71A86E668335}"/>
              </a:ext>
            </a:extLst>
          </p:cNvPr>
          <p:cNvSpPr>
            <a:spLocks noGrp="1"/>
          </p:cNvSpPr>
          <p:nvPr>
            <p:ph idx="1"/>
          </p:nvPr>
        </p:nvSpPr>
        <p:spPr/>
        <p:txBody>
          <a:bodyPr/>
          <a:lstStyle/>
          <a:p>
            <a:r>
              <a:rPr lang="en-US" dirty="0"/>
              <a:t>Three major packages supporting network analysis</a:t>
            </a:r>
          </a:p>
          <a:p>
            <a:pPr lvl="1"/>
            <a:r>
              <a:rPr lang="en-US" dirty="0" err="1"/>
              <a:t>Igraph</a:t>
            </a:r>
            <a:endParaRPr lang="en-US" dirty="0"/>
          </a:p>
          <a:p>
            <a:pPr lvl="1"/>
            <a:r>
              <a:rPr lang="en-US" dirty="0" err="1"/>
              <a:t>Statnet</a:t>
            </a:r>
            <a:endParaRPr lang="en-US" dirty="0"/>
          </a:p>
          <a:p>
            <a:pPr lvl="1"/>
            <a:r>
              <a:rPr lang="en-US" dirty="0"/>
              <a:t>SNA</a:t>
            </a:r>
          </a:p>
          <a:p>
            <a:pPr lvl="1"/>
            <a:endParaRPr lang="en-US" dirty="0"/>
          </a:p>
          <a:p>
            <a:pPr lvl="1"/>
            <a:r>
              <a:rPr lang="en-US" dirty="0"/>
              <a:t>Download all packages using the standard installer through RStudio</a:t>
            </a:r>
          </a:p>
        </p:txBody>
      </p:sp>
    </p:spTree>
    <p:extLst>
      <p:ext uri="{BB962C8B-B14F-4D97-AF65-F5344CB8AC3E}">
        <p14:creationId xmlns:p14="http://schemas.microsoft.com/office/powerpoint/2010/main" val="561044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48D0-1EC5-43B6-853E-2189888E335D}"/>
              </a:ext>
            </a:extLst>
          </p:cNvPr>
          <p:cNvSpPr>
            <a:spLocks noGrp="1"/>
          </p:cNvSpPr>
          <p:nvPr>
            <p:ph type="title"/>
          </p:nvPr>
        </p:nvSpPr>
        <p:spPr/>
        <p:txBody>
          <a:bodyPr/>
          <a:lstStyle/>
          <a:p>
            <a:r>
              <a:rPr lang="en-US" dirty="0"/>
              <a:t>Food for thought</a:t>
            </a:r>
          </a:p>
        </p:txBody>
      </p:sp>
      <p:sp>
        <p:nvSpPr>
          <p:cNvPr id="3" name="Content Placeholder 2">
            <a:extLst>
              <a:ext uri="{FF2B5EF4-FFF2-40B4-BE49-F238E27FC236}">
                <a16:creationId xmlns:a16="http://schemas.microsoft.com/office/drawing/2014/main" id="{1EFC43CA-3A23-4FC7-9691-9D3942158F5D}"/>
              </a:ext>
            </a:extLst>
          </p:cNvPr>
          <p:cNvSpPr>
            <a:spLocks noGrp="1"/>
          </p:cNvSpPr>
          <p:nvPr>
            <p:ph idx="1"/>
          </p:nvPr>
        </p:nvSpPr>
        <p:spPr/>
        <p:txBody>
          <a:bodyPr/>
          <a:lstStyle/>
          <a:p>
            <a:r>
              <a:rPr lang="en-US" dirty="0"/>
              <a:t>In thinking about your research goals, consider the following the questions: </a:t>
            </a:r>
          </a:p>
          <a:p>
            <a:pPr marL="544068" lvl="1" indent="-342900">
              <a:buFont typeface="+mj-lt"/>
              <a:buAutoNum type="arabicPeriod"/>
            </a:pPr>
            <a:r>
              <a:rPr lang="en-US" dirty="0"/>
              <a:t>what is the central </a:t>
            </a:r>
            <a:r>
              <a:rPr lang="en-US" b="1" dirty="0"/>
              <a:t>problem</a:t>
            </a:r>
            <a:r>
              <a:rPr lang="en-US" dirty="0"/>
              <a:t> of your research and why it is worth investigating, </a:t>
            </a:r>
          </a:p>
          <a:p>
            <a:pPr marL="544068" lvl="1" indent="-342900">
              <a:buFont typeface="+mj-lt"/>
              <a:buAutoNum type="arabicPeriod"/>
            </a:pPr>
            <a:r>
              <a:rPr lang="en-US" dirty="0"/>
              <a:t>what </a:t>
            </a:r>
            <a:r>
              <a:rPr lang="en-US" b="1" dirty="0"/>
              <a:t>phenomenon</a:t>
            </a:r>
            <a:r>
              <a:rPr lang="en-US" dirty="0"/>
              <a:t> you are studying, in which </a:t>
            </a:r>
            <a:r>
              <a:rPr lang="en-US" b="1" dirty="0"/>
              <a:t>context</a:t>
            </a:r>
            <a:r>
              <a:rPr lang="en-US" dirty="0"/>
              <a:t>, and what key </a:t>
            </a:r>
            <a:r>
              <a:rPr lang="en-US" b="1" dirty="0"/>
              <a:t>question(s)</a:t>
            </a:r>
            <a:r>
              <a:rPr lang="en-US" dirty="0"/>
              <a:t> do you have about the phenomenon, and</a:t>
            </a:r>
          </a:p>
          <a:p>
            <a:pPr marL="544068" lvl="1" indent="-342900">
              <a:buFont typeface="+mj-lt"/>
              <a:buAutoNum type="arabicPeriod"/>
            </a:pPr>
            <a:r>
              <a:rPr lang="en-US" dirty="0"/>
              <a:t>why is SNA potentially </a:t>
            </a:r>
            <a:r>
              <a:rPr lang="en-US" b="1" dirty="0"/>
              <a:t>useful</a:t>
            </a:r>
            <a:r>
              <a:rPr lang="en-US" dirty="0"/>
              <a:t> for addressing the question.</a:t>
            </a:r>
          </a:p>
          <a:p>
            <a:r>
              <a:rPr lang="en-US" dirty="0"/>
              <a:t>SNA can be conceptualized as a variable for another type of analysis or can be used in and of itself to examine structural relationships/attributes</a:t>
            </a:r>
          </a:p>
        </p:txBody>
      </p:sp>
    </p:spTree>
    <p:extLst>
      <p:ext uri="{BB962C8B-B14F-4D97-AF65-F5344CB8AC3E}">
        <p14:creationId xmlns:p14="http://schemas.microsoft.com/office/powerpoint/2010/main" val="1931716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ED57F6-7E8B-42DC-A1AC-EA52CAF526F1}"/>
              </a:ext>
            </a:extLst>
          </p:cNvPr>
          <p:cNvSpPr txBox="1"/>
          <p:nvPr/>
        </p:nvSpPr>
        <p:spPr>
          <a:xfrm>
            <a:off x="787400" y="800100"/>
            <a:ext cx="10261600" cy="2585323"/>
          </a:xfrm>
          <a:prstGeom prst="rect">
            <a:avLst/>
          </a:prstGeom>
          <a:noFill/>
        </p:spPr>
        <p:txBody>
          <a:bodyPr wrap="square" rtlCol="0">
            <a:spAutoFit/>
          </a:bodyPr>
          <a:lstStyle/>
          <a:p>
            <a:pPr algn="ctr"/>
            <a:r>
              <a:rPr lang="en-US" sz="5400" dirty="0"/>
              <a:t>Follow the steps in the R markdown file with the file that is located here</a:t>
            </a:r>
          </a:p>
        </p:txBody>
      </p:sp>
    </p:spTree>
    <p:extLst>
      <p:ext uri="{BB962C8B-B14F-4D97-AF65-F5344CB8AC3E}">
        <p14:creationId xmlns:p14="http://schemas.microsoft.com/office/powerpoint/2010/main" val="2959314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ED57F6-7E8B-42DC-A1AC-EA52CAF526F1}"/>
              </a:ext>
            </a:extLst>
          </p:cNvPr>
          <p:cNvSpPr txBox="1"/>
          <p:nvPr/>
        </p:nvSpPr>
        <p:spPr>
          <a:xfrm>
            <a:off x="787400" y="800100"/>
            <a:ext cx="10261600" cy="4247317"/>
          </a:xfrm>
          <a:prstGeom prst="rect">
            <a:avLst/>
          </a:prstGeom>
          <a:noFill/>
        </p:spPr>
        <p:txBody>
          <a:bodyPr wrap="square" rtlCol="0">
            <a:spAutoFit/>
          </a:bodyPr>
          <a:lstStyle/>
          <a:p>
            <a:pPr algn="ctr"/>
            <a:r>
              <a:rPr lang="en-US" sz="5400" dirty="0"/>
              <a:t>The Research Question:</a:t>
            </a:r>
          </a:p>
          <a:p>
            <a:pPr algn="ctr"/>
            <a:endParaRPr lang="en-US" sz="5400" dirty="0"/>
          </a:p>
          <a:p>
            <a:pPr algn="ctr"/>
            <a:r>
              <a:rPr lang="en-US" sz="5400" dirty="0"/>
              <a:t>Do academic collaborations create new partnerships for faculty and students?</a:t>
            </a:r>
          </a:p>
        </p:txBody>
      </p:sp>
    </p:spTree>
    <p:extLst>
      <p:ext uri="{BB962C8B-B14F-4D97-AF65-F5344CB8AC3E}">
        <p14:creationId xmlns:p14="http://schemas.microsoft.com/office/powerpoint/2010/main" val="3136153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ED57F6-7E8B-42DC-A1AC-EA52CAF526F1}"/>
              </a:ext>
            </a:extLst>
          </p:cNvPr>
          <p:cNvSpPr txBox="1"/>
          <p:nvPr/>
        </p:nvSpPr>
        <p:spPr>
          <a:xfrm>
            <a:off x="825500" y="368300"/>
            <a:ext cx="10261600" cy="5262979"/>
          </a:xfrm>
          <a:prstGeom prst="rect">
            <a:avLst/>
          </a:prstGeom>
          <a:noFill/>
        </p:spPr>
        <p:txBody>
          <a:bodyPr wrap="square" rtlCol="0">
            <a:spAutoFit/>
          </a:bodyPr>
          <a:lstStyle/>
          <a:p>
            <a:pPr algn="ctr"/>
            <a:r>
              <a:rPr lang="en-US" sz="4800" dirty="0"/>
              <a:t>Using:</a:t>
            </a:r>
          </a:p>
          <a:p>
            <a:pPr algn="ctr"/>
            <a:endParaRPr lang="en-US" sz="4800" dirty="0"/>
          </a:p>
          <a:p>
            <a:pPr algn="ctr"/>
            <a:r>
              <a:rPr lang="en-US" sz="4800" dirty="0"/>
              <a:t>Dataset 1: A </a:t>
            </a:r>
            <a:r>
              <a:rPr lang="en-US" sz="4800" b="1" dirty="0"/>
              <a:t>Colleague</a:t>
            </a:r>
            <a:r>
              <a:rPr lang="en-US" sz="4800" dirty="0"/>
              <a:t> network “who do colleagues communicate with”?</a:t>
            </a:r>
          </a:p>
          <a:p>
            <a:pPr algn="ctr"/>
            <a:endParaRPr lang="en-US" sz="4800" dirty="0"/>
          </a:p>
          <a:p>
            <a:pPr algn="ctr"/>
            <a:r>
              <a:rPr lang="en-US" sz="4800" dirty="0"/>
              <a:t>Dataset 2: A </a:t>
            </a:r>
            <a:r>
              <a:rPr lang="en-US" sz="4800" b="1" dirty="0"/>
              <a:t>Student</a:t>
            </a:r>
            <a:r>
              <a:rPr lang="en-US" sz="4800" dirty="0"/>
              <a:t> network: Who do students work with?</a:t>
            </a:r>
          </a:p>
        </p:txBody>
      </p:sp>
    </p:spTree>
    <p:extLst>
      <p:ext uri="{BB962C8B-B14F-4D97-AF65-F5344CB8AC3E}">
        <p14:creationId xmlns:p14="http://schemas.microsoft.com/office/powerpoint/2010/main" val="221539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215E-541E-48B8-A0DB-4EC7172E9A46}"/>
              </a:ext>
            </a:extLst>
          </p:cNvPr>
          <p:cNvSpPr>
            <a:spLocks noGrp="1"/>
          </p:cNvSpPr>
          <p:nvPr>
            <p:ph type="title"/>
          </p:nvPr>
        </p:nvSpPr>
        <p:spPr/>
        <p:txBody>
          <a:bodyPr/>
          <a:lstStyle/>
          <a:p>
            <a:r>
              <a:rPr lang="en-US" dirty="0"/>
              <a:t>Preliminaries (Redux)</a:t>
            </a:r>
          </a:p>
        </p:txBody>
      </p:sp>
      <p:sp>
        <p:nvSpPr>
          <p:cNvPr id="3" name="Content Placeholder 2">
            <a:extLst>
              <a:ext uri="{FF2B5EF4-FFF2-40B4-BE49-F238E27FC236}">
                <a16:creationId xmlns:a16="http://schemas.microsoft.com/office/drawing/2014/main" id="{CC6812CE-DE0B-4021-B54B-5F89E3B44A42}"/>
              </a:ext>
            </a:extLst>
          </p:cNvPr>
          <p:cNvSpPr>
            <a:spLocks noGrp="1"/>
          </p:cNvSpPr>
          <p:nvPr>
            <p:ph idx="1"/>
          </p:nvPr>
        </p:nvSpPr>
        <p:spPr/>
        <p:txBody>
          <a:bodyPr/>
          <a:lstStyle/>
          <a:p>
            <a:r>
              <a:rPr lang="en-US" dirty="0"/>
              <a:t>What is a graph?</a:t>
            </a:r>
          </a:p>
          <a:p>
            <a:pPr lvl="1"/>
            <a:r>
              <a:rPr lang="en-US" dirty="0"/>
              <a:t>A set of vertices with lines between pairs of vertices</a:t>
            </a:r>
          </a:p>
          <a:p>
            <a:r>
              <a:rPr lang="en-US" dirty="0"/>
              <a:t>What is a network</a:t>
            </a:r>
          </a:p>
          <a:p>
            <a:pPr lvl="1"/>
            <a:r>
              <a:rPr lang="en-US" dirty="0"/>
              <a:t>A network is a graph where we add attributes to make the graph more sensible</a:t>
            </a:r>
          </a:p>
          <a:p>
            <a:r>
              <a:rPr lang="en-US" dirty="0"/>
              <a:t>Graphs or networks have three main components important for visualization</a:t>
            </a:r>
          </a:p>
          <a:p>
            <a:pPr marL="544068" lvl="1" indent="-342900">
              <a:buFont typeface="+mj-lt"/>
              <a:buAutoNum type="arabicPeriod"/>
            </a:pPr>
            <a:r>
              <a:rPr lang="en-US" dirty="0"/>
              <a:t>Vertices and nodes</a:t>
            </a:r>
          </a:p>
          <a:p>
            <a:pPr marL="544068" lvl="1" indent="-342900">
              <a:buFont typeface="+mj-lt"/>
              <a:buAutoNum type="arabicPeriod"/>
            </a:pPr>
            <a:r>
              <a:rPr lang="en-US" dirty="0"/>
              <a:t>Lines</a:t>
            </a:r>
          </a:p>
          <a:p>
            <a:pPr marL="544068" lvl="1" indent="-342900">
              <a:buFont typeface="+mj-lt"/>
              <a:buAutoNum type="arabicPeriod"/>
            </a:pPr>
            <a:r>
              <a:rPr lang="en-US" dirty="0"/>
              <a:t>Layout</a:t>
            </a:r>
          </a:p>
          <a:p>
            <a:endParaRPr lang="en-US" dirty="0"/>
          </a:p>
        </p:txBody>
      </p:sp>
    </p:spTree>
    <p:extLst>
      <p:ext uri="{BB962C8B-B14F-4D97-AF65-F5344CB8AC3E}">
        <p14:creationId xmlns:p14="http://schemas.microsoft.com/office/powerpoint/2010/main" val="54388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5078-BD1E-4C1B-BB22-C44B2126777D}"/>
              </a:ext>
            </a:extLst>
          </p:cNvPr>
          <p:cNvSpPr>
            <a:spLocks noGrp="1"/>
          </p:cNvSpPr>
          <p:nvPr>
            <p:ph type="title"/>
          </p:nvPr>
        </p:nvSpPr>
        <p:spPr/>
        <p:txBody>
          <a:bodyPr/>
          <a:lstStyle/>
          <a:p>
            <a:pPr algn="ctr"/>
            <a:r>
              <a:rPr lang="en-US" dirty="0"/>
              <a:t>Networks can vary through</a:t>
            </a:r>
          </a:p>
        </p:txBody>
      </p:sp>
      <p:sp>
        <p:nvSpPr>
          <p:cNvPr id="3" name="Content Placeholder 2">
            <a:extLst>
              <a:ext uri="{FF2B5EF4-FFF2-40B4-BE49-F238E27FC236}">
                <a16:creationId xmlns:a16="http://schemas.microsoft.com/office/drawing/2014/main" id="{1B0127B2-1A9D-4842-A2E6-8551CCE8E5E9}"/>
              </a:ext>
            </a:extLst>
          </p:cNvPr>
          <p:cNvSpPr>
            <a:spLocks noGrp="1"/>
          </p:cNvSpPr>
          <p:nvPr>
            <p:ph idx="1"/>
          </p:nvPr>
        </p:nvSpPr>
        <p:spPr/>
        <p:txBody>
          <a:bodyPr>
            <a:normAutofit/>
          </a:bodyPr>
          <a:lstStyle/>
          <a:p>
            <a:pPr algn="ctr"/>
            <a:r>
              <a:rPr lang="en-US" sz="6000" b="1" dirty="0">
                <a:solidFill>
                  <a:schemeClr val="accent2">
                    <a:lumMod val="60000"/>
                    <a:lumOff val="40000"/>
                  </a:schemeClr>
                </a:solidFill>
              </a:rPr>
              <a:t>nodes</a:t>
            </a:r>
          </a:p>
          <a:p>
            <a:pPr algn="ctr"/>
            <a:r>
              <a:rPr lang="en-US" sz="6000" b="1" dirty="0">
                <a:solidFill>
                  <a:schemeClr val="accent2">
                    <a:lumMod val="60000"/>
                    <a:lumOff val="40000"/>
                  </a:schemeClr>
                </a:solidFill>
              </a:rPr>
              <a:t>edges</a:t>
            </a:r>
          </a:p>
          <a:p>
            <a:pPr algn="ctr"/>
            <a:r>
              <a:rPr lang="en-US" sz="6000" b="1" dirty="0">
                <a:solidFill>
                  <a:schemeClr val="accent2">
                    <a:lumMod val="60000"/>
                    <a:lumOff val="40000"/>
                  </a:schemeClr>
                </a:solidFill>
              </a:rPr>
              <a:t>layouts</a:t>
            </a:r>
          </a:p>
        </p:txBody>
      </p:sp>
    </p:spTree>
    <p:extLst>
      <p:ext uri="{BB962C8B-B14F-4D97-AF65-F5344CB8AC3E}">
        <p14:creationId xmlns:p14="http://schemas.microsoft.com/office/powerpoint/2010/main" val="40947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B64B-9925-4FC1-B28D-C06AE2368CF9}"/>
              </a:ext>
            </a:extLst>
          </p:cNvPr>
          <p:cNvSpPr>
            <a:spLocks noGrp="1"/>
          </p:cNvSpPr>
          <p:nvPr>
            <p:ph type="title"/>
          </p:nvPr>
        </p:nvSpPr>
        <p:spPr/>
        <p:txBody>
          <a:bodyPr/>
          <a:lstStyle/>
          <a:p>
            <a:r>
              <a:rPr lang="en-US" dirty="0"/>
              <a:t>Node Types: Unimodal</a:t>
            </a:r>
          </a:p>
        </p:txBody>
      </p:sp>
      <p:sp>
        <p:nvSpPr>
          <p:cNvPr id="4" name="Oval 3">
            <a:extLst>
              <a:ext uri="{FF2B5EF4-FFF2-40B4-BE49-F238E27FC236}">
                <a16:creationId xmlns:a16="http://schemas.microsoft.com/office/drawing/2014/main" id="{578CCEFB-4DA1-4F05-8021-59C5CD1AEF04}"/>
              </a:ext>
            </a:extLst>
          </p:cNvPr>
          <p:cNvSpPr/>
          <p:nvPr/>
        </p:nvSpPr>
        <p:spPr>
          <a:xfrm>
            <a:off x="3523115" y="2238496"/>
            <a:ext cx="1320800" cy="1371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 1</a:t>
            </a:r>
          </a:p>
        </p:txBody>
      </p:sp>
      <p:sp>
        <p:nvSpPr>
          <p:cNvPr id="5" name="Oval 4">
            <a:extLst>
              <a:ext uri="{FF2B5EF4-FFF2-40B4-BE49-F238E27FC236}">
                <a16:creationId xmlns:a16="http://schemas.microsoft.com/office/drawing/2014/main" id="{8493892F-F372-42C0-9B30-7722591F19E5}"/>
              </a:ext>
            </a:extLst>
          </p:cNvPr>
          <p:cNvSpPr/>
          <p:nvPr/>
        </p:nvSpPr>
        <p:spPr>
          <a:xfrm>
            <a:off x="6712457" y="2238496"/>
            <a:ext cx="1320800" cy="1371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 2</a:t>
            </a:r>
          </a:p>
        </p:txBody>
      </p:sp>
      <p:sp>
        <p:nvSpPr>
          <p:cNvPr id="6" name="Oval 5">
            <a:extLst>
              <a:ext uri="{FF2B5EF4-FFF2-40B4-BE49-F238E27FC236}">
                <a16:creationId xmlns:a16="http://schemas.microsoft.com/office/drawing/2014/main" id="{FF62F546-5E03-4642-810C-F8408E1B893A}"/>
              </a:ext>
            </a:extLst>
          </p:cNvPr>
          <p:cNvSpPr/>
          <p:nvPr/>
        </p:nvSpPr>
        <p:spPr>
          <a:xfrm>
            <a:off x="5094988" y="4677638"/>
            <a:ext cx="1320800" cy="1371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 3</a:t>
            </a:r>
          </a:p>
        </p:txBody>
      </p:sp>
      <p:cxnSp>
        <p:nvCxnSpPr>
          <p:cNvPr id="8" name="Straight Connector 7">
            <a:extLst>
              <a:ext uri="{FF2B5EF4-FFF2-40B4-BE49-F238E27FC236}">
                <a16:creationId xmlns:a16="http://schemas.microsoft.com/office/drawing/2014/main" id="{C9332426-83E7-4876-8570-94A008BBD23F}"/>
              </a:ext>
            </a:extLst>
          </p:cNvPr>
          <p:cNvCxnSpPr>
            <a:cxnSpLocks/>
            <a:stCxn id="4" idx="6"/>
            <a:endCxn id="5" idx="2"/>
          </p:cNvCxnSpPr>
          <p:nvPr/>
        </p:nvCxnSpPr>
        <p:spPr>
          <a:xfrm>
            <a:off x="4843915" y="2924296"/>
            <a:ext cx="1868542"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64052D4-7A73-4923-A9A5-7B122ED55989}"/>
              </a:ext>
            </a:extLst>
          </p:cNvPr>
          <p:cNvCxnSpPr>
            <a:cxnSpLocks/>
            <a:endCxn id="6" idx="1"/>
          </p:cNvCxnSpPr>
          <p:nvPr/>
        </p:nvCxnSpPr>
        <p:spPr>
          <a:xfrm>
            <a:off x="4717798" y="3335571"/>
            <a:ext cx="570617" cy="154293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E63E533-B2F8-4796-93E2-4400E1602CA0}"/>
              </a:ext>
            </a:extLst>
          </p:cNvPr>
          <p:cNvCxnSpPr>
            <a:cxnSpLocks/>
            <a:stCxn id="6" idx="7"/>
            <a:endCxn id="5" idx="3"/>
          </p:cNvCxnSpPr>
          <p:nvPr/>
        </p:nvCxnSpPr>
        <p:spPr>
          <a:xfrm flipV="1">
            <a:off x="6222361" y="3409230"/>
            <a:ext cx="683523" cy="146927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66DC2AAD-A809-4826-A7CB-EBA8AC84CBF3}"/>
              </a:ext>
            </a:extLst>
          </p:cNvPr>
          <p:cNvSpPr/>
          <p:nvPr/>
        </p:nvSpPr>
        <p:spPr>
          <a:xfrm>
            <a:off x="3941644" y="1902776"/>
            <a:ext cx="3464410" cy="369332"/>
          </a:xfrm>
          <a:prstGeom prst="rect">
            <a:avLst/>
          </a:prstGeom>
        </p:spPr>
        <p:txBody>
          <a:bodyPr wrap="none">
            <a:spAutoFit/>
          </a:bodyPr>
          <a:lstStyle/>
          <a:p>
            <a:pPr lvl="1"/>
            <a:r>
              <a:rPr lang="en-US" dirty="0"/>
              <a:t>All entitles are the same type</a:t>
            </a:r>
          </a:p>
        </p:txBody>
      </p:sp>
      <p:sp>
        <p:nvSpPr>
          <p:cNvPr id="34" name="Rectangle 33">
            <a:extLst>
              <a:ext uri="{FF2B5EF4-FFF2-40B4-BE49-F238E27FC236}">
                <a16:creationId xmlns:a16="http://schemas.microsoft.com/office/drawing/2014/main" id="{8B7B035A-2618-4C71-8FD7-2157E1867A6D}"/>
              </a:ext>
            </a:extLst>
          </p:cNvPr>
          <p:cNvSpPr/>
          <p:nvPr/>
        </p:nvSpPr>
        <p:spPr>
          <a:xfrm>
            <a:off x="3523115" y="6025276"/>
            <a:ext cx="3841757" cy="369332"/>
          </a:xfrm>
          <a:prstGeom prst="rect">
            <a:avLst/>
          </a:prstGeom>
        </p:spPr>
        <p:txBody>
          <a:bodyPr wrap="none">
            <a:spAutoFit/>
          </a:bodyPr>
          <a:lstStyle/>
          <a:p>
            <a:pPr lvl="1"/>
            <a:r>
              <a:rPr lang="en-US" dirty="0"/>
              <a:t>Example: students in a university</a:t>
            </a:r>
          </a:p>
        </p:txBody>
      </p:sp>
    </p:spTree>
    <p:extLst>
      <p:ext uri="{BB962C8B-B14F-4D97-AF65-F5344CB8AC3E}">
        <p14:creationId xmlns:p14="http://schemas.microsoft.com/office/powerpoint/2010/main" val="34168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88D2-D11C-419F-8BE5-18244F21DBA5}"/>
              </a:ext>
            </a:extLst>
          </p:cNvPr>
          <p:cNvSpPr>
            <a:spLocks noGrp="1"/>
          </p:cNvSpPr>
          <p:nvPr>
            <p:ph type="title"/>
          </p:nvPr>
        </p:nvSpPr>
        <p:spPr/>
        <p:txBody>
          <a:bodyPr>
            <a:normAutofit/>
          </a:bodyPr>
          <a:lstStyle/>
          <a:p>
            <a:r>
              <a:rPr lang="en-US" dirty="0"/>
              <a:t>Multimodal (“bipartite network”)</a:t>
            </a:r>
            <a:br>
              <a:rPr lang="en-US" dirty="0"/>
            </a:br>
            <a:r>
              <a:rPr lang="en-US" dirty="0"/>
              <a:t>Entitles are of different types</a:t>
            </a:r>
          </a:p>
        </p:txBody>
      </p:sp>
      <p:sp>
        <p:nvSpPr>
          <p:cNvPr id="4" name="Oval 3">
            <a:extLst>
              <a:ext uri="{FF2B5EF4-FFF2-40B4-BE49-F238E27FC236}">
                <a16:creationId xmlns:a16="http://schemas.microsoft.com/office/drawing/2014/main" id="{496BD948-7136-47FB-A5A1-3EE9AA35D240}"/>
              </a:ext>
            </a:extLst>
          </p:cNvPr>
          <p:cNvSpPr/>
          <p:nvPr/>
        </p:nvSpPr>
        <p:spPr>
          <a:xfrm>
            <a:off x="5094988" y="3115538"/>
            <a:ext cx="13208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Anna</a:t>
            </a:r>
          </a:p>
        </p:txBody>
      </p:sp>
      <p:sp>
        <p:nvSpPr>
          <p:cNvPr id="5" name="Oval 4">
            <a:extLst>
              <a:ext uri="{FF2B5EF4-FFF2-40B4-BE49-F238E27FC236}">
                <a16:creationId xmlns:a16="http://schemas.microsoft.com/office/drawing/2014/main" id="{82E0B61D-C0D8-4157-84D0-E4F7FF0C930E}"/>
              </a:ext>
            </a:extLst>
          </p:cNvPr>
          <p:cNvSpPr/>
          <p:nvPr/>
        </p:nvSpPr>
        <p:spPr>
          <a:xfrm>
            <a:off x="1818388" y="3115538"/>
            <a:ext cx="1320800" cy="1371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 1</a:t>
            </a:r>
          </a:p>
        </p:txBody>
      </p:sp>
      <p:sp>
        <p:nvSpPr>
          <p:cNvPr id="6" name="Oval 5">
            <a:extLst>
              <a:ext uri="{FF2B5EF4-FFF2-40B4-BE49-F238E27FC236}">
                <a16:creationId xmlns:a16="http://schemas.microsoft.com/office/drawing/2014/main" id="{83541746-D7D7-405E-8637-D47BCBBA8A4A}"/>
              </a:ext>
            </a:extLst>
          </p:cNvPr>
          <p:cNvSpPr/>
          <p:nvPr/>
        </p:nvSpPr>
        <p:spPr>
          <a:xfrm>
            <a:off x="8371588" y="3115538"/>
            <a:ext cx="1320800" cy="1371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 2</a:t>
            </a:r>
          </a:p>
        </p:txBody>
      </p:sp>
      <p:cxnSp>
        <p:nvCxnSpPr>
          <p:cNvPr id="8" name="Straight Connector 7">
            <a:extLst>
              <a:ext uri="{FF2B5EF4-FFF2-40B4-BE49-F238E27FC236}">
                <a16:creationId xmlns:a16="http://schemas.microsoft.com/office/drawing/2014/main" id="{CEE3403D-31AD-4DC4-AD73-5D8F6602E304}"/>
              </a:ext>
            </a:extLst>
          </p:cNvPr>
          <p:cNvCxnSpPr>
            <a:stCxn id="5" idx="6"/>
          </p:cNvCxnSpPr>
          <p:nvPr/>
        </p:nvCxnSpPr>
        <p:spPr>
          <a:xfrm>
            <a:off x="3139188" y="3801338"/>
            <a:ext cx="1991612"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7CA9AF-14DA-4067-ADB0-ABD154366C6A}"/>
              </a:ext>
            </a:extLst>
          </p:cNvPr>
          <p:cNvCxnSpPr/>
          <p:nvPr/>
        </p:nvCxnSpPr>
        <p:spPr>
          <a:xfrm>
            <a:off x="6415788" y="3801338"/>
            <a:ext cx="1991612"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Arrow: Up 9">
            <a:extLst>
              <a:ext uri="{FF2B5EF4-FFF2-40B4-BE49-F238E27FC236}">
                <a16:creationId xmlns:a16="http://schemas.microsoft.com/office/drawing/2014/main" id="{1F7514F8-665E-4BF0-A458-151D20E37918}"/>
              </a:ext>
            </a:extLst>
          </p:cNvPr>
          <p:cNvSpPr/>
          <p:nvPr/>
        </p:nvSpPr>
        <p:spPr>
          <a:xfrm>
            <a:off x="5520438" y="4699000"/>
            <a:ext cx="469900" cy="1166316"/>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859BA63-A4B0-44AF-A4E5-6A6559C98214}"/>
              </a:ext>
            </a:extLst>
          </p:cNvPr>
          <p:cNvSpPr txBox="1"/>
          <p:nvPr/>
        </p:nvSpPr>
        <p:spPr>
          <a:xfrm>
            <a:off x="4936238" y="5928768"/>
            <a:ext cx="1638300" cy="383037"/>
          </a:xfrm>
          <a:prstGeom prst="rect">
            <a:avLst/>
          </a:prstGeom>
          <a:noFill/>
        </p:spPr>
        <p:txBody>
          <a:bodyPr wrap="square" rtlCol="0">
            <a:spAutoFit/>
          </a:bodyPr>
          <a:lstStyle/>
          <a:p>
            <a:r>
              <a:rPr lang="en-US" b="1" dirty="0">
                <a:solidFill>
                  <a:schemeClr val="accent2">
                    <a:lumMod val="60000"/>
                    <a:lumOff val="40000"/>
                  </a:schemeClr>
                </a:solidFill>
              </a:rPr>
              <a:t>Different Type</a:t>
            </a:r>
          </a:p>
        </p:txBody>
      </p:sp>
    </p:spTree>
    <p:extLst>
      <p:ext uri="{BB962C8B-B14F-4D97-AF65-F5344CB8AC3E}">
        <p14:creationId xmlns:p14="http://schemas.microsoft.com/office/powerpoint/2010/main" val="38628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B8F8-B2D3-46C8-9BFD-B0E25BE07C9D}"/>
              </a:ext>
            </a:extLst>
          </p:cNvPr>
          <p:cNvSpPr>
            <a:spLocks noGrp="1"/>
          </p:cNvSpPr>
          <p:nvPr>
            <p:ph type="title"/>
          </p:nvPr>
        </p:nvSpPr>
        <p:spPr/>
        <p:txBody>
          <a:bodyPr>
            <a:normAutofit/>
          </a:bodyPr>
          <a:lstStyle/>
          <a:p>
            <a:r>
              <a:rPr lang="en-US" dirty="0"/>
              <a:t>Undirected – lines are called “edges”</a:t>
            </a:r>
          </a:p>
        </p:txBody>
      </p:sp>
      <p:sp>
        <p:nvSpPr>
          <p:cNvPr id="4" name="Oval 3">
            <a:extLst>
              <a:ext uri="{FF2B5EF4-FFF2-40B4-BE49-F238E27FC236}">
                <a16:creationId xmlns:a16="http://schemas.microsoft.com/office/drawing/2014/main" id="{7CDBDD4D-09CE-4B37-A13E-3EA187AF311A}"/>
              </a:ext>
            </a:extLst>
          </p:cNvPr>
          <p:cNvSpPr/>
          <p:nvPr/>
        </p:nvSpPr>
        <p:spPr>
          <a:xfrm>
            <a:off x="4986322" y="2570936"/>
            <a:ext cx="13208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Anna</a:t>
            </a:r>
          </a:p>
        </p:txBody>
      </p:sp>
      <p:sp>
        <p:nvSpPr>
          <p:cNvPr id="5" name="Oval 4">
            <a:extLst>
              <a:ext uri="{FF2B5EF4-FFF2-40B4-BE49-F238E27FC236}">
                <a16:creationId xmlns:a16="http://schemas.microsoft.com/office/drawing/2014/main" id="{F7D3B4A5-BDD5-42B2-A777-3DF5A3A5634A}"/>
              </a:ext>
            </a:extLst>
          </p:cNvPr>
          <p:cNvSpPr/>
          <p:nvPr/>
        </p:nvSpPr>
        <p:spPr>
          <a:xfrm>
            <a:off x="1709722" y="2570936"/>
            <a:ext cx="1320800" cy="1371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 1</a:t>
            </a:r>
          </a:p>
        </p:txBody>
      </p:sp>
      <p:sp>
        <p:nvSpPr>
          <p:cNvPr id="6" name="Oval 5">
            <a:extLst>
              <a:ext uri="{FF2B5EF4-FFF2-40B4-BE49-F238E27FC236}">
                <a16:creationId xmlns:a16="http://schemas.microsoft.com/office/drawing/2014/main" id="{432956F5-6E02-4BF2-A360-86499E68E49D}"/>
              </a:ext>
            </a:extLst>
          </p:cNvPr>
          <p:cNvSpPr/>
          <p:nvPr/>
        </p:nvSpPr>
        <p:spPr>
          <a:xfrm>
            <a:off x="8262922" y="2570936"/>
            <a:ext cx="1320800" cy="1371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 2</a:t>
            </a:r>
          </a:p>
        </p:txBody>
      </p:sp>
      <p:cxnSp>
        <p:nvCxnSpPr>
          <p:cNvPr id="7" name="Straight Connector 6">
            <a:extLst>
              <a:ext uri="{FF2B5EF4-FFF2-40B4-BE49-F238E27FC236}">
                <a16:creationId xmlns:a16="http://schemas.microsoft.com/office/drawing/2014/main" id="{A46AD81A-1883-46A2-967E-CD0E86BC25CA}"/>
              </a:ext>
            </a:extLst>
          </p:cNvPr>
          <p:cNvCxnSpPr>
            <a:stCxn id="5" idx="6"/>
          </p:cNvCxnSpPr>
          <p:nvPr/>
        </p:nvCxnSpPr>
        <p:spPr>
          <a:xfrm>
            <a:off x="3030522" y="3256736"/>
            <a:ext cx="1991612"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840832-9121-4B59-BE3F-891955B4D34E}"/>
              </a:ext>
            </a:extLst>
          </p:cNvPr>
          <p:cNvCxnSpPr/>
          <p:nvPr/>
        </p:nvCxnSpPr>
        <p:spPr>
          <a:xfrm>
            <a:off x="6307122" y="3256736"/>
            <a:ext cx="1991612"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3C0E8B5-8220-4512-8A91-3E6415582EFC}"/>
              </a:ext>
            </a:extLst>
          </p:cNvPr>
          <p:cNvSpPr/>
          <p:nvPr/>
        </p:nvSpPr>
        <p:spPr>
          <a:xfrm>
            <a:off x="3102646" y="5274214"/>
            <a:ext cx="5138073" cy="369332"/>
          </a:xfrm>
          <a:prstGeom prst="rect">
            <a:avLst/>
          </a:prstGeom>
        </p:spPr>
        <p:txBody>
          <a:bodyPr wrap="none">
            <a:spAutoFit/>
          </a:bodyPr>
          <a:lstStyle/>
          <a:p>
            <a:r>
              <a:rPr lang="en-US" dirty="0"/>
              <a:t>Directionality is not a salient feature of the network</a:t>
            </a:r>
          </a:p>
        </p:txBody>
      </p:sp>
      <p:sp>
        <p:nvSpPr>
          <p:cNvPr id="10" name="Arrow: Up 9">
            <a:extLst>
              <a:ext uri="{FF2B5EF4-FFF2-40B4-BE49-F238E27FC236}">
                <a16:creationId xmlns:a16="http://schemas.microsoft.com/office/drawing/2014/main" id="{8310C29B-379F-4701-9355-1508C95BAB06}"/>
              </a:ext>
            </a:extLst>
          </p:cNvPr>
          <p:cNvSpPr/>
          <p:nvPr/>
        </p:nvSpPr>
        <p:spPr>
          <a:xfrm>
            <a:off x="4026328" y="3520901"/>
            <a:ext cx="469900" cy="1166316"/>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F4D47B5B-A6C2-41FE-8DE8-42075A923528}"/>
              </a:ext>
            </a:extLst>
          </p:cNvPr>
          <p:cNvSpPr/>
          <p:nvPr/>
        </p:nvSpPr>
        <p:spPr>
          <a:xfrm>
            <a:off x="7050072" y="3520901"/>
            <a:ext cx="469900" cy="1166316"/>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ED99500-DD04-402C-8DEE-FF7ECFDA6099}"/>
              </a:ext>
            </a:extLst>
          </p:cNvPr>
          <p:cNvSpPr txBox="1"/>
          <p:nvPr/>
        </p:nvSpPr>
        <p:spPr>
          <a:xfrm>
            <a:off x="3484395" y="4699568"/>
            <a:ext cx="1638300" cy="383037"/>
          </a:xfrm>
          <a:prstGeom prst="rect">
            <a:avLst/>
          </a:prstGeom>
          <a:noFill/>
        </p:spPr>
        <p:txBody>
          <a:bodyPr wrap="square" rtlCol="0">
            <a:spAutoFit/>
          </a:bodyPr>
          <a:lstStyle/>
          <a:p>
            <a:pPr algn="ctr"/>
            <a:r>
              <a:rPr lang="en-US" b="1" dirty="0">
                <a:solidFill>
                  <a:schemeClr val="accent2">
                    <a:lumMod val="60000"/>
                    <a:lumOff val="40000"/>
                  </a:schemeClr>
                </a:solidFill>
              </a:rPr>
              <a:t>EDGE</a:t>
            </a:r>
          </a:p>
        </p:txBody>
      </p:sp>
      <p:sp>
        <p:nvSpPr>
          <p:cNvPr id="13" name="TextBox 12">
            <a:extLst>
              <a:ext uri="{FF2B5EF4-FFF2-40B4-BE49-F238E27FC236}">
                <a16:creationId xmlns:a16="http://schemas.microsoft.com/office/drawing/2014/main" id="{B07A5199-9A68-4BA4-9D38-C77FA54EB2C8}"/>
              </a:ext>
            </a:extLst>
          </p:cNvPr>
          <p:cNvSpPr txBox="1"/>
          <p:nvPr/>
        </p:nvSpPr>
        <p:spPr>
          <a:xfrm>
            <a:off x="6547153" y="4687307"/>
            <a:ext cx="1638300" cy="383037"/>
          </a:xfrm>
          <a:prstGeom prst="rect">
            <a:avLst/>
          </a:prstGeom>
          <a:noFill/>
        </p:spPr>
        <p:txBody>
          <a:bodyPr wrap="square" rtlCol="0">
            <a:spAutoFit/>
          </a:bodyPr>
          <a:lstStyle/>
          <a:p>
            <a:pPr algn="ctr"/>
            <a:r>
              <a:rPr lang="en-US" b="1" dirty="0">
                <a:solidFill>
                  <a:schemeClr val="accent2">
                    <a:lumMod val="60000"/>
                    <a:lumOff val="40000"/>
                  </a:schemeClr>
                </a:solidFill>
              </a:rPr>
              <a:t>EDGE</a:t>
            </a:r>
          </a:p>
        </p:txBody>
      </p:sp>
    </p:spTree>
    <p:extLst>
      <p:ext uri="{BB962C8B-B14F-4D97-AF65-F5344CB8AC3E}">
        <p14:creationId xmlns:p14="http://schemas.microsoft.com/office/powerpoint/2010/main" val="269377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90F0-1220-4CEB-A0AC-AB4B7C1356C8}"/>
              </a:ext>
            </a:extLst>
          </p:cNvPr>
          <p:cNvSpPr>
            <a:spLocks noGrp="1"/>
          </p:cNvSpPr>
          <p:nvPr>
            <p:ph type="title"/>
          </p:nvPr>
        </p:nvSpPr>
        <p:spPr/>
        <p:txBody>
          <a:bodyPr/>
          <a:lstStyle/>
          <a:p>
            <a:r>
              <a:rPr lang="en-US" dirty="0"/>
              <a:t>Directed – lines are called “arcs”</a:t>
            </a:r>
          </a:p>
        </p:txBody>
      </p:sp>
      <p:sp>
        <p:nvSpPr>
          <p:cNvPr id="4" name="Oval 3">
            <a:extLst>
              <a:ext uri="{FF2B5EF4-FFF2-40B4-BE49-F238E27FC236}">
                <a16:creationId xmlns:a16="http://schemas.microsoft.com/office/drawing/2014/main" id="{F8B54BFC-9BE9-4CA9-A02A-871C704C728E}"/>
              </a:ext>
            </a:extLst>
          </p:cNvPr>
          <p:cNvSpPr/>
          <p:nvPr/>
        </p:nvSpPr>
        <p:spPr>
          <a:xfrm>
            <a:off x="4986322" y="2570936"/>
            <a:ext cx="13208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Anna</a:t>
            </a:r>
          </a:p>
        </p:txBody>
      </p:sp>
      <p:sp>
        <p:nvSpPr>
          <p:cNvPr id="5" name="Oval 4">
            <a:extLst>
              <a:ext uri="{FF2B5EF4-FFF2-40B4-BE49-F238E27FC236}">
                <a16:creationId xmlns:a16="http://schemas.microsoft.com/office/drawing/2014/main" id="{568619A0-06B4-46BB-9B7C-EC43542DDFC1}"/>
              </a:ext>
            </a:extLst>
          </p:cNvPr>
          <p:cNvSpPr/>
          <p:nvPr/>
        </p:nvSpPr>
        <p:spPr>
          <a:xfrm>
            <a:off x="1709722" y="2570936"/>
            <a:ext cx="1320800" cy="1371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 1</a:t>
            </a:r>
          </a:p>
        </p:txBody>
      </p:sp>
      <p:sp>
        <p:nvSpPr>
          <p:cNvPr id="6" name="Oval 5">
            <a:extLst>
              <a:ext uri="{FF2B5EF4-FFF2-40B4-BE49-F238E27FC236}">
                <a16:creationId xmlns:a16="http://schemas.microsoft.com/office/drawing/2014/main" id="{344F352B-6D3F-456D-ABFE-F1C41EC8E08E}"/>
              </a:ext>
            </a:extLst>
          </p:cNvPr>
          <p:cNvSpPr/>
          <p:nvPr/>
        </p:nvSpPr>
        <p:spPr>
          <a:xfrm>
            <a:off x="8277912" y="2570936"/>
            <a:ext cx="1320800" cy="1371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 2</a:t>
            </a:r>
          </a:p>
        </p:txBody>
      </p:sp>
      <p:cxnSp>
        <p:nvCxnSpPr>
          <p:cNvPr id="7" name="Straight Connector 6">
            <a:extLst>
              <a:ext uri="{FF2B5EF4-FFF2-40B4-BE49-F238E27FC236}">
                <a16:creationId xmlns:a16="http://schemas.microsoft.com/office/drawing/2014/main" id="{D67950C2-EE02-4B5A-BFB5-D7FB9EA3D14A}"/>
              </a:ext>
            </a:extLst>
          </p:cNvPr>
          <p:cNvCxnSpPr>
            <a:stCxn id="5" idx="6"/>
          </p:cNvCxnSpPr>
          <p:nvPr/>
        </p:nvCxnSpPr>
        <p:spPr>
          <a:xfrm>
            <a:off x="3030522" y="3256736"/>
            <a:ext cx="1991612" cy="0"/>
          </a:xfrm>
          <a:prstGeom prst="line">
            <a:avLst/>
          </a:prstGeom>
          <a:ln w="47625">
            <a:solidFill>
              <a:schemeClr val="accent1">
                <a:lumMod val="7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1F068D2-CFB1-4F68-B784-6C6D96017C7D}"/>
              </a:ext>
            </a:extLst>
          </p:cNvPr>
          <p:cNvCxnSpPr/>
          <p:nvPr/>
        </p:nvCxnSpPr>
        <p:spPr>
          <a:xfrm>
            <a:off x="6307122" y="3256736"/>
            <a:ext cx="1991612" cy="0"/>
          </a:xfrm>
          <a:prstGeom prst="line">
            <a:avLst/>
          </a:prstGeom>
          <a:ln w="47625">
            <a:solidFill>
              <a:schemeClr val="accent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Arrow: Up 8">
            <a:extLst>
              <a:ext uri="{FF2B5EF4-FFF2-40B4-BE49-F238E27FC236}">
                <a16:creationId xmlns:a16="http://schemas.microsoft.com/office/drawing/2014/main" id="{08141B3A-A18C-4EFB-B069-60EA3D85FEB7}"/>
              </a:ext>
            </a:extLst>
          </p:cNvPr>
          <p:cNvSpPr/>
          <p:nvPr/>
        </p:nvSpPr>
        <p:spPr>
          <a:xfrm>
            <a:off x="4026328" y="3520901"/>
            <a:ext cx="469900" cy="1166316"/>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64DDFE29-C5B7-4F1E-93FD-E0F2CC3F60F9}"/>
              </a:ext>
            </a:extLst>
          </p:cNvPr>
          <p:cNvSpPr/>
          <p:nvPr/>
        </p:nvSpPr>
        <p:spPr>
          <a:xfrm>
            <a:off x="7050072" y="3520901"/>
            <a:ext cx="469900" cy="1166316"/>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8DDA398-F7A5-4535-ADFC-BBA6833D0E7F}"/>
              </a:ext>
            </a:extLst>
          </p:cNvPr>
          <p:cNvSpPr txBox="1"/>
          <p:nvPr/>
        </p:nvSpPr>
        <p:spPr>
          <a:xfrm>
            <a:off x="3484395" y="4699568"/>
            <a:ext cx="1638300" cy="383037"/>
          </a:xfrm>
          <a:prstGeom prst="rect">
            <a:avLst/>
          </a:prstGeom>
          <a:noFill/>
        </p:spPr>
        <p:txBody>
          <a:bodyPr wrap="square" rtlCol="0">
            <a:spAutoFit/>
          </a:bodyPr>
          <a:lstStyle/>
          <a:p>
            <a:pPr algn="ctr"/>
            <a:r>
              <a:rPr lang="en-US" b="1" dirty="0">
                <a:solidFill>
                  <a:schemeClr val="accent2">
                    <a:lumMod val="60000"/>
                    <a:lumOff val="40000"/>
                  </a:schemeClr>
                </a:solidFill>
              </a:rPr>
              <a:t>ARC</a:t>
            </a:r>
          </a:p>
        </p:txBody>
      </p:sp>
      <p:sp>
        <p:nvSpPr>
          <p:cNvPr id="12" name="TextBox 11">
            <a:extLst>
              <a:ext uri="{FF2B5EF4-FFF2-40B4-BE49-F238E27FC236}">
                <a16:creationId xmlns:a16="http://schemas.microsoft.com/office/drawing/2014/main" id="{AC4D16BC-F45C-4848-B5E4-69A6EE5F3A0D}"/>
              </a:ext>
            </a:extLst>
          </p:cNvPr>
          <p:cNvSpPr txBox="1"/>
          <p:nvPr/>
        </p:nvSpPr>
        <p:spPr>
          <a:xfrm>
            <a:off x="6465872" y="4759862"/>
            <a:ext cx="1638300" cy="383037"/>
          </a:xfrm>
          <a:prstGeom prst="rect">
            <a:avLst/>
          </a:prstGeom>
          <a:noFill/>
        </p:spPr>
        <p:txBody>
          <a:bodyPr wrap="square" rtlCol="0">
            <a:spAutoFit/>
          </a:bodyPr>
          <a:lstStyle/>
          <a:p>
            <a:pPr algn="ctr"/>
            <a:r>
              <a:rPr lang="en-US" b="1" dirty="0">
                <a:solidFill>
                  <a:schemeClr val="accent2">
                    <a:lumMod val="60000"/>
                    <a:lumOff val="40000"/>
                  </a:schemeClr>
                </a:solidFill>
              </a:rPr>
              <a:t>ARC</a:t>
            </a:r>
          </a:p>
        </p:txBody>
      </p:sp>
    </p:spTree>
    <p:extLst>
      <p:ext uri="{BB962C8B-B14F-4D97-AF65-F5344CB8AC3E}">
        <p14:creationId xmlns:p14="http://schemas.microsoft.com/office/powerpoint/2010/main" val="81334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112C-255C-4332-AB53-DF52939E4A71}"/>
              </a:ext>
            </a:extLst>
          </p:cNvPr>
          <p:cNvSpPr>
            <a:spLocks noGrp="1"/>
          </p:cNvSpPr>
          <p:nvPr>
            <p:ph type="title"/>
          </p:nvPr>
        </p:nvSpPr>
        <p:spPr/>
        <p:txBody>
          <a:bodyPr/>
          <a:lstStyle/>
          <a:p>
            <a:pPr algn="ctr"/>
            <a:r>
              <a:rPr lang="en-US" dirty="0"/>
              <a:t>Arc Edges</a:t>
            </a:r>
          </a:p>
        </p:txBody>
      </p:sp>
      <p:sp>
        <p:nvSpPr>
          <p:cNvPr id="3" name="Content Placeholder 2">
            <a:extLst>
              <a:ext uri="{FF2B5EF4-FFF2-40B4-BE49-F238E27FC236}">
                <a16:creationId xmlns:a16="http://schemas.microsoft.com/office/drawing/2014/main" id="{3E0D46B5-9FEE-4FC6-A578-60DF20EE161A}"/>
              </a:ext>
            </a:extLst>
          </p:cNvPr>
          <p:cNvSpPr>
            <a:spLocks noGrp="1"/>
          </p:cNvSpPr>
          <p:nvPr>
            <p:ph idx="1"/>
          </p:nvPr>
        </p:nvSpPr>
        <p:spPr/>
        <p:txBody>
          <a:bodyPr>
            <a:normAutofit/>
          </a:bodyPr>
          <a:lstStyle/>
          <a:p>
            <a:pPr algn="ctr"/>
            <a:r>
              <a:rPr lang="en-US" sz="6000" b="1" dirty="0">
                <a:solidFill>
                  <a:schemeClr val="accent2">
                    <a:lumMod val="60000"/>
                    <a:lumOff val="40000"/>
                  </a:schemeClr>
                </a:solidFill>
              </a:rPr>
              <a:t>Weighted</a:t>
            </a:r>
          </a:p>
          <a:p>
            <a:pPr algn="ctr"/>
            <a:r>
              <a:rPr lang="en-US" sz="6000" b="1" dirty="0">
                <a:solidFill>
                  <a:schemeClr val="accent2">
                    <a:lumMod val="60000"/>
                    <a:lumOff val="40000"/>
                  </a:schemeClr>
                </a:solidFill>
              </a:rPr>
              <a:t>Unweighted</a:t>
            </a:r>
          </a:p>
          <a:p>
            <a:pPr algn="ctr"/>
            <a:r>
              <a:rPr lang="en-US" sz="6000" b="1" dirty="0">
                <a:solidFill>
                  <a:schemeClr val="accent2">
                    <a:lumMod val="60000"/>
                    <a:lumOff val="40000"/>
                  </a:schemeClr>
                </a:solidFill>
              </a:rPr>
              <a:t>(a.k.a. dichotomous or binary)</a:t>
            </a:r>
          </a:p>
        </p:txBody>
      </p:sp>
    </p:spTree>
    <p:extLst>
      <p:ext uri="{BB962C8B-B14F-4D97-AF65-F5344CB8AC3E}">
        <p14:creationId xmlns:p14="http://schemas.microsoft.com/office/powerpoint/2010/main" val="58582603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742FB202753442BEC3F0080BA1B757" ma:contentTypeVersion="12" ma:contentTypeDescription="Create a new document." ma:contentTypeScope="" ma:versionID="d74346d2be10de711d7102495540f406">
  <xsd:schema xmlns:xsd="http://www.w3.org/2001/XMLSchema" xmlns:xs="http://www.w3.org/2001/XMLSchema" xmlns:p="http://schemas.microsoft.com/office/2006/metadata/properties" xmlns:ns3="d60eba98-e57f-4cc5-b446-28084e3ea78a" xmlns:ns4="9e24b9be-5ff8-475e-a800-b95a65fed7d9" targetNamespace="http://schemas.microsoft.com/office/2006/metadata/properties" ma:root="true" ma:fieldsID="9d69d0fa62f61c283bd26a5aa99d6a7b" ns3:_="" ns4:_="">
    <xsd:import namespace="d60eba98-e57f-4cc5-b446-28084e3ea78a"/>
    <xsd:import namespace="9e24b9be-5ff8-475e-a800-b95a65fed7d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0eba98-e57f-4cc5-b446-28084e3ea7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24b9be-5ff8-475e-a800-b95a65fed7d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d60eba98-e57f-4cc5-b446-28084e3ea78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D9E4D1-FE9F-4F6A-8FDC-021DC4670A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0eba98-e57f-4cc5-b446-28084e3ea78a"/>
    <ds:schemaRef ds:uri="9e24b9be-5ff8-475e-a800-b95a65fed7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purl.org/dc/elements/1.1/"/>
    <ds:schemaRef ds:uri="http://schemas.microsoft.com/office/2006/documentManagement/types"/>
    <ds:schemaRef ds:uri="http://schemas.microsoft.com/office/2006/metadata/properties"/>
    <ds:schemaRef ds:uri="d60eba98-e57f-4cc5-b446-28084e3ea78a"/>
    <ds:schemaRef ds:uri="http://schemas.microsoft.com/office/infopath/2007/PartnerControls"/>
    <ds:schemaRef ds:uri="http://purl.org/dc/terms/"/>
    <ds:schemaRef ds:uri="http://schemas.openxmlformats.org/package/2006/metadata/core-properties"/>
    <ds:schemaRef ds:uri="9e24b9be-5ff8-475e-a800-b95a65fed7d9"/>
    <ds:schemaRef ds:uri="http://www.w3.org/XML/1998/namespace"/>
    <ds:schemaRef ds:uri="http://purl.org/dc/dcmityp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1470</Words>
  <Application>Microsoft Office PowerPoint</Application>
  <PresentationFormat>Widescreen</PresentationFormat>
  <Paragraphs>219</Paragraphs>
  <Slides>29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Bookman Old Style</vt:lpstr>
      <vt:lpstr>Calibri</vt:lpstr>
      <vt:lpstr>Franklin Gothic Book</vt:lpstr>
      <vt:lpstr>1_RetrospectVTI</vt:lpstr>
      <vt:lpstr>Day 3</vt:lpstr>
      <vt:lpstr>Awesome Network Analysis Resources</vt:lpstr>
      <vt:lpstr>Preliminaries (Redux)</vt:lpstr>
      <vt:lpstr>Networks can vary through</vt:lpstr>
      <vt:lpstr>Node Types: Unimodal</vt:lpstr>
      <vt:lpstr>Multimodal (“bipartite network”) Entitles are of different types</vt:lpstr>
      <vt:lpstr>Undirected – lines are called “edges”</vt:lpstr>
      <vt:lpstr>Directed – lines are called “arcs”</vt:lpstr>
      <vt:lpstr>Arc Edges</vt:lpstr>
      <vt:lpstr>Link types</vt:lpstr>
      <vt:lpstr>Aesthetics: Layout</vt:lpstr>
      <vt:lpstr>Visualization Aesthetics</vt:lpstr>
      <vt:lpstr>PowerPoint Presentation</vt:lpstr>
      <vt:lpstr>Network representation formats</vt:lpstr>
      <vt:lpstr>Working with Network Data</vt:lpstr>
      <vt:lpstr>Data Structures</vt:lpstr>
      <vt:lpstr>Adjacency Matrix Representation: Directed</vt:lpstr>
      <vt:lpstr>Example</vt:lpstr>
      <vt:lpstr>Adjacency Matrix representation: Symmetric</vt:lpstr>
      <vt:lpstr>Edge List Data Format</vt:lpstr>
      <vt:lpstr>Some strategies for network data collection</vt:lpstr>
      <vt:lpstr>Sources of Social Correlation in Networks</vt:lpstr>
      <vt:lpstr>Network analysis metrics</vt:lpstr>
      <vt:lpstr>Tools for network analysis</vt:lpstr>
      <vt:lpstr>SNA in R</vt:lpstr>
      <vt:lpstr>Food for thought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2020-08-10T01:33:46Z</dcterms:created>
  <dcterms:modified xsi:type="dcterms:W3CDTF">2020-08-10T14:37:20Z</dcterms:modified>
</cp:coreProperties>
</file>