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6" r:id="rId6"/>
    <p:sldId id="257" r:id="rId7"/>
    <p:sldId id="272" r:id="rId8"/>
    <p:sldId id="273" r:id="rId9"/>
    <p:sldId id="258" r:id="rId10"/>
    <p:sldId id="274" r:id="rId11"/>
    <p:sldId id="275" r:id="rId12"/>
    <p:sldId id="276" r:id="rId13"/>
    <p:sldId id="268" r:id="rId14"/>
    <p:sldId id="277" r:id="rId15"/>
    <p:sldId id="269" r:id="rId16"/>
    <p:sldId id="278" r:id="rId17"/>
    <p:sldId id="279" r:id="rId18"/>
    <p:sldId id="264" r:id="rId19"/>
    <p:sldId id="280" r:id="rId20"/>
    <p:sldId id="260" r:id="rId21"/>
    <p:sldId id="281" r:id="rId22"/>
    <p:sldId id="282" r:id="rId23"/>
    <p:sldId id="283" r:id="rId24"/>
    <p:sldId id="284" r:id="rId25"/>
    <p:sldId id="285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63627"/>
            <a:ext cx="4941771" cy="1393415"/>
          </a:xfrm>
        </p:spPr>
        <p:txBody>
          <a:bodyPr/>
          <a:lstStyle/>
          <a:p>
            <a:r>
              <a:rPr lang="ro-RO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REGLAREA DEBITULUI ŞI A TEMPERATURII UNUI MATERIAL GRANULAR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3695" y="5323202"/>
            <a:ext cx="4844116" cy="1393415"/>
          </a:xfrm>
        </p:spPr>
        <p:txBody>
          <a:bodyPr>
            <a:normAutofit/>
          </a:bodyPr>
          <a:lstStyle/>
          <a:p>
            <a:r>
              <a:rPr lang="en-US" dirty="0"/>
              <a:t>	Pilug Elisei   	 </a:t>
            </a:r>
            <a:r>
              <a:rPr lang="ro-RO" dirty="0"/>
              <a:t>Grupa 30135/1     </a:t>
            </a:r>
            <a:endParaRPr lang="en-US" dirty="0"/>
          </a:p>
          <a:p>
            <a:r>
              <a:rPr lang="ro-RO" dirty="0"/>
              <a:t>Profesor îndrumător</a:t>
            </a:r>
            <a:r>
              <a:rPr lang="en-US" dirty="0"/>
              <a:t>: </a:t>
            </a:r>
            <a:r>
              <a:rPr lang="en-US" dirty="0" err="1"/>
              <a:t>Berciu</a:t>
            </a:r>
            <a:r>
              <a:rPr lang="en-US" dirty="0"/>
              <a:t> George </a:t>
            </a:r>
            <a:r>
              <a:rPr lang="en-US" dirty="0" err="1"/>
              <a:t>Alexandru</a:t>
            </a:r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universitar</a:t>
            </a:r>
            <a:r>
              <a:rPr lang="en-US" dirty="0"/>
              <a:t> 2023-2024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76"/>
            <a:ext cx="10515600" cy="132556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REGULATOARELOR PRIN METODE FRECVENŢIALE PE BAZA SISTEMULUI ECHIVALENT DE ORDINUL DOI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Picture 1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4886B2E-1DEB-4225-12F9-A0EC1416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320" y="3889368"/>
            <a:ext cx="6390029" cy="2912385"/>
          </a:xfrm>
          <a:prstGeom prst="rect">
            <a:avLst/>
          </a:prstGeom>
        </p:spPr>
      </p:pic>
      <p:pic>
        <p:nvPicPr>
          <p:cNvPr id="15" name="Picture 1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E7E2EF7E-4ABA-FF8F-B696-39DE34E8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2439"/>
            <a:ext cx="5637320" cy="2656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212A6A-48D5-79D5-7512-CF16A7503A43}"/>
              </a:ext>
            </a:extLst>
          </p:cNvPr>
          <p:cNvSpPr txBox="1"/>
          <p:nvPr/>
        </p:nvSpPr>
        <p:spPr>
          <a:xfrm>
            <a:off x="6649374" y="2054572"/>
            <a:ext cx="38440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	Răspunsul sistemelor în buclă închisă la treaptă, respectiv rampă unitară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5843A7-CBF3-441B-919C-8467B2BB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0EDF15-E038-0C50-1C6A-803FACFB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6" y="156601"/>
            <a:ext cx="6080125" cy="2780665"/>
          </a:xfrm>
          <a:prstGeom prst="rect">
            <a:avLst/>
          </a:prstGeom>
        </p:spPr>
      </p:pic>
      <p:pic>
        <p:nvPicPr>
          <p:cNvPr id="6" name="Picture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959CC456-D7F8-3393-3F03-09822CF8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318" y="3218556"/>
            <a:ext cx="7022682" cy="31377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755173-D943-665D-351D-170A0F6546BE}"/>
              </a:ext>
            </a:extLst>
          </p:cNvPr>
          <p:cNvSpPr txBox="1"/>
          <p:nvPr/>
        </p:nvSpPr>
        <p:spPr>
          <a:xfrm>
            <a:off x="6583532" y="1388639"/>
            <a:ext cx="5445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/>
              <a:t>	Răspunsul sistemelor în buclă închisă la treaptă, respectiv rampă unitară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762"/>
            <a:ext cx="10515600" cy="132556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REGULATOARELOR PRIN METODE FRECVENŢIALE CU ASIGURAREA UNEI MARGINI DE FAZĂ IMPUSE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B5CBC-1E3E-AAA7-E535-98CFF02BA966}"/>
              </a:ext>
            </a:extLst>
          </p:cNvPr>
          <p:cNvSpPr txBox="1"/>
          <p:nvPr/>
        </p:nvSpPr>
        <p:spPr>
          <a:xfrm>
            <a:off x="1047565" y="1913966"/>
            <a:ext cx="941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PARAMETRILOR UNUI REGULATOR PI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3CAD4-6CCF-D18E-2BD3-4068356F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14130"/>
            <a:ext cx="3880559" cy="42073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37DB98-101F-BB3A-A251-C52C8D843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710" y="5399889"/>
            <a:ext cx="3209925" cy="390525"/>
          </a:xfrm>
          <a:prstGeom prst="rect">
            <a:avLst/>
          </a:prstGeom>
        </p:spPr>
      </p:pic>
      <p:pic>
        <p:nvPicPr>
          <p:cNvPr id="4" name="Imagine 3" descr="O imagine care conține text, Font, diagramă, alb&#10;&#10;Descriere generată automat">
            <a:extLst>
              <a:ext uri="{FF2B5EF4-FFF2-40B4-BE49-F238E27FC236}">
                <a16:creationId xmlns:a16="http://schemas.microsoft.com/office/drawing/2014/main" id="{3B4E7F9F-9FBD-D5C7-4340-D72EEA887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202" y="1496128"/>
            <a:ext cx="2619741" cy="1362265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8B983A5-BDB1-013E-6125-D0A4E5677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8419" y="3727351"/>
            <a:ext cx="351521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B5CBC-1E3E-AAA7-E535-98CFF02BA966}"/>
              </a:ext>
            </a:extLst>
          </p:cNvPr>
          <p:cNvSpPr txBox="1"/>
          <p:nvPr/>
        </p:nvSpPr>
        <p:spPr>
          <a:xfrm>
            <a:off x="1038688" y="421507"/>
            <a:ext cx="941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PARAMETRILOR UNUI REGULATOR 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D: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A2246-A730-E787-0CA6-4522802D3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5" y="1606776"/>
            <a:ext cx="6130771" cy="4244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36F609-56D0-2E77-7B0A-B10DC1E1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28" y="2541926"/>
            <a:ext cx="3543300" cy="371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C45535-B282-243D-E681-70477395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327" y="4845710"/>
            <a:ext cx="2381250" cy="438150"/>
          </a:xfrm>
          <a:prstGeom prst="rect">
            <a:avLst/>
          </a:prstGeom>
        </p:spPr>
      </p:pic>
      <p:pic>
        <p:nvPicPr>
          <p:cNvPr id="3" name="Imagine 2" descr="O imagine care conține text, Font, diagramă, alb&#10;&#10;Descriere generată automat">
            <a:extLst>
              <a:ext uri="{FF2B5EF4-FFF2-40B4-BE49-F238E27FC236}">
                <a16:creationId xmlns:a16="http://schemas.microsoft.com/office/drawing/2014/main" id="{50321317-13EA-996D-70C1-CC8B4BE8A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398" y="521566"/>
            <a:ext cx="2029108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0396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B5CBC-1E3E-AAA7-E535-98CFF02BA966}"/>
              </a:ext>
            </a:extLst>
          </p:cNvPr>
          <p:cNvSpPr txBox="1"/>
          <p:nvPr/>
        </p:nvSpPr>
        <p:spPr>
          <a:xfrm>
            <a:off x="1038688" y="421507"/>
            <a:ext cx="9419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PARAMETRILOR UNUI REGULATOR P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ID: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AEF16813-11AE-2772-BAF4-30D15EFBE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9560"/>
            <a:ext cx="5287260" cy="47345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3271E7-3004-274E-7F5E-BBEBF532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88" y="2210588"/>
            <a:ext cx="2645545" cy="227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68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REGULATOARELOR PRIN METODE DE CVASIOPTIM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AA151A-2DC3-7FF1-8393-3DB3A644E6E6}"/>
              </a:ext>
            </a:extLst>
          </p:cNvPr>
          <p:cNvSpPr txBox="1"/>
          <p:nvPr/>
        </p:nvSpPr>
        <p:spPr>
          <a:xfrm>
            <a:off x="479394" y="1856509"/>
            <a:ext cx="4822279" cy="3805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Metoda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modulului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deduc parametri regulatorului PID 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V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0.47868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;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0.054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=3.181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=0.022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parametrilor regulatorului  PI: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V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0.0000411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588.8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 cazul metodei modulului performanţele la treaptă unitară sunt: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4.3%, tr=6.75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stp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0</a:t>
            </a:r>
            <a:endParaRPr lang="en-US" dirty="0"/>
          </a:p>
        </p:txBody>
      </p:sp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1FAEBC27-1871-1ACA-663A-001EAE79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039" y="2734321"/>
            <a:ext cx="6060567" cy="27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AA151A-2DC3-7FF1-8393-3DB3A644E6E6}"/>
              </a:ext>
            </a:extLst>
          </p:cNvPr>
          <p:cNvSpPr txBox="1"/>
          <p:nvPr/>
        </p:nvSpPr>
        <p:spPr>
          <a:xfrm>
            <a:off x="1340529" y="523783"/>
            <a:ext cx="82118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Metoda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simetriei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În cazul metodei modulului performanţele la treaptă unitară sunt: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tr*=11.1T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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  0.111  [sec];  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 43   %.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Se deduc parametri regulatorului PID 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=0.47868;     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=704.0236;	 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=28.0112.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957660-14C1-3985-4670-31B50C621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299" y="526002"/>
            <a:ext cx="7957358" cy="32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ED0677D-4D95-C50E-A661-88F343B25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64" y="2144648"/>
            <a:ext cx="4350986" cy="392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1F6AE7B-6148-F733-8DA1-2BEE232DB9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76164" y="6149435"/>
            <a:ext cx="477852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o-RO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ro-RO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’ = 6.7% , tr = 0.0746</a:t>
            </a:r>
            <a:endParaRPr kumimoji="0" lang="ro-RO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539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64" y="136525"/>
            <a:ext cx="8740436" cy="1325563"/>
          </a:xfrm>
        </p:spPr>
        <p:txBody>
          <a:bodyPr/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REGULATOARELOR IN CAZUL REGLARII IN CASCADA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5482EC-611D-1A0C-4761-1488016E105F}"/>
                  </a:ext>
                </a:extLst>
              </p:cNvPr>
              <p:cNvSpPr txBox="1"/>
              <p:nvPr/>
            </p:nvSpPr>
            <p:spPr>
              <a:xfrm>
                <a:off x="2494626" y="1502038"/>
                <a:ext cx="10244830" cy="4897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CALCULUL REGULATOARELOR SISTEMULUI DE REGLARE A DEBITULUI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Identificarea parametrilor de acord pentru cele doua structuri de acord foloseşte relatia: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=V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*(1+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s)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(1+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s)/s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pentru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bucla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interioar</a:t>
                </a:r>
                <a:r>
                  <a:rPr lang="en-US" dirty="0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rezultand: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=T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M1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0.0602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=T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*= 0.5608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  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= 14.1883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deci  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14.883( 1+0.0602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)(1+0.5608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</a:t>
                </a: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si respectiv :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RQ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=5.2710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;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iQ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=T*=  12.9901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deci   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RQ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68.4710 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+ 5.27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12.9901  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pentru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bucla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exterioara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5482EC-611D-1A0C-4761-1488016E1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626" y="1502038"/>
                <a:ext cx="10244830" cy="4897623"/>
              </a:xfrm>
              <a:prstGeom prst="rect">
                <a:avLst/>
              </a:prstGeom>
              <a:blipFill>
                <a:blip r:embed="rId2"/>
                <a:stretch>
                  <a:fillRect l="-476" t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49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0AF07812-0B26-EEC2-BC49-3960D27C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51" y="2188393"/>
            <a:ext cx="3882249" cy="355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467553-F839-C6D7-8288-6CDF4150C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35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7DB90-D39D-793A-7782-03510ACF8AE7}"/>
              </a:ext>
            </a:extLst>
          </p:cNvPr>
          <p:cNvSpPr txBox="1"/>
          <p:nvPr/>
        </p:nvSpPr>
        <p:spPr>
          <a:xfrm>
            <a:off x="3382391" y="510466"/>
            <a:ext cx="61255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In ceea ce priveste verificarea performantelor ,o importanta deosebita o are analiza raspunsului la perturbatia (Mr) aplicata buclei interioare si compararea efectului acestei perturbatii cu cazul reglarii monobucla cu un singur regulator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4FED48C-B440-CD12-2FF4-7EFC5BE71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147" y="2188393"/>
            <a:ext cx="4016653" cy="35587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00793-EFC4-435D-CBC6-9ACB4DF53A15}"/>
              </a:ext>
            </a:extLst>
          </p:cNvPr>
          <p:cNvSpPr txBox="1"/>
          <p:nvPr/>
        </p:nvSpPr>
        <p:spPr>
          <a:xfrm>
            <a:off x="7351942" y="5912210"/>
            <a:ext cx="446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Reglare</a:t>
            </a:r>
            <a:r>
              <a:rPr lang="en-US" dirty="0"/>
              <a:t> </a:t>
            </a:r>
            <a:r>
              <a:rPr lang="en-US" dirty="0" err="1"/>
              <a:t>monobucla</a:t>
            </a:r>
            <a:r>
              <a:rPr lang="en-US" dirty="0"/>
              <a:t> cu un </a:t>
            </a:r>
            <a:r>
              <a:rPr lang="en-US" dirty="0" err="1"/>
              <a:t>singur</a:t>
            </a:r>
            <a:r>
              <a:rPr lang="en-US" dirty="0"/>
              <a:t> regulator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5E3CD6-F85E-633F-07E5-50D20C708D4B}"/>
              </a:ext>
            </a:extLst>
          </p:cNvPr>
          <p:cNvSpPr txBox="1"/>
          <p:nvPr/>
        </p:nvSpPr>
        <p:spPr>
          <a:xfrm>
            <a:off x="1837678" y="5912210"/>
            <a:ext cx="521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Raspunsul</a:t>
            </a:r>
            <a:r>
              <a:rPr lang="en-US" dirty="0"/>
              <a:t> la </a:t>
            </a:r>
            <a:r>
              <a:rPr lang="en-US" dirty="0" err="1"/>
              <a:t>perturbatie</a:t>
            </a:r>
            <a:r>
              <a:rPr lang="en-US" dirty="0"/>
              <a:t> </a:t>
            </a:r>
            <a:r>
              <a:rPr lang="en-US" dirty="0" err="1"/>
              <a:t>aplicat</a:t>
            </a:r>
            <a:r>
              <a:rPr lang="en-US" dirty="0"/>
              <a:t> </a:t>
            </a:r>
            <a:r>
              <a:rPr lang="en-US" dirty="0" err="1"/>
              <a:t>buclei</a:t>
            </a:r>
            <a:r>
              <a:rPr lang="en-US" dirty="0"/>
              <a:t> </a:t>
            </a:r>
            <a:r>
              <a:rPr lang="en-US" dirty="0" err="1"/>
              <a:t>interioare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42518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5482EC-611D-1A0C-4761-1488016E105F}"/>
              </a:ext>
            </a:extLst>
          </p:cNvPr>
          <p:cNvSpPr txBox="1"/>
          <p:nvPr/>
        </p:nvSpPr>
        <p:spPr>
          <a:xfrm>
            <a:off x="2849734" y="727970"/>
            <a:ext cx="8753380" cy="41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REGULATORULUI SISTEMULUI DE REGLARE A TEMPERATURII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Presupunem ca bucla interioara are un regulator PID. Parametrii de acord pentru bucla interioara rezulta direct folosind relatiile lui Zigler-Nichols: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V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RC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=0.9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/T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 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0.2490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;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=3.3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309.5730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 proiecteaza regulatorul extern: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rm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0.0981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3.0500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tau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0.5083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0598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6B93-9169-7E3C-FABB-1E5DE2BF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6F2C-1063-0FFB-3008-3E61A287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0F0E-3CE9-4578-68C9-DAFE14C3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3B95-60E3-FCB5-C481-9906816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541B-4638-BE48-35DF-AC4CC60F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D12EC46-DC7B-FB84-E139-82DEA875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26" y="1382916"/>
            <a:ext cx="9684258" cy="40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8416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3363" y="594804"/>
            <a:ext cx="9078527" cy="867284"/>
          </a:xfrm>
        </p:spPr>
        <p:txBody>
          <a:bodyPr/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CALCULUL UNUI REGULATOR CU PREDICŢIE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5A6DF7-5357-5E72-2505-11BE45842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90" y="1937552"/>
            <a:ext cx="4580879" cy="1430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8538C5-6D98-4430-6C7D-5A50C03009BE}"/>
              </a:ext>
            </a:extLst>
          </p:cNvPr>
          <p:cNvSpPr txBox="1"/>
          <p:nvPr/>
        </p:nvSpPr>
        <p:spPr>
          <a:xfrm>
            <a:off x="4423945" y="1330488"/>
            <a:ext cx="673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care se face </a:t>
            </a:r>
            <a:r>
              <a:rPr lang="en-US" dirty="0" err="1"/>
              <a:t>calculul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urmatoarea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BD0F7D-B795-6D5E-13FE-99B694AAE30D}"/>
                  </a:ext>
                </a:extLst>
              </p:cNvPr>
              <p:cNvSpPr txBox="1"/>
              <p:nvPr/>
            </p:nvSpPr>
            <p:spPr>
              <a:xfrm>
                <a:off x="9357064" y="2139518"/>
                <a:ext cx="2539014" cy="7621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B(s) =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100.4 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^2 + 20.04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BD0F7D-B795-6D5E-13FE-99B694AA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064" y="2139518"/>
                <a:ext cx="2539014" cy="762196"/>
              </a:xfrm>
              <a:prstGeom prst="rect">
                <a:avLst/>
              </a:prstGeom>
              <a:blipFill>
                <a:blip r:embed="rId3"/>
                <a:stretch>
                  <a:fillRect l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35EB201-12B8-2D8F-DAF7-291727397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48" y="3822537"/>
            <a:ext cx="5000625" cy="17049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978802-14AA-44DB-92F7-89DA0A8DC227}"/>
              </a:ext>
            </a:extLst>
          </p:cNvPr>
          <p:cNvSpPr txBox="1"/>
          <p:nvPr/>
        </p:nvSpPr>
        <p:spPr>
          <a:xfrm>
            <a:off x="6096000" y="3574963"/>
            <a:ext cx="585926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Verificările care se impun: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H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(s) obţinut nu are suprareglaj deoarece conţine un pol real dublu, deci avem un regim tranzitoriu aperiodic. În cazul celor doi poli confundaţi avem: 	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tr’=6T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30.0600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7FB7D-0EFE-9229-D114-1D7E6346160A}"/>
                  </a:ext>
                </a:extLst>
              </p:cNvPr>
              <p:cNvSpPr txBox="1"/>
              <p:nvPr/>
            </p:nvSpPr>
            <p:spPr>
              <a:xfrm>
                <a:off x="3394970" y="308329"/>
                <a:ext cx="8971624" cy="3379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Analiza</a:t>
                </a:r>
                <a:r>
                  <a:rPr lang="en-US" dirty="0"/>
                  <a:t> </a:t>
                </a:r>
                <a:r>
                  <a:rPr lang="en-US" dirty="0" err="1"/>
                  <a:t>rezultatelor</a:t>
                </a:r>
                <a:r>
                  <a:rPr lang="en-US" dirty="0"/>
                  <a:t>:</a:t>
                </a:r>
              </a:p>
              <a:p>
                <a:pPr marL="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Se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vor compara răspunsurile indiciale obţinute în cazul aceleiaşi părţi fixate 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0.246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1.198 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^3 + 60.22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^2 + 17.01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 + 1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e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-s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</a:t>
                </a:r>
                <a:r>
                  <a:rPr lang="en-US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0.99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folosind un regulator PI simplu, calculat pe seama impunerii unei margini de fază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sym typeface="Symbol" panose="05050102010706020507" pitchFamily="18" charset="2"/>
                  </a:rPr>
                  <a:t>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.&gt;60</a:t>
                </a:r>
                <a:r>
                  <a:rPr lang="ro-RO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H</a:t>
                </a:r>
                <a:r>
                  <a:rPr lang="ro-RO" sz="18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 </a:t>
                </a: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45.0450 (1+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17.0213 </m:t>
                        </m:r>
                        <m:r>
                          <a:rPr lang="ro-RO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ro-RO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marR="0" indent="4572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ro-R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87FB7D-0EFE-9229-D114-1D7E63461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70" y="308329"/>
                <a:ext cx="8971624" cy="3379964"/>
              </a:xfrm>
              <a:prstGeom prst="rect">
                <a:avLst/>
              </a:prstGeom>
              <a:blipFill>
                <a:blip r:embed="rId2"/>
                <a:stretch>
                  <a:fillRect l="-611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text, line, diagram, plot&#10;&#10;Description automatically generated">
            <a:extLst>
              <a:ext uri="{FF2B5EF4-FFF2-40B4-BE49-F238E27FC236}">
                <a16:creationId xmlns:a16="http://schemas.microsoft.com/office/drawing/2014/main" id="{CC8C5007-287C-9A46-CC13-F95DCBBC3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890" y="3214637"/>
            <a:ext cx="4004569" cy="32165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9A3699-0D69-B54C-D209-68174CE871D2}"/>
              </a:ext>
            </a:extLst>
          </p:cNvPr>
          <p:cNvSpPr txBox="1"/>
          <p:nvPr/>
        </p:nvSpPr>
        <p:spPr>
          <a:xfrm>
            <a:off x="2006352" y="3945746"/>
            <a:ext cx="4989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La aceeaşi treaptă i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(s)=1/s se vor calcula i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(t) pentru cazul regulatorului calculat cu metoda predicţiei şi i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(t), corespunzător structurii H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(s). Simularea se va face în discret datorită includerii timpului mort.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8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936" y="1904265"/>
            <a:ext cx="4179570" cy="1524735"/>
          </a:xfrm>
        </p:spPr>
        <p:txBody>
          <a:bodyPr/>
          <a:lstStyle/>
          <a:p>
            <a:r>
              <a:rPr lang="en-US" dirty="0" err="1"/>
              <a:t>mUL</a:t>
            </a:r>
            <a:r>
              <a:rPr lang="ro-RO" dirty="0"/>
              <a:t>țumesc</a:t>
            </a:r>
            <a:r>
              <a:rPr lang="en-US" dirty="0"/>
              <a:t>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089" y="416763"/>
            <a:ext cx="4126267" cy="1325563"/>
          </a:xfrm>
        </p:spPr>
        <p:txBody>
          <a:bodyPr/>
          <a:lstStyle/>
          <a:p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A.7.	PROBLEME DE IDENTIFICARE A PĂRTII FIXATE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06" y="1975790"/>
            <a:ext cx="4694439" cy="4629195"/>
          </a:xfrm>
        </p:spPr>
        <p:txBody>
          <a:bodyPr/>
          <a:lstStyle/>
          <a:p>
            <a:r>
              <a:rPr lang="ro-RO" dirty="0"/>
              <a:t>	În această primă parte a proiectului, am identificat bucla de reglare a debitului și a temperaturii.</a:t>
            </a:r>
          </a:p>
          <a:p>
            <a:r>
              <a:rPr lang="ro-RO" dirty="0"/>
              <a:t>DEBIT</a:t>
            </a:r>
            <a:r>
              <a:rPr lang="en-US" dirty="0"/>
              <a:t> :</a:t>
            </a:r>
            <a:r>
              <a:rPr lang="ro-RO" dirty="0"/>
              <a:t> </a:t>
            </a:r>
          </a:p>
          <a:p>
            <a:r>
              <a:rPr lang="ro-RO" dirty="0"/>
              <a:t>a) Referitor la transportorul melcat</a:t>
            </a:r>
          </a:p>
          <a:p>
            <a:r>
              <a:rPr lang="ro-RO" dirty="0"/>
              <a:t>	a.1.amplificatorul de putere</a:t>
            </a:r>
          </a:p>
          <a:p>
            <a:r>
              <a:rPr lang="ro-RO" sz="1800" u="sng" dirty="0">
                <a:latin typeface="Times New Roman" panose="02020603050405020304" pitchFamily="18" charset="0"/>
              </a:rPr>
              <a:t>                                                                            </a:t>
            </a:r>
          </a:p>
          <a:p>
            <a:r>
              <a:rPr lang="ro-RO" sz="1800" dirty="0">
                <a:latin typeface="Times New Roman" panose="02020603050405020304" pitchFamily="18" charset="0"/>
              </a:rPr>
              <a:t>	</a:t>
            </a:r>
          </a:p>
          <a:p>
            <a:r>
              <a:rPr lang="ro-RO" sz="1800" dirty="0">
                <a:latin typeface="Times New Roman" panose="02020603050405020304" pitchFamily="18" charset="0"/>
              </a:rPr>
              <a:t>                </a:t>
            </a:r>
            <a:r>
              <a:rPr lang="ro-RO" dirty="0"/>
              <a:t>a.2.motorul de antrenare </a:t>
            </a:r>
          </a:p>
          <a:p>
            <a:endParaRPr lang="ro-RO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6589D-FFB8-7AEE-4D6F-E4B80BFB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87" y="4190442"/>
            <a:ext cx="2377369" cy="676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9B0555-BFD4-6ED0-66A0-64589527B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87" y="5706853"/>
            <a:ext cx="2634822" cy="83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06" y="319089"/>
            <a:ext cx="4694439" cy="6312530"/>
          </a:xfrm>
        </p:spPr>
        <p:txBody>
          <a:bodyPr/>
          <a:lstStyle/>
          <a:p>
            <a:r>
              <a:rPr lang="ro-RO" dirty="0"/>
              <a:t>	 a.3.tahogeneratorul de măsurare a turaţiei (TG) şi adaptorul său </a:t>
            </a:r>
          </a:p>
          <a:p>
            <a:endParaRPr lang="ro-RO" dirty="0"/>
          </a:p>
          <a:p>
            <a:r>
              <a:rPr lang="ro-RO" dirty="0"/>
              <a:t>   </a:t>
            </a:r>
          </a:p>
          <a:p>
            <a:r>
              <a:rPr lang="ro-RO" dirty="0"/>
              <a:t>	a.4. transportorul melcat (TM)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b) Referitor la transportorul cu cupe (TC) 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c) Referitor la doza gravimetrică cu adaptor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1B3BF7-D8BC-303B-6E2C-7A2C00E7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57" y="1168065"/>
            <a:ext cx="2450600" cy="753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BB7BC1-C00E-D050-44A0-D80F00AF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857" y="2494135"/>
            <a:ext cx="2150986" cy="1116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321A32-4BB6-81D1-DDC1-1A3994F42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57" y="4294312"/>
            <a:ext cx="1960902" cy="5889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523238-FA08-18A6-445C-31B92C4A77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857" y="5567360"/>
            <a:ext cx="1960902" cy="70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06" y="319089"/>
            <a:ext cx="4694439" cy="6312530"/>
          </a:xfrm>
        </p:spPr>
        <p:txBody>
          <a:bodyPr/>
          <a:lstStyle/>
          <a:p>
            <a:r>
              <a:rPr lang="ro-RO" dirty="0"/>
              <a:t> TEMPERATURĂ</a:t>
            </a:r>
            <a:r>
              <a:rPr lang="en-US" dirty="0"/>
              <a:t>:</a:t>
            </a:r>
          </a:p>
          <a:p>
            <a:pPr marL="342900" indent="-342900">
              <a:buAutoNum type="alphaLcParenR"/>
            </a:pPr>
            <a:r>
              <a:rPr lang="ro-RO" dirty="0"/>
              <a:t>Ventilul pneumatic (VP) şi convertorul electropneumatic (CEP)</a:t>
            </a:r>
          </a:p>
          <a:p>
            <a:r>
              <a:rPr lang="ro-RO" dirty="0"/>
              <a:t>   </a:t>
            </a:r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b) Cuptorul(C) </a:t>
            </a:r>
          </a:p>
          <a:p>
            <a:endParaRPr lang="ro-RO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c) Traductoarele de temperatură</a:t>
            </a:r>
          </a:p>
          <a:p>
            <a:endParaRPr lang="ro-R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577FE-84EB-D9E9-0763-C4BF73D6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6" y="1520115"/>
            <a:ext cx="2759335" cy="1354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1D0737-6D72-3AAF-B51D-F6F3D7659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66" y="3308978"/>
            <a:ext cx="3247887" cy="13488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7B176C-C160-D46E-9A23-48436BD1A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7" y="5016708"/>
            <a:ext cx="1926450" cy="16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7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43" y="402132"/>
            <a:ext cx="5111750" cy="911763"/>
          </a:xfrm>
        </p:spPr>
        <p:txBody>
          <a:bodyPr>
            <a:normAutofit fontScale="90000"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CALCULUL REGULATOARELOR PRIN METODA  REPARTIŢIEI POLI-ZEROURI</a:t>
            </a: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543" y="1926454"/>
            <a:ext cx="5331688" cy="4931546"/>
          </a:xfrm>
        </p:spPr>
        <p:txBody>
          <a:bodyPr/>
          <a:lstStyle/>
          <a:p>
            <a:r>
              <a:rPr lang="en-US" b="1" dirty="0"/>
              <a:t>1.2.CALCULUL REGULATORULUI HR1(s) PENTRU CAZUL SISTEMULUI ECHIVALENT DE ORDINUL DOI NECORECTAT</a:t>
            </a:r>
            <a:endParaRPr lang="ro-RO" b="1" dirty="0"/>
          </a:p>
          <a:p>
            <a:r>
              <a:rPr lang="ro-RO" dirty="0"/>
              <a:t>	</a:t>
            </a:r>
            <a:r>
              <a:rPr lang="en-US" dirty="0"/>
              <a:t>Am </a:t>
            </a:r>
            <a:r>
              <a:rPr lang="en-US" dirty="0" err="1"/>
              <a:t>determinat</a:t>
            </a:r>
            <a:r>
              <a:rPr lang="en-US" dirty="0"/>
              <a:t> </a:t>
            </a:r>
            <a:r>
              <a:rPr lang="en-US" dirty="0" err="1"/>
              <a:t>parametrii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ro-RO" dirty="0"/>
              <a:t>închis și am verificat performanțele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	Am aflat regulatorul HR1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5E45E-F61D-641D-8DD2-5568C3666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53917"/>
            <a:ext cx="3292876" cy="2120233"/>
          </a:xfrm>
          <a:prstGeom prst="rect">
            <a:avLst/>
          </a:prstGeom>
        </p:spPr>
      </p:pic>
      <p:pic>
        <p:nvPicPr>
          <p:cNvPr id="5" name="Imagine 4" descr="O imagine care conține text, Font, linie, diagramă&#10;&#10;Descriere generată automat">
            <a:extLst>
              <a:ext uri="{FF2B5EF4-FFF2-40B4-BE49-F238E27FC236}">
                <a16:creationId xmlns:a16="http://schemas.microsoft.com/office/drawing/2014/main" id="{735CD10F-F98D-2C30-40AE-D7922D5B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2" y="5676310"/>
            <a:ext cx="4596125" cy="113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3DBC-D6AD-5142-19D1-B88BA6F6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C49174-5B15-E914-77B4-3704A947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81" y="1178510"/>
            <a:ext cx="8763194" cy="45009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1D67D4-29B5-EABB-B86F-2D56EC3EF899}"/>
              </a:ext>
            </a:extLst>
          </p:cNvPr>
          <p:cNvSpPr txBox="1"/>
          <p:nvPr/>
        </p:nvSpPr>
        <p:spPr>
          <a:xfrm>
            <a:off x="1633491" y="541538"/>
            <a:ext cx="4651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Răspunsurile sistemului închis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323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73DBC-D6AD-5142-19D1-B88BA6F6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B4BB3-A2BB-B328-0777-16088A8F1D39}"/>
              </a:ext>
            </a:extLst>
          </p:cNvPr>
          <p:cNvSpPr txBox="1"/>
          <p:nvPr/>
        </p:nvSpPr>
        <p:spPr>
          <a:xfrm>
            <a:off x="543758" y="593662"/>
            <a:ext cx="47650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</a:rPr>
              <a:t>	Ulterior, am determinat formele simplificate ale regulatorului H</a:t>
            </a:r>
            <a:r>
              <a:rPr lang="en-US" dirty="0">
                <a:latin typeface="Times New Roman" panose="02020603050405020304" pitchFamily="18" charset="0"/>
              </a:rPr>
              <a:t>’</a:t>
            </a:r>
            <a:r>
              <a:rPr lang="ro-RO" dirty="0">
                <a:latin typeface="Times New Roman" panose="02020603050405020304" pitchFamily="18" charset="0"/>
              </a:rPr>
              <a:t>R1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</a:rPr>
              <a:t>’’</a:t>
            </a:r>
            <a:r>
              <a:rPr lang="ro-RO" dirty="0">
                <a:latin typeface="Times New Roman" panose="02020603050405020304" pitchFamily="18" charset="0"/>
              </a:rPr>
              <a:t>R1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</a:rPr>
              <a:t>respectiv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o-RO" dirty="0">
                <a:latin typeface="Times New Roman" panose="02020603050405020304" pitchFamily="18" charset="0"/>
              </a:rPr>
              <a:t>H02’ şi H02”</a:t>
            </a:r>
            <a:r>
              <a:rPr lang="en-US" dirty="0">
                <a:latin typeface="Times New Roman" panose="02020603050405020304" pitchFamily="18" charset="0"/>
              </a:rPr>
              <a:t>. </a:t>
            </a:r>
            <a:endParaRPr lang="ro-RO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În figura alăturată, sunt prezentate raspunsurile la treaptă și rampă ale celor două funcții H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 şi H</a:t>
            </a:r>
            <a:r>
              <a:rPr lang="ro-RO" sz="18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</a:t>
            </a:r>
            <a:r>
              <a:rPr lang="ro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1CD71-67A8-8E36-EE1E-92BAA2A3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27" y="611419"/>
            <a:ext cx="6177788" cy="55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982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617" y="674702"/>
            <a:ext cx="5331688" cy="49315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1.3. CALCULUL REGULATORULUI HR2 PENTRU CAZUL SISTEMULUI DE ORDINUL DOI CORECTAT (COREC</a:t>
            </a:r>
            <a:r>
              <a:rPr lang="ro-RO" b="1" dirty="0"/>
              <a:t>Ț</a:t>
            </a:r>
            <a:r>
              <a:rPr lang="en-US" b="1" dirty="0"/>
              <a:t>IA CU DIPOL)</a:t>
            </a:r>
            <a:r>
              <a:rPr lang="ro-RO" dirty="0"/>
              <a:t>	</a:t>
            </a:r>
          </a:p>
          <a:p>
            <a:endParaRPr lang="en-US" dirty="0"/>
          </a:p>
          <a:p>
            <a:pPr marL="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Se verifică performanţele sistemului şi rezultă că nu sunt îndeplinite următoarele performanţe: </a:t>
            </a:r>
            <a:endParaRPr lang="en-US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tr = 2.09</a:t>
            </a:r>
            <a:endParaRPr lang="en-US" dirty="0"/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ro-RO" dirty="0">
                <a:sym typeface="Symbol" panose="05050102010706020507" pitchFamily="18" charset="2"/>
              </a:rPr>
              <a:t></a:t>
            </a:r>
            <a:r>
              <a:rPr lang="ro-RO" dirty="0"/>
              <a:t>stv =0.5</a:t>
            </a:r>
            <a:endParaRPr lang="en-US" dirty="0"/>
          </a:p>
          <a:p>
            <a:r>
              <a:rPr lang="ro-RO" dirty="0"/>
              <a:t>	Am aflat regulatorul HR2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  <a:p>
            <a:r>
              <a:rPr lang="ro-RO" dirty="0"/>
              <a:t>Am ilustrat răspunsurile la treaptă și rampă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o-RO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1A3838-C131-4E02-F8DE-858FE8DD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83" y="4421081"/>
            <a:ext cx="5691784" cy="2300394"/>
          </a:xfrm>
          <a:prstGeom prst="rect">
            <a:avLst/>
          </a:prstGeom>
        </p:spPr>
      </p:pic>
      <p:pic>
        <p:nvPicPr>
          <p:cNvPr id="4" name="Imagine 3" descr="O imagine care conține text, Font, alb, linie&#10;&#10;Descriere generată automat">
            <a:extLst>
              <a:ext uri="{FF2B5EF4-FFF2-40B4-BE49-F238E27FC236}">
                <a16:creationId xmlns:a16="http://schemas.microsoft.com/office/drawing/2014/main" id="{B6B57E3C-119F-EC03-B7A7-8C5B18828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9" y="2957804"/>
            <a:ext cx="6077798" cy="98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9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{6880E506-0193-4845-866F-AED2FEAB0EE3}tf67328976_win32</Template>
  <TotalTime>409</TotalTime>
  <Words>910</Words>
  <Application>Microsoft Office PowerPoint</Application>
  <PresentationFormat>Ecran lat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23</vt:i4>
      </vt:variant>
    </vt:vector>
  </HeadingPairs>
  <TitlesOfParts>
    <vt:vector size="31" baseType="lpstr">
      <vt:lpstr>Arial</vt:lpstr>
      <vt:lpstr>Bookman Old Style</vt:lpstr>
      <vt:lpstr>Calibri</vt:lpstr>
      <vt:lpstr>Cambria Math</vt:lpstr>
      <vt:lpstr>Symbol</vt:lpstr>
      <vt:lpstr>Tenorite</vt:lpstr>
      <vt:lpstr>Times New Roman</vt:lpstr>
      <vt:lpstr>Office Theme</vt:lpstr>
      <vt:lpstr>REGLAREA DEBITULUI ŞI A TEMPERATURII UNUI MATERIAL GRANULAR </vt:lpstr>
      <vt:lpstr>Prezentare PowerPoint</vt:lpstr>
      <vt:lpstr>A.7. PROBLEME DE IDENTIFICARE A PĂRTII FIXATE </vt:lpstr>
      <vt:lpstr>Prezentare PowerPoint</vt:lpstr>
      <vt:lpstr>Prezentare PowerPoint</vt:lpstr>
      <vt:lpstr>1. CALCULUL REGULATOARELOR PRIN METODA  REPARTIŢIEI POLI-ZEROURI</vt:lpstr>
      <vt:lpstr>Prezentare PowerPoint</vt:lpstr>
      <vt:lpstr>Prezentare PowerPoint</vt:lpstr>
      <vt:lpstr>Prezentare PowerPoint</vt:lpstr>
      <vt:lpstr>CALCULUL REGULATOARELOR PRIN METODE FRECVENŢIALE PE BAZA SISTEMULUI ECHIVALENT DE ORDINUL DOI</vt:lpstr>
      <vt:lpstr>Prezentare PowerPoint</vt:lpstr>
      <vt:lpstr>CALCULUL REGULATOARELOR PRIN METODE FRECVENŢIALE CU ASIGURAREA UNEI MARGINI DE FAZĂ IMPUSE</vt:lpstr>
      <vt:lpstr>Prezentare PowerPoint</vt:lpstr>
      <vt:lpstr>Prezentare PowerPoint</vt:lpstr>
      <vt:lpstr>CALCULUL REGULATOARELOR PRIN METODE DE CVASIOPTIM</vt:lpstr>
      <vt:lpstr>Prezentare PowerPoint</vt:lpstr>
      <vt:lpstr>CALCULUL REGULATOARELOR IN CAZUL REGLARII IN CASCADA</vt:lpstr>
      <vt:lpstr>Prezentare PowerPoint</vt:lpstr>
      <vt:lpstr>Prezentare PowerPoint</vt:lpstr>
      <vt:lpstr>Prezentare PowerPoint</vt:lpstr>
      <vt:lpstr>CALCULUL UNUI REGULATOR CU PREDICŢIE </vt:lpstr>
      <vt:lpstr>Prezentare PowerPoint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REGLAREA DEBITULUI ŞI A TEMPERATURII UNUI MATERIAL GRANULAR</dc:title>
  <dc:creator>Luca HRITCU</dc:creator>
  <cp:lastModifiedBy>Elisei</cp:lastModifiedBy>
  <cp:revision>3</cp:revision>
  <dcterms:created xsi:type="dcterms:W3CDTF">2023-05-25T15:57:49Z</dcterms:created>
  <dcterms:modified xsi:type="dcterms:W3CDTF">2024-06-03T13:15:56Z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