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7" r:id="rId1"/>
  </p:sldMasterIdLst>
  <p:notesMasterIdLst>
    <p:notesMasterId r:id="rId14"/>
  </p:notesMasterIdLst>
  <p:sldIdLst>
    <p:sldId id="256" r:id="rId2"/>
    <p:sldId id="257" r:id="rId3"/>
    <p:sldId id="258" r:id="rId4"/>
    <p:sldId id="346" r:id="rId5"/>
    <p:sldId id="260" r:id="rId6"/>
    <p:sldId id="347" r:id="rId7"/>
    <p:sldId id="353" r:id="rId8"/>
    <p:sldId id="349" r:id="rId9"/>
    <p:sldId id="355" r:id="rId10"/>
    <p:sldId id="348" r:id="rId11"/>
    <p:sldId id="352" r:id="rId12"/>
    <p:sldId id="350" r:id="rId13"/>
  </p:sldIdLst>
  <p:sldSz cx="9144000" cy="5143500" type="screen16x9"/>
  <p:notesSz cx="6858000" cy="9144000"/>
  <p:embeddedFontLst>
    <p:embeddedFont>
      <p:font typeface="Fira Sans Extra Condensed Medium" panose="020B0604020202020204" charset="0"/>
      <p:regular r:id="rId15"/>
      <p:bold r:id="rId16"/>
      <p:italic r:id="rId17"/>
      <p:boldItalic r:id="rId18"/>
    </p:embeddedFont>
    <p:embeddedFont>
      <p:font typeface="Livvic" pitchFamily="2" charset="-18"/>
      <p:regular r:id="rId19"/>
      <p:bold r:id="rId20"/>
      <p:italic r:id="rId21"/>
      <p:boldItalic r:id="rId22"/>
    </p:embeddedFont>
    <p:embeddedFont>
      <p:font typeface="Posterama" panose="020B0504020200020000" pitchFamily="34" charset="0"/>
      <p:regular r:id="rId23"/>
      <p:bold r:id="rId24"/>
      <p:italic r:id="rId25"/>
      <p:boldItalic r:id="rId26"/>
    </p:embeddedFont>
    <p:embeddedFont>
      <p:font typeface="Proxima Nova" panose="020B0604020202020204"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
      <p:font typeface="Squada One"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EDDED4-E35D-4280-912E-55BE8AF1E55E}">
  <a:tblStyle styleId="{60EDDED4-E35D-4280-912E-55BE8AF1E5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1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ableStyles" Target="tableStyles.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a39e485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a:extLst>
            <a:ext uri="{FF2B5EF4-FFF2-40B4-BE49-F238E27FC236}">
              <a16:creationId xmlns:a16="http://schemas.microsoft.com/office/drawing/2014/main" id="{857C66A2-D354-563F-610E-B222DCBCBBA2}"/>
            </a:ext>
          </a:extLst>
        </p:cNvPr>
        <p:cNvGrpSpPr/>
        <p:nvPr/>
      </p:nvGrpSpPr>
      <p:grpSpPr>
        <a:xfrm>
          <a:off x="0" y="0"/>
          <a:ext cx="0" cy="0"/>
          <a:chOff x="0" y="0"/>
          <a:chExt cx="0" cy="0"/>
        </a:xfrm>
      </p:grpSpPr>
      <p:sp>
        <p:nvSpPr>
          <p:cNvPr id="774" name="Google Shape;774;ga39e485748_0_0:notes">
            <a:extLst>
              <a:ext uri="{FF2B5EF4-FFF2-40B4-BE49-F238E27FC236}">
                <a16:creationId xmlns:a16="http://schemas.microsoft.com/office/drawing/2014/main" id="{A259A02C-96A3-D770-30C5-064D10666C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a39e485748_0_0:notes">
            <a:extLst>
              <a:ext uri="{FF2B5EF4-FFF2-40B4-BE49-F238E27FC236}">
                <a16:creationId xmlns:a16="http://schemas.microsoft.com/office/drawing/2014/main" id="{22E7BD11-4274-E6E2-2760-569B56B57F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02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a39e48574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a39e4857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a:extLst>
            <a:ext uri="{FF2B5EF4-FFF2-40B4-BE49-F238E27FC236}">
              <a16:creationId xmlns:a16="http://schemas.microsoft.com/office/drawing/2014/main" id="{6B0BEF30-B6B0-028B-09E4-83E509534BCF}"/>
            </a:ext>
          </a:extLst>
        </p:cNvPr>
        <p:cNvGrpSpPr/>
        <p:nvPr/>
      </p:nvGrpSpPr>
      <p:grpSpPr>
        <a:xfrm>
          <a:off x="0" y="0"/>
          <a:ext cx="0" cy="0"/>
          <a:chOff x="0" y="0"/>
          <a:chExt cx="0" cy="0"/>
        </a:xfrm>
      </p:grpSpPr>
      <p:sp>
        <p:nvSpPr>
          <p:cNvPr id="774" name="Google Shape;774;ga39e485748_0_0:notes">
            <a:extLst>
              <a:ext uri="{FF2B5EF4-FFF2-40B4-BE49-F238E27FC236}">
                <a16:creationId xmlns:a16="http://schemas.microsoft.com/office/drawing/2014/main" id="{D3B01762-F0FE-18AD-6226-68F5A5D5D2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a39e485748_0_0:notes">
            <a:extLst>
              <a:ext uri="{FF2B5EF4-FFF2-40B4-BE49-F238E27FC236}">
                <a16:creationId xmlns:a16="http://schemas.microsoft.com/office/drawing/2014/main" id="{1AC45796-4916-F8C5-60BE-69BE326130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110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a:extLst>
            <a:ext uri="{FF2B5EF4-FFF2-40B4-BE49-F238E27FC236}">
              <a16:creationId xmlns:a16="http://schemas.microsoft.com/office/drawing/2014/main" id="{AC918404-FE59-FF43-E31B-760FDC1FF326}"/>
            </a:ext>
          </a:extLst>
        </p:cNvPr>
        <p:cNvGrpSpPr/>
        <p:nvPr/>
      </p:nvGrpSpPr>
      <p:grpSpPr>
        <a:xfrm>
          <a:off x="0" y="0"/>
          <a:ext cx="0" cy="0"/>
          <a:chOff x="0" y="0"/>
          <a:chExt cx="0" cy="0"/>
        </a:xfrm>
      </p:grpSpPr>
      <p:sp>
        <p:nvSpPr>
          <p:cNvPr id="842" name="Google Shape;842;ga39e485748_0_45:notes">
            <a:extLst>
              <a:ext uri="{FF2B5EF4-FFF2-40B4-BE49-F238E27FC236}">
                <a16:creationId xmlns:a16="http://schemas.microsoft.com/office/drawing/2014/main" id="{CD26944D-E74D-62DD-C8B7-9C42902964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a:extLst>
              <a:ext uri="{FF2B5EF4-FFF2-40B4-BE49-F238E27FC236}">
                <a16:creationId xmlns:a16="http://schemas.microsoft.com/office/drawing/2014/main" id="{33E0BDC3-FDB8-DD83-281B-A9C6C273D0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949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a:extLst>
            <a:ext uri="{FF2B5EF4-FFF2-40B4-BE49-F238E27FC236}">
              <a16:creationId xmlns:a16="http://schemas.microsoft.com/office/drawing/2014/main" id="{56574842-52BC-559A-1B9E-6077E82B750A}"/>
            </a:ext>
          </a:extLst>
        </p:cNvPr>
        <p:cNvGrpSpPr/>
        <p:nvPr/>
      </p:nvGrpSpPr>
      <p:grpSpPr>
        <a:xfrm>
          <a:off x="0" y="0"/>
          <a:ext cx="0" cy="0"/>
          <a:chOff x="0" y="0"/>
          <a:chExt cx="0" cy="0"/>
        </a:xfrm>
      </p:grpSpPr>
      <p:sp>
        <p:nvSpPr>
          <p:cNvPr id="842" name="Google Shape;842;ga39e485748_0_45:notes">
            <a:extLst>
              <a:ext uri="{FF2B5EF4-FFF2-40B4-BE49-F238E27FC236}">
                <a16:creationId xmlns:a16="http://schemas.microsoft.com/office/drawing/2014/main" id="{97AB37D6-FECF-6E6E-5DD9-2A5CEE24A7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a:extLst>
              <a:ext uri="{FF2B5EF4-FFF2-40B4-BE49-F238E27FC236}">
                <a16:creationId xmlns:a16="http://schemas.microsoft.com/office/drawing/2014/main" id="{FCD456DD-A707-5D20-515F-8DD639F43F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944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1"/>
            </a:gs>
            <a:gs pos="100000">
              <a:schemeClr val="accent2"/>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a:spLocks noGrp="1"/>
          </p:cNvSpPr>
          <p:nvPr>
            <p:ph type="title"/>
          </p:nvPr>
        </p:nvSpPr>
        <p:spPr>
          <a:xfrm>
            <a:off x="457200" y="2932650"/>
            <a:ext cx="8229600" cy="510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a:endParaRPr/>
          </a:p>
        </p:txBody>
      </p:sp>
      <p:sp>
        <p:nvSpPr>
          <p:cNvPr id="14" name="Google Shape;14;p2"/>
          <p:cNvSpPr txBox="1">
            <a:spLocks noGrp="1"/>
          </p:cNvSpPr>
          <p:nvPr>
            <p:ph type="subTitle" idx="1"/>
          </p:nvPr>
        </p:nvSpPr>
        <p:spPr>
          <a:xfrm>
            <a:off x="457275" y="3192525"/>
            <a:ext cx="8229600" cy="417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CUSTOM_8">
    <p:spTree>
      <p:nvGrpSpPr>
        <p:cNvPr id="1" name="Shape 114"/>
        <p:cNvGrpSpPr/>
        <p:nvPr/>
      </p:nvGrpSpPr>
      <p:grpSpPr>
        <a:xfrm>
          <a:off x="0" y="0"/>
          <a:ext cx="0" cy="0"/>
          <a:chOff x="0" y="0"/>
          <a:chExt cx="0" cy="0"/>
        </a:xfrm>
      </p:grpSpPr>
      <p:sp>
        <p:nvSpPr>
          <p:cNvPr id="115" name="Google Shape;115;p15"/>
          <p:cNvSpPr txBox="1">
            <a:spLocks noGrp="1"/>
          </p:cNvSpPr>
          <p:nvPr>
            <p:ph type="subTitle" idx="1"/>
          </p:nvPr>
        </p:nvSpPr>
        <p:spPr>
          <a:xfrm>
            <a:off x="2722955" y="3329200"/>
            <a:ext cx="36981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Arial"/>
              <a:buChar char="-"/>
              <a:defRPr sz="1600"/>
            </a:lvl1pPr>
            <a:lvl2pPr lvl="1" algn="ctr" rtl="0">
              <a:lnSpc>
                <a:spcPct val="100000"/>
              </a:lnSpc>
              <a:spcBef>
                <a:spcPts val="0"/>
              </a:spcBef>
              <a:spcAft>
                <a:spcPts val="0"/>
              </a:spcAft>
              <a:buClr>
                <a:schemeClr val="dk1"/>
              </a:buClr>
              <a:buSzPts val="1400"/>
              <a:buFont typeface="Arial"/>
              <a:buChar char="-"/>
              <a:defRPr sz="1000"/>
            </a:lvl2pPr>
            <a:lvl3pPr lvl="2" algn="ctr" rtl="0">
              <a:lnSpc>
                <a:spcPct val="100000"/>
              </a:lnSpc>
              <a:spcBef>
                <a:spcPts val="0"/>
              </a:spcBef>
              <a:spcAft>
                <a:spcPts val="0"/>
              </a:spcAft>
              <a:buClr>
                <a:schemeClr val="dk1"/>
              </a:buClr>
              <a:buSzPts val="1400"/>
              <a:buFont typeface="Arial"/>
              <a:buChar char="-"/>
              <a:defRPr sz="1000"/>
            </a:lvl3pPr>
            <a:lvl4pPr lvl="3" algn="ctr" rtl="0">
              <a:lnSpc>
                <a:spcPct val="100000"/>
              </a:lnSpc>
              <a:spcBef>
                <a:spcPts val="0"/>
              </a:spcBef>
              <a:spcAft>
                <a:spcPts val="0"/>
              </a:spcAft>
              <a:buClr>
                <a:schemeClr val="dk1"/>
              </a:buClr>
              <a:buSzPts val="1400"/>
              <a:buFont typeface="Arial"/>
              <a:buChar char="-"/>
              <a:defRPr sz="1000"/>
            </a:lvl4pPr>
            <a:lvl5pPr lvl="4" algn="ctr" rtl="0">
              <a:lnSpc>
                <a:spcPct val="100000"/>
              </a:lnSpc>
              <a:spcBef>
                <a:spcPts val="0"/>
              </a:spcBef>
              <a:spcAft>
                <a:spcPts val="0"/>
              </a:spcAft>
              <a:buClr>
                <a:schemeClr val="dk1"/>
              </a:buClr>
              <a:buSzPts val="1400"/>
              <a:buFont typeface="Arial"/>
              <a:buChar char="-"/>
              <a:defRPr sz="1000"/>
            </a:lvl5pPr>
            <a:lvl6pPr lvl="5" algn="ctr" rtl="0">
              <a:lnSpc>
                <a:spcPct val="100000"/>
              </a:lnSpc>
              <a:spcBef>
                <a:spcPts val="0"/>
              </a:spcBef>
              <a:spcAft>
                <a:spcPts val="0"/>
              </a:spcAft>
              <a:buClr>
                <a:schemeClr val="dk1"/>
              </a:buClr>
              <a:buSzPts val="1400"/>
              <a:buFont typeface="Arial"/>
              <a:buChar char="-"/>
              <a:defRPr sz="1000"/>
            </a:lvl6pPr>
            <a:lvl7pPr lvl="6" algn="ctr" rtl="0">
              <a:lnSpc>
                <a:spcPct val="100000"/>
              </a:lnSpc>
              <a:spcBef>
                <a:spcPts val="0"/>
              </a:spcBef>
              <a:spcAft>
                <a:spcPts val="0"/>
              </a:spcAft>
              <a:buClr>
                <a:schemeClr val="dk1"/>
              </a:buClr>
              <a:buSzPts val="1400"/>
              <a:buFont typeface="Arial"/>
              <a:buChar char="-"/>
              <a:defRPr sz="1000"/>
            </a:lvl7pPr>
            <a:lvl8pPr lvl="7" algn="ctr" rtl="0">
              <a:lnSpc>
                <a:spcPct val="100000"/>
              </a:lnSpc>
              <a:spcBef>
                <a:spcPts val="0"/>
              </a:spcBef>
              <a:spcAft>
                <a:spcPts val="0"/>
              </a:spcAft>
              <a:buClr>
                <a:schemeClr val="dk1"/>
              </a:buClr>
              <a:buSzPts val="1400"/>
              <a:buFont typeface="Arial"/>
              <a:buChar char="-"/>
              <a:defRPr sz="1000"/>
            </a:lvl8pPr>
            <a:lvl9pPr lvl="8" algn="ctr" rtl="0">
              <a:lnSpc>
                <a:spcPct val="100000"/>
              </a:lnSpc>
              <a:spcBef>
                <a:spcPts val="0"/>
              </a:spcBef>
              <a:spcAft>
                <a:spcPts val="0"/>
              </a:spcAft>
              <a:buClr>
                <a:schemeClr val="dk1"/>
              </a:buClr>
              <a:buSzPts val="1400"/>
              <a:buFont typeface="Arial"/>
              <a:buChar char="-"/>
              <a:defRPr sz="1000"/>
            </a:lvl9pPr>
          </a:lstStyle>
          <a:p>
            <a:endParaRPr/>
          </a:p>
        </p:txBody>
      </p:sp>
      <p:sp>
        <p:nvSpPr>
          <p:cNvPr id="116" name="Google Shape;116;p15"/>
          <p:cNvSpPr txBox="1">
            <a:spLocks noGrp="1"/>
          </p:cNvSpPr>
          <p:nvPr>
            <p:ph type="ctrTitle"/>
          </p:nvPr>
        </p:nvSpPr>
        <p:spPr>
          <a:xfrm>
            <a:off x="1710150" y="1328125"/>
            <a:ext cx="5723700" cy="1864500"/>
          </a:xfrm>
          <a:prstGeom prst="rect">
            <a:avLst/>
          </a:prstGeom>
        </p:spPr>
        <p:txBody>
          <a:bodyPr spcFirstLastPara="1" wrap="square" lIns="91425" tIns="91425" rIns="91425" bIns="91425" anchor="ctr" anchorCtr="0">
            <a:noAutofit/>
          </a:bodyPr>
          <a:lstStyle>
            <a:lvl1pPr lvl="0" algn="ctr" rtl="0">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pic>
        <p:nvPicPr>
          <p:cNvPr id="117" name="Google Shape;117;p15"/>
          <p:cNvPicPr preferRelativeResize="0"/>
          <p:nvPr/>
        </p:nvPicPr>
        <p:blipFill>
          <a:blip r:embed="rId2">
            <a:alphaModFix/>
          </a:blip>
          <a:stretch>
            <a:fillRect/>
          </a:stretch>
        </p:blipFill>
        <p:spPr>
          <a:xfrm>
            <a:off x="-1079774" y="-405667"/>
            <a:ext cx="3802725" cy="3431200"/>
          </a:xfrm>
          <a:prstGeom prst="rect">
            <a:avLst/>
          </a:prstGeom>
          <a:noFill/>
          <a:ln>
            <a:noFill/>
          </a:ln>
        </p:spPr>
      </p:pic>
      <p:pic>
        <p:nvPicPr>
          <p:cNvPr id="118" name="Google Shape;118;p15"/>
          <p:cNvPicPr preferRelativeResize="0"/>
          <p:nvPr/>
        </p:nvPicPr>
        <p:blipFill>
          <a:blip r:embed="rId2">
            <a:alphaModFix/>
          </a:blip>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2">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3143300" y="1928850"/>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34" name="Google Shape;134;p18"/>
          <p:cNvSpPr txBox="1">
            <a:spLocks noGrp="1"/>
          </p:cNvSpPr>
          <p:nvPr>
            <p:ph type="ctrTitle"/>
          </p:nvPr>
        </p:nvSpPr>
        <p:spPr>
          <a:xfrm flipH="1">
            <a:off x="2876000" y="709650"/>
            <a:ext cx="3392100" cy="838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135" name="Google Shape;135;p18"/>
          <p:cNvPicPr preferRelativeResize="0"/>
          <p:nvPr/>
        </p:nvPicPr>
        <p:blipFill>
          <a:blip r:embed="rId2">
            <a:alphaModFix/>
          </a:blip>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alphaModFix/>
          </a:blip>
          <a:stretch>
            <a:fillRect/>
          </a:stretch>
        </p:blipFill>
        <p:spPr>
          <a:xfrm>
            <a:off x="-12" y="2868654"/>
            <a:ext cx="3802725" cy="3431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1" r:id="rId5"/>
    <p:sldLayoutId id="2147483664" r:id="rId6"/>
    <p:sldLayoutId id="2147483696" r:id="rId7"/>
    <p:sldLayoutId id="2147483709" r:id="rId8"/>
    <p:sldLayoutId id="214748371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94"/>
          <p:cNvSpPr txBox="1">
            <a:spLocks noGrp="1"/>
          </p:cNvSpPr>
          <p:nvPr>
            <p:ph type="title"/>
          </p:nvPr>
        </p:nvSpPr>
        <p:spPr>
          <a:xfrm>
            <a:off x="561278" y="2204103"/>
            <a:ext cx="8229600" cy="51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Smart Glove  </a:t>
            </a:r>
            <a:endParaRPr dirty="0"/>
          </a:p>
        </p:txBody>
      </p:sp>
      <p:sp>
        <p:nvSpPr>
          <p:cNvPr id="766" name="Google Shape;766;p94"/>
          <p:cNvSpPr txBox="1">
            <a:spLocks noGrp="1"/>
          </p:cNvSpPr>
          <p:nvPr>
            <p:ph type="subTitle" idx="1"/>
          </p:nvPr>
        </p:nvSpPr>
        <p:spPr>
          <a:xfrm>
            <a:off x="457200" y="3561932"/>
            <a:ext cx="82296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b="1" dirty="0">
                <a:latin typeface="Posterama" panose="020B0502040204020203" pitchFamily="34" charset="0"/>
                <a:cs typeface="Posterama" panose="020B0502040204020203" pitchFamily="34" charset="0"/>
              </a:rPr>
              <a:t>Dispozitiv Inteligent Pentru Reabilitarea M</a:t>
            </a:r>
            <a:r>
              <a:rPr lang="ro-RO" sz="1800" b="1" dirty="0">
                <a:latin typeface="Posterama" panose="020B0502040204020203" pitchFamily="34" charset="0"/>
                <a:cs typeface="Posterama" panose="020B0502040204020203" pitchFamily="34" charset="0"/>
              </a:rPr>
              <a:t>â</a:t>
            </a:r>
            <a:r>
              <a:rPr lang="en" sz="1800" b="1" dirty="0">
                <a:latin typeface="Posterama" panose="020B0502040204020203" pitchFamily="34" charset="0"/>
                <a:cs typeface="Posterama" panose="020B0502040204020203" pitchFamily="34" charset="0"/>
              </a:rPr>
              <a:t>inii </a:t>
            </a:r>
            <a:endParaRPr sz="1800" b="1" dirty="0">
              <a:latin typeface="Posterama" panose="020B0502040204020203" pitchFamily="34" charset="0"/>
              <a:cs typeface="Posterama"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5"/>
                                        </p:tgtEl>
                                        <p:attrNameLst>
                                          <p:attrName>style.visibility</p:attrName>
                                        </p:attrNameLst>
                                      </p:cBhvr>
                                      <p:to>
                                        <p:strVal val="visible"/>
                                      </p:to>
                                    </p:set>
                                    <p:animEffect transition="in" filter="fade">
                                      <p:cBhvr>
                                        <p:cTn id="7" dur="1000"/>
                                        <p:tgtEl>
                                          <p:spTgt spid="765"/>
                                        </p:tgtEl>
                                      </p:cBhvr>
                                    </p:animEffect>
                                  </p:childTnLst>
                                </p:cTn>
                              </p:par>
                              <p:par>
                                <p:cTn id="8" presetID="2" presetClass="entr" presetSubtype="4" fill="hold" nodeType="withEffect">
                                  <p:stCondLst>
                                    <p:cond delay="0"/>
                                  </p:stCondLst>
                                  <p:childTnLst>
                                    <p:set>
                                      <p:cBhvr>
                                        <p:cTn id="9" dur="1" fill="hold">
                                          <p:stCondLst>
                                            <p:cond delay="0"/>
                                          </p:stCondLst>
                                        </p:cTn>
                                        <p:tgtEl>
                                          <p:spTgt spid="766"/>
                                        </p:tgtEl>
                                        <p:attrNameLst>
                                          <p:attrName>style.visibility</p:attrName>
                                        </p:attrNameLst>
                                      </p:cBhvr>
                                      <p:to>
                                        <p:strVal val="visible"/>
                                      </p:to>
                                    </p:set>
                                    <p:anim calcmode="lin" valueType="num">
                                      <p:cBhvr additive="base">
                                        <p:cTn id="10" dur="1000"/>
                                        <p:tgtEl>
                                          <p:spTgt spid="7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4">
          <a:extLst>
            <a:ext uri="{FF2B5EF4-FFF2-40B4-BE49-F238E27FC236}">
              <a16:creationId xmlns:a16="http://schemas.microsoft.com/office/drawing/2014/main" id="{0A4CBA7E-3F99-BC01-9666-2D12BEA7DC29}"/>
            </a:ext>
          </a:extLst>
        </p:cNvPr>
        <p:cNvGrpSpPr/>
        <p:nvPr/>
      </p:nvGrpSpPr>
      <p:grpSpPr>
        <a:xfrm>
          <a:off x="0" y="0"/>
          <a:ext cx="0" cy="0"/>
          <a:chOff x="0" y="0"/>
          <a:chExt cx="0" cy="0"/>
        </a:xfrm>
      </p:grpSpPr>
      <p:sp>
        <p:nvSpPr>
          <p:cNvPr id="7" name="Subtitlu 6">
            <a:extLst>
              <a:ext uri="{FF2B5EF4-FFF2-40B4-BE49-F238E27FC236}">
                <a16:creationId xmlns:a16="http://schemas.microsoft.com/office/drawing/2014/main" id="{3CD3C5C6-3987-F0C1-6F33-5510C9846D1B}"/>
              </a:ext>
            </a:extLst>
          </p:cNvPr>
          <p:cNvSpPr>
            <a:spLocks noGrp="1"/>
          </p:cNvSpPr>
          <p:nvPr>
            <p:ph type="subTitle" idx="1"/>
          </p:nvPr>
        </p:nvSpPr>
        <p:spPr>
          <a:xfrm>
            <a:off x="1949942" y="279001"/>
            <a:ext cx="5499071" cy="514200"/>
          </a:xfrm>
        </p:spPr>
        <p:txBody>
          <a:bodyPr/>
          <a:lstStyle/>
          <a:p>
            <a:r>
              <a:rPr lang="it-IT" sz="3600" dirty="0">
                <a:latin typeface="Proxima Nova" panose="020B0604020202020204" charset="0"/>
              </a:rPr>
              <a:t>Diferențiere față de Alte Dispozitive</a:t>
            </a:r>
            <a:endParaRPr lang="ro-RO" sz="3600" dirty="0">
              <a:latin typeface="Proxima Nova" panose="020B0604020202020204" charset="0"/>
            </a:endParaRPr>
          </a:p>
        </p:txBody>
      </p:sp>
      <p:sp>
        <p:nvSpPr>
          <p:cNvPr id="8" name="Subtitlu 6">
            <a:extLst>
              <a:ext uri="{FF2B5EF4-FFF2-40B4-BE49-F238E27FC236}">
                <a16:creationId xmlns:a16="http://schemas.microsoft.com/office/drawing/2014/main" id="{CA2A9951-9662-3BDA-C697-1AC85260567E}"/>
              </a:ext>
            </a:extLst>
          </p:cNvPr>
          <p:cNvSpPr txBox="1">
            <a:spLocks/>
          </p:cNvSpPr>
          <p:nvPr/>
        </p:nvSpPr>
        <p:spPr>
          <a:xfrm>
            <a:off x="455112" y="1622102"/>
            <a:ext cx="8233776" cy="13292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2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9pPr>
          </a:lstStyle>
          <a:p>
            <a:r>
              <a:rPr lang="ro-RO" sz="1600" dirty="0">
                <a:latin typeface="Proxima Nova" panose="020B0604020202020204" charset="0"/>
              </a:rPr>
              <a:t>Spre deosebire de alte dispozitive, </a:t>
            </a:r>
            <a:r>
              <a:rPr lang="ro-RO" sz="1600" dirty="0" err="1">
                <a:latin typeface="Proxima Nova" panose="020B0604020202020204" charset="0"/>
              </a:rPr>
              <a:t>Smart</a:t>
            </a:r>
            <a:r>
              <a:rPr lang="ro-RO" sz="1600" dirty="0">
                <a:latin typeface="Proxima Nova" panose="020B0604020202020204" charset="0"/>
              </a:rPr>
              <a:t> </a:t>
            </a:r>
            <a:r>
              <a:rPr lang="ro-RO" sz="1600" dirty="0" err="1">
                <a:latin typeface="Proxima Nova" panose="020B0604020202020204" charset="0"/>
              </a:rPr>
              <a:t>Glove</a:t>
            </a:r>
            <a:r>
              <a:rPr lang="ro-RO" sz="1600" dirty="0">
                <a:latin typeface="Proxima Nova" panose="020B0604020202020204" charset="0"/>
              </a:rPr>
              <a:t> oferă asistență activă prin intermediul unui  motor </a:t>
            </a:r>
            <a:r>
              <a:rPr lang="ro-RO" sz="1600" dirty="0" err="1">
                <a:latin typeface="Proxima Nova" panose="020B0604020202020204" charset="0"/>
              </a:rPr>
              <a:t>stepper</a:t>
            </a:r>
            <a:r>
              <a:rPr lang="ro-RO" sz="1600" dirty="0">
                <a:latin typeface="Proxima Nova" panose="020B0604020202020204" charset="0"/>
              </a:rPr>
              <a:t>, ajutând pacientul să execute corect mișcările. Dispozitivele tradiționale sunt fie pasive, fie mult mai costisitoare. De asemenea, mănușa include feedback vizual cu ajutorul LED-urilor, ceea ce facilitează utilizarea fără supraveghere constantă. Designul compact și prețul accesibil fac din </a:t>
            </a:r>
            <a:r>
              <a:rPr lang="ro-RO" sz="1600" dirty="0" err="1">
                <a:latin typeface="Proxima Nova" panose="020B0604020202020204" charset="0"/>
              </a:rPr>
              <a:t>Smart</a:t>
            </a:r>
            <a:r>
              <a:rPr lang="ro-RO" sz="1600" dirty="0">
                <a:latin typeface="Proxima Nova" panose="020B0604020202020204" charset="0"/>
              </a:rPr>
              <a:t> </a:t>
            </a:r>
            <a:r>
              <a:rPr lang="ro-RO" sz="1600" dirty="0" err="1">
                <a:latin typeface="Proxima Nova" panose="020B0604020202020204" charset="0"/>
              </a:rPr>
              <a:t>Glove</a:t>
            </a:r>
            <a:r>
              <a:rPr lang="ro-RO" sz="1600" dirty="0">
                <a:latin typeface="Proxima Nova" panose="020B0604020202020204" charset="0"/>
              </a:rPr>
              <a:t> o soluție mai practică și eficientă.</a:t>
            </a:r>
          </a:p>
        </p:txBody>
      </p:sp>
    </p:spTree>
    <p:extLst>
      <p:ext uri="{BB962C8B-B14F-4D97-AF65-F5344CB8AC3E}">
        <p14:creationId xmlns:p14="http://schemas.microsoft.com/office/powerpoint/2010/main" val="48312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4">
          <a:extLst>
            <a:ext uri="{FF2B5EF4-FFF2-40B4-BE49-F238E27FC236}">
              <a16:creationId xmlns:a16="http://schemas.microsoft.com/office/drawing/2014/main" id="{730AEC1A-7B13-65FB-546C-CC81797F41C2}"/>
            </a:ext>
          </a:extLst>
        </p:cNvPr>
        <p:cNvGrpSpPr/>
        <p:nvPr/>
      </p:nvGrpSpPr>
      <p:grpSpPr>
        <a:xfrm>
          <a:off x="0" y="0"/>
          <a:ext cx="0" cy="0"/>
          <a:chOff x="0" y="0"/>
          <a:chExt cx="0" cy="0"/>
        </a:xfrm>
      </p:grpSpPr>
      <p:sp>
        <p:nvSpPr>
          <p:cNvPr id="7" name="Subtitlu 6">
            <a:extLst>
              <a:ext uri="{FF2B5EF4-FFF2-40B4-BE49-F238E27FC236}">
                <a16:creationId xmlns:a16="http://schemas.microsoft.com/office/drawing/2014/main" id="{04A4063D-3CF9-97D8-FEC7-ECB4194AC184}"/>
              </a:ext>
            </a:extLst>
          </p:cNvPr>
          <p:cNvSpPr>
            <a:spLocks noGrp="1"/>
          </p:cNvSpPr>
          <p:nvPr>
            <p:ph type="subTitle" idx="1"/>
          </p:nvPr>
        </p:nvSpPr>
        <p:spPr>
          <a:xfrm>
            <a:off x="1501699" y="383079"/>
            <a:ext cx="6363628" cy="514200"/>
          </a:xfrm>
        </p:spPr>
        <p:txBody>
          <a:bodyPr/>
          <a:lstStyle/>
          <a:p>
            <a:r>
              <a:rPr lang="ro-RO" sz="3600" dirty="0">
                <a:latin typeface="Proxima Nova" panose="020B0604020202020204" charset="0"/>
              </a:rPr>
              <a:t>Potențial de Dezvoltare</a:t>
            </a:r>
          </a:p>
        </p:txBody>
      </p:sp>
      <p:sp>
        <p:nvSpPr>
          <p:cNvPr id="8" name="Subtitlu 6">
            <a:extLst>
              <a:ext uri="{FF2B5EF4-FFF2-40B4-BE49-F238E27FC236}">
                <a16:creationId xmlns:a16="http://schemas.microsoft.com/office/drawing/2014/main" id="{60284B92-16CF-9345-A69A-8FBF33DF0B69}"/>
              </a:ext>
            </a:extLst>
          </p:cNvPr>
          <p:cNvSpPr txBox="1">
            <a:spLocks/>
          </p:cNvSpPr>
          <p:nvPr/>
        </p:nvSpPr>
        <p:spPr>
          <a:xfrm>
            <a:off x="455112" y="1465985"/>
            <a:ext cx="8233776" cy="13292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FFFFFF"/>
              </a:buClr>
              <a:buSzPts val="12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l" rtl="0">
              <a:lnSpc>
                <a:spcPct val="100000"/>
              </a:lnSpc>
              <a:spcBef>
                <a:spcPts val="0"/>
              </a:spcBef>
              <a:spcAft>
                <a:spcPts val="0"/>
              </a:spcAft>
              <a:buClr>
                <a:schemeClr val="lt1"/>
              </a:buClr>
              <a:buSzPts val="1200"/>
              <a:buFont typeface="Roboto Condensed Light"/>
              <a:buNone/>
              <a:defRPr sz="1200" b="0" i="0" u="none" strike="noStrike" cap="none">
                <a:solidFill>
                  <a:schemeClr val="lt1"/>
                </a:solidFill>
                <a:latin typeface="Roboto Condensed Light"/>
                <a:ea typeface="Roboto Condensed Light"/>
                <a:cs typeface="Roboto Condensed Light"/>
                <a:sym typeface="Roboto Condensed Light"/>
              </a:defRPr>
            </a:lvl9pPr>
          </a:lstStyle>
          <a:p>
            <a:r>
              <a:rPr lang="ro-RO" sz="1600" dirty="0" err="1">
                <a:latin typeface="Proxima Nova" panose="020B0604020202020204" charset="0"/>
              </a:rPr>
              <a:t>Smart</a:t>
            </a:r>
            <a:r>
              <a:rPr lang="ro-RO" sz="1600" dirty="0">
                <a:latin typeface="Proxima Nova" panose="020B0604020202020204" charset="0"/>
              </a:rPr>
              <a:t> </a:t>
            </a:r>
            <a:r>
              <a:rPr lang="ro-RO" sz="1600" dirty="0" err="1">
                <a:latin typeface="Proxima Nova" panose="020B0604020202020204" charset="0"/>
              </a:rPr>
              <a:t>Glove</a:t>
            </a:r>
            <a:r>
              <a:rPr lang="ro-RO" sz="1600" dirty="0">
                <a:latin typeface="Proxima Nova" panose="020B0604020202020204" charset="0"/>
              </a:rPr>
              <a:t> are un mare potențial de extindere. În viitor, dispozitivul poate fi adaptat pentru a sprijini recuperarea altor tipuri de accidentări sau dizabilități. De asemenea, se poate îmbunătăți designul hardware prin integrarea unui PCB personalizat, reducând dimensiunea și costurile. Cu sprijinul parteneriatelor cu clinici, </a:t>
            </a:r>
            <a:r>
              <a:rPr lang="ro-RO" sz="1600" dirty="0" err="1">
                <a:latin typeface="Proxima Nova" panose="020B0604020202020204" charset="0"/>
              </a:rPr>
              <a:t>Smart</a:t>
            </a:r>
            <a:r>
              <a:rPr lang="ro-RO" sz="1600" dirty="0">
                <a:latin typeface="Proxima Nova" panose="020B0604020202020204" charset="0"/>
              </a:rPr>
              <a:t> </a:t>
            </a:r>
            <a:r>
              <a:rPr lang="ro-RO" sz="1600" dirty="0" err="1">
                <a:latin typeface="Proxima Nova" panose="020B0604020202020204" charset="0"/>
              </a:rPr>
              <a:t>Glove</a:t>
            </a:r>
            <a:r>
              <a:rPr lang="ro-RO" sz="1600" dirty="0">
                <a:latin typeface="Proxima Nova" panose="020B0604020202020204" charset="0"/>
              </a:rPr>
              <a:t> ar putea deveni o soluție standardizată pentru recuperare.</a:t>
            </a:r>
          </a:p>
          <a:p>
            <a:endParaRPr lang="ro-RO" dirty="0"/>
          </a:p>
        </p:txBody>
      </p:sp>
    </p:spTree>
    <p:extLst>
      <p:ext uri="{BB962C8B-B14F-4D97-AF65-F5344CB8AC3E}">
        <p14:creationId xmlns:p14="http://schemas.microsoft.com/office/powerpoint/2010/main" val="89704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a:extLst>
              <a:ext uri="{FF2B5EF4-FFF2-40B4-BE49-F238E27FC236}">
                <a16:creationId xmlns:a16="http://schemas.microsoft.com/office/drawing/2014/main" id="{510AC63B-4B71-DD9D-1E86-92300F462F5D}"/>
              </a:ext>
            </a:extLst>
          </p:cNvPr>
          <p:cNvSpPr>
            <a:spLocks noGrp="1"/>
          </p:cNvSpPr>
          <p:nvPr>
            <p:ph type="ctrTitle"/>
          </p:nvPr>
        </p:nvSpPr>
        <p:spPr>
          <a:xfrm flipH="1">
            <a:off x="2786789" y="1304381"/>
            <a:ext cx="4179005" cy="838200"/>
          </a:xfrm>
        </p:spPr>
        <p:txBody>
          <a:bodyPr/>
          <a:lstStyle/>
          <a:p>
            <a:r>
              <a:rPr lang="en-US" sz="3600" dirty="0">
                <a:latin typeface="Proxima Nova" panose="020B0604020202020204" charset="0"/>
              </a:rPr>
              <a:t>Mul</a:t>
            </a:r>
            <a:r>
              <a:rPr lang="ro-RO" sz="3600" dirty="0">
                <a:latin typeface="Proxima Nova" panose="020B0604020202020204" charset="0"/>
              </a:rPr>
              <a:t>ț</a:t>
            </a:r>
            <a:r>
              <a:rPr lang="en-US" sz="3600" dirty="0" err="1">
                <a:latin typeface="Proxima Nova" panose="020B0604020202020204" charset="0"/>
              </a:rPr>
              <a:t>umesc</a:t>
            </a:r>
            <a:r>
              <a:rPr lang="en-US" sz="3600" dirty="0">
                <a:latin typeface="Proxima Nova" panose="020B0604020202020204" charset="0"/>
              </a:rPr>
              <a:t> </a:t>
            </a:r>
            <a:r>
              <a:rPr lang="en-US" sz="3600" dirty="0" err="1">
                <a:latin typeface="Proxima Nova" panose="020B0604020202020204" charset="0"/>
              </a:rPr>
              <a:t>pentru</a:t>
            </a:r>
            <a:r>
              <a:rPr lang="en-US" sz="3600" dirty="0">
                <a:latin typeface="Proxima Nova" panose="020B0604020202020204" charset="0"/>
              </a:rPr>
              <a:t> </a:t>
            </a:r>
            <a:r>
              <a:rPr lang="en-US" sz="3600" dirty="0" err="1">
                <a:latin typeface="Proxima Nova" panose="020B0604020202020204" charset="0"/>
              </a:rPr>
              <a:t>aten</a:t>
            </a:r>
            <a:r>
              <a:rPr lang="ro-RO" sz="3600" dirty="0">
                <a:latin typeface="Proxima Nova" panose="020B0604020202020204" charset="0"/>
              </a:rPr>
              <a:t>ț</a:t>
            </a:r>
            <a:r>
              <a:rPr lang="en-US" sz="3600" dirty="0" err="1">
                <a:latin typeface="Proxima Nova" panose="020B0604020202020204" charset="0"/>
              </a:rPr>
              <a:t>ie</a:t>
            </a:r>
            <a:r>
              <a:rPr lang="en-US" sz="3600" dirty="0">
                <a:latin typeface="Proxima Nova" panose="020B0604020202020204" charset="0"/>
              </a:rPr>
              <a:t>!</a:t>
            </a:r>
            <a:endParaRPr lang="ro-RO" sz="3600" dirty="0">
              <a:latin typeface="Proxima Nova" panose="020B0604020202020204" charset="0"/>
            </a:endParaRPr>
          </a:p>
        </p:txBody>
      </p:sp>
    </p:spTree>
    <p:extLst>
      <p:ext uri="{BB962C8B-B14F-4D97-AF65-F5344CB8AC3E}">
        <p14:creationId xmlns:p14="http://schemas.microsoft.com/office/powerpoint/2010/main" val="183742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95"/>
          <p:cNvSpPr txBox="1">
            <a:spLocks noGrp="1"/>
          </p:cNvSpPr>
          <p:nvPr>
            <p:ph type="ctrTitle"/>
          </p:nvPr>
        </p:nvSpPr>
        <p:spPr>
          <a:xfrm flipH="1">
            <a:off x="1840523" y="264968"/>
            <a:ext cx="8184600" cy="67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Introducere</a:t>
            </a:r>
            <a:endParaRPr dirty="0"/>
          </a:p>
          <a:p>
            <a:pPr marL="0" lvl="0" indent="0" algn="ctr" rtl="0">
              <a:spcBef>
                <a:spcPts val="0"/>
              </a:spcBef>
              <a:spcAft>
                <a:spcPts val="0"/>
              </a:spcAft>
              <a:buNone/>
            </a:pPr>
            <a:endParaRPr dirty="0"/>
          </a:p>
        </p:txBody>
      </p:sp>
      <p:sp>
        <p:nvSpPr>
          <p:cNvPr id="772" name="Google Shape;772;p95"/>
          <p:cNvSpPr txBox="1">
            <a:spLocks noGrp="1"/>
          </p:cNvSpPr>
          <p:nvPr>
            <p:ph type="subTitle" idx="1"/>
          </p:nvPr>
        </p:nvSpPr>
        <p:spPr>
          <a:xfrm>
            <a:off x="1193576" y="825190"/>
            <a:ext cx="7229312" cy="355352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sz="1600" b="1" dirty="0" err="1">
                <a:latin typeface="Proxima Nova" panose="020B0604020202020204" charset="0"/>
              </a:rPr>
              <a:t>Smart</a:t>
            </a:r>
            <a:r>
              <a:rPr lang="ro-RO" sz="1600" b="1" dirty="0">
                <a:latin typeface="Proxima Nova" panose="020B0604020202020204" charset="0"/>
              </a:rPr>
              <a:t> </a:t>
            </a:r>
            <a:r>
              <a:rPr lang="ro-RO" sz="1600" b="1" dirty="0" err="1">
                <a:latin typeface="Proxima Nova" panose="020B0604020202020204" charset="0"/>
              </a:rPr>
              <a:t>Glove</a:t>
            </a:r>
            <a:r>
              <a:rPr lang="ro-RO" sz="1600" b="1" dirty="0">
                <a:latin typeface="Proxima Nova" panose="020B0604020202020204" charset="0"/>
              </a:rPr>
              <a:t> este un </a:t>
            </a:r>
            <a:r>
              <a:rPr lang="ro-RO" sz="1600" b="1" dirty="0" err="1">
                <a:latin typeface="Proxima Nova" panose="020B0604020202020204" charset="0"/>
              </a:rPr>
              <a:t>dispoziti</a:t>
            </a:r>
            <a:r>
              <a:rPr lang="en-US" sz="1600" b="1" dirty="0">
                <a:latin typeface="Proxima Nova" panose="020B0604020202020204" charset="0"/>
              </a:rPr>
              <a:t>v </a:t>
            </a:r>
            <a:r>
              <a:rPr lang="ro-RO" sz="1600" b="1" dirty="0">
                <a:latin typeface="Proxima Nova" panose="020B0604020202020204" charset="0"/>
              </a:rPr>
              <a:t> inovativ creat pentru persoanele care au suferit accidentări  ușoare la nivelul degetelor sau chiar fracturi. Acest dispozitiv folosește o combinație de senzori și un motor </a:t>
            </a:r>
            <a:r>
              <a:rPr lang="ro-RO" sz="1600" b="1" dirty="0" err="1">
                <a:latin typeface="Proxima Nova" panose="020B0604020202020204" charset="0"/>
              </a:rPr>
              <a:t>stepper</a:t>
            </a:r>
            <a:r>
              <a:rPr lang="ro-RO" sz="1600" b="1" dirty="0">
                <a:latin typeface="Proxima Nova" panose="020B0604020202020204" charset="0"/>
              </a:rPr>
              <a:t> pentru a sprijini procesul de recuperare, asistând mobilitatea degetelor și refacerea acestora într-un mod controlat și eficient. Dispozitivul se conectează prin Bluetooth la o interfață web, care permite monitorizarea și personalizarea procesului de reabilitare în timp real.</a:t>
            </a:r>
            <a:endParaRPr sz="1600" b="1" dirty="0">
              <a:latin typeface="Proxima Nova"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85" name="Google Shape;785;p96"/>
          <p:cNvSpPr txBox="1">
            <a:spLocks noGrp="1"/>
          </p:cNvSpPr>
          <p:nvPr>
            <p:ph type="ctrTitle" idx="8"/>
          </p:nvPr>
        </p:nvSpPr>
        <p:spPr>
          <a:xfrm>
            <a:off x="-379142" y="558064"/>
            <a:ext cx="5574417" cy="946200"/>
          </a:xfrm>
          <a:prstGeom prst="rect">
            <a:avLst/>
          </a:prstGeom>
        </p:spPr>
        <p:txBody>
          <a:bodyPr spcFirstLastPara="1" wrap="square" lIns="91425" tIns="91425" rIns="91425" bIns="91425" anchor="t" anchorCtr="0">
            <a:noAutofit/>
          </a:bodyPr>
          <a:lstStyle/>
          <a:p>
            <a:pPr lvl="0">
              <a:buClr>
                <a:schemeClr val="dk1"/>
              </a:buClr>
              <a:buSzPts val="1100"/>
            </a:pPr>
            <a:r>
              <a:rPr lang="ro-RO" dirty="0"/>
              <a:t>Problema și </a:t>
            </a:r>
            <a:r>
              <a:rPr lang="en-US" dirty="0"/>
              <a:t>n</a:t>
            </a:r>
            <a:r>
              <a:rPr lang="ro-RO" dirty="0" err="1"/>
              <a:t>evoia</a:t>
            </a:r>
            <a:endParaRPr dirty="0"/>
          </a:p>
        </p:txBody>
      </p:sp>
      <p:sp>
        <p:nvSpPr>
          <p:cNvPr id="5" name="Titlu 4">
            <a:extLst>
              <a:ext uri="{FF2B5EF4-FFF2-40B4-BE49-F238E27FC236}">
                <a16:creationId xmlns:a16="http://schemas.microsoft.com/office/drawing/2014/main" id="{43D4B62C-3C43-36F6-A774-25FE4254A66E}"/>
              </a:ext>
            </a:extLst>
          </p:cNvPr>
          <p:cNvSpPr>
            <a:spLocks noGrp="1"/>
          </p:cNvSpPr>
          <p:nvPr>
            <p:ph type="ctrTitle" idx="4"/>
          </p:nvPr>
        </p:nvSpPr>
        <p:spPr>
          <a:xfrm>
            <a:off x="674756" y="892097"/>
            <a:ext cx="7250043" cy="2252548"/>
          </a:xfrm>
        </p:spPr>
        <p:txBody>
          <a:bodyPr/>
          <a:lstStyle/>
          <a:p>
            <a:r>
              <a:rPr lang="ro-RO" dirty="0">
                <a:latin typeface="Proxima Nova" panose="020B0604020202020204" charset="0"/>
              </a:rPr>
              <a:t>Recuperarea după accidentări ușoare ale degetelor, cum ar fi fracturi sau entorse, poate fi un proces îndelungat și dificil de realizat constant. Terapia tradițională, care necesită deplasări frecvente la centre de reabilitare, poate fi costisitoare și obositoare pentru pacient. Astfel, există o nevoie evidentă de soluții inovative care să faciliteze recuperarea la domiciliu, făcând procesul mai accesibil și mai flexibil.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85"/>
                                        </p:tgtEl>
                                        <p:attrNameLst>
                                          <p:attrName>style.visibility</p:attrName>
                                        </p:attrNameLst>
                                      </p:cBhvr>
                                      <p:to>
                                        <p:strVal val="visible"/>
                                      </p:to>
                                    </p:set>
                                    <p:anim calcmode="lin" valueType="num">
                                      <p:cBhvr additive="base">
                                        <p:cTn id="7" dur="1000"/>
                                        <p:tgtEl>
                                          <p:spTgt spid="7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6">
          <a:extLst>
            <a:ext uri="{FF2B5EF4-FFF2-40B4-BE49-F238E27FC236}">
              <a16:creationId xmlns:a16="http://schemas.microsoft.com/office/drawing/2014/main" id="{D3CFA3EF-A6F1-E08D-F264-E7B13D620484}"/>
            </a:ext>
          </a:extLst>
        </p:cNvPr>
        <p:cNvGrpSpPr/>
        <p:nvPr/>
      </p:nvGrpSpPr>
      <p:grpSpPr>
        <a:xfrm>
          <a:off x="0" y="0"/>
          <a:ext cx="0" cy="0"/>
          <a:chOff x="0" y="0"/>
          <a:chExt cx="0" cy="0"/>
        </a:xfrm>
      </p:grpSpPr>
      <p:sp>
        <p:nvSpPr>
          <p:cNvPr id="785" name="Google Shape;785;p96">
            <a:extLst>
              <a:ext uri="{FF2B5EF4-FFF2-40B4-BE49-F238E27FC236}">
                <a16:creationId xmlns:a16="http://schemas.microsoft.com/office/drawing/2014/main" id="{7AADEE8E-69C8-571B-B3F9-BBDD8DFAF24B}"/>
              </a:ext>
            </a:extLst>
          </p:cNvPr>
          <p:cNvSpPr txBox="1">
            <a:spLocks noGrp="1"/>
          </p:cNvSpPr>
          <p:nvPr>
            <p:ph type="ctrTitle" idx="8"/>
          </p:nvPr>
        </p:nvSpPr>
        <p:spPr>
          <a:xfrm>
            <a:off x="-379142" y="558064"/>
            <a:ext cx="5574417" cy="946200"/>
          </a:xfrm>
          <a:prstGeom prst="rect">
            <a:avLst/>
          </a:prstGeom>
        </p:spPr>
        <p:txBody>
          <a:bodyPr spcFirstLastPara="1" wrap="square" lIns="91425" tIns="91425" rIns="91425" bIns="91425" anchor="t" anchorCtr="0">
            <a:noAutofit/>
          </a:bodyPr>
          <a:lstStyle/>
          <a:p>
            <a:pPr lvl="0">
              <a:buClr>
                <a:schemeClr val="dk1"/>
              </a:buClr>
              <a:buSzPts val="1100"/>
            </a:pPr>
            <a:r>
              <a:rPr lang="en-US" dirty="0">
                <a:latin typeface="Proxima Nova" panose="020B0604020202020204" charset="0"/>
              </a:rPr>
              <a:t>Solu</a:t>
            </a:r>
            <a:r>
              <a:rPr lang="ro-RO" dirty="0">
                <a:latin typeface="Proxima Nova" panose="020B0604020202020204" charset="0"/>
              </a:rPr>
              <a:t>ț</a:t>
            </a:r>
            <a:r>
              <a:rPr lang="en-US" dirty="0" err="1">
                <a:latin typeface="Proxima Nova" panose="020B0604020202020204" charset="0"/>
              </a:rPr>
              <a:t>ia</a:t>
            </a:r>
            <a:r>
              <a:rPr lang="en-US" dirty="0">
                <a:latin typeface="Proxima Nova" panose="020B0604020202020204" charset="0"/>
              </a:rPr>
              <a:t> Smart Glove </a:t>
            </a:r>
            <a:endParaRPr dirty="0">
              <a:latin typeface="Proxima Nova" panose="020B0604020202020204" charset="0"/>
            </a:endParaRPr>
          </a:p>
        </p:txBody>
      </p:sp>
      <p:sp>
        <p:nvSpPr>
          <p:cNvPr id="5" name="Titlu 4">
            <a:extLst>
              <a:ext uri="{FF2B5EF4-FFF2-40B4-BE49-F238E27FC236}">
                <a16:creationId xmlns:a16="http://schemas.microsoft.com/office/drawing/2014/main" id="{09AFD45B-4860-AFE0-3AF6-9B75E4D475E8}"/>
              </a:ext>
            </a:extLst>
          </p:cNvPr>
          <p:cNvSpPr>
            <a:spLocks noGrp="1"/>
          </p:cNvSpPr>
          <p:nvPr>
            <p:ph type="ctrTitle" idx="4"/>
          </p:nvPr>
        </p:nvSpPr>
        <p:spPr>
          <a:xfrm>
            <a:off x="622718" y="1144859"/>
            <a:ext cx="7250043" cy="2133602"/>
          </a:xfrm>
        </p:spPr>
        <p:txBody>
          <a:bodyPr/>
          <a:lstStyle/>
          <a:p>
            <a:r>
              <a:rPr lang="ro-RO" dirty="0" err="1">
                <a:latin typeface="Proxima Nova" panose="020B0604020202020204" charset="0"/>
              </a:rPr>
              <a:t>Smart</a:t>
            </a:r>
            <a:r>
              <a:rPr lang="ro-RO" dirty="0">
                <a:latin typeface="Proxima Nova" panose="020B0604020202020204" charset="0"/>
              </a:rPr>
              <a:t> </a:t>
            </a:r>
            <a:r>
              <a:rPr lang="ro-RO" dirty="0" err="1">
                <a:latin typeface="Proxima Nova" panose="020B0604020202020204" charset="0"/>
              </a:rPr>
              <a:t>Glove</a:t>
            </a:r>
            <a:r>
              <a:rPr lang="ro-RO" dirty="0">
                <a:latin typeface="Proxima Nova" panose="020B0604020202020204" charset="0"/>
              </a:rPr>
              <a:t> adresează această nevoie printr-o abordare modernă, care permite realizarea ședințelor de fizioterapie acasă. Dispozitivul este utilizat sub supravegherea unui fizioterapeut, care poate monitoriza progresul pacientului online, printr-o interfață interactivă care afișează datele relevante în timp real. Astfel, fizioterapeutul poate ajusta terapia în funcție de evoluția pacientului, asigurându-se că recuperarea este personalizată și eficientă.</a:t>
            </a:r>
          </a:p>
        </p:txBody>
      </p:sp>
    </p:spTree>
    <p:extLst>
      <p:ext uri="{BB962C8B-B14F-4D97-AF65-F5344CB8AC3E}">
        <p14:creationId xmlns:p14="http://schemas.microsoft.com/office/powerpoint/2010/main" val="8323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85"/>
                                        </p:tgtEl>
                                        <p:attrNameLst>
                                          <p:attrName>style.visibility</p:attrName>
                                        </p:attrNameLst>
                                      </p:cBhvr>
                                      <p:to>
                                        <p:strVal val="visible"/>
                                      </p:to>
                                    </p:set>
                                    <p:anim calcmode="lin" valueType="num">
                                      <p:cBhvr additive="base">
                                        <p:cTn id="7" dur="1000"/>
                                        <p:tgtEl>
                                          <p:spTgt spid="7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98"/>
          <p:cNvSpPr txBox="1">
            <a:spLocks noGrp="1"/>
          </p:cNvSpPr>
          <p:nvPr>
            <p:ph type="subTitle" idx="1"/>
          </p:nvPr>
        </p:nvSpPr>
        <p:spPr>
          <a:xfrm>
            <a:off x="1011044" y="2044389"/>
            <a:ext cx="6616390" cy="1970049"/>
          </a:xfrm>
          <a:prstGeom prst="rect">
            <a:avLst/>
          </a:prstGeom>
        </p:spPr>
        <p:txBody>
          <a:bodyPr spcFirstLastPara="1" wrap="square" lIns="91425" tIns="91425" rIns="91425" bIns="91425" anchor="t" anchorCtr="0">
            <a:noAutofit/>
          </a:bodyPr>
          <a:lstStyle/>
          <a:p>
            <a:pPr marL="0" lvl="0" indent="0">
              <a:buNone/>
            </a:pPr>
            <a:r>
              <a:rPr lang="ro-RO" dirty="0" err="1"/>
              <a:t>Smart</a:t>
            </a:r>
            <a:r>
              <a:rPr lang="ro-RO" dirty="0"/>
              <a:t> </a:t>
            </a:r>
            <a:r>
              <a:rPr lang="ro-RO" dirty="0" err="1"/>
              <a:t>Glove</a:t>
            </a:r>
            <a:r>
              <a:rPr lang="ro-RO" dirty="0"/>
              <a:t> folosește senzori de flexiune pentru a monitoriza mișcările degetelor, iar motorul </a:t>
            </a:r>
            <a:r>
              <a:rPr lang="ro-RO" dirty="0" err="1"/>
              <a:t>stepper</a:t>
            </a:r>
            <a:r>
              <a:rPr lang="ro-RO" dirty="0"/>
              <a:t> ajută la generarea mișcărilor necesare pentru recuperare. LED-urile oferă feedback vizual pentru a ghida pacientul în efectuarea corectă a exercițiilor. Dispozitivul se conectează la o interfață web unde pacientul și fizioterapeutul pot urmări progresul și personaliza terapia. Acest sistem asigură un control complet asupra procesului de recuperare.</a:t>
            </a:r>
            <a:endParaRPr dirty="0"/>
          </a:p>
        </p:txBody>
      </p:sp>
      <p:sp>
        <p:nvSpPr>
          <p:cNvPr id="814" name="Google Shape;814;p98"/>
          <p:cNvSpPr txBox="1">
            <a:spLocks noGrp="1"/>
          </p:cNvSpPr>
          <p:nvPr>
            <p:ph type="ctrTitle"/>
          </p:nvPr>
        </p:nvSpPr>
        <p:spPr>
          <a:xfrm>
            <a:off x="0" y="473198"/>
            <a:ext cx="5723700" cy="1864500"/>
          </a:xfrm>
          <a:prstGeom prst="rect">
            <a:avLst/>
          </a:prstGeom>
        </p:spPr>
        <p:txBody>
          <a:bodyPr spcFirstLastPara="1" wrap="square" lIns="91425" tIns="91425" rIns="91425" bIns="91425" anchor="ctr" anchorCtr="0">
            <a:noAutofit/>
          </a:bodyPr>
          <a:lstStyle/>
          <a:p>
            <a:pPr marL="0" lvl="0" indent="0" algn="ctr" rtl="0">
              <a:spcBef>
                <a:spcPts val="3400"/>
              </a:spcBef>
              <a:spcAft>
                <a:spcPts val="0"/>
              </a:spcAft>
              <a:buClr>
                <a:schemeClr val="dk1"/>
              </a:buClr>
              <a:buSzPts val="1100"/>
              <a:buFont typeface="Arial"/>
              <a:buNone/>
            </a:pPr>
            <a:r>
              <a:rPr lang="en-US" sz="3600" dirty="0">
                <a:latin typeface="Proxima Nova" panose="020B0604020202020204" charset="0"/>
              </a:rPr>
              <a:t>Modul  de </a:t>
            </a:r>
            <a:r>
              <a:rPr lang="en-US" sz="3600" dirty="0" err="1">
                <a:latin typeface="Proxima Nova" panose="020B0604020202020204" charset="0"/>
              </a:rPr>
              <a:t>Functionare</a:t>
            </a:r>
            <a:r>
              <a:rPr lang="en-US" sz="3600" dirty="0">
                <a:latin typeface="Proxima Nova" panose="020B0604020202020204" charset="0"/>
              </a:rPr>
              <a:t> </a:t>
            </a:r>
            <a:endParaRPr sz="3600" dirty="0">
              <a:latin typeface="Proxima Nova"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4"/>
                                        </p:tgtEl>
                                        <p:attrNameLst>
                                          <p:attrName>style.visibility</p:attrName>
                                        </p:attrNameLst>
                                      </p:cBhvr>
                                      <p:to>
                                        <p:strVal val="visible"/>
                                      </p:to>
                                    </p:set>
                                    <p:animEffect transition="in" filter="fade">
                                      <p:cBhvr>
                                        <p:cTn id="7" dur="1000"/>
                                        <p:tgtEl>
                                          <p:spTgt spid="8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3"/>
                                        </p:tgtEl>
                                        <p:attrNameLst>
                                          <p:attrName>style.visibility</p:attrName>
                                        </p:attrNameLst>
                                      </p:cBhvr>
                                      <p:to>
                                        <p:strVal val="visible"/>
                                      </p:to>
                                    </p:set>
                                    <p:animEffect transition="in" filter="fade">
                                      <p:cBhvr>
                                        <p:cTn id="12" dur="1000"/>
                                        <p:tgtEl>
                                          <p:spTgt spid="8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4"/>
                                        </p:tgtEl>
                                        <p:attrNameLst>
                                          <p:attrName>style.visibility</p:attrName>
                                        </p:attrNameLst>
                                      </p:cBhvr>
                                      <p:to>
                                        <p:strVal val="visible"/>
                                      </p:to>
                                    </p:set>
                                    <p:animEffect transition="in" filter="fade">
                                      <p:cBhvr>
                                        <p:cTn id="17" dur="1000"/>
                                        <p:tgtEl>
                                          <p:spTgt spid="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20;p99">
            <a:extLst>
              <a:ext uri="{FF2B5EF4-FFF2-40B4-BE49-F238E27FC236}">
                <a16:creationId xmlns:a16="http://schemas.microsoft.com/office/drawing/2014/main" id="{CFE9C647-EAE8-12CC-19CC-B0035D0216B9}"/>
              </a:ext>
            </a:extLst>
          </p:cNvPr>
          <p:cNvSpPr txBox="1">
            <a:spLocks noGrp="1"/>
          </p:cNvSpPr>
          <p:nvPr>
            <p:ph type="ctrTitle"/>
          </p:nvPr>
        </p:nvSpPr>
        <p:spPr>
          <a:xfrm>
            <a:off x="1172709" y="-457200"/>
            <a:ext cx="5724525" cy="1567543"/>
          </a:xfrm>
          <a:prstGeom prst="rect">
            <a:avLst/>
          </a:prstGeom>
        </p:spPr>
        <p:txBody>
          <a:bodyPr spcFirstLastPara="1" wrap="square" lIns="91425" tIns="91425" rIns="91425" bIns="91425" anchor="ctr" anchorCtr="0">
            <a:noAutofit/>
          </a:bodyPr>
          <a:lstStyle/>
          <a:p>
            <a:pPr lvl="0">
              <a:buClr>
                <a:schemeClr val="dk1"/>
              </a:buClr>
              <a:buSzPts val="1100"/>
            </a:pPr>
            <a:r>
              <a:rPr lang="ro-RO" sz="3600" dirty="0">
                <a:latin typeface="Proxima Nova" panose="020B0604020202020204" charset="0"/>
              </a:rPr>
              <a:t>Componentele Sistemului</a:t>
            </a:r>
            <a:endParaRPr sz="3600" dirty="0">
              <a:latin typeface="Proxima Nova" panose="020B0604020202020204" charset="0"/>
            </a:endParaRPr>
          </a:p>
        </p:txBody>
      </p:sp>
      <p:sp>
        <p:nvSpPr>
          <p:cNvPr id="5" name="Google Shape;819;p99">
            <a:extLst>
              <a:ext uri="{FF2B5EF4-FFF2-40B4-BE49-F238E27FC236}">
                <a16:creationId xmlns:a16="http://schemas.microsoft.com/office/drawing/2014/main" id="{8B3F7CE1-A755-659F-D716-DDA438613D25}"/>
              </a:ext>
            </a:extLst>
          </p:cNvPr>
          <p:cNvSpPr txBox="1">
            <a:spLocks noGrp="1"/>
          </p:cNvSpPr>
          <p:nvPr>
            <p:ph type="subTitle" idx="1"/>
          </p:nvPr>
        </p:nvSpPr>
        <p:spPr>
          <a:xfrm>
            <a:off x="1441878" y="1259559"/>
            <a:ext cx="4973436" cy="1904556"/>
          </a:xfrm>
          <a:prstGeom prst="rect">
            <a:avLst/>
          </a:prstGeom>
        </p:spPr>
        <p:txBody>
          <a:bodyPr spcFirstLastPara="1" wrap="square" lIns="91425" tIns="91425" rIns="91425" bIns="91425" anchor="t" anchorCtr="0">
            <a:noAutofit/>
          </a:bodyPr>
          <a:lstStyle/>
          <a:p>
            <a:pPr marL="114300" indent="0" algn="l">
              <a:buNone/>
            </a:pPr>
            <a:r>
              <a:rPr lang="ro-RO" b="1" dirty="0" err="1"/>
              <a:t>Arduino</a:t>
            </a:r>
            <a:r>
              <a:rPr lang="ro-RO" b="1" dirty="0"/>
              <a:t> </a:t>
            </a:r>
            <a:r>
              <a:rPr lang="ro-RO" b="1" dirty="0" err="1"/>
              <a:t>Nano</a:t>
            </a:r>
            <a:r>
              <a:rPr lang="en-US" b="1" dirty="0"/>
              <a:t>,</a:t>
            </a:r>
            <a:r>
              <a:rPr lang="ro-RO" dirty="0"/>
              <a:t> pentru controlul dispozitivului;</a:t>
            </a:r>
          </a:p>
          <a:p>
            <a:pPr marL="114300" indent="0" algn="l">
              <a:buNone/>
            </a:pPr>
            <a:r>
              <a:rPr lang="ro-RO" b="1" dirty="0"/>
              <a:t>Senzori de flexiune</a:t>
            </a:r>
            <a:r>
              <a:rPr lang="en-US" b="1" dirty="0"/>
              <a:t>, </a:t>
            </a:r>
            <a:r>
              <a:rPr lang="ro-RO" dirty="0"/>
              <a:t> </a:t>
            </a:r>
            <a:r>
              <a:rPr lang="ro-RO" dirty="0">
                <a:latin typeface="Proxima Nova" panose="020B0604020202020204" charset="0"/>
              </a:rPr>
              <a:t>pentru</a:t>
            </a:r>
            <a:r>
              <a:rPr lang="ro-RO" dirty="0"/>
              <a:t> măsurarea mișcărilor degetelor;</a:t>
            </a:r>
          </a:p>
          <a:p>
            <a:pPr marL="114300" indent="0" algn="l">
              <a:buNone/>
            </a:pPr>
            <a:r>
              <a:rPr lang="ro-RO" b="1" dirty="0"/>
              <a:t>Motor </a:t>
            </a:r>
            <a:r>
              <a:rPr lang="ro-RO" b="1" dirty="0" err="1"/>
              <a:t>stepper</a:t>
            </a:r>
            <a:r>
              <a:rPr lang="en-US" b="1" dirty="0"/>
              <a:t>, </a:t>
            </a:r>
            <a:r>
              <a:rPr lang="ro-RO" dirty="0"/>
              <a:t> pentru sprijinirea mișcărilor active;</a:t>
            </a:r>
          </a:p>
          <a:p>
            <a:pPr marL="114300" indent="0" algn="l">
              <a:buNone/>
            </a:pPr>
            <a:r>
              <a:rPr lang="ro-RO" b="1" dirty="0"/>
              <a:t>Modul driver motor L298N</a:t>
            </a:r>
            <a:r>
              <a:rPr lang="en-US" b="1" dirty="0"/>
              <a:t>, </a:t>
            </a:r>
            <a:r>
              <a:rPr lang="ro-RO" dirty="0"/>
              <a:t> pentru controlul motoarelor;</a:t>
            </a:r>
          </a:p>
          <a:p>
            <a:pPr marL="114300" indent="0" algn="l">
              <a:buNone/>
            </a:pPr>
            <a:r>
              <a:rPr lang="ro-RO" b="1" dirty="0"/>
              <a:t>LED-uri</a:t>
            </a:r>
            <a:r>
              <a:rPr lang="en-US" b="1" dirty="0"/>
              <a:t>, </a:t>
            </a:r>
            <a:r>
              <a:rPr lang="ro-RO" dirty="0"/>
              <a:t> pentru feedback vizual;</a:t>
            </a:r>
          </a:p>
          <a:p>
            <a:pPr marL="114300" indent="0" algn="l">
              <a:buNone/>
            </a:pPr>
            <a:r>
              <a:rPr lang="ro-RO" b="1" dirty="0"/>
              <a:t>Carcasă imprimată 3D</a:t>
            </a:r>
            <a:r>
              <a:rPr lang="en-US" b="1" dirty="0"/>
              <a:t>, </a:t>
            </a:r>
            <a:r>
              <a:rPr lang="ro-RO" dirty="0"/>
              <a:t> pentru protecție și confort;</a:t>
            </a:r>
          </a:p>
          <a:p>
            <a:pPr marL="114300" indent="0" algn="l">
              <a:buNone/>
            </a:pPr>
            <a:r>
              <a:rPr lang="ro-RO" b="1" dirty="0"/>
              <a:t>Baterie</a:t>
            </a:r>
            <a:r>
              <a:rPr lang="en-US" b="1" dirty="0"/>
              <a:t>, </a:t>
            </a:r>
            <a:r>
              <a:rPr lang="ro-RO" dirty="0"/>
              <a:t> pentru alimentare.</a:t>
            </a:r>
          </a:p>
          <a:p>
            <a:pPr marL="457200" lvl="0" indent="0" algn="r" rtl="0">
              <a:spcBef>
                <a:spcPts val="0"/>
              </a:spcBef>
              <a:spcAft>
                <a:spcPts val="0"/>
              </a:spcAft>
              <a:buNone/>
            </a:pPr>
            <a:endParaRPr dirty="0"/>
          </a:p>
        </p:txBody>
      </p:sp>
      <p:sp>
        <p:nvSpPr>
          <p:cNvPr id="8" name="Google Shape;819;p99">
            <a:extLst>
              <a:ext uri="{FF2B5EF4-FFF2-40B4-BE49-F238E27FC236}">
                <a16:creationId xmlns:a16="http://schemas.microsoft.com/office/drawing/2014/main" id="{E4EF9FCE-28D6-F016-9948-641BFBBC11CC}"/>
              </a:ext>
            </a:extLst>
          </p:cNvPr>
          <p:cNvSpPr txBox="1">
            <a:spLocks/>
          </p:cNvSpPr>
          <p:nvPr/>
        </p:nvSpPr>
        <p:spPr>
          <a:xfrm>
            <a:off x="-899887" y="3635605"/>
            <a:ext cx="8171543" cy="11062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Arial"/>
              <a:buChar char="-"/>
              <a:defRPr sz="16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ctr" rtl="0">
              <a:lnSpc>
                <a:spcPct val="100000"/>
              </a:lnSpc>
              <a:spcBef>
                <a:spcPts val="0"/>
              </a:spcBef>
              <a:spcAft>
                <a:spcPts val="0"/>
              </a:spcAft>
              <a:buClr>
                <a:schemeClr val="dk1"/>
              </a:buClr>
              <a:buSzPts val="1400"/>
              <a:buFont typeface="Arial"/>
              <a:buChar char="-"/>
              <a:defRPr sz="10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ctr" rtl="0">
              <a:lnSpc>
                <a:spcPct val="100000"/>
              </a:lnSpc>
              <a:spcBef>
                <a:spcPts val="0"/>
              </a:spcBef>
              <a:spcAft>
                <a:spcPts val="0"/>
              </a:spcAft>
              <a:buClr>
                <a:schemeClr val="dk1"/>
              </a:buClr>
              <a:buSzPts val="1400"/>
              <a:buFont typeface="Arial"/>
              <a:buChar char="-"/>
              <a:defRPr sz="10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ctr" rtl="0">
              <a:lnSpc>
                <a:spcPct val="100000"/>
              </a:lnSpc>
              <a:spcBef>
                <a:spcPts val="0"/>
              </a:spcBef>
              <a:spcAft>
                <a:spcPts val="0"/>
              </a:spcAft>
              <a:buClr>
                <a:schemeClr val="dk1"/>
              </a:buClr>
              <a:buSzPts val="1400"/>
              <a:buFont typeface="Arial"/>
              <a:buChar char="-"/>
              <a:defRPr sz="10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ctr" rtl="0">
              <a:lnSpc>
                <a:spcPct val="100000"/>
              </a:lnSpc>
              <a:spcBef>
                <a:spcPts val="0"/>
              </a:spcBef>
              <a:spcAft>
                <a:spcPts val="0"/>
              </a:spcAft>
              <a:buClr>
                <a:schemeClr val="dk1"/>
              </a:buClr>
              <a:buSzPts val="1400"/>
              <a:buFont typeface="Arial"/>
              <a:buChar char="-"/>
              <a:defRPr sz="10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ctr" rtl="0">
              <a:lnSpc>
                <a:spcPct val="100000"/>
              </a:lnSpc>
              <a:spcBef>
                <a:spcPts val="0"/>
              </a:spcBef>
              <a:spcAft>
                <a:spcPts val="0"/>
              </a:spcAft>
              <a:buClr>
                <a:schemeClr val="dk1"/>
              </a:buClr>
              <a:buSzPts val="1400"/>
              <a:buFont typeface="Arial"/>
              <a:buChar char="-"/>
              <a:defRPr sz="10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ctr" rtl="0">
              <a:lnSpc>
                <a:spcPct val="100000"/>
              </a:lnSpc>
              <a:spcBef>
                <a:spcPts val="0"/>
              </a:spcBef>
              <a:spcAft>
                <a:spcPts val="0"/>
              </a:spcAft>
              <a:buClr>
                <a:schemeClr val="dk1"/>
              </a:buClr>
              <a:buSzPts val="1400"/>
              <a:buFont typeface="Arial"/>
              <a:buChar char="-"/>
              <a:defRPr sz="10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ctr" rtl="0">
              <a:lnSpc>
                <a:spcPct val="100000"/>
              </a:lnSpc>
              <a:spcBef>
                <a:spcPts val="0"/>
              </a:spcBef>
              <a:spcAft>
                <a:spcPts val="0"/>
              </a:spcAft>
              <a:buClr>
                <a:schemeClr val="dk1"/>
              </a:buClr>
              <a:buSzPts val="1400"/>
              <a:buFont typeface="Arial"/>
              <a:buChar char="-"/>
              <a:defRPr sz="10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ctr" rtl="0">
              <a:lnSpc>
                <a:spcPct val="100000"/>
              </a:lnSpc>
              <a:spcBef>
                <a:spcPts val="0"/>
              </a:spcBef>
              <a:spcAft>
                <a:spcPts val="0"/>
              </a:spcAft>
              <a:buClr>
                <a:schemeClr val="dk1"/>
              </a:buClr>
              <a:buSzPts val="1400"/>
              <a:buFont typeface="Arial"/>
              <a:buChar char="-"/>
              <a:defRPr sz="1000" b="0" i="0" u="none" strike="noStrike" cap="none">
                <a:solidFill>
                  <a:schemeClr val="lt1"/>
                </a:solidFill>
                <a:latin typeface="Roboto Condensed Light"/>
                <a:ea typeface="Roboto Condensed Light"/>
                <a:cs typeface="Roboto Condensed Light"/>
                <a:sym typeface="Roboto Condensed Light"/>
              </a:defRPr>
            </a:lvl9pPr>
          </a:lstStyle>
          <a:p>
            <a:pPr indent="0" algn="r">
              <a:buNone/>
            </a:pPr>
            <a:r>
              <a:rPr lang="ro-RO" dirty="0"/>
              <a:t>Aceste componente asigură funcționarea optimă a dispozitivului și un design ergonomic.</a:t>
            </a:r>
          </a:p>
          <a:p>
            <a:pPr indent="0" algn="r">
              <a:buFont typeface="Arial"/>
              <a:buNone/>
            </a:pPr>
            <a:endParaRPr lang="en-US" dirty="0"/>
          </a:p>
          <a:p>
            <a:pPr indent="0" algn="r">
              <a:buFont typeface="Arial"/>
              <a:buNone/>
            </a:pPr>
            <a:endParaRPr lang="en-US" dirty="0"/>
          </a:p>
        </p:txBody>
      </p:sp>
    </p:spTree>
    <p:extLst>
      <p:ext uri="{BB962C8B-B14F-4D97-AF65-F5344CB8AC3E}">
        <p14:creationId xmlns:p14="http://schemas.microsoft.com/office/powerpoint/2010/main" val="222326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ine 4" descr="O imagine care conține Bagaje și genți, de interior, cablu, poșetă">
            <a:extLst>
              <a:ext uri="{FF2B5EF4-FFF2-40B4-BE49-F238E27FC236}">
                <a16:creationId xmlns:a16="http://schemas.microsoft.com/office/drawing/2014/main" id="{5C202A4A-9B68-0036-8A00-A16F58E3E89A}"/>
              </a:ext>
            </a:extLst>
          </p:cNvPr>
          <p:cNvPicPr>
            <a:picLocks noChangeAspect="1"/>
          </p:cNvPicPr>
          <p:nvPr/>
        </p:nvPicPr>
        <p:blipFill>
          <a:blip r:embed="rId2"/>
          <a:stretch>
            <a:fillRect/>
          </a:stretch>
        </p:blipFill>
        <p:spPr>
          <a:xfrm>
            <a:off x="5219699" y="60960"/>
            <a:ext cx="3596641" cy="2510790"/>
          </a:xfrm>
          <a:prstGeom prst="rect">
            <a:avLst/>
          </a:prstGeom>
        </p:spPr>
      </p:pic>
      <p:pic>
        <p:nvPicPr>
          <p:cNvPr id="7" name="Imagine 6" descr="O imagine care conține instrument, perete, de interior&#10;&#10;Conținutul generat de inteligența artificială poate fi incorect.">
            <a:extLst>
              <a:ext uri="{FF2B5EF4-FFF2-40B4-BE49-F238E27FC236}">
                <a16:creationId xmlns:a16="http://schemas.microsoft.com/office/drawing/2014/main" id="{8CC1AB73-68EB-994A-32E5-E76220554CA4}"/>
              </a:ext>
            </a:extLst>
          </p:cNvPr>
          <p:cNvPicPr>
            <a:picLocks noChangeAspect="1"/>
          </p:cNvPicPr>
          <p:nvPr/>
        </p:nvPicPr>
        <p:blipFill>
          <a:blip r:embed="rId3"/>
          <a:stretch>
            <a:fillRect/>
          </a:stretch>
        </p:blipFill>
        <p:spPr>
          <a:xfrm>
            <a:off x="525780" y="34290"/>
            <a:ext cx="3596641" cy="2827020"/>
          </a:xfrm>
          <a:prstGeom prst="rect">
            <a:avLst/>
          </a:prstGeom>
        </p:spPr>
      </p:pic>
      <p:pic>
        <p:nvPicPr>
          <p:cNvPr id="9" name="Imagine 8" descr="O imagine care conține Cabluri electrice, cablu, electronice, Inginerie electronică&#10;&#10;Conținutul generat de inteligența artificială poate fi incorect.">
            <a:extLst>
              <a:ext uri="{FF2B5EF4-FFF2-40B4-BE49-F238E27FC236}">
                <a16:creationId xmlns:a16="http://schemas.microsoft.com/office/drawing/2014/main" id="{0AA38618-5FC6-EE9C-FA70-980971B2B315}"/>
              </a:ext>
            </a:extLst>
          </p:cNvPr>
          <p:cNvPicPr>
            <a:picLocks noChangeAspect="1"/>
          </p:cNvPicPr>
          <p:nvPr/>
        </p:nvPicPr>
        <p:blipFill>
          <a:blip r:embed="rId4"/>
          <a:stretch>
            <a:fillRect/>
          </a:stretch>
        </p:blipFill>
        <p:spPr>
          <a:xfrm>
            <a:off x="265746" y="2887980"/>
            <a:ext cx="2896553" cy="2194560"/>
          </a:xfrm>
          <a:prstGeom prst="rect">
            <a:avLst/>
          </a:prstGeom>
        </p:spPr>
      </p:pic>
      <p:pic>
        <p:nvPicPr>
          <p:cNvPr id="11" name="Imagine 10" descr="O imagine care conține calculator, jucărie, persoană, de interior&#10;&#10;Conținutul generat de inteligența artificială poate fi incorect.">
            <a:extLst>
              <a:ext uri="{FF2B5EF4-FFF2-40B4-BE49-F238E27FC236}">
                <a16:creationId xmlns:a16="http://schemas.microsoft.com/office/drawing/2014/main" id="{DDCB662A-D4C6-C35E-D5F4-EC48B9FE4965}"/>
              </a:ext>
            </a:extLst>
          </p:cNvPr>
          <p:cNvPicPr>
            <a:picLocks noChangeAspect="1"/>
          </p:cNvPicPr>
          <p:nvPr/>
        </p:nvPicPr>
        <p:blipFill>
          <a:blip r:embed="rId5"/>
          <a:stretch>
            <a:fillRect/>
          </a:stretch>
        </p:blipFill>
        <p:spPr>
          <a:xfrm>
            <a:off x="4572000" y="2750820"/>
            <a:ext cx="3931920" cy="2331720"/>
          </a:xfrm>
          <a:prstGeom prst="rect">
            <a:avLst/>
          </a:prstGeom>
        </p:spPr>
      </p:pic>
    </p:spTree>
    <p:extLst>
      <p:ext uri="{BB962C8B-B14F-4D97-AF65-F5344CB8AC3E}">
        <p14:creationId xmlns:p14="http://schemas.microsoft.com/office/powerpoint/2010/main" val="403812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u 1">
            <a:extLst>
              <a:ext uri="{FF2B5EF4-FFF2-40B4-BE49-F238E27FC236}">
                <a16:creationId xmlns:a16="http://schemas.microsoft.com/office/drawing/2014/main" id="{D30CA6D3-D910-9DE2-9CCF-76227485F49F}"/>
              </a:ext>
            </a:extLst>
          </p:cNvPr>
          <p:cNvSpPr>
            <a:spLocks noGrp="1"/>
          </p:cNvSpPr>
          <p:nvPr>
            <p:ph type="subTitle" idx="1"/>
          </p:nvPr>
        </p:nvSpPr>
        <p:spPr>
          <a:xfrm>
            <a:off x="780620" y="1786148"/>
            <a:ext cx="6662057" cy="3039851"/>
          </a:xfrm>
        </p:spPr>
        <p:txBody>
          <a:bodyPr/>
          <a:lstStyle/>
          <a:p>
            <a:r>
              <a:rPr lang="ro-RO" dirty="0">
                <a:latin typeface="Proxima Nova" panose="020B0604020202020204" charset="0"/>
              </a:rPr>
              <a:t>Dispozitivul </a:t>
            </a:r>
            <a:r>
              <a:rPr lang="ro-RO" dirty="0" err="1">
                <a:latin typeface="Proxima Nova" panose="020B0604020202020204" charset="0"/>
              </a:rPr>
              <a:t>Smart</a:t>
            </a:r>
            <a:r>
              <a:rPr lang="ro-RO" dirty="0">
                <a:latin typeface="Proxima Nova" panose="020B0604020202020204" charset="0"/>
              </a:rPr>
              <a:t> </a:t>
            </a:r>
            <a:r>
              <a:rPr lang="ro-RO" dirty="0" err="1">
                <a:latin typeface="Proxima Nova" panose="020B0604020202020204" charset="0"/>
              </a:rPr>
              <a:t>Glove</a:t>
            </a:r>
            <a:r>
              <a:rPr lang="ro-RO" dirty="0">
                <a:latin typeface="Proxima Nova" panose="020B0604020202020204" charset="0"/>
              </a:rPr>
              <a:t> este programat folosind </a:t>
            </a:r>
            <a:r>
              <a:rPr lang="ro-RO" b="1" dirty="0" err="1">
                <a:latin typeface="Proxima Nova" panose="020B0604020202020204" charset="0"/>
              </a:rPr>
              <a:t>Arduino</a:t>
            </a:r>
            <a:r>
              <a:rPr lang="ro-RO" b="1" dirty="0">
                <a:latin typeface="Proxima Nova" panose="020B0604020202020204" charset="0"/>
              </a:rPr>
              <a:t> IDE</a:t>
            </a:r>
            <a:r>
              <a:rPr lang="ro-RO" dirty="0">
                <a:latin typeface="Proxima Nova" panose="020B0604020202020204" charset="0"/>
              </a:rPr>
              <a:t> în limbajul </a:t>
            </a:r>
            <a:r>
              <a:rPr lang="ro-RO" b="1" dirty="0">
                <a:latin typeface="Proxima Nova" panose="020B0604020202020204" charset="0"/>
              </a:rPr>
              <a:t>C++</a:t>
            </a:r>
            <a:r>
              <a:rPr lang="ro-RO" dirty="0">
                <a:latin typeface="Proxima Nova" panose="020B0604020202020204" charset="0"/>
              </a:rPr>
              <a:t>, iar pentru interfața web s-a folosit </a:t>
            </a:r>
            <a:r>
              <a:rPr lang="ro-RO" b="1" dirty="0">
                <a:latin typeface="Proxima Nova" panose="020B0604020202020204" charset="0"/>
              </a:rPr>
              <a:t>React.js</a:t>
            </a:r>
            <a:r>
              <a:rPr lang="ro-RO" dirty="0">
                <a:latin typeface="Proxima Nova" panose="020B0604020202020204" charset="0"/>
              </a:rPr>
              <a:t> pentru un design interactiv și dinamic. </a:t>
            </a:r>
            <a:r>
              <a:rPr lang="ro-RO" b="1" dirty="0" err="1">
                <a:latin typeface="Proxima Nova" panose="020B0604020202020204" charset="0"/>
              </a:rPr>
              <a:t>JavaScript</a:t>
            </a:r>
            <a:r>
              <a:rPr lang="ro-RO" b="1" dirty="0">
                <a:latin typeface="Proxima Nova" panose="020B0604020202020204" charset="0"/>
              </a:rPr>
              <a:t> (ES6+)</a:t>
            </a:r>
            <a:r>
              <a:rPr lang="ro-RO" dirty="0">
                <a:latin typeface="Proxima Nova" panose="020B0604020202020204" charset="0"/>
              </a:rPr>
              <a:t> controlează logica aplicației, iar </a:t>
            </a:r>
            <a:r>
              <a:rPr lang="ro-RO" b="1" dirty="0">
                <a:latin typeface="Proxima Nova" panose="020B0604020202020204" charset="0"/>
              </a:rPr>
              <a:t>CSS</a:t>
            </a:r>
            <a:r>
              <a:rPr lang="ro-RO" dirty="0">
                <a:latin typeface="Proxima Nova" panose="020B0604020202020204" charset="0"/>
              </a:rPr>
              <a:t> asigură stilizarea vizuală. Aceste tehnologii permit o experiență intuitivă și ușor de utilizat atât pentru pacient, cât și pentru fizioterapeut.</a:t>
            </a:r>
          </a:p>
        </p:txBody>
      </p:sp>
      <p:sp>
        <p:nvSpPr>
          <p:cNvPr id="4" name="Google Shape;851;p104">
            <a:extLst>
              <a:ext uri="{FF2B5EF4-FFF2-40B4-BE49-F238E27FC236}">
                <a16:creationId xmlns:a16="http://schemas.microsoft.com/office/drawing/2014/main" id="{EF63DF69-0670-9F27-CCDF-4CA1CF064C9D}"/>
              </a:ext>
            </a:extLst>
          </p:cNvPr>
          <p:cNvSpPr txBox="1">
            <a:spLocks/>
          </p:cNvSpPr>
          <p:nvPr/>
        </p:nvSpPr>
        <p:spPr>
          <a:xfrm flipH="1">
            <a:off x="2206170" y="407700"/>
            <a:ext cx="3956100" cy="670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3400"/>
              </a:spcBef>
              <a:spcAft>
                <a:spcPts val="0"/>
              </a:spcAft>
              <a:buClr>
                <a:schemeClr val="lt1"/>
              </a:buClr>
              <a:buSzPts val="3600"/>
              <a:buFont typeface="Squada One"/>
              <a:buNone/>
              <a:defRPr sz="24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pPr>
              <a:buClr>
                <a:schemeClr val="dk1"/>
              </a:buClr>
              <a:buSzPts val="1100"/>
            </a:pPr>
            <a:r>
              <a:rPr lang="ro-RO" sz="3600" dirty="0">
                <a:latin typeface="Proxima Nova" panose="020B0604020202020204" charset="0"/>
              </a:rPr>
              <a:t>Software Utilizat</a:t>
            </a:r>
          </a:p>
        </p:txBody>
      </p:sp>
    </p:spTree>
    <p:extLst>
      <p:ext uri="{BB962C8B-B14F-4D97-AF65-F5344CB8AC3E}">
        <p14:creationId xmlns:p14="http://schemas.microsoft.com/office/powerpoint/2010/main" val="75528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nodeType="clickEffect">
                                  <p:stCondLst>
                                    <p:cond delay="0"/>
                                  </p:stCondLst>
                                  <p:childTnLst>
                                    <p:anim calcmode="lin" valueType="num">
                                      <p:cBhvr additive="base">
                                        <p:cTn id="6" dur="1000"/>
                                        <p:tgtEl>
                                          <p:spTgt spid="4"/>
                                        </p:tgtEl>
                                        <p:attrNameLst>
                                          <p:attrName>ppt_x</p:attrName>
                                        </p:attrNameLst>
                                      </p:cBhvr>
                                      <p:tavLst>
                                        <p:tav tm="0">
                                          <p:val>
                                            <p:strVal val="#ppt_x"/>
                                          </p:val>
                                        </p:tav>
                                        <p:tav tm="100000">
                                          <p:val>
                                            <p:strVal val="#ppt_x-1"/>
                                          </p:val>
                                        </p:tav>
                                      </p:tavLst>
                                    </p:anim>
                                    <p:set>
                                      <p:cBhvr>
                                        <p:cTn id="7" dur="1" fill="hold">
                                          <p:stCondLst>
                                            <p:cond delay="100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6">
          <a:extLst>
            <a:ext uri="{FF2B5EF4-FFF2-40B4-BE49-F238E27FC236}">
              <a16:creationId xmlns:a16="http://schemas.microsoft.com/office/drawing/2014/main" id="{55D81A7B-445E-7574-414F-B8A5582E20AB}"/>
            </a:ext>
          </a:extLst>
        </p:cNvPr>
        <p:cNvGrpSpPr/>
        <p:nvPr/>
      </p:nvGrpSpPr>
      <p:grpSpPr>
        <a:xfrm>
          <a:off x="0" y="0"/>
          <a:ext cx="0" cy="0"/>
          <a:chOff x="0" y="0"/>
          <a:chExt cx="0" cy="0"/>
        </a:xfrm>
      </p:grpSpPr>
      <p:pic>
        <p:nvPicPr>
          <p:cNvPr id="4" name="Imagine 3">
            <a:extLst>
              <a:ext uri="{FF2B5EF4-FFF2-40B4-BE49-F238E27FC236}">
                <a16:creationId xmlns:a16="http://schemas.microsoft.com/office/drawing/2014/main" id="{75E71F81-0476-7ED0-BA77-F3651EE77411}"/>
              </a:ext>
            </a:extLst>
          </p:cNvPr>
          <p:cNvPicPr>
            <a:picLocks noChangeAspect="1"/>
          </p:cNvPicPr>
          <p:nvPr/>
        </p:nvPicPr>
        <p:blipFill>
          <a:blip r:embed="rId3"/>
          <a:stretch>
            <a:fillRect/>
          </a:stretch>
        </p:blipFill>
        <p:spPr>
          <a:xfrm>
            <a:off x="483220" y="193289"/>
            <a:ext cx="8184995" cy="4817326"/>
          </a:xfrm>
          <a:prstGeom prst="rect">
            <a:avLst/>
          </a:prstGeom>
        </p:spPr>
      </p:pic>
    </p:spTree>
    <p:extLst>
      <p:ext uri="{BB962C8B-B14F-4D97-AF65-F5344CB8AC3E}">
        <p14:creationId xmlns:p14="http://schemas.microsoft.com/office/powerpoint/2010/main" val="490094698"/>
      </p:ext>
    </p:extLst>
  </p:cSld>
  <p:clrMapOvr>
    <a:masterClrMapping/>
  </p:clrMapOvr>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573</Words>
  <Application>Microsoft Office PowerPoint</Application>
  <PresentationFormat>Expunere pe ecran (16:9)</PresentationFormat>
  <Paragraphs>26</Paragraphs>
  <Slides>12</Slides>
  <Notes>8</Notes>
  <HiddenSlides>0</HiddenSlides>
  <MMClips>0</MMClips>
  <ScaleCrop>false</ScaleCrop>
  <HeadingPairs>
    <vt:vector size="6" baseType="variant">
      <vt:variant>
        <vt:lpstr>Fonturi utilizate</vt:lpstr>
      </vt:variant>
      <vt:variant>
        <vt:i4>7</vt:i4>
      </vt:variant>
      <vt:variant>
        <vt:lpstr>Temă</vt:lpstr>
      </vt:variant>
      <vt:variant>
        <vt:i4>1</vt:i4>
      </vt:variant>
      <vt:variant>
        <vt:lpstr>Titluri diapozitive</vt:lpstr>
      </vt:variant>
      <vt:variant>
        <vt:i4>12</vt:i4>
      </vt:variant>
    </vt:vector>
  </HeadingPairs>
  <TitlesOfParts>
    <vt:vector size="20" baseType="lpstr">
      <vt:lpstr>Posterama</vt:lpstr>
      <vt:lpstr>Livvic</vt:lpstr>
      <vt:lpstr>Arial</vt:lpstr>
      <vt:lpstr>Roboto Condensed Light</vt:lpstr>
      <vt:lpstr>Proxima Nova</vt:lpstr>
      <vt:lpstr>Squada One</vt:lpstr>
      <vt:lpstr>Fira Sans Extra Condensed Medium</vt:lpstr>
      <vt:lpstr>Tech Startup XL by Slidesgo</vt:lpstr>
      <vt:lpstr>Smart Glove  </vt:lpstr>
      <vt:lpstr>Introducere </vt:lpstr>
      <vt:lpstr>Problema și nevoia</vt:lpstr>
      <vt:lpstr>Soluția Smart Glove </vt:lpstr>
      <vt:lpstr>Modul  de Functionare </vt:lpstr>
      <vt:lpstr>Componentele Sistemului</vt:lpstr>
      <vt:lpstr>Prezentare PowerPoint</vt:lpstr>
      <vt:lpstr>Prezentare PowerPoint</vt:lpstr>
      <vt:lpstr>Prezentare PowerPoint</vt:lpstr>
      <vt:lpstr>Prezentare PowerPoint</vt:lpstr>
      <vt:lpstr>Prezentare PowerPoint</vt:lpstr>
      <vt:lpstr>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Elisei</dc:creator>
  <cp:lastModifiedBy>Elisei</cp:lastModifiedBy>
  <cp:revision>2</cp:revision>
  <dcterms:modified xsi:type="dcterms:W3CDTF">2025-03-23T16:41:26Z</dcterms:modified>
</cp:coreProperties>
</file>