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erienda" panose="02000503060000020004" pitchFamily="2" charset="77"/>
      <p:regular r:id="rId12"/>
      <p:bold r:id="rId13"/>
    </p:embeddedFont>
    <p:embeddedFont>
      <p:font typeface="Coming Soon"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3"/>
  </p:normalViewPr>
  <p:slideViewPr>
    <p:cSldViewPr snapToGrid="0" snapToObjects="1">
      <p:cViewPr varScale="1">
        <p:scale>
          <a:sx n="181" d="100"/>
          <a:sy n="181"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Clr>
                <a:schemeClr val="dk1"/>
              </a:buClr>
              <a:buSzPct val="91666"/>
              <a:buFont typeface="Arial"/>
              <a:buNone/>
            </a:pPr>
            <a:r>
              <a:rPr lang="en" sz="1200">
                <a:solidFill>
                  <a:schemeClr val="dk1"/>
                </a:solidFill>
                <a:latin typeface="Coming Soon"/>
                <a:ea typeface="Coming Soon"/>
                <a:cs typeface="Coming Soon"/>
                <a:sym typeface="Coming Soon"/>
              </a:rPr>
              <a:t>When a person wants a cup of tea there are a couple of choices instant or tea bags. Instant tea tastes ok but it looses all health benefits in the process of making it instant. Tea bags are great and can have the health benefits but to steep tea, it can be a mess, and where do you put the tea bag? If you leave it in the cup it makes the tea bitter and over steeped. When you take the tea bag out of your cup where do you put it? What if you want it to go? What do you do with the tea bag then?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Clr>
                <a:schemeClr val="dk1"/>
              </a:buClr>
              <a:buSzPct val="91666"/>
              <a:buFont typeface="Arial"/>
              <a:buNone/>
            </a:pPr>
            <a:r>
              <a:rPr lang="en" sz="1200" b="1">
                <a:solidFill>
                  <a:schemeClr val="dk1"/>
                </a:solidFill>
                <a:latin typeface="Coming Soon"/>
                <a:ea typeface="Coming Soon"/>
                <a:cs typeface="Coming Soon"/>
                <a:sym typeface="Coming Soon"/>
              </a:rPr>
              <a:t>Tea Top solves this issue</a:t>
            </a:r>
            <a:r>
              <a:rPr lang="en" sz="1200">
                <a:solidFill>
                  <a:schemeClr val="dk1"/>
                </a:solidFill>
                <a:latin typeface="Coming Soon"/>
                <a:ea typeface="Coming Soon"/>
                <a:cs typeface="Coming Soon"/>
                <a:sym typeface="Coming Soon"/>
              </a:rPr>
              <a:t>. Tea Top lids will be an universal/standard size that fit the cups already used in the cafeterias and coffee shops. </a:t>
            </a:r>
            <a:r>
              <a:rPr lang="en" sz="1200">
                <a:solidFill>
                  <a:srgbClr val="333333"/>
                </a:solidFill>
                <a:latin typeface="Coming Soon"/>
                <a:ea typeface="Coming Soon"/>
                <a:cs typeface="Coming Soon"/>
                <a:sym typeface="Coming Soon"/>
              </a:rPr>
              <a:t>This lid is made out of, a compostable and biodegradable material, with a built in steeper filled with high quality tea leaves. </a:t>
            </a:r>
            <a:r>
              <a:rPr lang="en" sz="1200">
                <a:solidFill>
                  <a:schemeClr val="dk1"/>
                </a:solidFill>
                <a:latin typeface="Coming Soon"/>
                <a:ea typeface="Coming Soon"/>
                <a:cs typeface="Coming Soon"/>
                <a:sym typeface="Coming Soon"/>
              </a:rPr>
              <a:t>The lid is designed to eliminate the inconvenience of the traditional tea bag.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Clr>
                <a:schemeClr val="dk1"/>
              </a:buClr>
              <a:buSzPct val="91666"/>
              <a:buFont typeface="Arial"/>
              <a:buNone/>
            </a:pPr>
            <a:r>
              <a:rPr lang="en" sz="1200">
                <a:solidFill>
                  <a:schemeClr val="dk1"/>
                </a:solidFill>
                <a:latin typeface="Coming Soon"/>
                <a:ea typeface="Coming Soon"/>
                <a:cs typeface="Coming Soon"/>
                <a:sym typeface="Coming Soon"/>
              </a:rPr>
              <a:t>Our target markets are coffee shops on campus in the metro area along with co-op markets, for a test market. According to the world tea directory, the US demand for tea has increased in recent years, most likely due to increased -national interest in health and diet. With that in mind, we want to appeal to a healthy beverage customer. From our research we have concluded that healthy upscale tea drinkers are willing to pay for higher quality, they are socially and environmentally responsible. Also, consistency is essential for customer perception. What our customers look for is functionality in packaging.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Clr>
                <a:schemeClr val="dk1"/>
              </a:buClr>
              <a:buSzPct val="91666"/>
              <a:buFont typeface="Arial"/>
              <a:buNone/>
            </a:pPr>
            <a:endParaRPr sz="1200">
              <a:latin typeface="Coming Soon"/>
              <a:ea typeface="Coming Soon"/>
              <a:cs typeface="Coming Soon"/>
              <a:sym typeface="Coming Soo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50000"/>
              </a:lnSpc>
              <a:spcBef>
                <a:spcPts val="0"/>
              </a:spcBef>
              <a:buClr>
                <a:schemeClr val="dk1"/>
              </a:buClr>
              <a:buSzPct val="91666"/>
              <a:buFont typeface="Arial"/>
              <a:buNone/>
            </a:pPr>
            <a:r>
              <a:rPr lang="en" sz="1200">
                <a:solidFill>
                  <a:schemeClr val="dk1"/>
                </a:solidFill>
                <a:latin typeface="Coming Soon"/>
                <a:ea typeface="Coming Soon"/>
                <a:cs typeface="Coming Soon"/>
                <a:sym typeface="Coming Soon"/>
              </a:rPr>
              <a:t>Our target markets are coffee shops on campus in the metro area along with co-op markets, for a test market. According to the world tea directory, the US demand for tea has increased in recent years, most likely due to increased -national interest in health and diet. With that in mind, we want to appeal to a healthy beverage customer. From our research we have concluded that healthy upscale tea drinkers are willing to pay for higher quality, they are socially and environmentally responsible. Also, consistency is essential for customer perception. What our customers look for is functionality in packaging.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24000"/>
            <a:ext cx="8520600" cy="2052600"/>
          </a:xfrm>
          <a:prstGeom prst="rect">
            <a:avLst/>
          </a:prstGeom>
          <a:noFill/>
          <a:ln>
            <a:noFill/>
          </a:ln>
        </p:spPr>
        <p:txBody>
          <a:bodyPr lIns="91425" tIns="91425" rIns="91425" bIns="91425" anchor="b" anchorCtr="0">
            <a:noAutofit/>
          </a:bodyPr>
          <a:lstStyle/>
          <a:p>
            <a:pPr lvl="0" rtl="0">
              <a:spcBef>
                <a:spcPts val="0"/>
              </a:spcBef>
              <a:buNone/>
            </a:pPr>
            <a:r>
              <a:rPr lang="en" sz="10000" b="1">
                <a:solidFill>
                  <a:srgbClr val="57B154"/>
                </a:solidFill>
                <a:latin typeface="Merienda"/>
                <a:ea typeface="Merienda"/>
                <a:cs typeface="Merienda"/>
                <a:sym typeface="Merienda"/>
              </a:rPr>
              <a:t>Tea Top</a:t>
            </a:r>
          </a:p>
        </p:txBody>
      </p:sp>
      <p:sp>
        <p:nvSpPr>
          <p:cNvPr id="55" name="Shape 55"/>
          <p:cNvSpPr txBox="1">
            <a:spLocks noGrp="1"/>
          </p:cNvSpPr>
          <p:nvPr>
            <p:ph type="subTitle" idx="1"/>
          </p:nvPr>
        </p:nvSpPr>
        <p:spPr>
          <a:xfrm>
            <a:off x="445550" y="2776600"/>
            <a:ext cx="8386800" cy="792600"/>
          </a:xfrm>
          <a:prstGeom prst="rect">
            <a:avLst/>
          </a:prstGeom>
          <a:ln>
            <a:noFill/>
          </a:ln>
        </p:spPr>
        <p:txBody>
          <a:bodyPr lIns="91425" tIns="91425" rIns="91425" bIns="91425" anchor="t" anchorCtr="0">
            <a:noAutofit/>
          </a:bodyPr>
          <a:lstStyle/>
          <a:p>
            <a:pPr lvl="0" rtl="0">
              <a:spcBef>
                <a:spcPts val="0"/>
              </a:spcBef>
              <a:buNone/>
            </a:pPr>
            <a:r>
              <a:rPr lang="en" sz="4800" b="1">
                <a:solidFill>
                  <a:srgbClr val="B1B1B1"/>
                </a:solidFill>
                <a:latin typeface="Merienda"/>
                <a:ea typeface="Merienda"/>
                <a:cs typeface="Merienda"/>
                <a:sym typeface="Merienda"/>
              </a:rPr>
              <a:t>Elise, Julie, Xiomara</a:t>
            </a:r>
          </a:p>
        </p:txBody>
      </p:sp>
      <p:pic>
        <p:nvPicPr>
          <p:cNvPr id="56" name="Shape 56" descr="TeaTop.png"/>
          <p:cNvPicPr preferRelativeResize="0"/>
          <p:nvPr/>
        </p:nvPicPr>
        <p:blipFill rotWithShape="1">
          <a:blip r:embed="rId3">
            <a:alphaModFix/>
          </a:blip>
          <a:srcRect l="36578" r="22732" b="43623"/>
          <a:stretch/>
        </p:blipFill>
        <p:spPr>
          <a:xfrm rot="-5399989">
            <a:off x="6582200" y="257321"/>
            <a:ext cx="1557345" cy="2076458"/>
          </a:xfrm>
          <a:prstGeom prst="rect">
            <a:avLst/>
          </a:prstGeom>
          <a:noFill/>
          <a:ln>
            <a:noFill/>
          </a:ln>
        </p:spPr>
      </p:pic>
      <p:pic>
        <p:nvPicPr>
          <p:cNvPr id="57" name="Shape 57" descr="TeaTop.png"/>
          <p:cNvPicPr preferRelativeResize="0"/>
          <p:nvPr/>
        </p:nvPicPr>
        <p:blipFill rotWithShape="1">
          <a:blip r:embed="rId3">
            <a:alphaModFix/>
          </a:blip>
          <a:srcRect l="36578" r="22732" b="43623"/>
          <a:stretch/>
        </p:blipFill>
        <p:spPr>
          <a:xfrm rot="5400011">
            <a:off x="705100" y="2850721"/>
            <a:ext cx="1557345" cy="20764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Shape 62"/>
          <p:cNvSpPr txBox="1"/>
          <p:nvPr/>
        </p:nvSpPr>
        <p:spPr>
          <a:xfrm>
            <a:off x="1434749" y="381200"/>
            <a:ext cx="6274499" cy="909000"/>
          </a:xfrm>
          <a:prstGeom prst="rect">
            <a:avLst/>
          </a:prstGeom>
          <a:noFill/>
          <a:ln>
            <a:noFill/>
          </a:ln>
        </p:spPr>
        <p:txBody>
          <a:bodyPr lIns="91425" tIns="91425" rIns="91425" bIns="91425" anchor="t" anchorCtr="0">
            <a:noAutofit/>
          </a:bodyPr>
          <a:lstStyle/>
          <a:p>
            <a:pPr lvl="0" algn="ctr">
              <a:spcBef>
                <a:spcPts val="0"/>
              </a:spcBef>
              <a:buNone/>
            </a:pPr>
            <a:r>
              <a:rPr lang="en" sz="4800" b="1">
                <a:solidFill>
                  <a:srgbClr val="57B154"/>
                </a:solidFill>
                <a:latin typeface="Merienda"/>
                <a:ea typeface="Merienda"/>
                <a:cs typeface="Merienda"/>
                <a:sym typeface="Merienda"/>
              </a:rPr>
              <a:t>Problem</a:t>
            </a:r>
          </a:p>
          <a:p>
            <a:pPr lvl="0">
              <a:spcBef>
                <a:spcPts val="0"/>
              </a:spcBef>
              <a:buNone/>
            </a:pPr>
            <a:endParaRPr/>
          </a:p>
        </p:txBody>
      </p:sp>
      <p:pic>
        <p:nvPicPr>
          <p:cNvPr id="63" name="Shape 63"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sp>
        <p:nvSpPr>
          <p:cNvPr id="64" name="Shape 64"/>
          <p:cNvSpPr txBox="1"/>
          <p:nvPr/>
        </p:nvSpPr>
        <p:spPr>
          <a:xfrm>
            <a:off x="1756325" y="1927375"/>
            <a:ext cx="7162200" cy="6501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65" name="Shape 65" descr="Tea top infographic.png"/>
          <p:cNvPicPr preferRelativeResize="0"/>
          <p:nvPr/>
        </p:nvPicPr>
        <p:blipFill rotWithShape="1">
          <a:blip r:embed="rId4">
            <a:alphaModFix/>
          </a:blip>
          <a:srcRect t="22221" b="65139"/>
          <a:stretch/>
        </p:blipFill>
        <p:spPr>
          <a:xfrm>
            <a:off x="0" y="1682975"/>
            <a:ext cx="9144000" cy="291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p:nvPr/>
        </p:nvSpPr>
        <p:spPr>
          <a:xfrm>
            <a:off x="1921625" y="230125"/>
            <a:ext cx="4971000" cy="1311900"/>
          </a:xfrm>
          <a:prstGeom prst="rect">
            <a:avLst/>
          </a:prstGeom>
          <a:noFill/>
          <a:ln>
            <a:noFill/>
          </a:ln>
        </p:spPr>
        <p:txBody>
          <a:bodyPr lIns="91425" tIns="91425" rIns="91425" bIns="91425" anchor="t" anchorCtr="0">
            <a:noAutofit/>
          </a:bodyPr>
          <a:lstStyle/>
          <a:p>
            <a:pPr lvl="0" algn="ctr">
              <a:spcBef>
                <a:spcPts val="0"/>
              </a:spcBef>
              <a:buNone/>
            </a:pPr>
            <a:r>
              <a:rPr lang="en" sz="4800" b="1">
                <a:solidFill>
                  <a:srgbClr val="57B154"/>
                </a:solidFill>
                <a:latin typeface="Merienda"/>
                <a:ea typeface="Merienda"/>
                <a:cs typeface="Merienda"/>
                <a:sym typeface="Merienda"/>
              </a:rPr>
              <a:t>Problem Solved</a:t>
            </a:r>
          </a:p>
        </p:txBody>
      </p:sp>
      <p:pic>
        <p:nvPicPr>
          <p:cNvPr id="71" name="Shape 71"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72" name="Shape 72"/>
          <p:cNvPicPr preferRelativeResize="0"/>
          <p:nvPr/>
        </p:nvPicPr>
        <p:blipFill>
          <a:blip r:embed="rId4">
            <a:alphaModFix/>
          </a:blip>
          <a:stretch>
            <a:fillRect/>
          </a:stretch>
        </p:blipFill>
        <p:spPr>
          <a:xfrm>
            <a:off x="0" y="1635300"/>
            <a:ext cx="9143999" cy="308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p:nvPr/>
        </p:nvSpPr>
        <p:spPr>
          <a:xfrm>
            <a:off x="3093450" y="195600"/>
            <a:ext cx="2957100" cy="874500"/>
          </a:xfrm>
          <a:prstGeom prst="rect">
            <a:avLst/>
          </a:prstGeom>
          <a:noFill/>
          <a:ln>
            <a:noFill/>
          </a:ln>
        </p:spPr>
        <p:txBody>
          <a:bodyPr lIns="91425" tIns="91425" rIns="91425" bIns="91425" anchor="t" anchorCtr="0">
            <a:noAutofit/>
          </a:bodyPr>
          <a:lstStyle/>
          <a:p>
            <a:pPr lvl="0" algn="ctr" rtl="0">
              <a:spcBef>
                <a:spcPts val="0"/>
              </a:spcBef>
              <a:buNone/>
            </a:pPr>
            <a:r>
              <a:rPr lang="en" sz="4800" b="1">
                <a:solidFill>
                  <a:srgbClr val="B1B1B1"/>
                </a:solidFill>
                <a:latin typeface="Merienda"/>
                <a:ea typeface="Merienda"/>
                <a:cs typeface="Merienda"/>
                <a:sym typeface="Merienda"/>
              </a:rPr>
              <a:t>Benefits</a:t>
            </a:r>
          </a:p>
        </p:txBody>
      </p:sp>
      <p:pic>
        <p:nvPicPr>
          <p:cNvPr id="78" name="Shape 78"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79" name="Shape 79"/>
          <p:cNvPicPr preferRelativeResize="0"/>
          <p:nvPr/>
        </p:nvPicPr>
        <p:blipFill>
          <a:blip r:embed="rId4">
            <a:alphaModFix/>
          </a:blip>
          <a:stretch>
            <a:fillRect/>
          </a:stretch>
        </p:blipFill>
        <p:spPr>
          <a:xfrm>
            <a:off x="0" y="1660925"/>
            <a:ext cx="9143999" cy="308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2010300" y="249325"/>
            <a:ext cx="5123400" cy="1058700"/>
          </a:xfrm>
          <a:prstGeom prst="rect">
            <a:avLst/>
          </a:prstGeom>
          <a:noFill/>
          <a:ln>
            <a:noFill/>
          </a:ln>
        </p:spPr>
        <p:txBody>
          <a:bodyPr lIns="91425" tIns="91425" rIns="91425" bIns="91425" anchor="t" anchorCtr="0">
            <a:noAutofit/>
          </a:bodyPr>
          <a:lstStyle/>
          <a:p>
            <a:pPr lvl="0" algn="ctr">
              <a:spcBef>
                <a:spcPts val="0"/>
              </a:spcBef>
              <a:buNone/>
            </a:pPr>
            <a:r>
              <a:rPr lang="en" sz="4800" b="1">
                <a:solidFill>
                  <a:srgbClr val="B1B1B1"/>
                </a:solidFill>
                <a:latin typeface="Merienda"/>
                <a:ea typeface="Merienda"/>
                <a:cs typeface="Merienda"/>
                <a:sym typeface="Merienda"/>
              </a:rPr>
              <a:t>Target Market</a:t>
            </a:r>
          </a:p>
          <a:p>
            <a:pPr lvl="0" algn="ctr">
              <a:spcBef>
                <a:spcPts val="0"/>
              </a:spcBef>
              <a:buNone/>
            </a:pPr>
            <a:endParaRPr sz="4800">
              <a:solidFill>
                <a:srgbClr val="B1B1B1"/>
              </a:solidFill>
              <a:latin typeface="Merienda"/>
              <a:ea typeface="Merienda"/>
              <a:cs typeface="Merienda"/>
              <a:sym typeface="Merienda"/>
            </a:endParaRPr>
          </a:p>
        </p:txBody>
      </p:sp>
      <p:pic>
        <p:nvPicPr>
          <p:cNvPr id="85" name="Shape 85"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86" name="Shape 86" descr="Tea top infographic.png"/>
          <p:cNvPicPr preferRelativeResize="0"/>
          <p:nvPr/>
        </p:nvPicPr>
        <p:blipFill rotWithShape="1">
          <a:blip r:embed="rId4">
            <a:alphaModFix/>
          </a:blip>
          <a:srcRect t="61978" b="24827"/>
          <a:stretch/>
        </p:blipFill>
        <p:spPr>
          <a:xfrm>
            <a:off x="0" y="1610925"/>
            <a:ext cx="9144000" cy="320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3036550" y="115950"/>
            <a:ext cx="2957100" cy="874500"/>
          </a:xfrm>
          <a:prstGeom prst="rect">
            <a:avLst/>
          </a:prstGeom>
          <a:noFill/>
          <a:ln>
            <a:noFill/>
          </a:ln>
        </p:spPr>
        <p:txBody>
          <a:bodyPr lIns="91425" tIns="91425" rIns="91425" bIns="91425" anchor="t" anchorCtr="0">
            <a:noAutofit/>
          </a:bodyPr>
          <a:lstStyle/>
          <a:p>
            <a:pPr lvl="0" algn="ctr" rtl="0">
              <a:spcBef>
                <a:spcPts val="0"/>
              </a:spcBef>
              <a:buNone/>
            </a:pPr>
            <a:r>
              <a:rPr lang="en" sz="4800" b="1">
                <a:solidFill>
                  <a:srgbClr val="57B154"/>
                </a:solidFill>
                <a:latin typeface="Merienda"/>
                <a:ea typeface="Merienda"/>
                <a:cs typeface="Merienda"/>
                <a:sym typeface="Merienda"/>
              </a:rPr>
              <a:t>Growth</a:t>
            </a:r>
          </a:p>
        </p:txBody>
      </p:sp>
      <p:pic>
        <p:nvPicPr>
          <p:cNvPr id="92" name="Shape 92"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93" name="Shape 93" descr="Tea top infographic1.png"/>
          <p:cNvPicPr preferRelativeResize="0"/>
          <p:nvPr/>
        </p:nvPicPr>
        <p:blipFill rotWithShape="1">
          <a:blip r:embed="rId4">
            <a:alphaModFix/>
          </a:blip>
          <a:srcRect t="48893" b="38557"/>
          <a:stretch/>
        </p:blipFill>
        <p:spPr>
          <a:xfrm>
            <a:off x="0" y="1610950"/>
            <a:ext cx="9144000" cy="320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p:nvPr/>
        </p:nvSpPr>
        <p:spPr>
          <a:xfrm>
            <a:off x="1921625" y="230125"/>
            <a:ext cx="4971000" cy="1311900"/>
          </a:xfrm>
          <a:prstGeom prst="rect">
            <a:avLst/>
          </a:prstGeom>
          <a:noFill/>
          <a:ln>
            <a:noFill/>
          </a:ln>
        </p:spPr>
        <p:txBody>
          <a:bodyPr lIns="91425" tIns="91425" rIns="91425" bIns="91425" anchor="t" anchorCtr="0">
            <a:noAutofit/>
          </a:bodyPr>
          <a:lstStyle/>
          <a:p>
            <a:pPr lvl="0" algn="ctr" rtl="0">
              <a:spcBef>
                <a:spcPts val="0"/>
              </a:spcBef>
              <a:buNone/>
            </a:pPr>
            <a:r>
              <a:rPr lang="en" sz="4800" b="1">
                <a:solidFill>
                  <a:srgbClr val="57B154"/>
                </a:solidFill>
                <a:latin typeface="Merienda"/>
                <a:ea typeface="Merienda"/>
                <a:cs typeface="Merienda"/>
                <a:sym typeface="Merienda"/>
              </a:rPr>
              <a:t>Marketplace</a:t>
            </a:r>
          </a:p>
        </p:txBody>
      </p:sp>
      <p:pic>
        <p:nvPicPr>
          <p:cNvPr id="99" name="Shape 99"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100" name="Shape 100"/>
          <p:cNvPicPr preferRelativeResize="0"/>
          <p:nvPr/>
        </p:nvPicPr>
        <p:blipFill>
          <a:blip r:embed="rId4">
            <a:alphaModFix/>
          </a:blip>
          <a:stretch>
            <a:fillRect/>
          </a:stretch>
        </p:blipFill>
        <p:spPr>
          <a:xfrm>
            <a:off x="0" y="1610925"/>
            <a:ext cx="9144000" cy="320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p:nvPr/>
        </p:nvSpPr>
        <p:spPr>
          <a:xfrm>
            <a:off x="276050" y="280075"/>
            <a:ext cx="7288800" cy="997200"/>
          </a:xfrm>
          <a:prstGeom prst="rect">
            <a:avLst/>
          </a:prstGeom>
          <a:noFill/>
          <a:ln>
            <a:noFill/>
          </a:ln>
        </p:spPr>
        <p:txBody>
          <a:bodyPr lIns="91425" tIns="91425" rIns="91425" bIns="91425" anchor="t" anchorCtr="0">
            <a:noAutofit/>
          </a:bodyPr>
          <a:lstStyle/>
          <a:p>
            <a:pPr lvl="0" algn="ctr" rtl="0">
              <a:spcBef>
                <a:spcPts val="0"/>
              </a:spcBef>
              <a:buNone/>
            </a:pPr>
            <a:r>
              <a:rPr lang="en" sz="4800" b="1">
                <a:solidFill>
                  <a:srgbClr val="B1B1B1"/>
                </a:solidFill>
                <a:latin typeface="Merienda"/>
                <a:ea typeface="Merienda"/>
                <a:cs typeface="Merienda"/>
                <a:sym typeface="Merienda"/>
              </a:rPr>
              <a:t>Tea Industry Potential</a:t>
            </a:r>
          </a:p>
          <a:p>
            <a:pPr lvl="0" algn="ctr" rtl="0">
              <a:spcBef>
                <a:spcPts val="0"/>
              </a:spcBef>
              <a:buNone/>
            </a:pPr>
            <a:endParaRPr sz="4800">
              <a:solidFill>
                <a:srgbClr val="B1B1B1"/>
              </a:solidFill>
              <a:latin typeface="Merienda"/>
              <a:ea typeface="Merienda"/>
              <a:cs typeface="Merienda"/>
              <a:sym typeface="Merienda"/>
            </a:endParaRPr>
          </a:p>
        </p:txBody>
      </p:sp>
      <p:pic>
        <p:nvPicPr>
          <p:cNvPr id="106" name="Shape 106" descr="TeaTop.png"/>
          <p:cNvPicPr preferRelativeResize="0"/>
          <p:nvPr/>
        </p:nvPicPr>
        <p:blipFill rotWithShape="1">
          <a:blip r:embed="rId3">
            <a:alphaModFix/>
          </a:blip>
          <a:srcRect l="36578" r="22732" b="43623"/>
          <a:stretch/>
        </p:blipFill>
        <p:spPr>
          <a:xfrm rot="-5399989">
            <a:off x="7327100" y="-259553"/>
            <a:ext cx="1557345" cy="2076458"/>
          </a:xfrm>
          <a:prstGeom prst="rect">
            <a:avLst/>
          </a:prstGeom>
          <a:noFill/>
          <a:ln>
            <a:noFill/>
          </a:ln>
        </p:spPr>
      </p:pic>
      <p:pic>
        <p:nvPicPr>
          <p:cNvPr id="107" name="Shape 107" descr="4.png"/>
          <p:cNvPicPr preferRelativeResize="0"/>
          <p:nvPr/>
        </p:nvPicPr>
        <p:blipFill rotWithShape="1">
          <a:blip r:embed="rId4">
            <a:alphaModFix/>
          </a:blip>
          <a:srcRect t="22606" b="65036"/>
          <a:stretch/>
        </p:blipFill>
        <p:spPr>
          <a:xfrm>
            <a:off x="0" y="1610925"/>
            <a:ext cx="9144000" cy="320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11708" y="724000"/>
            <a:ext cx="8520600" cy="2052600"/>
          </a:xfrm>
          <a:prstGeom prst="rect">
            <a:avLst/>
          </a:prstGeom>
          <a:noFill/>
          <a:ln>
            <a:noFill/>
          </a:ln>
        </p:spPr>
        <p:txBody>
          <a:bodyPr lIns="91425" tIns="91425" rIns="91425" bIns="91425" anchor="b" anchorCtr="0">
            <a:noAutofit/>
          </a:bodyPr>
          <a:lstStyle/>
          <a:p>
            <a:pPr lvl="0" rtl="0">
              <a:spcBef>
                <a:spcPts val="0"/>
              </a:spcBef>
              <a:buNone/>
            </a:pPr>
            <a:r>
              <a:rPr lang="en" sz="10000" b="1">
                <a:solidFill>
                  <a:srgbClr val="57B154"/>
                </a:solidFill>
                <a:latin typeface="Merienda"/>
                <a:ea typeface="Merienda"/>
                <a:cs typeface="Merienda"/>
                <a:sym typeface="Merienda"/>
              </a:rPr>
              <a:t>Tea Top</a:t>
            </a:r>
          </a:p>
        </p:txBody>
      </p:sp>
      <p:sp>
        <p:nvSpPr>
          <p:cNvPr id="113" name="Shape 113"/>
          <p:cNvSpPr txBox="1">
            <a:spLocks noGrp="1"/>
          </p:cNvSpPr>
          <p:nvPr>
            <p:ph type="subTitle" idx="1"/>
          </p:nvPr>
        </p:nvSpPr>
        <p:spPr>
          <a:xfrm>
            <a:off x="445550" y="2776600"/>
            <a:ext cx="8386800" cy="792600"/>
          </a:xfrm>
          <a:prstGeom prst="rect">
            <a:avLst/>
          </a:prstGeom>
          <a:ln>
            <a:noFill/>
          </a:ln>
        </p:spPr>
        <p:txBody>
          <a:bodyPr lIns="91425" tIns="91425" rIns="91425" bIns="91425" anchor="t" anchorCtr="0">
            <a:noAutofit/>
          </a:bodyPr>
          <a:lstStyle/>
          <a:p>
            <a:pPr lvl="0" rtl="0">
              <a:spcBef>
                <a:spcPts val="0"/>
              </a:spcBef>
              <a:buNone/>
            </a:pPr>
            <a:r>
              <a:rPr lang="en" sz="4800" b="1">
                <a:solidFill>
                  <a:srgbClr val="B1B1B1"/>
                </a:solidFill>
                <a:latin typeface="Merienda"/>
                <a:ea typeface="Merienda"/>
                <a:cs typeface="Merienda"/>
                <a:sym typeface="Merienda"/>
              </a:rPr>
              <a:t>It’s always tea time.</a:t>
            </a:r>
          </a:p>
        </p:txBody>
      </p:sp>
      <p:pic>
        <p:nvPicPr>
          <p:cNvPr id="114" name="Shape 114" descr="TeaTop.png"/>
          <p:cNvPicPr preferRelativeResize="0"/>
          <p:nvPr/>
        </p:nvPicPr>
        <p:blipFill rotWithShape="1">
          <a:blip r:embed="rId3">
            <a:alphaModFix/>
          </a:blip>
          <a:srcRect l="36578" r="22732" b="43623"/>
          <a:stretch/>
        </p:blipFill>
        <p:spPr>
          <a:xfrm rot="-5399989">
            <a:off x="6582200" y="257321"/>
            <a:ext cx="1557345" cy="2076458"/>
          </a:xfrm>
          <a:prstGeom prst="rect">
            <a:avLst/>
          </a:prstGeom>
          <a:noFill/>
          <a:ln>
            <a:noFill/>
          </a:ln>
        </p:spPr>
      </p:pic>
      <p:pic>
        <p:nvPicPr>
          <p:cNvPr id="115" name="Shape 115" descr="TeaTop.png"/>
          <p:cNvPicPr preferRelativeResize="0"/>
          <p:nvPr/>
        </p:nvPicPr>
        <p:blipFill rotWithShape="1">
          <a:blip r:embed="rId3">
            <a:alphaModFix/>
          </a:blip>
          <a:srcRect l="36578" r="22732" b="43623"/>
          <a:stretch/>
        </p:blipFill>
        <p:spPr>
          <a:xfrm rot="5400011">
            <a:off x="705100" y="2850721"/>
            <a:ext cx="1557345" cy="2076458"/>
          </a:xfrm>
          <a:prstGeom prst="rect">
            <a:avLst/>
          </a:prstGeom>
          <a:noFill/>
          <a:ln>
            <a:noFill/>
          </a:ln>
        </p:spPr>
      </p:pic>
      <p:sp>
        <p:nvSpPr>
          <p:cNvPr id="116" name="Shape 116"/>
          <p:cNvSpPr txBox="1"/>
          <p:nvPr/>
        </p:nvSpPr>
        <p:spPr>
          <a:xfrm>
            <a:off x="4986600" y="4122225"/>
            <a:ext cx="3412500" cy="545400"/>
          </a:xfrm>
          <a:prstGeom prst="rect">
            <a:avLst/>
          </a:prstGeom>
          <a:noFill/>
          <a:ln w="9525" cap="flat" cmpd="sng">
            <a:solidFill>
              <a:srgbClr val="57B154"/>
            </a:solidFill>
            <a:prstDash val="solid"/>
            <a:round/>
            <a:headEnd type="none" w="med" len="med"/>
            <a:tailEnd type="none" w="med" len="med"/>
          </a:ln>
        </p:spPr>
        <p:txBody>
          <a:bodyPr lIns="91425" tIns="91425" rIns="91425" bIns="91425" anchor="b" anchorCtr="0">
            <a:noAutofit/>
          </a:bodyPr>
          <a:lstStyle/>
          <a:p>
            <a:pPr lvl="0" algn="ctr" rtl="0">
              <a:spcBef>
                <a:spcPts val="0"/>
              </a:spcBef>
              <a:buClr>
                <a:schemeClr val="dk1"/>
              </a:buClr>
              <a:buSzPct val="45833"/>
              <a:buFont typeface="Arial"/>
              <a:buNone/>
            </a:pPr>
            <a:r>
              <a:rPr lang="en" sz="2400" b="1">
                <a:solidFill>
                  <a:srgbClr val="B1B1B1"/>
                </a:solidFill>
                <a:latin typeface="Merienda"/>
                <a:ea typeface="Merienda"/>
                <a:cs typeface="Merienda"/>
                <a:sym typeface="Merienda"/>
              </a:rPr>
              <a:t>Elise, Julie, Xiomara</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Macintosh PowerPoint</Application>
  <PresentationFormat>On-screen Show (16:9)</PresentationFormat>
  <Paragraphs>16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Merienda</vt:lpstr>
      <vt:lpstr>Coming Soon</vt:lpstr>
      <vt:lpstr>simple-light-2</vt:lpstr>
      <vt:lpstr>Tea Top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 Top</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 Top</dc:title>
  <cp:lastModifiedBy>Microsoft Office User</cp:lastModifiedBy>
  <cp:revision>1</cp:revision>
  <dcterms:modified xsi:type="dcterms:W3CDTF">2018-05-08T17:30:26Z</dcterms:modified>
</cp:coreProperties>
</file>