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matic SC"/>
      <p:regular r:id="rId20"/>
      <p:bold r:id="rId21"/>
    </p:embeddedFont>
    <p:embeddedFont>
      <p:font typeface="Source Code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11" Type="http://schemas.openxmlformats.org/officeDocument/2006/relationships/slide" Target="slides/slide7.xml"/><Relationship Id="rId22" Type="http://schemas.openxmlformats.org/officeDocument/2006/relationships/font" Target="fonts/SourceCodePro-regular.fntdata"/><Relationship Id="rId10" Type="http://schemas.openxmlformats.org/officeDocument/2006/relationships/slide" Target="slides/slide6.xml"/><Relationship Id="rId21" Type="http://schemas.openxmlformats.org/officeDocument/2006/relationships/font" Target="fonts/AmaticS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58401/localizedMapping_B90BDB05-F70E-4B0B-8CEA-031DCF197215/en-US/editor/page.html?Path=blocks%2FLEGO%2FMediumMotor.html#BrakeAtEn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58401/localizedMapping_B90BDB05-F70E-4B0B-8CEA-031DCF197215/en-US/editor/page.html?Path=blocks%2FLEGO%2FMotor.html#BrakeAtEn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58401/localizedMapping_B90BDB05-F70E-4B0B-8CEA-031DCF197215/en-US/editor/page.html?Path=blocks%2FLEGO%2FMoveTank.html#Seconds" TargetMode="External"/><Relationship Id="rId3" Type="http://schemas.openxmlformats.org/officeDocument/2006/relationships/hyperlink" Target="http://localhost:58401/localizedMapping_B90BDB05-F70E-4B0B-8CEA-031DCF197215/en-US/editor/page.html?Path=blocks%2FLEGO%2FMoveTank.html#Rotations" TargetMode="External"/><Relationship Id="rId4" Type="http://schemas.openxmlformats.org/officeDocument/2006/relationships/hyperlink" Target="http://localhost:58401/localizedMapping_B90BDB05-F70E-4B0B-8CEA-031DCF197215/en-US/editor/page.html?Path=blocks%2FLEGO%2FMoveTank.html#SpeedLeft" TargetMode="External"/><Relationship Id="rId5" Type="http://schemas.openxmlformats.org/officeDocument/2006/relationships/hyperlink" Target="http://localhost:58401/localizedMapping_B90BDB05-F70E-4B0B-8CEA-031DCF197215/en-US/editor/page.html?Path=blocks%2FLEGO%2FMoveTank.html#SpeedRigh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58401/localizedMapping_B90BDB05-F70E-4B0B-8CEA-031DCF197215/en-US/editor/page.html?Path=blocks%2FLEGO%2FMoveTank.html#Seconds" TargetMode="External"/><Relationship Id="rId3" Type="http://schemas.openxmlformats.org/officeDocument/2006/relationships/hyperlink" Target="http://localhost:58401/localizedMapping_B90BDB05-F70E-4B0B-8CEA-031DCF197215/en-US/editor/page.html?Path=blocks%2FLEGO%2FMoveTank.html#Rotations" TargetMode="External"/><Relationship Id="rId4" Type="http://schemas.openxmlformats.org/officeDocument/2006/relationships/hyperlink" Target="http://localhost:58401/localizedMapping_B90BDB05-F70E-4B0B-8CEA-031DCF197215/en-US/editor/page.html?Path=blocks%2FLEGO%2FMoveTank.html#SpeedLeft" TargetMode="External"/><Relationship Id="rId5" Type="http://schemas.openxmlformats.org/officeDocument/2006/relationships/hyperlink" Target="http://localhost:58401/localizedMapping_B90BDB05-F70E-4B0B-8CEA-031DCF197215/en-US/editor/page.html?Path=blocks%2FLEGO%2FMoveTank.html#SpeedRigh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a:t>A Switch does not wait for a sensor data value or data wire to reach a certain value. The test is run as soon as the Switch block starts, and one of the Cases is chosen and run immediately after the test.</a:t>
            </a:r>
          </a:p>
          <a:p>
            <a:pPr indent="0" lvl="0" marL="0">
              <a:spcBef>
                <a:spcPts val="0"/>
              </a:spcBef>
              <a:buNone/>
            </a:pPr>
            <a:r>
              <a:t/>
            </a:r>
            <a:endParaRPr/>
          </a:p>
          <a:p>
            <a:pPr indent="0" lvl="0" marL="0">
              <a:spcBef>
                <a:spcPts val="0"/>
              </a:spcBef>
              <a:buNone/>
            </a:pPr>
            <a:r>
              <a:rPr lang="en-GB" sz="900">
                <a:highlight>
                  <a:srgbClr val="FFFFFF"/>
                </a:highlight>
                <a:latin typeface="Verdana"/>
                <a:ea typeface="Verdana"/>
                <a:cs typeface="Verdana"/>
                <a:sym typeface="Verdana"/>
              </a:rPr>
              <a:t>In the program above, you can press the Touch Sensor before the test (or even before the program starts) and hold it in during the test, to make sure the Switch executes the True Case. Try seeing how long you can wait before pressing the sensor and still have the robot say “Yes”.</a:t>
            </a:r>
          </a:p>
          <a:p>
            <a:pPr indent="0" lvl="0" mar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You can leave any Case in a Switch blank if you don’t want the robot to do anything in that situation. Try removing the two blocks from the False Case in the program above and see what happens.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sz="900">
                <a:highlight>
                  <a:srgbClr val="FFFFFF"/>
                </a:highlight>
                <a:latin typeface="Verdana"/>
                <a:ea typeface="Verdana"/>
                <a:cs typeface="Verdana"/>
                <a:sym typeface="Verdana"/>
              </a:rPr>
              <a:t>You can specify which Loop block to interrupt by using its Loop Name.</a:t>
            </a:r>
          </a:p>
          <a:p>
            <a:pPr indent="0" lvl="0" mar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You can use the Loop Interrupt block to make a loop exit sooner than it normally would, or in response to a different condition. You can interrupt a loop from inside the loop itself, or from another block sequence that is running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sz="900">
                <a:highlight>
                  <a:srgbClr val="FFFFFF"/>
                </a:highlight>
                <a:latin typeface="Verdana"/>
                <a:ea typeface="Verdana"/>
                <a:cs typeface="Verdana"/>
                <a:sym typeface="Verdana"/>
              </a:rPr>
              <a:t>The Medium Motor’s internal rotation sensor measures the degrees of rotation. When using On for Degrees, the block will wait until the motor has turned exactly the number of degrees specified before the program will continue to the next block. If the motor encounters resistance or a physical limit, and it is unable to complete the specified number of degrees, the block will continue waiting. No other blocks in the program will execute until the resistance is removed.</a:t>
            </a:r>
          </a:p>
          <a:p>
            <a:pPr indent="0" lvl="0" marL="0">
              <a:spcBef>
                <a:spcPts val="0"/>
              </a:spcBef>
              <a:buNone/>
            </a:pPr>
            <a:r>
              <a:t/>
            </a:r>
            <a:endParaRPr sz="900">
              <a:highlight>
                <a:srgbClr val="FFFFFF"/>
              </a:highlight>
              <a:latin typeface="Verdana"/>
              <a:ea typeface="Verdana"/>
              <a:cs typeface="Verdana"/>
              <a:sym typeface="Verdana"/>
            </a:endParaRPr>
          </a:p>
          <a:p>
            <a:pPr indent="0" lvl="0" marL="0">
              <a:lnSpc>
                <a:spcPct val="115000"/>
              </a:lnSpc>
              <a:spcBef>
                <a:spcPts val="0"/>
              </a:spcBef>
              <a:spcAft>
                <a:spcPts val="1600"/>
              </a:spcAft>
              <a:buNone/>
            </a:pPr>
            <a:r>
              <a:rPr lang="en-GB" sz="900">
                <a:highlight>
                  <a:srgbClr val="FFFFFF"/>
                </a:highlight>
                <a:latin typeface="Verdana"/>
                <a:ea typeface="Verdana"/>
                <a:cs typeface="Verdana"/>
                <a:sym typeface="Verdana"/>
              </a:rPr>
              <a:t>You can use the Off mode with </a:t>
            </a:r>
            <a:r>
              <a:rPr lang="en-GB" sz="900">
                <a:solidFill>
                  <a:srgbClr val="1294FF"/>
                </a:solidFill>
                <a:highlight>
                  <a:srgbClr val="FFFFFF"/>
                </a:highlight>
                <a:latin typeface="Verdana"/>
                <a:ea typeface="Verdana"/>
                <a:cs typeface="Verdana"/>
                <a:sym typeface="Verdana"/>
                <a:hlinkClick r:id="rId2"/>
              </a:rPr>
              <a:t>Brake at End</a:t>
            </a:r>
            <a:r>
              <a:rPr lang="en-GB" sz="900">
                <a:highlight>
                  <a:srgbClr val="FFFFFF"/>
                </a:highlight>
                <a:latin typeface="Verdana"/>
                <a:ea typeface="Verdana"/>
                <a:cs typeface="Verdana"/>
                <a:sym typeface="Verdana"/>
              </a:rPr>
              <a:t> set to False to “release” a motor that is being held in a stopped position. This can, for example, allow you to adjust the motor’s position by hand in the middle of a program.</a:t>
            </a:r>
          </a:p>
          <a:p>
            <a:pPr indent="0" lvl="0" marL="0" rtl="0">
              <a:spcBef>
                <a:spcPts val="0"/>
              </a:spcBef>
              <a:buNone/>
            </a:pPr>
            <a:r>
              <a:t/>
            </a:r>
            <a:endParaRPr sz="900">
              <a:highlight>
                <a:srgbClr val="FFFFFF"/>
              </a:highlight>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GB" sz="900">
                <a:highlight>
                  <a:srgbClr val="FFFFFF"/>
                </a:highlight>
                <a:latin typeface="Verdana"/>
                <a:ea typeface="Verdana"/>
                <a:cs typeface="Verdana"/>
                <a:sym typeface="Verdana"/>
              </a:rPr>
              <a:t>You can use the Off mode with </a:t>
            </a:r>
            <a:r>
              <a:rPr lang="en-GB" sz="900">
                <a:solidFill>
                  <a:srgbClr val="1294FF"/>
                </a:solidFill>
                <a:highlight>
                  <a:srgbClr val="FFFFFF"/>
                </a:highlight>
                <a:latin typeface="Verdana"/>
                <a:ea typeface="Verdana"/>
                <a:cs typeface="Verdana"/>
                <a:sym typeface="Verdana"/>
                <a:hlinkClick r:id="rId2"/>
              </a:rPr>
              <a:t>Brake at End</a:t>
            </a:r>
            <a:r>
              <a:rPr lang="en-GB" sz="900">
                <a:highlight>
                  <a:srgbClr val="FFFFFF"/>
                </a:highlight>
                <a:latin typeface="Verdana"/>
                <a:ea typeface="Verdana"/>
                <a:cs typeface="Verdana"/>
                <a:sym typeface="Verdana"/>
              </a:rPr>
              <a:t> set to False to “release” a motor that is being held in a stopped position. This can, for example, allow you to adjust the motor’s position by hand in the middle of a program.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GB"/>
              <a:t>On for Degrees: turns both motors on, waits until one of them has turned for the number of degrees of rotation in the Degrees input, and then turns both motors off. This can be used to make your robot travel a specific distance or turn a specific amount. 360 degrees of rotation corresponds to one full turn of a motor.</a:t>
            </a:r>
          </a:p>
          <a:p>
            <a:pPr indent="0" lvl="0" marL="0" rtl="0">
              <a:spcBef>
                <a:spcPts val="0"/>
              </a:spcBef>
              <a:buNone/>
            </a:pPr>
            <a:r>
              <a:t/>
            </a:r>
            <a:endParaRPr/>
          </a:p>
          <a:p>
            <a:pPr indent="0" lvl="0" marL="0" rtl="0">
              <a:spcBef>
                <a:spcPts val="0"/>
              </a:spcBef>
              <a:buNone/>
            </a:pPr>
            <a:r>
              <a:rPr lang="en-GB" sz="900">
                <a:highlight>
                  <a:srgbClr val="FFFFFF"/>
                </a:highlight>
                <a:latin typeface="Verdana"/>
                <a:ea typeface="Verdana"/>
                <a:cs typeface="Verdana"/>
                <a:sym typeface="Verdana"/>
              </a:rPr>
              <a:t>On for Seconds turns both motors on for the number of seconds in the </a:t>
            </a:r>
            <a:r>
              <a:rPr lang="en-GB" sz="900">
                <a:solidFill>
                  <a:srgbClr val="1294FF"/>
                </a:solidFill>
                <a:highlight>
                  <a:srgbClr val="FFFFFF"/>
                </a:highlight>
                <a:latin typeface="Verdana"/>
                <a:ea typeface="Verdana"/>
                <a:cs typeface="Verdana"/>
                <a:sym typeface="Verdana"/>
                <a:hlinkClick r:id="rId2"/>
              </a:rPr>
              <a:t>Seconds</a:t>
            </a:r>
            <a:r>
              <a:rPr lang="en-GB" sz="900">
                <a:highlight>
                  <a:srgbClr val="FFFFFF"/>
                </a:highlight>
                <a:latin typeface="Verdana"/>
                <a:ea typeface="Verdana"/>
                <a:cs typeface="Verdana"/>
                <a:sym typeface="Verdana"/>
              </a:rPr>
              <a:t> input, then turns them off. The block will wait until the time has passed before the program will continue to the next block. </a:t>
            </a:r>
          </a:p>
          <a:p>
            <a:pPr indent="0" lvl="0" marL="0" rt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On for Rotations turns both motors on, waits until one of them has turned for the number of rotations in the </a:t>
            </a:r>
            <a:r>
              <a:rPr lang="en-GB" sz="900">
                <a:solidFill>
                  <a:srgbClr val="1294FF"/>
                </a:solidFill>
                <a:highlight>
                  <a:srgbClr val="FFFFFF"/>
                </a:highlight>
                <a:latin typeface="Verdana"/>
                <a:ea typeface="Verdana"/>
                <a:cs typeface="Verdana"/>
                <a:sym typeface="Verdana"/>
                <a:hlinkClick r:id="rId3"/>
              </a:rPr>
              <a:t>Rotations</a:t>
            </a:r>
            <a:r>
              <a:rPr lang="en-GB" sz="900">
                <a:highlight>
                  <a:srgbClr val="FFFFFF"/>
                </a:highlight>
                <a:latin typeface="Verdana"/>
                <a:ea typeface="Verdana"/>
                <a:cs typeface="Verdana"/>
                <a:sym typeface="Verdana"/>
              </a:rPr>
              <a:t> input, then turns both motors off. This can be used to make your robot travel a specific distance or turn a specific amount.</a:t>
            </a:r>
          </a:p>
          <a:p>
            <a:pPr indent="0" lvl="0" marL="0" rt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The </a:t>
            </a:r>
            <a:r>
              <a:rPr lang="en-GB" sz="900">
                <a:solidFill>
                  <a:srgbClr val="1294FF"/>
                </a:solidFill>
                <a:highlight>
                  <a:srgbClr val="FFFFFF"/>
                </a:highlight>
                <a:latin typeface="Verdana"/>
                <a:ea typeface="Verdana"/>
                <a:cs typeface="Verdana"/>
                <a:sym typeface="Verdana"/>
                <a:hlinkClick r:id="rId4"/>
              </a:rPr>
              <a:t>Power Left</a:t>
            </a:r>
            <a:r>
              <a:rPr lang="en-GB" sz="900">
                <a:highlight>
                  <a:srgbClr val="FFFFFF"/>
                </a:highlight>
                <a:latin typeface="Verdana"/>
                <a:ea typeface="Verdana"/>
                <a:cs typeface="Verdana"/>
                <a:sym typeface="Verdana"/>
              </a:rPr>
              <a:t> and </a:t>
            </a:r>
            <a:r>
              <a:rPr lang="en-GB" sz="900">
                <a:solidFill>
                  <a:srgbClr val="1294FF"/>
                </a:solidFill>
                <a:highlight>
                  <a:srgbClr val="FFFFFF"/>
                </a:highlight>
                <a:latin typeface="Verdana"/>
                <a:ea typeface="Verdana"/>
                <a:cs typeface="Verdana"/>
                <a:sym typeface="Verdana"/>
                <a:hlinkClick r:id="rId5"/>
              </a:rPr>
              <a:t>Power Right</a:t>
            </a:r>
            <a:r>
              <a:rPr lang="en-GB" sz="900">
                <a:highlight>
                  <a:srgbClr val="FFFFFF"/>
                </a:highlight>
                <a:latin typeface="Verdana"/>
                <a:ea typeface="Verdana"/>
                <a:cs typeface="Verdana"/>
                <a:sym typeface="Verdana"/>
              </a:rPr>
              <a:t> inputs accept a number from -100 to 100. Positive and negative numbers make the Large Motor turn in different directions (forward and backward).</a:t>
            </a:r>
          </a:p>
          <a:p>
            <a:pPr indent="0" lvl="0" marL="0" rt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Make sure that with your robot facing “forward”, the motor on the left side is the first one listed in the Port Selector. Otherwise, your robot will turn in the wrong direction.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GB"/>
              <a:t>On for Degrees: turns both motors on, waits until one of them has turned for the number of degrees of rotation in the Degrees input, and then turns both motors off. This can be used to make your robot travel a specific distance or turn a specific amount. 360 degrees of rotation corresponds to one full turn of a motor.</a:t>
            </a:r>
          </a:p>
          <a:p>
            <a:pPr indent="0" lvl="0" marL="0">
              <a:spcBef>
                <a:spcPts val="0"/>
              </a:spcBef>
              <a:buNone/>
            </a:pPr>
            <a:r>
              <a:t/>
            </a:r>
            <a:endParaRPr/>
          </a:p>
          <a:p>
            <a:pPr indent="0" lvl="0" marL="0">
              <a:spcBef>
                <a:spcPts val="0"/>
              </a:spcBef>
              <a:buNone/>
            </a:pPr>
            <a:r>
              <a:rPr lang="en-GB" sz="900">
                <a:highlight>
                  <a:srgbClr val="FFFFFF"/>
                </a:highlight>
                <a:latin typeface="Verdana"/>
                <a:ea typeface="Verdana"/>
                <a:cs typeface="Verdana"/>
                <a:sym typeface="Verdana"/>
              </a:rPr>
              <a:t>On for Seconds turns both motors on for the number of seconds in the </a:t>
            </a:r>
            <a:r>
              <a:rPr lang="en-GB" sz="900">
                <a:solidFill>
                  <a:srgbClr val="1294FF"/>
                </a:solidFill>
                <a:highlight>
                  <a:srgbClr val="FFFFFF"/>
                </a:highlight>
                <a:latin typeface="Verdana"/>
                <a:ea typeface="Verdana"/>
                <a:cs typeface="Verdana"/>
                <a:sym typeface="Verdana"/>
                <a:hlinkClick r:id="rId2"/>
              </a:rPr>
              <a:t>Seconds</a:t>
            </a:r>
            <a:r>
              <a:rPr lang="en-GB" sz="900">
                <a:highlight>
                  <a:srgbClr val="FFFFFF"/>
                </a:highlight>
                <a:latin typeface="Verdana"/>
                <a:ea typeface="Verdana"/>
                <a:cs typeface="Verdana"/>
                <a:sym typeface="Verdana"/>
              </a:rPr>
              <a:t> input, then turns them off. The block will wait until the time has passed before the program will continue to the next block. </a:t>
            </a:r>
          </a:p>
          <a:p>
            <a:pPr indent="0" lvl="0" marL="0">
              <a:spcBef>
                <a:spcPts val="0"/>
              </a:spcBef>
              <a:buNone/>
            </a:pPr>
            <a:r>
              <a:t/>
            </a:r>
            <a:endParaRPr sz="900">
              <a:highlight>
                <a:srgbClr val="FFFFFF"/>
              </a:highlight>
              <a:latin typeface="Verdana"/>
              <a:ea typeface="Verdana"/>
              <a:cs typeface="Verdana"/>
              <a:sym typeface="Verdana"/>
            </a:endParaRPr>
          </a:p>
          <a:p>
            <a:pPr indent="0" lvl="0" marL="0">
              <a:spcBef>
                <a:spcPts val="0"/>
              </a:spcBef>
              <a:buNone/>
            </a:pPr>
            <a:r>
              <a:rPr lang="en-GB" sz="900">
                <a:highlight>
                  <a:srgbClr val="FFFFFF"/>
                </a:highlight>
                <a:latin typeface="Verdana"/>
                <a:ea typeface="Verdana"/>
                <a:cs typeface="Verdana"/>
                <a:sym typeface="Verdana"/>
              </a:rPr>
              <a:t>On for Rotations turns both motors on, waits until one of them has turned for the number of rotations in the </a:t>
            </a:r>
            <a:r>
              <a:rPr lang="en-GB" sz="900">
                <a:solidFill>
                  <a:srgbClr val="1294FF"/>
                </a:solidFill>
                <a:highlight>
                  <a:srgbClr val="FFFFFF"/>
                </a:highlight>
                <a:latin typeface="Verdana"/>
                <a:ea typeface="Verdana"/>
                <a:cs typeface="Verdana"/>
                <a:sym typeface="Verdana"/>
                <a:hlinkClick r:id="rId3"/>
              </a:rPr>
              <a:t>Rotations</a:t>
            </a:r>
            <a:r>
              <a:rPr lang="en-GB" sz="900">
                <a:highlight>
                  <a:srgbClr val="FFFFFF"/>
                </a:highlight>
                <a:latin typeface="Verdana"/>
                <a:ea typeface="Verdana"/>
                <a:cs typeface="Verdana"/>
                <a:sym typeface="Verdana"/>
              </a:rPr>
              <a:t> input, then turns both motors off. This can be used to make your robot travel a specific distance or turn a specific amount.</a:t>
            </a:r>
          </a:p>
          <a:p>
            <a:pPr indent="0" lvl="0" marL="0">
              <a:spcBef>
                <a:spcPts val="0"/>
              </a:spcBef>
              <a:buNone/>
            </a:pPr>
            <a:r>
              <a:t/>
            </a:r>
            <a:endParaRPr sz="900">
              <a:highlight>
                <a:srgbClr val="FFFFFF"/>
              </a:highlight>
              <a:latin typeface="Verdana"/>
              <a:ea typeface="Verdana"/>
              <a:cs typeface="Verdana"/>
              <a:sym typeface="Verdana"/>
            </a:endParaRPr>
          </a:p>
          <a:p>
            <a:pPr indent="0" lvl="0" marL="0">
              <a:spcBef>
                <a:spcPts val="0"/>
              </a:spcBef>
              <a:buNone/>
            </a:pPr>
            <a:r>
              <a:rPr lang="en-GB" sz="900">
                <a:highlight>
                  <a:srgbClr val="FFFFFF"/>
                </a:highlight>
                <a:latin typeface="Verdana"/>
                <a:ea typeface="Verdana"/>
                <a:cs typeface="Verdana"/>
                <a:sym typeface="Verdana"/>
              </a:rPr>
              <a:t>The </a:t>
            </a:r>
            <a:r>
              <a:rPr lang="en-GB" sz="900">
                <a:solidFill>
                  <a:srgbClr val="1294FF"/>
                </a:solidFill>
                <a:highlight>
                  <a:srgbClr val="FFFFFF"/>
                </a:highlight>
                <a:latin typeface="Verdana"/>
                <a:ea typeface="Verdana"/>
                <a:cs typeface="Verdana"/>
                <a:sym typeface="Verdana"/>
                <a:hlinkClick r:id="rId4"/>
              </a:rPr>
              <a:t>Power Left</a:t>
            </a:r>
            <a:r>
              <a:rPr lang="en-GB" sz="900">
                <a:highlight>
                  <a:srgbClr val="FFFFFF"/>
                </a:highlight>
                <a:latin typeface="Verdana"/>
                <a:ea typeface="Verdana"/>
                <a:cs typeface="Verdana"/>
                <a:sym typeface="Verdana"/>
              </a:rPr>
              <a:t> and </a:t>
            </a:r>
            <a:r>
              <a:rPr lang="en-GB" sz="900">
                <a:solidFill>
                  <a:srgbClr val="1294FF"/>
                </a:solidFill>
                <a:highlight>
                  <a:srgbClr val="FFFFFF"/>
                </a:highlight>
                <a:latin typeface="Verdana"/>
                <a:ea typeface="Verdana"/>
                <a:cs typeface="Verdana"/>
                <a:sym typeface="Verdana"/>
                <a:hlinkClick r:id="rId5"/>
              </a:rPr>
              <a:t>Power Right</a:t>
            </a:r>
            <a:r>
              <a:rPr lang="en-GB" sz="900">
                <a:highlight>
                  <a:srgbClr val="FFFFFF"/>
                </a:highlight>
                <a:latin typeface="Verdana"/>
                <a:ea typeface="Verdana"/>
                <a:cs typeface="Verdana"/>
                <a:sym typeface="Verdana"/>
              </a:rPr>
              <a:t> inputs accept a number from -100 to 100. Positive and negative numbers make the Large Motor turn in different directions (forward and backward).</a:t>
            </a:r>
          </a:p>
          <a:p>
            <a:pPr indent="0" lvl="0" marL="0">
              <a:spcBef>
                <a:spcPts val="0"/>
              </a:spcBef>
              <a:buNone/>
            </a:pPr>
            <a:r>
              <a:t/>
            </a:r>
            <a:endParaRPr sz="900">
              <a:highlight>
                <a:srgbClr val="FFFFFF"/>
              </a:highlight>
              <a:latin typeface="Verdana"/>
              <a:ea typeface="Verdana"/>
              <a:cs typeface="Verdana"/>
              <a:sym typeface="Verdana"/>
            </a:endParaRPr>
          </a:p>
          <a:p>
            <a:pPr indent="0" lvl="0" marL="0" rtl="0">
              <a:spcBef>
                <a:spcPts val="0"/>
              </a:spcBef>
              <a:buNone/>
            </a:pPr>
            <a:r>
              <a:rPr lang="en-GB" sz="900">
                <a:highlight>
                  <a:srgbClr val="FFFFFF"/>
                </a:highlight>
                <a:latin typeface="Verdana"/>
                <a:ea typeface="Verdana"/>
                <a:cs typeface="Verdana"/>
                <a:sym typeface="Verdana"/>
              </a:rPr>
              <a:t>Make sure that with your robot facing “forward”, the motor on the left side is the first one listed in the Port Selector. Otherwise, your robot will turn in the wrong direction.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rtl="0" algn="ctr">
              <a:spcBef>
                <a:spcPts val="0"/>
              </a:spcBef>
              <a:buSzPts val="8000"/>
              <a:buNone/>
              <a:defRPr sz="8000"/>
            </a:lvl1pPr>
            <a:lvl2pPr lvl="1" rtl="0" algn="ctr">
              <a:spcBef>
                <a:spcPts val="0"/>
              </a:spcBef>
              <a:buSzPts val="8000"/>
              <a:buNone/>
              <a:defRPr sz="8000"/>
            </a:lvl2pPr>
            <a:lvl3pPr lvl="2" rtl="0" algn="ctr">
              <a:spcBef>
                <a:spcPts val="0"/>
              </a:spcBef>
              <a:buSzPts val="8000"/>
              <a:buNone/>
              <a:defRPr sz="8000"/>
            </a:lvl3pPr>
            <a:lvl4pPr lvl="3" rtl="0" algn="ctr">
              <a:spcBef>
                <a:spcPts val="0"/>
              </a:spcBef>
              <a:buSzPts val="8000"/>
              <a:buNone/>
              <a:defRPr sz="8000"/>
            </a:lvl4pPr>
            <a:lvl5pPr lvl="4" rtl="0" algn="ctr">
              <a:spcBef>
                <a:spcPts val="0"/>
              </a:spcBef>
              <a:buSzPts val="8000"/>
              <a:buNone/>
              <a:defRPr sz="8000"/>
            </a:lvl5pPr>
            <a:lvl6pPr lvl="5" rtl="0" algn="ctr">
              <a:spcBef>
                <a:spcPts val="0"/>
              </a:spcBef>
              <a:buSzPts val="8000"/>
              <a:buNone/>
              <a:defRPr sz="8000"/>
            </a:lvl6pPr>
            <a:lvl7pPr lvl="6" rtl="0" algn="ctr">
              <a:spcBef>
                <a:spcPts val="0"/>
              </a:spcBef>
              <a:buSzPts val="8000"/>
              <a:buNone/>
              <a:defRPr sz="8000"/>
            </a:lvl7pPr>
            <a:lvl8pPr lvl="7" rtl="0" algn="ctr">
              <a:spcBef>
                <a:spcPts val="0"/>
              </a:spcBef>
              <a:buSzPts val="8000"/>
              <a:buNone/>
              <a:defRPr sz="8000"/>
            </a:lvl8pPr>
            <a:lvl9pPr lvl="8" rtl="0"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rtl="0" algn="ctr">
              <a:spcBef>
                <a:spcPts val="0"/>
              </a:spcBef>
              <a:buClr>
                <a:schemeClr val="lt1"/>
              </a:buClr>
              <a:buSzPts val="12000"/>
              <a:buNone/>
              <a:defRPr sz="12000">
                <a:solidFill>
                  <a:schemeClr val="lt1"/>
                </a:solidFill>
              </a:defRPr>
            </a:lvl1pPr>
            <a:lvl2pPr lvl="1" rtl="0" algn="ctr">
              <a:spcBef>
                <a:spcPts val="0"/>
              </a:spcBef>
              <a:buClr>
                <a:schemeClr val="lt1"/>
              </a:buClr>
              <a:buSzPts val="12000"/>
              <a:buNone/>
              <a:defRPr sz="12000">
                <a:solidFill>
                  <a:schemeClr val="lt1"/>
                </a:solidFill>
              </a:defRPr>
            </a:lvl2pPr>
            <a:lvl3pPr lvl="2" rtl="0" algn="ctr">
              <a:spcBef>
                <a:spcPts val="0"/>
              </a:spcBef>
              <a:buClr>
                <a:schemeClr val="lt1"/>
              </a:buClr>
              <a:buSzPts val="12000"/>
              <a:buNone/>
              <a:defRPr sz="12000">
                <a:solidFill>
                  <a:schemeClr val="lt1"/>
                </a:solidFill>
              </a:defRPr>
            </a:lvl3pPr>
            <a:lvl4pPr lvl="3" rtl="0" algn="ctr">
              <a:spcBef>
                <a:spcPts val="0"/>
              </a:spcBef>
              <a:buClr>
                <a:schemeClr val="lt1"/>
              </a:buClr>
              <a:buSzPts val="12000"/>
              <a:buNone/>
              <a:defRPr sz="12000">
                <a:solidFill>
                  <a:schemeClr val="lt1"/>
                </a:solidFill>
              </a:defRPr>
            </a:lvl4pPr>
            <a:lvl5pPr lvl="4" rtl="0" algn="ctr">
              <a:spcBef>
                <a:spcPts val="0"/>
              </a:spcBef>
              <a:buClr>
                <a:schemeClr val="lt1"/>
              </a:buClr>
              <a:buSzPts val="12000"/>
              <a:buNone/>
              <a:defRPr sz="12000">
                <a:solidFill>
                  <a:schemeClr val="lt1"/>
                </a:solidFill>
              </a:defRPr>
            </a:lvl5pPr>
            <a:lvl6pPr lvl="5" rtl="0" algn="ctr">
              <a:spcBef>
                <a:spcPts val="0"/>
              </a:spcBef>
              <a:buClr>
                <a:schemeClr val="lt1"/>
              </a:buClr>
              <a:buSzPts val="12000"/>
              <a:buNone/>
              <a:defRPr sz="12000">
                <a:solidFill>
                  <a:schemeClr val="lt1"/>
                </a:solidFill>
              </a:defRPr>
            </a:lvl6pPr>
            <a:lvl7pPr lvl="6" rtl="0" algn="ctr">
              <a:spcBef>
                <a:spcPts val="0"/>
              </a:spcBef>
              <a:buClr>
                <a:schemeClr val="lt1"/>
              </a:buClr>
              <a:buSzPts val="12000"/>
              <a:buNone/>
              <a:defRPr sz="12000">
                <a:solidFill>
                  <a:schemeClr val="lt1"/>
                </a:solidFill>
              </a:defRPr>
            </a:lvl7pPr>
            <a:lvl8pPr lvl="7" rtl="0" algn="ctr">
              <a:spcBef>
                <a:spcPts val="0"/>
              </a:spcBef>
              <a:buClr>
                <a:schemeClr val="lt1"/>
              </a:buClr>
              <a:buSzPts val="12000"/>
              <a:buNone/>
              <a:defRPr sz="12000">
                <a:solidFill>
                  <a:schemeClr val="lt1"/>
                </a:solidFill>
              </a:defRPr>
            </a:lvl8pPr>
            <a:lvl9pPr lvl="8" rtl="0"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rtl="0" algn="ctr">
              <a:spcBef>
                <a:spcPts val="0"/>
              </a:spcBef>
              <a:buClr>
                <a:schemeClr val="accent1"/>
              </a:buClr>
              <a:buSzPts val="1800"/>
              <a:buChar char="●"/>
              <a:defRPr>
                <a:solidFill>
                  <a:schemeClr val="accent1"/>
                </a:solidFill>
              </a:defRPr>
            </a:lvl1pPr>
            <a:lvl2pPr lvl="1" rtl="0" algn="ctr">
              <a:spcBef>
                <a:spcPts val="0"/>
              </a:spcBef>
              <a:buClr>
                <a:schemeClr val="accent1"/>
              </a:buClr>
              <a:buSzPts val="1400"/>
              <a:buChar char="○"/>
              <a:defRPr>
                <a:solidFill>
                  <a:schemeClr val="accent1"/>
                </a:solidFill>
              </a:defRPr>
            </a:lvl2pPr>
            <a:lvl3pPr lvl="2" rtl="0" algn="ctr">
              <a:spcBef>
                <a:spcPts val="0"/>
              </a:spcBef>
              <a:buClr>
                <a:schemeClr val="accent1"/>
              </a:buClr>
              <a:buSzPts val="1400"/>
              <a:buChar char="■"/>
              <a:defRPr>
                <a:solidFill>
                  <a:schemeClr val="accent1"/>
                </a:solidFill>
              </a:defRPr>
            </a:lvl3pPr>
            <a:lvl4pPr lvl="3" rtl="0" algn="ctr">
              <a:spcBef>
                <a:spcPts val="0"/>
              </a:spcBef>
              <a:buClr>
                <a:schemeClr val="accent1"/>
              </a:buClr>
              <a:buSzPts val="1400"/>
              <a:buChar char="●"/>
              <a:defRPr>
                <a:solidFill>
                  <a:schemeClr val="accent1"/>
                </a:solidFill>
              </a:defRPr>
            </a:lvl4pPr>
            <a:lvl5pPr lvl="4" rtl="0" algn="ctr">
              <a:spcBef>
                <a:spcPts val="0"/>
              </a:spcBef>
              <a:buClr>
                <a:schemeClr val="accent1"/>
              </a:buClr>
              <a:buSzPts val="1400"/>
              <a:buChar char="○"/>
              <a:defRPr>
                <a:solidFill>
                  <a:schemeClr val="accent1"/>
                </a:solidFill>
              </a:defRPr>
            </a:lvl5pPr>
            <a:lvl6pPr lvl="5" rtl="0" algn="ctr">
              <a:spcBef>
                <a:spcPts val="0"/>
              </a:spcBef>
              <a:buClr>
                <a:schemeClr val="accent1"/>
              </a:buClr>
              <a:buSzPts val="1400"/>
              <a:buChar char="■"/>
              <a:defRPr>
                <a:solidFill>
                  <a:schemeClr val="accent1"/>
                </a:solidFill>
              </a:defRPr>
            </a:lvl6pPr>
            <a:lvl7pPr lvl="6" rtl="0" algn="ctr">
              <a:spcBef>
                <a:spcPts val="0"/>
              </a:spcBef>
              <a:buClr>
                <a:schemeClr val="accent1"/>
              </a:buClr>
              <a:buSzPts val="1400"/>
              <a:buChar char="●"/>
              <a:defRPr>
                <a:solidFill>
                  <a:schemeClr val="accent1"/>
                </a:solidFill>
              </a:defRPr>
            </a:lvl7pPr>
            <a:lvl8pPr lvl="7" rtl="0" algn="ctr">
              <a:spcBef>
                <a:spcPts val="0"/>
              </a:spcBef>
              <a:buClr>
                <a:schemeClr val="accent1"/>
              </a:buClr>
              <a:buSzPts val="1400"/>
              <a:buChar char="○"/>
              <a:defRPr>
                <a:solidFill>
                  <a:schemeClr val="accent1"/>
                </a:solidFill>
              </a:defRPr>
            </a:lvl8pPr>
            <a:lvl9pPr lvl="8" rtl="0"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rtl="0" algn="ctr">
              <a:spcBef>
                <a:spcPts val="0"/>
              </a:spcBef>
              <a:buSzPts val="4800"/>
              <a:buNone/>
              <a:defRPr sz="4800"/>
            </a:lvl1pPr>
            <a:lvl2pPr lvl="1" rtl="0" algn="ctr">
              <a:spcBef>
                <a:spcPts val="0"/>
              </a:spcBef>
              <a:buSzPts val="4800"/>
              <a:buNone/>
              <a:defRPr sz="4800"/>
            </a:lvl2pPr>
            <a:lvl3pPr lvl="2" rtl="0" algn="ctr">
              <a:spcBef>
                <a:spcPts val="0"/>
              </a:spcBef>
              <a:buSzPts val="4800"/>
              <a:buNone/>
              <a:defRPr sz="4800"/>
            </a:lvl3pPr>
            <a:lvl4pPr lvl="3" rtl="0" algn="ctr">
              <a:spcBef>
                <a:spcPts val="0"/>
              </a:spcBef>
              <a:buSzPts val="4800"/>
              <a:buNone/>
              <a:defRPr sz="4800"/>
            </a:lvl4pPr>
            <a:lvl5pPr lvl="4" rtl="0" algn="ctr">
              <a:spcBef>
                <a:spcPts val="0"/>
              </a:spcBef>
              <a:buSzPts val="4800"/>
              <a:buNone/>
              <a:defRPr sz="4800"/>
            </a:lvl5pPr>
            <a:lvl6pPr lvl="5" rtl="0" algn="ctr">
              <a:spcBef>
                <a:spcPts val="0"/>
              </a:spcBef>
              <a:buSzPts val="4800"/>
              <a:buNone/>
              <a:defRPr sz="4800"/>
            </a:lvl6pPr>
            <a:lvl7pPr lvl="6" rtl="0" algn="ctr">
              <a:spcBef>
                <a:spcPts val="0"/>
              </a:spcBef>
              <a:buSzPts val="4800"/>
              <a:buNone/>
              <a:defRPr sz="4800"/>
            </a:lvl7pPr>
            <a:lvl8pPr lvl="7" rtl="0" algn="ctr">
              <a:spcBef>
                <a:spcPts val="0"/>
              </a:spcBef>
              <a:buSzPts val="4800"/>
              <a:buNone/>
              <a:defRPr sz="4800"/>
            </a:lvl8pPr>
            <a:lvl9pPr lvl="8" rtl="0"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rtl="0">
              <a:spcBef>
                <a:spcPts val="0"/>
              </a:spcBef>
              <a:buSzPts val="4200"/>
              <a:buNone/>
              <a:defRPr/>
            </a:lvl1pPr>
            <a:lvl2pPr lvl="1" rtl="0">
              <a:spcBef>
                <a:spcPts val="0"/>
              </a:spcBef>
              <a:buSzPts val="4200"/>
              <a:buNone/>
              <a:defRPr/>
            </a:lvl2pPr>
            <a:lvl3pPr lvl="2" rtl="0">
              <a:spcBef>
                <a:spcPts val="0"/>
              </a:spcBef>
              <a:buSzPts val="4200"/>
              <a:buNone/>
              <a:defRPr/>
            </a:lvl3pPr>
            <a:lvl4pPr lvl="3" rtl="0">
              <a:spcBef>
                <a:spcPts val="0"/>
              </a:spcBef>
              <a:buSzPts val="4200"/>
              <a:buNone/>
              <a:defRPr/>
            </a:lvl4pPr>
            <a:lvl5pPr lvl="4" rtl="0">
              <a:spcBef>
                <a:spcPts val="0"/>
              </a:spcBef>
              <a:buSzPts val="4200"/>
              <a:buNone/>
              <a:defRPr/>
            </a:lvl5pPr>
            <a:lvl6pPr lvl="5" rtl="0">
              <a:spcBef>
                <a:spcPts val="0"/>
              </a:spcBef>
              <a:buSzPts val="4200"/>
              <a:buNone/>
              <a:defRPr/>
            </a:lvl6pPr>
            <a:lvl7pPr lvl="6" rtl="0">
              <a:spcBef>
                <a:spcPts val="0"/>
              </a:spcBef>
              <a:buSzPts val="4200"/>
              <a:buNone/>
              <a:defRPr/>
            </a:lvl7pPr>
            <a:lvl8pPr lvl="7" rtl="0">
              <a:spcBef>
                <a:spcPts val="0"/>
              </a:spcBef>
              <a:buSzPts val="4200"/>
              <a:buNone/>
              <a:defRPr/>
            </a:lvl8pPr>
            <a:lvl9pPr lvl="8" rtl="0">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rtl="0">
              <a:spcBef>
                <a:spcPts val="0"/>
              </a:spcBef>
              <a:buSzPts val="4200"/>
              <a:buNone/>
              <a:defRPr/>
            </a:lvl1pPr>
            <a:lvl2pPr lvl="1" rtl="0">
              <a:spcBef>
                <a:spcPts val="0"/>
              </a:spcBef>
              <a:buSzPts val="4200"/>
              <a:buNone/>
              <a:defRPr/>
            </a:lvl2pPr>
            <a:lvl3pPr lvl="2" rtl="0">
              <a:spcBef>
                <a:spcPts val="0"/>
              </a:spcBef>
              <a:buSzPts val="4200"/>
              <a:buNone/>
              <a:defRPr/>
            </a:lvl3pPr>
            <a:lvl4pPr lvl="3" rtl="0">
              <a:spcBef>
                <a:spcPts val="0"/>
              </a:spcBef>
              <a:buSzPts val="4200"/>
              <a:buNone/>
              <a:defRPr/>
            </a:lvl4pPr>
            <a:lvl5pPr lvl="4" rtl="0">
              <a:spcBef>
                <a:spcPts val="0"/>
              </a:spcBef>
              <a:buSzPts val="4200"/>
              <a:buNone/>
              <a:defRPr/>
            </a:lvl5pPr>
            <a:lvl6pPr lvl="5" rtl="0">
              <a:spcBef>
                <a:spcPts val="0"/>
              </a:spcBef>
              <a:buSzPts val="4200"/>
              <a:buNone/>
              <a:defRPr/>
            </a:lvl6pPr>
            <a:lvl7pPr lvl="6" rtl="0">
              <a:spcBef>
                <a:spcPts val="0"/>
              </a:spcBef>
              <a:buSzPts val="4200"/>
              <a:buNone/>
              <a:defRPr/>
            </a:lvl7pPr>
            <a:lvl8pPr lvl="7" rtl="0">
              <a:spcBef>
                <a:spcPts val="0"/>
              </a:spcBef>
              <a:buSzPts val="4200"/>
              <a:buNone/>
              <a:defRPr/>
            </a:lvl8pPr>
            <a:lvl9pPr lvl="8" rtl="0">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rtl="0">
              <a:spcBef>
                <a:spcPts val="0"/>
              </a:spcBef>
              <a:buSzPts val="4000"/>
              <a:buNone/>
              <a:defRPr sz="4000"/>
            </a:lvl1pPr>
            <a:lvl2pPr lvl="1" rtl="0">
              <a:spcBef>
                <a:spcPts val="0"/>
              </a:spcBef>
              <a:buSzPts val="4000"/>
              <a:buNone/>
              <a:defRPr sz="4000"/>
            </a:lvl2pPr>
            <a:lvl3pPr lvl="2" rtl="0">
              <a:spcBef>
                <a:spcPts val="0"/>
              </a:spcBef>
              <a:buSzPts val="4000"/>
              <a:buNone/>
              <a:defRPr sz="4000"/>
            </a:lvl3pPr>
            <a:lvl4pPr lvl="3" rtl="0">
              <a:spcBef>
                <a:spcPts val="0"/>
              </a:spcBef>
              <a:buSzPts val="4000"/>
              <a:buNone/>
              <a:defRPr sz="4000"/>
            </a:lvl4pPr>
            <a:lvl5pPr lvl="4" rtl="0">
              <a:spcBef>
                <a:spcPts val="0"/>
              </a:spcBef>
              <a:buSzPts val="4000"/>
              <a:buNone/>
              <a:defRPr sz="4000"/>
            </a:lvl5pPr>
            <a:lvl6pPr lvl="5" rtl="0">
              <a:spcBef>
                <a:spcPts val="0"/>
              </a:spcBef>
              <a:buSzPts val="4000"/>
              <a:buNone/>
              <a:defRPr sz="4000"/>
            </a:lvl6pPr>
            <a:lvl7pPr lvl="6" rtl="0">
              <a:spcBef>
                <a:spcPts val="0"/>
              </a:spcBef>
              <a:buSzPts val="4000"/>
              <a:buNone/>
              <a:defRPr sz="4000"/>
            </a:lvl7pPr>
            <a:lvl8pPr lvl="7" rtl="0">
              <a:spcBef>
                <a:spcPts val="0"/>
              </a:spcBef>
              <a:buSzPts val="4000"/>
              <a:buNone/>
              <a:defRPr sz="4000"/>
            </a:lvl8pPr>
            <a:lvl9pPr lvl="8" rtl="0">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rtl="0">
              <a:spcBef>
                <a:spcPts val="0"/>
              </a:spcBef>
              <a:buClr>
                <a:schemeClr val="lt1"/>
              </a:buClr>
              <a:buSzPts val="6000"/>
              <a:buNone/>
              <a:defRPr sz="6000">
                <a:solidFill>
                  <a:schemeClr val="lt1"/>
                </a:solidFill>
              </a:defRPr>
            </a:lvl1pPr>
            <a:lvl2pPr lvl="1" rtl="0">
              <a:spcBef>
                <a:spcPts val="0"/>
              </a:spcBef>
              <a:buClr>
                <a:schemeClr val="lt1"/>
              </a:buClr>
              <a:buSzPts val="6000"/>
              <a:buNone/>
              <a:defRPr sz="6000">
                <a:solidFill>
                  <a:schemeClr val="lt1"/>
                </a:solidFill>
              </a:defRPr>
            </a:lvl2pPr>
            <a:lvl3pPr lvl="2" rtl="0">
              <a:spcBef>
                <a:spcPts val="0"/>
              </a:spcBef>
              <a:buClr>
                <a:schemeClr val="lt1"/>
              </a:buClr>
              <a:buSzPts val="6000"/>
              <a:buNone/>
              <a:defRPr sz="6000">
                <a:solidFill>
                  <a:schemeClr val="lt1"/>
                </a:solidFill>
              </a:defRPr>
            </a:lvl3pPr>
            <a:lvl4pPr lvl="3" rtl="0">
              <a:spcBef>
                <a:spcPts val="0"/>
              </a:spcBef>
              <a:buClr>
                <a:schemeClr val="lt1"/>
              </a:buClr>
              <a:buSzPts val="6000"/>
              <a:buNone/>
              <a:defRPr sz="6000">
                <a:solidFill>
                  <a:schemeClr val="lt1"/>
                </a:solidFill>
              </a:defRPr>
            </a:lvl4pPr>
            <a:lvl5pPr lvl="4" rtl="0">
              <a:spcBef>
                <a:spcPts val="0"/>
              </a:spcBef>
              <a:buClr>
                <a:schemeClr val="lt1"/>
              </a:buClr>
              <a:buSzPts val="6000"/>
              <a:buNone/>
              <a:defRPr sz="6000">
                <a:solidFill>
                  <a:schemeClr val="lt1"/>
                </a:solidFill>
              </a:defRPr>
            </a:lvl5pPr>
            <a:lvl6pPr lvl="5" rtl="0">
              <a:spcBef>
                <a:spcPts val="0"/>
              </a:spcBef>
              <a:buClr>
                <a:schemeClr val="lt1"/>
              </a:buClr>
              <a:buSzPts val="6000"/>
              <a:buNone/>
              <a:defRPr sz="6000">
                <a:solidFill>
                  <a:schemeClr val="lt1"/>
                </a:solidFill>
              </a:defRPr>
            </a:lvl6pPr>
            <a:lvl7pPr lvl="6" rtl="0">
              <a:spcBef>
                <a:spcPts val="0"/>
              </a:spcBef>
              <a:buClr>
                <a:schemeClr val="lt1"/>
              </a:buClr>
              <a:buSzPts val="6000"/>
              <a:buNone/>
              <a:defRPr sz="6000">
                <a:solidFill>
                  <a:schemeClr val="lt1"/>
                </a:solidFill>
              </a:defRPr>
            </a:lvl7pPr>
            <a:lvl8pPr lvl="7" rtl="0">
              <a:spcBef>
                <a:spcPts val="0"/>
              </a:spcBef>
              <a:buClr>
                <a:schemeClr val="lt1"/>
              </a:buClr>
              <a:buSzPts val="6000"/>
              <a:buNone/>
              <a:defRPr sz="6000">
                <a:solidFill>
                  <a:schemeClr val="lt1"/>
                </a:solidFill>
              </a:defRPr>
            </a:lvl8pPr>
            <a:lvl9pPr lvl="8" rtl="0">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rtl="0" algn="ctr">
              <a:spcBef>
                <a:spcPts val="0"/>
              </a:spcBef>
              <a:buSzPts val="5400"/>
              <a:buNone/>
              <a:defRPr sz="5400"/>
            </a:lvl1pPr>
            <a:lvl2pPr lvl="1" rtl="0" algn="ctr">
              <a:spcBef>
                <a:spcPts val="0"/>
              </a:spcBef>
              <a:buSzPts val="5400"/>
              <a:buNone/>
              <a:defRPr sz="5400"/>
            </a:lvl2pPr>
            <a:lvl3pPr lvl="2" rtl="0" algn="ctr">
              <a:spcBef>
                <a:spcPts val="0"/>
              </a:spcBef>
              <a:buSzPts val="5400"/>
              <a:buNone/>
              <a:defRPr sz="5400"/>
            </a:lvl3pPr>
            <a:lvl4pPr lvl="3" rtl="0" algn="ctr">
              <a:spcBef>
                <a:spcPts val="0"/>
              </a:spcBef>
              <a:buSzPts val="5400"/>
              <a:buNone/>
              <a:defRPr sz="5400"/>
            </a:lvl4pPr>
            <a:lvl5pPr lvl="4" rtl="0" algn="ctr">
              <a:spcBef>
                <a:spcPts val="0"/>
              </a:spcBef>
              <a:buSzPts val="5400"/>
              <a:buNone/>
              <a:defRPr sz="5400"/>
            </a:lvl5pPr>
            <a:lvl6pPr lvl="5" rtl="0" algn="ctr">
              <a:spcBef>
                <a:spcPts val="0"/>
              </a:spcBef>
              <a:buSzPts val="5400"/>
              <a:buNone/>
              <a:defRPr sz="5400"/>
            </a:lvl6pPr>
            <a:lvl7pPr lvl="6" rtl="0" algn="ctr">
              <a:spcBef>
                <a:spcPts val="0"/>
              </a:spcBef>
              <a:buSzPts val="5400"/>
              <a:buNone/>
              <a:defRPr sz="5400"/>
            </a:lvl7pPr>
            <a:lvl8pPr lvl="7" rtl="0" algn="ctr">
              <a:spcBef>
                <a:spcPts val="0"/>
              </a:spcBef>
              <a:buSzPts val="5400"/>
              <a:buNone/>
              <a:defRPr sz="5400"/>
            </a:lvl8pPr>
            <a:lvl9pPr lvl="8" rtl="0"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accent1"/>
              </a:buClr>
              <a:buSzPts val="1800"/>
              <a:buChar char="●"/>
              <a:defRPr>
                <a:solidFill>
                  <a:schemeClr val="accent1"/>
                </a:solidFill>
              </a:defRPr>
            </a:lvl1pPr>
            <a:lvl2pPr lvl="1" rtl="0">
              <a:spcBef>
                <a:spcPts val="0"/>
              </a:spcBef>
              <a:buClr>
                <a:schemeClr val="accent1"/>
              </a:buClr>
              <a:buSzPts val="1400"/>
              <a:buChar char="○"/>
              <a:defRPr>
                <a:solidFill>
                  <a:schemeClr val="accent1"/>
                </a:solidFill>
              </a:defRPr>
            </a:lvl2pPr>
            <a:lvl3pPr lvl="2" rtl="0">
              <a:spcBef>
                <a:spcPts val="0"/>
              </a:spcBef>
              <a:buClr>
                <a:schemeClr val="accent1"/>
              </a:buClr>
              <a:buSzPts val="1400"/>
              <a:buChar char="■"/>
              <a:defRPr>
                <a:solidFill>
                  <a:schemeClr val="accent1"/>
                </a:solidFill>
              </a:defRPr>
            </a:lvl3pPr>
            <a:lvl4pPr lvl="3" rtl="0">
              <a:spcBef>
                <a:spcPts val="0"/>
              </a:spcBef>
              <a:buClr>
                <a:schemeClr val="accent1"/>
              </a:buClr>
              <a:buSzPts val="1400"/>
              <a:buChar char="●"/>
              <a:defRPr>
                <a:solidFill>
                  <a:schemeClr val="accent1"/>
                </a:solidFill>
              </a:defRPr>
            </a:lvl4pPr>
            <a:lvl5pPr lvl="4" rtl="0">
              <a:spcBef>
                <a:spcPts val="0"/>
              </a:spcBef>
              <a:buClr>
                <a:schemeClr val="accent1"/>
              </a:buClr>
              <a:buSzPts val="1400"/>
              <a:buChar char="○"/>
              <a:defRPr>
                <a:solidFill>
                  <a:schemeClr val="accent1"/>
                </a:solidFill>
              </a:defRPr>
            </a:lvl5pPr>
            <a:lvl6pPr lvl="5" rtl="0">
              <a:spcBef>
                <a:spcPts val="0"/>
              </a:spcBef>
              <a:buClr>
                <a:schemeClr val="accent1"/>
              </a:buClr>
              <a:buSzPts val="1400"/>
              <a:buChar char="■"/>
              <a:defRPr>
                <a:solidFill>
                  <a:schemeClr val="accent1"/>
                </a:solidFill>
              </a:defRPr>
            </a:lvl6pPr>
            <a:lvl7pPr lvl="6" rtl="0">
              <a:spcBef>
                <a:spcPts val="0"/>
              </a:spcBef>
              <a:buClr>
                <a:schemeClr val="accent1"/>
              </a:buClr>
              <a:buSzPts val="1400"/>
              <a:buChar char="●"/>
              <a:defRPr>
                <a:solidFill>
                  <a:schemeClr val="accent1"/>
                </a:solidFill>
              </a:defRPr>
            </a:lvl7pPr>
            <a:lvl8pPr lvl="7" rtl="0">
              <a:spcBef>
                <a:spcPts val="0"/>
              </a:spcBef>
              <a:buClr>
                <a:schemeClr val="accent1"/>
              </a:buClr>
              <a:buSzPts val="1400"/>
              <a:buChar char="○"/>
              <a:defRPr>
                <a:solidFill>
                  <a:schemeClr val="accent1"/>
                </a:solidFill>
              </a:defRPr>
            </a:lvl8pPr>
            <a:lvl9pPr lvl="8" rtl="0">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a:spcBef>
                <a:spcPts val="0"/>
              </a:spcBef>
              <a:buNone/>
            </a:pPr>
            <a:r>
              <a:rPr lang="en-GB"/>
              <a:t>Programming</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Flow block: Switch</a:t>
            </a:r>
          </a:p>
        </p:txBody>
      </p:sp>
      <p:sp>
        <p:nvSpPr>
          <p:cNvPr id="125" name="Shape 125"/>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Switch block</a:t>
            </a:r>
            <a:r>
              <a:rPr lang="en-GB"/>
              <a:t> is a container than can contain two or more sequences of programming blocks. Each sequence is called a </a:t>
            </a:r>
            <a:r>
              <a:rPr b="1" lang="en-GB"/>
              <a:t>Case</a:t>
            </a:r>
            <a:r>
              <a:rPr lang="en-GB"/>
              <a:t>. </a:t>
            </a:r>
          </a:p>
          <a:p>
            <a:pPr indent="0" lvl="0" marL="0">
              <a:spcBef>
                <a:spcPts val="0"/>
              </a:spcBef>
              <a:buNone/>
            </a:pPr>
            <a:r>
              <a:rPr lang="en-GB"/>
              <a:t>A test at the beginning of the Switch determines which Case will run. </a:t>
            </a:r>
          </a:p>
          <a:p>
            <a:pPr indent="0" lvl="0" marL="0" rtl="0">
              <a:spcBef>
                <a:spcPts val="0"/>
              </a:spcBef>
              <a:buNone/>
            </a:pPr>
            <a:r>
              <a:rPr b="1" lang="en-GB"/>
              <a:t>Only one Case will run each time the Switch is executed.</a:t>
            </a:r>
          </a:p>
        </p:txBody>
      </p:sp>
      <p:sp>
        <p:nvSpPr>
          <p:cNvPr id="126" name="Shape 126"/>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27" name="Shape 127"/>
          <p:cNvPicPr preferRelativeResize="0"/>
          <p:nvPr/>
        </p:nvPicPr>
        <p:blipFill>
          <a:blip r:embed="rId3">
            <a:alphaModFix/>
          </a:blip>
          <a:stretch>
            <a:fillRect/>
          </a:stretch>
        </p:blipFill>
        <p:spPr>
          <a:xfrm>
            <a:off x="5548812" y="364500"/>
            <a:ext cx="2567075" cy="4414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Flow block: Loop interrupt</a:t>
            </a:r>
          </a:p>
        </p:txBody>
      </p:sp>
      <p:sp>
        <p:nvSpPr>
          <p:cNvPr id="133" name="Shape 133"/>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Loop Interrupt block</a:t>
            </a:r>
            <a:r>
              <a:rPr lang="en-GB"/>
              <a:t> makes a </a:t>
            </a:r>
            <a:r>
              <a:rPr b="1" lang="en-GB"/>
              <a:t>Loop block</a:t>
            </a:r>
            <a:r>
              <a:rPr lang="en-GB"/>
              <a:t> end. </a:t>
            </a:r>
          </a:p>
          <a:p>
            <a:pPr indent="0" lvl="0" marL="0">
              <a:spcBef>
                <a:spcPts val="0"/>
              </a:spcBef>
              <a:buNone/>
            </a:pPr>
            <a:r>
              <a:rPr lang="en-GB"/>
              <a:t>No more blocks in the loop sequence will execute, and the program will continue with any blocks that are after the loop.</a:t>
            </a:r>
          </a:p>
          <a:p>
            <a:pPr indent="0" lvl="0" marL="0" rtl="0">
              <a:spcBef>
                <a:spcPts val="0"/>
              </a:spcBef>
              <a:buNone/>
            </a:pPr>
            <a:r>
              <a:t/>
            </a:r>
            <a:endParaRPr/>
          </a:p>
        </p:txBody>
      </p:sp>
      <p:sp>
        <p:nvSpPr>
          <p:cNvPr id="134" name="Shape 134"/>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35" name="Shape 135"/>
          <p:cNvPicPr preferRelativeResize="0"/>
          <p:nvPr/>
        </p:nvPicPr>
        <p:blipFill>
          <a:blip r:embed="rId3">
            <a:alphaModFix/>
          </a:blip>
          <a:stretch>
            <a:fillRect/>
          </a:stretch>
        </p:blipFill>
        <p:spPr>
          <a:xfrm>
            <a:off x="5230713" y="469600"/>
            <a:ext cx="3203275" cy="420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Describe what the robot is doing in this program</a:t>
            </a:r>
          </a:p>
        </p:txBody>
      </p:sp>
      <p:pic>
        <p:nvPicPr>
          <p:cNvPr id="141" name="Shape 141"/>
          <p:cNvPicPr preferRelativeResize="0"/>
          <p:nvPr/>
        </p:nvPicPr>
        <p:blipFill>
          <a:blip r:embed="rId3">
            <a:alphaModFix/>
          </a:blip>
          <a:stretch>
            <a:fillRect/>
          </a:stretch>
        </p:blipFill>
        <p:spPr>
          <a:xfrm>
            <a:off x="0" y="1452275"/>
            <a:ext cx="9143999" cy="184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Describe what the robot is doing in this program</a:t>
            </a:r>
          </a:p>
        </p:txBody>
      </p:sp>
      <p:pic>
        <p:nvPicPr>
          <p:cNvPr id="147" name="Shape 147"/>
          <p:cNvPicPr preferRelativeResize="0"/>
          <p:nvPr/>
        </p:nvPicPr>
        <p:blipFill>
          <a:blip r:embed="rId3">
            <a:alphaModFix/>
          </a:blip>
          <a:stretch>
            <a:fillRect/>
          </a:stretch>
        </p:blipFill>
        <p:spPr>
          <a:xfrm>
            <a:off x="1061738" y="1093850"/>
            <a:ext cx="6633986" cy="4049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Advanced block: Comment</a:t>
            </a:r>
          </a:p>
        </p:txBody>
      </p:sp>
      <p:sp>
        <p:nvSpPr>
          <p:cNvPr id="153" name="Shape 153"/>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GB"/>
              <a:t>The </a:t>
            </a:r>
            <a:r>
              <a:rPr i="1" lang="en-GB"/>
              <a:t>comment block</a:t>
            </a:r>
            <a:r>
              <a:rPr lang="en-GB"/>
              <a:t> allows you to write comments within a program.</a:t>
            </a:r>
          </a:p>
          <a:p>
            <a:pPr indent="0" lvl="0" marL="0">
              <a:spcBef>
                <a:spcPts val="0"/>
              </a:spcBef>
              <a:buNone/>
            </a:pPr>
            <a:r>
              <a:rPr lang="en-GB"/>
              <a:t>It is often used to provide an explanation of the subsequent blocks and expected actions.</a:t>
            </a:r>
          </a:p>
          <a:p>
            <a:pPr indent="0" lvl="0" marL="0">
              <a:spcBef>
                <a:spcPts val="0"/>
              </a:spcBef>
              <a:buNone/>
            </a:pPr>
            <a:r>
              <a:rPr lang="en-GB"/>
              <a:t>       </a:t>
            </a:r>
          </a:p>
          <a:p>
            <a:pPr indent="0" lvl="0" marL="0" rtl="0">
              <a:spcBef>
                <a:spcPts val="0"/>
              </a:spcBef>
              <a:buNone/>
            </a:pPr>
            <a:r>
              <a:t/>
            </a:r>
            <a:endParaRPr/>
          </a:p>
        </p:txBody>
      </p:sp>
      <p:sp>
        <p:nvSpPr>
          <p:cNvPr id="154" name="Shape 154"/>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55" name="Shape 155"/>
          <p:cNvPicPr preferRelativeResize="0"/>
          <p:nvPr/>
        </p:nvPicPr>
        <p:blipFill>
          <a:blip r:embed="rId3">
            <a:alphaModFix/>
          </a:blip>
          <a:stretch>
            <a:fillRect/>
          </a:stretch>
        </p:blipFill>
        <p:spPr>
          <a:xfrm>
            <a:off x="4562247" y="1093850"/>
            <a:ext cx="3999900" cy="20185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Pseudo code - coding in comments</a:t>
            </a:r>
          </a:p>
        </p:txBody>
      </p:sp>
      <p:sp>
        <p:nvSpPr>
          <p:cNvPr id="161" name="Shape 161"/>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0" lvl="0" marL="0">
              <a:spcBef>
                <a:spcPts val="0"/>
              </a:spcBef>
              <a:buNone/>
            </a:pPr>
            <a:r>
              <a:rPr lang="en-GB" sz="1600"/>
              <a:t>Use a different </a:t>
            </a:r>
            <a:r>
              <a:rPr b="1" i="1" lang="en-GB" sz="1600"/>
              <a:t>Comment Block</a:t>
            </a:r>
            <a:r>
              <a:rPr lang="en-GB" sz="1600"/>
              <a:t> to describe each step in the program you are planning to make. </a:t>
            </a:r>
          </a:p>
          <a:p>
            <a:pPr indent="0" lvl="0" marL="0">
              <a:spcBef>
                <a:spcPts val="0"/>
              </a:spcBef>
              <a:buNone/>
            </a:pPr>
            <a:r>
              <a:t/>
            </a:r>
            <a:endParaRPr/>
          </a:p>
          <a:p>
            <a:pPr indent="0" lvl="0" marL="0" rtl="0">
              <a:spcBef>
                <a:spcPts val="0"/>
              </a:spcBef>
              <a:buNone/>
            </a:pPr>
            <a:r>
              <a:t/>
            </a:r>
            <a:endParaRPr/>
          </a:p>
          <a:p>
            <a:pPr indent="0" lvl="0" marL="0" rtl="0">
              <a:spcBef>
                <a:spcPts val="0"/>
              </a:spcBef>
              <a:buNone/>
            </a:pPr>
            <a:r>
              <a:rPr lang="en-GB" sz="1600"/>
              <a:t>Once you have described all the steps (also called an algorithm) in plain language, you can insert the programming blocks after each comment block describing the step.</a:t>
            </a:r>
          </a:p>
        </p:txBody>
      </p:sp>
      <p:pic>
        <p:nvPicPr>
          <p:cNvPr id="162" name="Shape 162"/>
          <p:cNvPicPr preferRelativeResize="0"/>
          <p:nvPr/>
        </p:nvPicPr>
        <p:blipFill>
          <a:blip r:embed="rId3">
            <a:alphaModFix/>
          </a:blip>
          <a:stretch>
            <a:fillRect/>
          </a:stretch>
        </p:blipFill>
        <p:spPr>
          <a:xfrm>
            <a:off x="1598497" y="1882459"/>
            <a:ext cx="4967001" cy="1015475"/>
          </a:xfrm>
          <a:prstGeom prst="rect">
            <a:avLst/>
          </a:prstGeom>
          <a:noFill/>
          <a:ln>
            <a:noFill/>
          </a:ln>
        </p:spPr>
      </p:pic>
      <p:pic>
        <p:nvPicPr>
          <p:cNvPr id="163" name="Shape 163"/>
          <p:cNvPicPr preferRelativeResize="0"/>
          <p:nvPr/>
        </p:nvPicPr>
        <p:blipFill>
          <a:blip r:embed="rId4">
            <a:alphaModFix/>
          </a:blip>
          <a:stretch>
            <a:fillRect/>
          </a:stretch>
        </p:blipFill>
        <p:spPr>
          <a:xfrm>
            <a:off x="328950" y="4049625"/>
            <a:ext cx="8486110" cy="101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Action Block: Medium motor</a:t>
            </a:r>
          </a:p>
        </p:txBody>
      </p:sp>
      <p:sp>
        <p:nvSpPr>
          <p:cNvPr id="63" name="Shape 63"/>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medium motor block </a:t>
            </a:r>
            <a:r>
              <a:rPr lang="en-GB"/>
              <a:t>controls a medium motor. You can turn the motor on or off, control its power level, or turn the motor on for a specified amount of time or rotations. </a:t>
            </a:r>
          </a:p>
          <a:p>
            <a:pPr indent="0" lvl="0" marL="0">
              <a:spcBef>
                <a:spcPts val="0"/>
              </a:spcBef>
              <a:buNone/>
            </a:pPr>
            <a:r>
              <a:t/>
            </a:r>
            <a:endParaRPr/>
          </a:p>
          <a:p>
            <a:pPr indent="0" lvl="0" marL="0" rtl="0">
              <a:spcBef>
                <a:spcPts val="0"/>
              </a:spcBef>
              <a:buNone/>
            </a:pPr>
            <a:r>
              <a:t/>
            </a:r>
            <a:endParaRPr/>
          </a:p>
        </p:txBody>
      </p:sp>
      <p:sp>
        <p:nvSpPr>
          <p:cNvPr id="64" name="Shape 64"/>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65" name="Shape 65"/>
          <p:cNvPicPr preferRelativeResize="0"/>
          <p:nvPr/>
        </p:nvPicPr>
        <p:blipFill>
          <a:blip r:embed="rId3">
            <a:alphaModFix/>
          </a:blip>
          <a:stretch>
            <a:fillRect/>
          </a:stretch>
        </p:blipFill>
        <p:spPr>
          <a:xfrm>
            <a:off x="5982074" y="292850"/>
            <a:ext cx="2647800" cy="387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Action block: Large motor</a:t>
            </a:r>
          </a:p>
        </p:txBody>
      </p:sp>
      <p:sp>
        <p:nvSpPr>
          <p:cNvPr id="71" name="Shape 71"/>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large motor block</a:t>
            </a:r>
            <a:r>
              <a:rPr lang="en-GB"/>
              <a:t> controls a large motor.</a:t>
            </a:r>
          </a:p>
          <a:p>
            <a:pPr indent="0" lvl="0" marL="0" rtl="0">
              <a:spcBef>
                <a:spcPts val="0"/>
              </a:spcBef>
              <a:buNone/>
            </a:pPr>
            <a:r>
              <a:rPr lang="en-GB"/>
              <a:t>You can turn a motor on or off, control its power level, or turn the motor on for a specific amount of time or rotation.</a:t>
            </a:r>
          </a:p>
        </p:txBody>
      </p:sp>
      <p:sp>
        <p:nvSpPr>
          <p:cNvPr id="72" name="Shape 72"/>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73" name="Shape 73"/>
          <p:cNvPicPr preferRelativeResize="0"/>
          <p:nvPr/>
        </p:nvPicPr>
        <p:blipFill>
          <a:blip r:embed="rId3">
            <a:alphaModFix/>
          </a:blip>
          <a:stretch>
            <a:fillRect/>
          </a:stretch>
        </p:blipFill>
        <p:spPr>
          <a:xfrm>
            <a:off x="5268879" y="546925"/>
            <a:ext cx="3126935" cy="4049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Action block: Move steering</a:t>
            </a:r>
          </a:p>
        </p:txBody>
      </p:sp>
      <p:sp>
        <p:nvSpPr>
          <p:cNvPr id="79" name="Shape 79"/>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rtl="0">
              <a:spcBef>
                <a:spcPts val="0"/>
              </a:spcBef>
              <a:buNone/>
            </a:pPr>
            <a:r>
              <a:rPr lang="en-GB"/>
              <a:t>The </a:t>
            </a:r>
            <a:r>
              <a:rPr i="1" lang="en-GB"/>
              <a:t>move steering block</a:t>
            </a:r>
            <a:r>
              <a:rPr lang="en-GB"/>
              <a:t> is used to control a robot with </a:t>
            </a:r>
            <a:r>
              <a:rPr lang="en-GB" u="sng"/>
              <a:t>two large motors</a:t>
            </a:r>
            <a:r>
              <a:rPr lang="en-GB"/>
              <a:t>; one of the left and one of the right.</a:t>
            </a:r>
          </a:p>
          <a:p>
            <a:pPr indent="0" lvl="0" marL="0" rtl="0">
              <a:spcBef>
                <a:spcPts val="0"/>
              </a:spcBef>
              <a:buNone/>
            </a:pPr>
            <a:r>
              <a:rPr lang="en-GB"/>
              <a:t>It drives the robot forward and backward, turns, and stops.</a:t>
            </a:r>
          </a:p>
          <a:p>
            <a:pPr indent="0" lvl="0" marL="0" rtl="0">
              <a:spcBef>
                <a:spcPts val="0"/>
              </a:spcBef>
              <a:buNone/>
            </a:pPr>
            <a:r>
              <a:rPr b="1" lang="en-GB"/>
              <a:t>The </a:t>
            </a:r>
            <a:r>
              <a:rPr b="1" i="1" lang="en-GB"/>
              <a:t>move steering block</a:t>
            </a:r>
            <a:r>
              <a:rPr b="1" lang="en-GB"/>
              <a:t> will control both motors at the same time, to drive your vehicle in the direction that you choose.</a:t>
            </a:r>
          </a:p>
        </p:txBody>
      </p:sp>
      <p:sp>
        <p:nvSpPr>
          <p:cNvPr id="80" name="Shape 80"/>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81" name="Shape 81"/>
          <p:cNvPicPr preferRelativeResize="0"/>
          <p:nvPr/>
        </p:nvPicPr>
        <p:blipFill>
          <a:blip r:embed="rId3">
            <a:alphaModFix/>
          </a:blip>
          <a:stretch>
            <a:fillRect/>
          </a:stretch>
        </p:blipFill>
        <p:spPr>
          <a:xfrm>
            <a:off x="5203013" y="473450"/>
            <a:ext cx="3258675" cy="3873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Action block: Move tank</a:t>
            </a:r>
          </a:p>
        </p:txBody>
      </p:sp>
      <p:sp>
        <p:nvSpPr>
          <p:cNvPr id="87" name="Shape 87"/>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move tank block</a:t>
            </a:r>
            <a:r>
              <a:rPr lang="en-GB"/>
              <a:t> is used to control a robot with </a:t>
            </a:r>
            <a:r>
              <a:rPr lang="en-GB" u="sng"/>
              <a:t>two large motors</a:t>
            </a:r>
            <a:r>
              <a:rPr lang="en-GB"/>
              <a:t>; one of the left and one of the right.</a:t>
            </a:r>
          </a:p>
          <a:p>
            <a:pPr indent="0" lvl="0" marL="0">
              <a:spcBef>
                <a:spcPts val="0"/>
              </a:spcBef>
              <a:buNone/>
            </a:pPr>
            <a:r>
              <a:rPr lang="en-GB"/>
              <a:t>It drives the robot forward and backward, turns, and stops.</a:t>
            </a:r>
          </a:p>
          <a:p>
            <a:pPr indent="0" lvl="0" marL="0" rtl="0">
              <a:spcBef>
                <a:spcPts val="0"/>
              </a:spcBef>
              <a:buNone/>
            </a:pPr>
            <a:r>
              <a:rPr b="1" lang="en-GB"/>
              <a:t>The </a:t>
            </a:r>
            <a:r>
              <a:rPr b="1" i="1" lang="en-GB"/>
              <a:t>move tank block</a:t>
            </a:r>
            <a:r>
              <a:rPr b="1" lang="en-GB"/>
              <a:t> make the two motors go at different speeds or in different directions to make your robot turn.</a:t>
            </a:r>
          </a:p>
        </p:txBody>
      </p:sp>
      <p:sp>
        <p:nvSpPr>
          <p:cNvPr id="88" name="Shape 88"/>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89" name="Shape 89"/>
          <p:cNvPicPr preferRelativeResize="0"/>
          <p:nvPr/>
        </p:nvPicPr>
        <p:blipFill>
          <a:blip r:embed="rId3">
            <a:alphaModFix/>
          </a:blip>
          <a:stretch>
            <a:fillRect/>
          </a:stretch>
        </p:blipFill>
        <p:spPr>
          <a:xfrm>
            <a:off x="4832400" y="292847"/>
            <a:ext cx="3558900" cy="421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Steering and turning</a:t>
            </a:r>
          </a:p>
        </p:txBody>
      </p:sp>
      <p:sp>
        <p:nvSpPr>
          <p:cNvPr id="95" name="Shape 9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GB"/>
              <a:t>What is the difference between the </a:t>
            </a:r>
            <a:r>
              <a:rPr b="1" i="1" lang="en-GB"/>
              <a:t>Move Steering Block</a:t>
            </a:r>
            <a:r>
              <a:rPr lang="en-GB"/>
              <a:t> and the </a:t>
            </a:r>
            <a:r>
              <a:rPr b="1" i="1" lang="en-GB"/>
              <a:t>Move Tank Block</a:t>
            </a:r>
            <a:r>
              <a:rPr b="1" lang="en-GB"/>
              <a:t>?</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Flow block: start</a:t>
            </a:r>
          </a:p>
        </p:txBody>
      </p:sp>
      <p:sp>
        <p:nvSpPr>
          <p:cNvPr id="101" name="Shape 101"/>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GB"/>
              <a:t>The </a:t>
            </a:r>
            <a:r>
              <a:rPr i="1" lang="en-GB"/>
              <a:t>Start Block</a:t>
            </a:r>
            <a:r>
              <a:rPr lang="en-GB"/>
              <a:t> marks the beginning of a programming block sequence in your program. Your program can have more than one sequence. </a:t>
            </a:r>
          </a:p>
          <a:p>
            <a:pPr indent="0" lvl="0" marL="0" rtl="0">
              <a:spcBef>
                <a:spcPts val="0"/>
              </a:spcBef>
              <a:buNone/>
            </a:pPr>
            <a:r>
              <a:rPr lang="en-GB"/>
              <a:t>If a sequence of programming blocks does not start with a Start Block, the blocks will not run.</a:t>
            </a:r>
          </a:p>
        </p:txBody>
      </p:sp>
      <p:sp>
        <p:nvSpPr>
          <p:cNvPr id="102" name="Shape 102"/>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03" name="Shape 103"/>
          <p:cNvPicPr preferRelativeResize="0"/>
          <p:nvPr/>
        </p:nvPicPr>
        <p:blipFill>
          <a:blip r:embed="rId3">
            <a:alphaModFix/>
          </a:blip>
          <a:stretch>
            <a:fillRect/>
          </a:stretch>
        </p:blipFill>
        <p:spPr>
          <a:xfrm>
            <a:off x="5490138" y="980266"/>
            <a:ext cx="2684437" cy="318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Flow block: Wait</a:t>
            </a:r>
          </a:p>
        </p:txBody>
      </p:sp>
      <p:sp>
        <p:nvSpPr>
          <p:cNvPr id="109" name="Shape 109"/>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Wait Block</a:t>
            </a:r>
            <a:r>
              <a:rPr lang="en-GB"/>
              <a:t> makes your program wait for something before continuing to the next block in the sequence. </a:t>
            </a:r>
          </a:p>
          <a:p>
            <a:pPr indent="0" lvl="0" marL="0">
              <a:spcBef>
                <a:spcPts val="0"/>
              </a:spcBef>
              <a:buNone/>
            </a:pPr>
            <a:r>
              <a:rPr lang="en-GB"/>
              <a:t>You can wait for a certain amount of time, for a sensor to reach a certain value, or for a sensor value to change.</a:t>
            </a:r>
          </a:p>
          <a:p>
            <a:pPr indent="0" lvl="0" marL="0" rtl="0">
              <a:spcBef>
                <a:spcPts val="0"/>
              </a:spcBef>
              <a:buNone/>
            </a:pPr>
            <a:r>
              <a:rPr lang="en-GB"/>
              <a:t>The Wait block does not make your robot stop. </a:t>
            </a:r>
            <a:r>
              <a:rPr b="1" lang="en-GB"/>
              <a:t>If any motors are on at the beginning of the block, they will stay on during the wait.</a:t>
            </a:r>
          </a:p>
        </p:txBody>
      </p:sp>
      <p:sp>
        <p:nvSpPr>
          <p:cNvPr id="110" name="Shape 110"/>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11" name="Shape 111"/>
          <p:cNvPicPr preferRelativeResize="0"/>
          <p:nvPr/>
        </p:nvPicPr>
        <p:blipFill>
          <a:blip r:embed="rId3">
            <a:alphaModFix/>
          </a:blip>
          <a:stretch>
            <a:fillRect/>
          </a:stretch>
        </p:blipFill>
        <p:spPr>
          <a:xfrm>
            <a:off x="5689570" y="614337"/>
            <a:ext cx="2285569" cy="3914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GB"/>
              <a:t>Flow block: Loop</a:t>
            </a:r>
          </a:p>
        </p:txBody>
      </p:sp>
      <p:sp>
        <p:nvSpPr>
          <p:cNvPr id="117" name="Shape 117"/>
          <p:cNvSpPr txBox="1"/>
          <p:nvPr>
            <p:ph idx="1" type="body"/>
          </p:nvPr>
        </p:nvSpPr>
        <p:spPr>
          <a:xfrm>
            <a:off x="311700" y="1228675"/>
            <a:ext cx="3999900" cy="3340200"/>
          </a:xfrm>
          <a:prstGeom prst="rect">
            <a:avLst/>
          </a:prstGeom>
        </p:spPr>
        <p:txBody>
          <a:bodyPr anchorCtr="0" anchor="t" bIns="91425" lIns="91425" rIns="91425" wrap="square" tIns="91425">
            <a:noAutofit/>
          </a:bodyPr>
          <a:lstStyle/>
          <a:p>
            <a:pPr indent="0" lvl="0" marL="0">
              <a:spcBef>
                <a:spcPts val="0"/>
              </a:spcBef>
              <a:buNone/>
            </a:pPr>
            <a:r>
              <a:rPr lang="en-GB"/>
              <a:t>The </a:t>
            </a:r>
            <a:r>
              <a:rPr i="1" lang="en-GB"/>
              <a:t>Loop</a:t>
            </a:r>
            <a:r>
              <a:rPr lang="en-GB"/>
              <a:t> block is a container that can hold a sequence of programming blocks.</a:t>
            </a:r>
          </a:p>
          <a:p>
            <a:pPr indent="0" lvl="0" marL="0">
              <a:spcBef>
                <a:spcPts val="0"/>
              </a:spcBef>
              <a:buNone/>
            </a:pPr>
            <a:r>
              <a:rPr lang="en-GB"/>
              <a:t>It will make the sequence of blocks inside it repeat.</a:t>
            </a:r>
          </a:p>
          <a:p>
            <a:pPr indent="0" lvl="0" marL="0" rtl="0">
              <a:spcBef>
                <a:spcPts val="0"/>
              </a:spcBef>
              <a:buNone/>
            </a:pPr>
            <a:r>
              <a:rPr lang="en-GB"/>
              <a:t>You can choose to repeat the blocks forever, a certain number of times, or until a sensor test or other condition is True.</a:t>
            </a:r>
          </a:p>
        </p:txBody>
      </p:sp>
      <p:sp>
        <p:nvSpPr>
          <p:cNvPr id="118" name="Shape 118"/>
          <p:cNvSpPr txBox="1"/>
          <p:nvPr>
            <p:ph idx="2" type="body"/>
          </p:nvPr>
        </p:nvSpPr>
        <p:spPr>
          <a:xfrm>
            <a:off x="4832400" y="1228675"/>
            <a:ext cx="3999900" cy="3340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19" name="Shape 119"/>
          <p:cNvPicPr preferRelativeResize="0"/>
          <p:nvPr/>
        </p:nvPicPr>
        <p:blipFill>
          <a:blip r:embed="rId3">
            <a:alphaModFix/>
          </a:blip>
          <a:stretch>
            <a:fillRect/>
          </a:stretch>
        </p:blipFill>
        <p:spPr>
          <a:xfrm>
            <a:off x="5495138" y="546925"/>
            <a:ext cx="2674415" cy="404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