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3" r:id="rId3"/>
    <p:sldId id="276" r:id="rId4"/>
    <p:sldId id="258" r:id="rId5"/>
    <p:sldId id="352" r:id="rId6"/>
    <p:sldId id="293" r:id="rId7"/>
    <p:sldId id="279" r:id="rId8"/>
    <p:sldId id="261" r:id="rId9"/>
    <p:sldId id="350" r:id="rId10"/>
    <p:sldId id="321" r:id="rId11"/>
    <p:sldId id="277" r:id="rId12"/>
    <p:sldId id="257" r:id="rId13"/>
    <p:sldId id="259" r:id="rId14"/>
    <p:sldId id="292" r:id="rId15"/>
    <p:sldId id="291" r:id="rId16"/>
    <p:sldId id="349" r:id="rId17"/>
    <p:sldId id="351" r:id="rId18"/>
    <p:sldId id="278" r:id="rId19"/>
    <p:sldId id="295" r:id="rId20"/>
    <p:sldId id="288" r:id="rId21"/>
    <p:sldId id="268" r:id="rId22"/>
    <p:sldId id="320" r:id="rId23"/>
    <p:sldId id="290" r:id="rId24"/>
    <p:sldId id="260" r:id="rId25"/>
    <p:sldId id="294" r:id="rId26"/>
    <p:sldId id="262" r:id="rId27"/>
    <p:sldId id="280" r:id="rId28"/>
    <p:sldId id="281" r:id="rId29"/>
    <p:sldId id="263" r:id="rId30"/>
    <p:sldId id="305" r:id="rId31"/>
    <p:sldId id="283" r:id="rId32"/>
    <p:sldId id="282" r:id="rId33"/>
    <p:sldId id="284" r:id="rId34"/>
    <p:sldId id="287" r:id="rId35"/>
    <p:sldId id="304" r:id="rId36"/>
    <p:sldId id="286" r:id="rId37"/>
    <p:sldId id="264" r:id="rId38"/>
    <p:sldId id="275" r:id="rId39"/>
    <p:sldId id="354" r:id="rId40"/>
    <p:sldId id="353" r:id="rId41"/>
    <p:sldId id="335" r:id="rId42"/>
    <p:sldId id="266" r:id="rId43"/>
    <p:sldId id="334" r:id="rId44"/>
    <p:sldId id="355" r:id="rId45"/>
    <p:sldId id="297" r:id="rId46"/>
    <p:sldId id="359" r:id="rId47"/>
    <p:sldId id="265" r:id="rId48"/>
    <p:sldId id="360" r:id="rId49"/>
    <p:sldId id="356" r:id="rId50"/>
    <p:sldId id="274" r:id="rId51"/>
    <p:sldId id="361" r:id="rId52"/>
    <p:sldId id="362" r:id="rId53"/>
    <p:sldId id="363" r:id="rId54"/>
    <p:sldId id="365" r:id="rId55"/>
    <p:sldId id="267" r:id="rId56"/>
    <p:sldId id="364" r:id="rId57"/>
    <p:sldId id="366" r:id="rId58"/>
    <p:sldId id="300" r:id="rId59"/>
    <p:sldId id="270" r:id="rId60"/>
    <p:sldId id="302" r:id="rId61"/>
    <p:sldId id="309" r:id="rId62"/>
    <p:sldId id="313" r:id="rId63"/>
    <p:sldId id="314" r:id="rId64"/>
    <p:sldId id="322" r:id="rId65"/>
    <p:sldId id="301" r:id="rId66"/>
    <p:sldId id="272" r:id="rId67"/>
    <p:sldId id="271" r:id="rId68"/>
    <p:sldId id="323" r:id="rId69"/>
    <p:sldId id="330" r:id="rId70"/>
    <p:sldId id="311" r:id="rId71"/>
    <p:sldId id="331" r:id="rId72"/>
    <p:sldId id="332" r:id="rId73"/>
    <p:sldId id="329" r:id="rId74"/>
    <p:sldId id="324" r:id="rId75"/>
    <p:sldId id="312" r:id="rId76"/>
    <p:sldId id="333" r:id="rId77"/>
    <p:sldId id="317" r:id="rId78"/>
    <p:sldId id="325" r:id="rId79"/>
    <p:sldId id="327" r:id="rId80"/>
    <p:sldId id="315" r:id="rId81"/>
    <p:sldId id="336" r:id="rId82"/>
    <p:sldId id="342" r:id="rId83"/>
    <p:sldId id="318" r:id="rId84"/>
    <p:sldId id="340" r:id="rId85"/>
    <p:sldId id="341" r:id="rId86"/>
    <p:sldId id="316" r:id="rId87"/>
    <p:sldId id="337" r:id="rId88"/>
    <p:sldId id="338" r:id="rId89"/>
    <p:sldId id="339" r:id="rId90"/>
    <p:sldId id="344" r:id="rId91"/>
    <p:sldId id="345" r:id="rId92"/>
    <p:sldId id="346" r:id="rId93"/>
    <p:sldId id="347" r:id="rId94"/>
    <p:sldId id="348"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078" autoAdjust="0"/>
    <p:restoredTop sz="94660"/>
  </p:normalViewPr>
  <p:slideViewPr>
    <p:cSldViewPr snapToGrid="0">
      <p:cViewPr varScale="1">
        <p:scale>
          <a:sx n="77" d="100"/>
          <a:sy n="77" d="100"/>
        </p:scale>
        <p:origin x="-136" y="-6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printerSettings" Target="printerSettings/printerSettings1.bin"/><Relationship Id="rId97" Type="http://schemas.openxmlformats.org/officeDocument/2006/relationships/presProps" Target="presProps.xml"/><Relationship Id="rId98" Type="http://schemas.openxmlformats.org/officeDocument/2006/relationships/viewProps" Target="viewProps.xml"/><Relationship Id="rId9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tableStyles" Target="tableStyle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241C9-2915-4325-9CF0-5E199D44117B}" type="datetimeFigureOut">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F6F35-89E8-4857-BF3E-F1CE3C33CC58}" type="slidenum">
              <a:rPr lang="en-US" smtClean="0"/>
              <a:t>‹#›</a:t>
            </a:fld>
            <a:endParaRPr lang="en-US"/>
          </a:p>
        </p:txBody>
      </p:sp>
    </p:spTree>
    <p:extLst>
      <p:ext uri="{BB962C8B-B14F-4D97-AF65-F5344CB8AC3E}">
        <p14:creationId xmlns:p14="http://schemas.microsoft.com/office/powerpoint/2010/main" val="2636467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241C9-2915-4325-9CF0-5E199D44117B}" type="datetimeFigureOut">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F6F35-89E8-4857-BF3E-F1CE3C33CC58}" type="slidenum">
              <a:rPr lang="en-US" smtClean="0"/>
              <a:t>‹#›</a:t>
            </a:fld>
            <a:endParaRPr lang="en-US"/>
          </a:p>
        </p:txBody>
      </p:sp>
    </p:spTree>
    <p:extLst>
      <p:ext uri="{BB962C8B-B14F-4D97-AF65-F5344CB8AC3E}">
        <p14:creationId xmlns:p14="http://schemas.microsoft.com/office/powerpoint/2010/main" val="298489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241C9-2915-4325-9CF0-5E199D44117B}" type="datetimeFigureOut">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F6F35-89E8-4857-BF3E-F1CE3C33CC58}" type="slidenum">
              <a:rPr lang="en-US" smtClean="0"/>
              <a:t>‹#›</a:t>
            </a:fld>
            <a:endParaRPr lang="en-US"/>
          </a:p>
        </p:txBody>
      </p:sp>
    </p:spTree>
    <p:extLst>
      <p:ext uri="{BB962C8B-B14F-4D97-AF65-F5344CB8AC3E}">
        <p14:creationId xmlns:p14="http://schemas.microsoft.com/office/powerpoint/2010/main" val="1397123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241C9-2915-4325-9CF0-5E199D44117B}" type="datetimeFigureOut">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F6F35-89E8-4857-BF3E-F1CE3C33CC58}" type="slidenum">
              <a:rPr lang="en-US" smtClean="0"/>
              <a:t>‹#›</a:t>
            </a:fld>
            <a:endParaRPr lang="en-US"/>
          </a:p>
        </p:txBody>
      </p:sp>
    </p:spTree>
    <p:extLst>
      <p:ext uri="{BB962C8B-B14F-4D97-AF65-F5344CB8AC3E}">
        <p14:creationId xmlns:p14="http://schemas.microsoft.com/office/powerpoint/2010/main" val="183844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241C9-2915-4325-9CF0-5E199D44117B}" type="datetimeFigureOut">
              <a:rPr lang="en-US" smtClean="0"/>
              <a:t>10/22/15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F6F35-89E8-4857-BF3E-F1CE3C33CC58}" type="slidenum">
              <a:rPr lang="en-US" smtClean="0"/>
              <a:t>‹#›</a:t>
            </a:fld>
            <a:endParaRPr lang="en-US"/>
          </a:p>
        </p:txBody>
      </p:sp>
    </p:spTree>
    <p:extLst>
      <p:ext uri="{BB962C8B-B14F-4D97-AF65-F5344CB8AC3E}">
        <p14:creationId xmlns:p14="http://schemas.microsoft.com/office/powerpoint/2010/main" val="119253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241C9-2915-4325-9CF0-5E199D44117B}" type="datetimeFigureOut">
              <a:rPr lang="en-US" smtClean="0"/>
              <a:t>10/22/15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F6F35-89E8-4857-BF3E-F1CE3C33CC58}" type="slidenum">
              <a:rPr lang="en-US" smtClean="0"/>
              <a:t>‹#›</a:t>
            </a:fld>
            <a:endParaRPr lang="en-US"/>
          </a:p>
        </p:txBody>
      </p:sp>
    </p:spTree>
    <p:extLst>
      <p:ext uri="{BB962C8B-B14F-4D97-AF65-F5344CB8AC3E}">
        <p14:creationId xmlns:p14="http://schemas.microsoft.com/office/powerpoint/2010/main" val="194649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241C9-2915-4325-9CF0-5E199D44117B}" type="datetimeFigureOut">
              <a:rPr lang="en-US" smtClean="0"/>
              <a:t>10/22/15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CF6F35-89E8-4857-BF3E-F1CE3C33CC58}" type="slidenum">
              <a:rPr lang="en-US" smtClean="0"/>
              <a:t>‹#›</a:t>
            </a:fld>
            <a:endParaRPr lang="en-US"/>
          </a:p>
        </p:txBody>
      </p:sp>
    </p:spTree>
    <p:extLst>
      <p:ext uri="{BB962C8B-B14F-4D97-AF65-F5344CB8AC3E}">
        <p14:creationId xmlns:p14="http://schemas.microsoft.com/office/powerpoint/2010/main" val="70148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241C9-2915-4325-9CF0-5E199D44117B}" type="datetimeFigureOut">
              <a:rPr lang="en-US" smtClean="0"/>
              <a:t>10/22/15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F6F35-89E8-4857-BF3E-F1CE3C33CC58}" type="slidenum">
              <a:rPr lang="en-US" smtClean="0"/>
              <a:t>‹#›</a:t>
            </a:fld>
            <a:endParaRPr lang="en-US"/>
          </a:p>
        </p:txBody>
      </p:sp>
    </p:spTree>
    <p:extLst>
      <p:ext uri="{BB962C8B-B14F-4D97-AF65-F5344CB8AC3E}">
        <p14:creationId xmlns:p14="http://schemas.microsoft.com/office/powerpoint/2010/main" val="178069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241C9-2915-4325-9CF0-5E199D44117B}" type="datetimeFigureOut">
              <a:rPr lang="en-US" smtClean="0"/>
              <a:t>10/22/15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CF6F35-89E8-4857-BF3E-F1CE3C33CC58}" type="slidenum">
              <a:rPr lang="en-US" smtClean="0"/>
              <a:t>‹#›</a:t>
            </a:fld>
            <a:endParaRPr lang="en-US"/>
          </a:p>
        </p:txBody>
      </p:sp>
    </p:spTree>
    <p:extLst>
      <p:ext uri="{BB962C8B-B14F-4D97-AF65-F5344CB8AC3E}">
        <p14:creationId xmlns:p14="http://schemas.microsoft.com/office/powerpoint/2010/main" val="365996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241C9-2915-4325-9CF0-5E199D44117B}" type="datetimeFigureOut">
              <a:rPr lang="en-US" smtClean="0"/>
              <a:t>10/22/15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F6F35-89E8-4857-BF3E-F1CE3C33CC58}" type="slidenum">
              <a:rPr lang="en-US" smtClean="0"/>
              <a:t>‹#›</a:t>
            </a:fld>
            <a:endParaRPr lang="en-US"/>
          </a:p>
        </p:txBody>
      </p:sp>
    </p:spTree>
    <p:extLst>
      <p:ext uri="{BB962C8B-B14F-4D97-AF65-F5344CB8AC3E}">
        <p14:creationId xmlns:p14="http://schemas.microsoft.com/office/powerpoint/2010/main" val="108227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241C9-2915-4325-9CF0-5E199D44117B}" type="datetimeFigureOut">
              <a:rPr lang="en-US" smtClean="0"/>
              <a:t>10/22/15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F6F35-89E8-4857-BF3E-F1CE3C33CC58}" type="slidenum">
              <a:rPr lang="en-US" smtClean="0"/>
              <a:t>‹#›</a:t>
            </a:fld>
            <a:endParaRPr lang="en-US"/>
          </a:p>
        </p:txBody>
      </p:sp>
    </p:spTree>
    <p:extLst>
      <p:ext uri="{BB962C8B-B14F-4D97-AF65-F5344CB8AC3E}">
        <p14:creationId xmlns:p14="http://schemas.microsoft.com/office/powerpoint/2010/main" val="8060729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241C9-2915-4325-9CF0-5E199D44117B}" type="datetimeFigureOut">
              <a:rPr lang="en-US" smtClean="0"/>
              <a:t>10/22/15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F6F35-89E8-4857-BF3E-F1CE3C33CC58}" type="slidenum">
              <a:rPr lang="en-US" smtClean="0"/>
              <a:t>‹#›</a:t>
            </a:fld>
            <a:endParaRPr lang="en-US"/>
          </a:p>
        </p:txBody>
      </p:sp>
    </p:spTree>
    <p:extLst>
      <p:ext uri="{BB962C8B-B14F-4D97-AF65-F5344CB8AC3E}">
        <p14:creationId xmlns:p14="http://schemas.microsoft.com/office/powerpoint/2010/main" val="2406368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usfirst.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irstlegoleague.org/challenge/startateam" TargetMode="External"/><Relationship Id="rId3" Type="http://schemas.openxmlformats.org/officeDocument/2006/relationships/hyperlink" Target="https://my.usfirst.org/fll/tims/site.lass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irstlegoleague.org/challenge/teamresources" TargetMode="External"/><Relationship Id="rId3" Type="http://schemas.openxmlformats.org/officeDocument/2006/relationships/hyperlink" Target="http://www.firstlegoleague.org/sites/default/files/Challenge/TRASH-TREK/FLL-CoachesHB'15-'16-TRASHTREK-Online.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irstwa.org/Portals/0/FIRSTWA_Files/WFRBoosterInstruction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irstlegoleague.org/challenge/2015trashtrek"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ego.com/en-us/mindstorms/downloads/download-softwar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HsLqiShzP0k"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ego.com/en-us/mindstorms/downloads" TargetMode="External"/><Relationship Id="rId3"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FLL Mentor Training</a:t>
            </a:r>
            <a:br>
              <a:rPr lang="en-US" dirty="0" smtClean="0"/>
            </a:br>
            <a:r>
              <a:rPr lang="en-US" sz="3600" dirty="0" smtClean="0"/>
              <a:t>Grades 4-5</a:t>
            </a:r>
            <a:endParaRPr lang="en-US" sz="3600" dirty="0"/>
          </a:p>
        </p:txBody>
      </p:sp>
      <p:sp>
        <p:nvSpPr>
          <p:cNvPr id="3" name="Subtitle 2"/>
          <p:cNvSpPr>
            <a:spLocks noGrp="1"/>
          </p:cNvSpPr>
          <p:nvPr>
            <p:ph type="subTitle" idx="1"/>
          </p:nvPr>
        </p:nvSpPr>
        <p:spPr/>
        <p:txBody>
          <a:bodyPr>
            <a:normAutofit lnSpcReduction="10000"/>
          </a:bodyPr>
          <a:lstStyle/>
          <a:p>
            <a:r>
              <a:rPr lang="en-US" dirty="0" smtClean="0"/>
              <a:t>Outline</a:t>
            </a:r>
          </a:p>
          <a:p>
            <a:endParaRPr lang="en-US" dirty="0"/>
          </a:p>
          <a:p>
            <a:r>
              <a:rPr lang="en-US" dirty="0" smtClean="0"/>
              <a:t>G. Deane</a:t>
            </a:r>
          </a:p>
          <a:p>
            <a:r>
              <a:rPr lang="en-US" dirty="0" smtClean="0"/>
              <a:t>v.2015-09-10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265" y="3022579"/>
            <a:ext cx="4019921" cy="3693517"/>
          </a:xfrm>
          <a:prstGeom prst="rect">
            <a:avLst/>
          </a:prstGeom>
        </p:spPr>
      </p:pic>
    </p:spTree>
    <p:extLst>
      <p:ext uri="{BB962C8B-B14F-4D97-AF65-F5344CB8AC3E}">
        <p14:creationId xmlns:p14="http://schemas.microsoft.com/office/powerpoint/2010/main" val="675983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br>
              <a:rPr lang="en-US" dirty="0" smtClean="0"/>
            </a:br>
            <a:r>
              <a:rPr lang="en-US" sz="2800" dirty="0" smtClean="0"/>
              <a:t>FIRST and Washington FIRST Robotics (WFR)</a:t>
            </a:r>
            <a:endParaRPr lang="en-US" dirty="0"/>
          </a:p>
        </p:txBody>
      </p:sp>
      <p:sp>
        <p:nvSpPr>
          <p:cNvPr id="3" name="Content Placeholder 2"/>
          <p:cNvSpPr>
            <a:spLocks noGrp="1"/>
          </p:cNvSpPr>
          <p:nvPr>
            <p:ph idx="1"/>
          </p:nvPr>
        </p:nvSpPr>
        <p:spPr>
          <a:xfrm>
            <a:off x="838200" y="2989407"/>
            <a:ext cx="10515600" cy="3660775"/>
          </a:xfrm>
        </p:spPr>
        <p:txBody>
          <a:bodyPr>
            <a:normAutofit/>
          </a:bodyPr>
          <a:lstStyle/>
          <a:p>
            <a:r>
              <a:rPr lang="en-US" sz="2000" dirty="0" smtClean="0"/>
              <a:t>FIRST = For Inspiration and Recognition of Science and Technology</a:t>
            </a:r>
          </a:p>
          <a:p>
            <a:pPr lvl="1"/>
            <a:r>
              <a:rPr lang="en-US" sz="1800" dirty="0" smtClean="0"/>
              <a:t>“Robotics” is nowhere in there</a:t>
            </a:r>
          </a:p>
          <a:p>
            <a:pPr lvl="1"/>
            <a:r>
              <a:rPr lang="en-US" sz="1800" dirty="0" smtClean="0"/>
              <a:t>Building a robot provides a means for learning, but it is NOT the objective</a:t>
            </a:r>
            <a:endParaRPr lang="en-US" sz="1800" dirty="0"/>
          </a:p>
          <a:p>
            <a:endParaRPr lang="en-US" sz="2000" dirty="0"/>
          </a:p>
          <a:p>
            <a:r>
              <a:rPr lang="en-US" sz="2000" dirty="0" smtClean="0"/>
              <a:t>US FIRST (</a:t>
            </a:r>
            <a:r>
              <a:rPr lang="en-US" sz="2000" dirty="0" smtClean="0">
                <a:hlinkClick r:id="rId2"/>
              </a:rPr>
              <a:t>www.usfirst.org</a:t>
            </a:r>
            <a:r>
              <a:rPr lang="en-US" sz="2000" dirty="0" smtClean="0"/>
              <a:t>) is the central organization</a:t>
            </a:r>
          </a:p>
          <a:p>
            <a:pPr lvl="1"/>
            <a:r>
              <a:rPr lang="en-US" sz="1800" dirty="0" smtClean="0"/>
              <a:t>Founded by Dean Kamen and Woody Flowers </a:t>
            </a:r>
          </a:p>
          <a:p>
            <a:pPr lvl="1"/>
            <a:r>
              <a:rPr lang="en-US" sz="1800" dirty="0" smtClean="0"/>
              <a:t>Located in New Hampshire</a:t>
            </a:r>
          </a:p>
          <a:p>
            <a:pPr lvl="1"/>
            <a:r>
              <a:rPr lang="en-US" sz="1800" dirty="0" smtClean="0"/>
              <a:t>Main function is central coordination, game design, and overall program</a:t>
            </a:r>
          </a:p>
          <a:p>
            <a:endParaRPr lang="en-US" sz="2000" dirty="0"/>
          </a:p>
          <a:p>
            <a:r>
              <a:rPr lang="en-US" sz="2000" dirty="0" smtClean="0"/>
              <a:t>Washington FIRST supports and executes the program in the state</a:t>
            </a:r>
          </a:p>
        </p:txBody>
      </p:sp>
      <p:sp>
        <p:nvSpPr>
          <p:cNvPr id="4" name="Rectangle 3"/>
          <p:cNvSpPr/>
          <p:nvPr/>
        </p:nvSpPr>
        <p:spPr>
          <a:xfrm>
            <a:off x="1979220" y="1566185"/>
            <a:ext cx="8233559" cy="1200329"/>
          </a:xfrm>
          <a:prstGeom prst="rect">
            <a:avLst/>
          </a:prstGeom>
          <a:ln>
            <a:solidFill>
              <a:schemeClr val="accent6">
                <a:lumMod val="50000"/>
              </a:schemeClr>
            </a:solidFill>
          </a:ln>
        </p:spPr>
        <p:txBody>
          <a:bodyPr wrap="square">
            <a:spAutoFit/>
          </a:bodyPr>
          <a:lstStyle/>
          <a:p>
            <a:r>
              <a:rPr lang="en-US" i="1" dirty="0">
                <a:solidFill>
                  <a:schemeClr val="accent6">
                    <a:lumMod val="50000"/>
                  </a:schemeClr>
                </a:solidFill>
              </a:rPr>
              <a:t>Our mission is to inspire young people to be science and technology leaders, by engaging them in exciting mentor-based programs that build science, engineering and technology skills, that inspire innovation, and that foster well-rounded life capabilities including self-confidence, communication, and leadership.</a:t>
            </a:r>
          </a:p>
        </p:txBody>
      </p:sp>
    </p:spTree>
    <p:extLst>
      <p:ext uri="{BB962C8B-B14F-4D97-AF65-F5344CB8AC3E}">
        <p14:creationId xmlns:p14="http://schemas.microsoft.com/office/powerpoint/2010/main" val="66529782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br>
              <a:rPr lang="en-US" dirty="0" smtClean="0"/>
            </a:br>
            <a:r>
              <a:rPr lang="en-US" sz="3200" dirty="0" smtClean="0"/>
              <a:t>Teaching FLL Core Values</a:t>
            </a:r>
            <a:endParaRPr lang="en-US" dirty="0"/>
          </a:p>
        </p:txBody>
      </p:sp>
      <p:pic>
        <p:nvPicPr>
          <p:cNvPr id="5" name="Content Placeholder 4"/>
          <p:cNvPicPr>
            <a:picLocks noGrp="1" noChangeAspect="1"/>
          </p:cNvPicPr>
          <p:nvPr>
            <p:ph idx="1"/>
          </p:nvPr>
        </p:nvPicPr>
        <p:blipFill>
          <a:blip r:embed="rId2"/>
          <a:stretch>
            <a:fillRect/>
          </a:stretch>
        </p:blipFill>
        <p:spPr>
          <a:xfrm>
            <a:off x="461983" y="1935678"/>
            <a:ext cx="11456338" cy="3621974"/>
          </a:xfrm>
          <a:prstGeom prst="rect">
            <a:avLst/>
          </a:prstGeom>
        </p:spPr>
      </p:pic>
      <p:sp>
        <p:nvSpPr>
          <p:cNvPr id="6" name="TextBox 5"/>
          <p:cNvSpPr txBox="1"/>
          <p:nvPr/>
        </p:nvSpPr>
        <p:spPr>
          <a:xfrm>
            <a:off x="461983" y="5973288"/>
            <a:ext cx="5003806" cy="369332"/>
          </a:xfrm>
          <a:prstGeom prst="rect">
            <a:avLst/>
          </a:prstGeom>
          <a:noFill/>
        </p:spPr>
        <p:txBody>
          <a:bodyPr wrap="none" rtlCol="0">
            <a:spAutoFit/>
          </a:bodyPr>
          <a:lstStyle/>
          <a:p>
            <a:r>
              <a:rPr lang="en-US" dirty="0"/>
              <a:t>http://www.firstlegoleague.org/mission/corevalues</a:t>
            </a:r>
          </a:p>
        </p:txBody>
      </p:sp>
    </p:spTree>
    <p:extLst>
      <p:ext uri="{BB962C8B-B14F-4D97-AF65-F5344CB8AC3E}">
        <p14:creationId xmlns:p14="http://schemas.microsoft.com/office/powerpoint/2010/main" val="62785838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br>
              <a:rPr lang="en-US" dirty="0" smtClean="0"/>
            </a:br>
            <a:r>
              <a:rPr lang="en-US" sz="3200" dirty="0" smtClean="0"/>
              <a:t>Organizing a Team</a:t>
            </a:r>
            <a:endParaRPr lang="en-US" dirty="0"/>
          </a:p>
        </p:txBody>
      </p:sp>
      <p:sp>
        <p:nvSpPr>
          <p:cNvPr id="3" name="Content Placeholder 2"/>
          <p:cNvSpPr>
            <a:spLocks noGrp="1"/>
          </p:cNvSpPr>
          <p:nvPr>
            <p:ph idx="1"/>
          </p:nvPr>
        </p:nvSpPr>
        <p:spPr/>
        <p:txBody>
          <a:bodyPr/>
          <a:lstStyle/>
          <a:p>
            <a:r>
              <a:rPr lang="en-US" dirty="0" smtClean="0"/>
              <a:t>Teams tend to be 4-6 kids, but may be as many as 10</a:t>
            </a:r>
          </a:p>
          <a:p>
            <a:r>
              <a:rPr lang="en-US" dirty="0" smtClean="0"/>
              <a:t>If more than 5, expect to need an assistant mentor</a:t>
            </a:r>
          </a:p>
          <a:p>
            <a:pPr lvl="1"/>
            <a:r>
              <a:rPr lang="en-US" dirty="0" smtClean="0"/>
              <a:t>Must register an assistant anyway</a:t>
            </a:r>
          </a:p>
          <a:p>
            <a:endParaRPr lang="en-US" dirty="0"/>
          </a:p>
          <a:p>
            <a:r>
              <a:rPr lang="en-US" dirty="0" smtClean="0"/>
              <a:t>Recommendation:</a:t>
            </a:r>
          </a:p>
          <a:p>
            <a:pPr lvl="1"/>
            <a:r>
              <a:rPr lang="en-US" dirty="0" smtClean="0"/>
              <a:t>Organize a team via email / phone with parents</a:t>
            </a:r>
          </a:p>
          <a:p>
            <a:pPr lvl="1"/>
            <a:r>
              <a:rPr lang="en-US" dirty="0" smtClean="0"/>
              <a:t>Establish meeting times</a:t>
            </a:r>
          </a:p>
          <a:p>
            <a:pPr lvl="1"/>
            <a:r>
              <a:rPr lang="en-US" dirty="0" smtClean="0"/>
              <a:t>Establish a team mailing list</a:t>
            </a:r>
            <a:endParaRPr lang="en-US" dirty="0"/>
          </a:p>
        </p:txBody>
      </p:sp>
    </p:spTree>
    <p:extLst>
      <p:ext uri="{BB962C8B-B14F-4D97-AF65-F5344CB8AC3E}">
        <p14:creationId xmlns:p14="http://schemas.microsoft.com/office/powerpoint/2010/main" val="345910840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br>
              <a:rPr lang="en-US" dirty="0" smtClean="0"/>
            </a:br>
            <a:r>
              <a:rPr lang="en-US" sz="3200" dirty="0" smtClean="0"/>
              <a:t>Registering Your </a:t>
            </a:r>
            <a:r>
              <a:rPr lang="en-US" sz="3200" dirty="0"/>
              <a:t>T</a:t>
            </a:r>
            <a:r>
              <a:rPr lang="en-US" sz="3200" dirty="0" smtClean="0"/>
              <a:t>eam</a:t>
            </a:r>
            <a:endParaRPr lang="en-US" dirty="0"/>
          </a:p>
        </p:txBody>
      </p:sp>
      <p:sp>
        <p:nvSpPr>
          <p:cNvPr id="3" name="Content Placeholder 2"/>
          <p:cNvSpPr>
            <a:spLocks noGrp="1"/>
          </p:cNvSpPr>
          <p:nvPr>
            <p:ph idx="1"/>
          </p:nvPr>
        </p:nvSpPr>
        <p:spPr>
          <a:xfrm>
            <a:off x="838199" y="1690688"/>
            <a:ext cx="10989623" cy="4351338"/>
          </a:xfrm>
        </p:spPr>
        <p:txBody>
          <a:bodyPr>
            <a:normAutofit fontScale="92500" lnSpcReduction="20000"/>
          </a:bodyPr>
          <a:lstStyle/>
          <a:p>
            <a:r>
              <a:rPr lang="en-US" sz="1800" dirty="0"/>
              <a:t>Read about it here:  </a:t>
            </a:r>
            <a:r>
              <a:rPr lang="en-US" sz="1800" dirty="0">
                <a:hlinkClick r:id="rId2"/>
              </a:rPr>
              <a:t>http://</a:t>
            </a:r>
            <a:r>
              <a:rPr lang="en-US" sz="1800" dirty="0" smtClean="0">
                <a:hlinkClick r:id="rId2"/>
              </a:rPr>
              <a:t>www.firstlegoleague.org/challenge/startateam</a:t>
            </a:r>
            <a:endParaRPr lang="en-US" sz="1800" dirty="0"/>
          </a:p>
          <a:p>
            <a:r>
              <a:rPr lang="en-US" sz="1800" dirty="0"/>
              <a:t>Start here:  </a:t>
            </a:r>
            <a:r>
              <a:rPr lang="en-US" sz="1800" dirty="0">
                <a:hlinkClick r:id="rId3"/>
              </a:rPr>
              <a:t>https://</a:t>
            </a:r>
            <a:r>
              <a:rPr lang="en-US" sz="1800" dirty="0" smtClean="0">
                <a:hlinkClick r:id="rId3"/>
              </a:rPr>
              <a:t>my.usfirst.org/fll/tims/site.lasso</a:t>
            </a:r>
            <a:endParaRPr lang="en-US" sz="1800" dirty="0" smtClean="0"/>
          </a:p>
          <a:p>
            <a:pPr lvl="1"/>
            <a:r>
              <a:rPr lang="en-US" sz="1400" dirty="0" smtClean="0"/>
              <a:t>Create a user account by clicking the 3</a:t>
            </a:r>
            <a:r>
              <a:rPr lang="en-US" sz="1400" baseline="30000" dirty="0" smtClean="0"/>
              <a:t>rd</a:t>
            </a:r>
            <a:r>
              <a:rPr lang="en-US" sz="1400" dirty="0" smtClean="0"/>
              <a:t> blue button on the right side of the page</a:t>
            </a:r>
          </a:p>
          <a:p>
            <a:pPr lvl="1"/>
            <a:r>
              <a:rPr lang="en-US" sz="1400" dirty="0" smtClean="0"/>
              <a:t>Read and agree to the Terms and Conditions</a:t>
            </a:r>
          </a:p>
          <a:p>
            <a:pPr lvl="1"/>
            <a:r>
              <a:rPr lang="en-US" sz="1400" dirty="0" smtClean="0"/>
              <a:t>Fill in the information to create a user account</a:t>
            </a:r>
          </a:p>
          <a:p>
            <a:r>
              <a:rPr lang="en-US" sz="1800" dirty="0" smtClean="0"/>
              <a:t>Setting Up a New Team</a:t>
            </a:r>
          </a:p>
          <a:p>
            <a:pPr lvl="1"/>
            <a:r>
              <a:rPr lang="en-US" sz="1400" dirty="0" smtClean="0"/>
              <a:t>Go back and Log In.</a:t>
            </a:r>
          </a:p>
          <a:p>
            <a:pPr lvl="1"/>
            <a:r>
              <a:rPr lang="en-US" sz="1400" dirty="0" smtClean="0"/>
              <a:t>If you mentored last year and were listed as a mentor, your previous team can be selected </a:t>
            </a:r>
          </a:p>
          <a:p>
            <a:pPr lvl="1"/>
            <a:r>
              <a:rPr lang="en-US" sz="1400" dirty="0" smtClean="0"/>
              <a:t>Otherwise, under “Teams I Can Administer”, click “Create a Team”</a:t>
            </a:r>
          </a:p>
          <a:p>
            <a:pPr lvl="1"/>
            <a:r>
              <a:rPr lang="en-US" sz="1400" dirty="0" smtClean="0"/>
              <a:t>Select the radio button for “Main Contact”</a:t>
            </a:r>
          </a:p>
          <a:p>
            <a:pPr lvl="1"/>
            <a:r>
              <a:rPr lang="en-US" sz="1400" dirty="0" smtClean="0"/>
              <a:t>You’ll need to pass the online background check (usually takes about a day)</a:t>
            </a:r>
          </a:p>
          <a:p>
            <a:pPr lvl="1"/>
            <a:r>
              <a:rPr lang="en-US" sz="1400" dirty="0" smtClean="0"/>
              <a:t>Click the Edit/View buttons for Team Information and Team Contacts on the Team Summary page</a:t>
            </a:r>
          </a:p>
          <a:p>
            <a:pPr lvl="1"/>
            <a:r>
              <a:rPr lang="en-US" sz="1400" dirty="0" smtClean="0"/>
              <a:t>After you have entered this information, follow the link below to pay the team fee of $300.</a:t>
            </a:r>
          </a:p>
          <a:p>
            <a:pPr lvl="1"/>
            <a:r>
              <a:rPr lang="en-US" sz="1400" dirty="0" smtClean="0"/>
              <a:t>Make sure to add invitations to team members.  Once parents have registered their kids, you have to go back in and allow them onto the team</a:t>
            </a:r>
            <a:endParaRPr lang="en-US" sz="1000" dirty="0" smtClean="0"/>
          </a:p>
          <a:p>
            <a:r>
              <a:rPr lang="en-US" sz="1800" dirty="0" smtClean="0"/>
              <a:t>Register for a Competition</a:t>
            </a:r>
          </a:p>
          <a:p>
            <a:pPr lvl="1"/>
            <a:r>
              <a:rPr lang="en-US" sz="1400" dirty="0" smtClean="0"/>
              <a:t>From the Team Summary page, follow the link to register for a competition.  Fee is $350.  (this may not be open yet for WA – email will alert you)</a:t>
            </a:r>
          </a:p>
          <a:p>
            <a:r>
              <a:rPr lang="en-US" sz="1800" dirty="0" smtClean="0"/>
              <a:t>Order Mission Models</a:t>
            </a:r>
          </a:p>
          <a:p>
            <a:pPr lvl="1"/>
            <a:r>
              <a:rPr lang="en-US" sz="1400" dirty="0" smtClean="0"/>
              <a:t>From the Team Summary page, follow the link to “Order.”  Buy the Mission Models Kit / Mat (~$75.00) </a:t>
            </a:r>
          </a:p>
          <a:p>
            <a:pPr lvl="1"/>
            <a:endParaRPr lang="en-US" sz="1400" dirty="0" smtClean="0"/>
          </a:p>
          <a:p>
            <a:endParaRPr lang="en-US" sz="1800" dirty="0"/>
          </a:p>
        </p:txBody>
      </p:sp>
    </p:spTree>
    <p:extLst>
      <p:ext uri="{BB962C8B-B14F-4D97-AF65-F5344CB8AC3E}">
        <p14:creationId xmlns:p14="http://schemas.microsoft.com/office/powerpoint/2010/main" val="414563092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Getting Started</a:t>
            </a:r>
            <a:br>
              <a:rPr lang="en-US" dirty="0" smtClean="0"/>
            </a:br>
            <a:r>
              <a:rPr lang="en-US" sz="3200" dirty="0" smtClean="0"/>
              <a:t>Assistants / Establishing Roles of Other Parents</a:t>
            </a:r>
            <a:endParaRPr lang="en-US" dirty="0"/>
          </a:p>
        </p:txBody>
      </p:sp>
      <p:sp>
        <p:nvSpPr>
          <p:cNvPr id="3" name="Content Placeholder 2"/>
          <p:cNvSpPr>
            <a:spLocks noGrp="1"/>
          </p:cNvSpPr>
          <p:nvPr>
            <p:ph idx="1"/>
          </p:nvPr>
        </p:nvSpPr>
        <p:spPr/>
        <p:txBody>
          <a:bodyPr>
            <a:normAutofit/>
          </a:bodyPr>
          <a:lstStyle/>
          <a:p>
            <a:r>
              <a:rPr lang="en-US" sz="2000" dirty="0" smtClean="0"/>
              <a:t>Decide early on how much help you would like from other parents.</a:t>
            </a:r>
          </a:p>
          <a:p>
            <a:endParaRPr lang="en-US" sz="2000" dirty="0"/>
          </a:p>
          <a:p>
            <a:r>
              <a:rPr lang="en-US" sz="2000" dirty="0" smtClean="0"/>
              <a:t>Recommendation:  	Enlist help from 1 other parent who will come most of the time to work 			on either the robot challenge, or the research project</a:t>
            </a:r>
          </a:p>
          <a:p>
            <a:endParaRPr lang="en-US" sz="2000" dirty="0"/>
          </a:p>
        </p:txBody>
      </p:sp>
    </p:spTree>
    <p:extLst>
      <p:ext uri="{BB962C8B-B14F-4D97-AF65-F5344CB8AC3E}">
        <p14:creationId xmlns:p14="http://schemas.microsoft.com/office/powerpoint/2010/main" val="9405283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br>
              <a:rPr lang="en-US" dirty="0" smtClean="0"/>
            </a:br>
            <a:r>
              <a:rPr lang="en-US" sz="3200" dirty="0" smtClean="0"/>
              <a:t>Setting Up the Team Schedule</a:t>
            </a:r>
            <a:endParaRPr lang="en-US" dirty="0"/>
          </a:p>
        </p:txBody>
      </p:sp>
      <p:sp>
        <p:nvSpPr>
          <p:cNvPr id="3" name="Content Placeholder 2"/>
          <p:cNvSpPr>
            <a:spLocks noGrp="1"/>
          </p:cNvSpPr>
          <p:nvPr>
            <p:ph idx="1"/>
          </p:nvPr>
        </p:nvSpPr>
        <p:spPr/>
        <p:txBody>
          <a:bodyPr>
            <a:normAutofit/>
          </a:bodyPr>
          <a:lstStyle/>
          <a:p>
            <a:r>
              <a:rPr lang="en-US" sz="2000" dirty="0" smtClean="0"/>
              <a:t>Establish a team calendar for meetings – 2 meetings/week, 90-120 min per meeting.</a:t>
            </a:r>
          </a:p>
          <a:p>
            <a:endParaRPr lang="en-US" sz="2000" dirty="0"/>
          </a:p>
          <a:p>
            <a:r>
              <a:rPr lang="en-US" sz="2000" dirty="0" smtClean="0"/>
              <a:t>After a few meetings, once you understand the Challenge, pencil in some rough milestone goals for the team to make sure you’re moving along.</a:t>
            </a:r>
          </a:p>
          <a:p>
            <a:endParaRPr lang="en-US" sz="2000" dirty="0"/>
          </a:p>
          <a:p>
            <a:r>
              <a:rPr lang="en-US" sz="2000" dirty="0" smtClean="0"/>
              <a:t>Schedule some additional meetings near the end of the competition to give the kids time to apply finishing touches and to not feel rushed</a:t>
            </a:r>
          </a:p>
          <a:p>
            <a:endParaRPr lang="en-US" sz="2000" dirty="0"/>
          </a:p>
          <a:p>
            <a:r>
              <a:rPr lang="en-US" sz="2000" dirty="0" smtClean="0"/>
              <a:t>Consider scheduling several collaboration meetings with another team where you can share what you’re doing, and teach each other what you’ve learned (and make sure your team records what they learned, as the judges will be interested!)</a:t>
            </a:r>
            <a:endParaRPr lang="en-US" sz="2000" dirty="0"/>
          </a:p>
        </p:txBody>
      </p:sp>
    </p:spTree>
    <p:extLst>
      <p:ext uri="{BB962C8B-B14F-4D97-AF65-F5344CB8AC3E}">
        <p14:creationId xmlns:p14="http://schemas.microsoft.com/office/powerpoint/2010/main" val="16449774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br>
              <a:rPr lang="en-US" dirty="0" smtClean="0"/>
            </a:br>
            <a:r>
              <a:rPr lang="en-US" sz="3200" dirty="0" smtClean="0"/>
              <a:t>Coaching Multiple Teams</a:t>
            </a:r>
            <a:endParaRPr lang="en-US" sz="3200" dirty="0"/>
          </a:p>
        </p:txBody>
      </p:sp>
      <p:sp>
        <p:nvSpPr>
          <p:cNvPr id="3" name="Content Placeholder 2"/>
          <p:cNvSpPr>
            <a:spLocks noGrp="1"/>
          </p:cNvSpPr>
          <p:nvPr>
            <p:ph idx="1"/>
          </p:nvPr>
        </p:nvSpPr>
        <p:spPr/>
        <p:txBody>
          <a:bodyPr/>
          <a:lstStyle/>
          <a:p>
            <a:r>
              <a:rPr lang="en-US" dirty="0" smtClean="0"/>
              <a:t>It’s very doable.  </a:t>
            </a:r>
          </a:p>
          <a:p>
            <a:endParaRPr lang="en-US" dirty="0"/>
          </a:p>
          <a:p>
            <a:r>
              <a:rPr lang="en-US" dirty="0" smtClean="0"/>
              <a:t>Space is an issue.  You’ll need places where the teams can go so they’re not tripping over themselves.</a:t>
            </a:r>
          </a:p>
          <a:p>
            <a:endParaRPr lang="en-US" dirty="0"/>
          </a:p>
          <a:p>
            <a:r>
              <a:rPr lang="en-US" dirty="0" smtClean="0"/>
              <a:t>Parent advisors is an issue.  Consider emphasizing the assistant mentor positions for each team.</a:t>
            </a:r>
            <a:endParaRPr lang="en-US" dirty="0"/>
          </a:p>
        </p:txBody>
      </p:sp>
    </p:spTree>
    <p:extLst>
      <p:ext uri="{BB962C8B-B14F-4D97-AF65-F5344CB8AC3E}">
        <p14:creationId xmlns:p14="http://schemas.microsoft.com/office/powerpoint/2010/main" val="36854547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br>
              <a:rPr lang="en-US" dirty="0" smtClean="0"/>
            </a:br>
            <a:r>
              <a:rPr lang="en-US" sz="3200" dirty="0" smtClean="0"/>
              <a:t>Sharing Mentor Information</a:t>
            </a:r>
            <a:endParaRPr lang="en-US" sz="3200" dirty="0"/>
          </a:p>
        </p:txBody>
      </p:sp>
      <p:sp>
        <p:nvSpPr>
          <p:cNvPr id="3" name="Content Placeholder 2"/>
          <p:cNvSpPr>
            <a:spLocks noGrp="1"/>
          </p:cNvSpPr>
          <p:nvPr>
            <p:ph idx="1"/>
          </p:nvPr>
        </p:nvSpPr>
        <p:spPr/>
        <p:txBody>
          <a:bodyPr>
            <a:normAutofit fontScale="85000" lnSpcReduction="20000"/>
          </a:bodyPr>
          <a:lstStyle/>
          <a:p>
            <a:r>
              <a:rPr lang="en-US" sz="2400" dirty="0" smtClean="0"/>
              <a:t>You will receive regular emails</a:t>
            </a:r>
          </a:p>
          <a:p>
            <a:pPr lvl="1"/>
            <a:r>
              <a:rPr lang="en-US" sz="2000" dirty="0" smtClean="0"/>
              <a:t>Some from US FIRST – high level &amp; programmatic.  Pay attention to changes to the rules as they are refined during the season</a:t>
            </a:r>
          </a:p>
          <a:p>
            <a:pPr lvl="1"/>
            <a:r>
              <a:rPr lang="en-US" sz="2000" dirty="0" smtClean="0"/>
              <a:t>Some from WA FIRST – much more operational usually, focusing on competition events</a:t>
            </a:r>
          </a:p>
          <a:p>
            <a:pPr lvl="1"/>
            <a:r>
              <a:rPr lang="en-US" sz="2000" dirty="0" smtClean="0"/>
              <a:t>Some from Cherry Crest Robotics</a:t>
            </a:r>
          </a:p>
          <a:p>
            <a:pPr lvl="1"/>
            <a:endParaRPr lang="en-US" sz="2000" dirty="0"/>
          </a:p>
          <a:p>
            <a:r>
              <a:rPr lang="en-US" sz="2400" dirty="0" smtClean="0"/>
              <a:t>Wonderful resources all over the web.  I’ll try to share when I find.  </a:t>
            </a:r>
          </a:p>
          <a:p>
            <a:pPr lvl="1"/>
            <a:r>
              <a:rPr lang="en-US" sz="2000" dirty="0"/>
              <a:t>Coach Resources:  </a:t>
            </a:r>
            <a:r>
              <a:rPr lang="en-US" sz="2000" dirty="0">
                <a:hlinkClick r:id="rId2"/>
              </a:rPr>
              <a:t>http://</a:t>
            </a:r>
            <a:r>
              <a:rPr lang="en-US" sz="2000" dirty="0" smtClean="0">
                <a:hlinkClick r:id="rId2"/>
              </a:rPr>
              <a:t>www.firstlegoleague.org/challenge/teamresources</a:t>
            </a:r>
            <a:endParaRPr lang="en-US" sz="2000" dirty="0" smtClean="0"/>
          </a:p>
          <a:p>
            <a:pPr lvl="1"/>
            <a:r>
              <a:rPr lang="en-US" sz="2000" dirty="0" smtClean="0"/>
              <a:t>FLL Coach’s Handbook:  </a:t>
            </a:r>
            <a:r>
              <a:rPr lang="en-US" sz="2000" dirty="0" smtClean="0">
                <a:hlinkClick r:id="rId3"/>
              </a:rPr>
              <a:t>http</a:t>
            </a:r>
            <a:r>
              <a:rPr lang="en-US" sz="2000" dirty="0">
                <a:hlinkClick r:id="rId3"/>
              </a:rPr>
              <a:t>://</a:t>
            </a:r>
            <a:r>
              <a:rPr lang="en-US" sz="2000" dirty="0" smtClean="0">
                <a:hlinkClick r:id="rId3"/>
              </a:rPr>
              <a:t>www.firstlegoleague.org/sites/default/files/Challenge/TRASH-TREK/FLL-CoachesHB'15-'16-TRASHTREK-Online.pdf</a:t>
            </a:r>
            <a:endParaRPr lang="en-US" sz="2000" dirty="0" smtClean="0"/>
          </a:p>
          <a:p>
            <a:pPr lvl="1"/>
            <a:endParaRPr lang="en-US" sz="2000" dirty="0" smtClean="0"/>
          </a:p>
          <a:p>
            <a:r>
              <a:rPr lang="en-US" sz="2400" dirty="0" smtClean="0"/>
              <a:t>I will store mentor information in a </a:t>
            </a:r>
            <a:r>
              <a:rPr lang="en-US" sz="2400" dirty="0" err="1" smtClean="0"/>
              <a:t>DropBox</a:t>
            </a:r>
            <a:r>
              <a:rPr lang="en-US" sz="2400" dirty="0" smtClean="0"/>
              <a:t>.</a:t>
            </a:r>
          </a:p>
          <a:p>
            <a:pPr lvl="1"/>
            <a:r>
              <a:rPr lang="en-US" sz="2000" dirty="0" smtClean="0"/>
              <a:t>I will send out the link once I get a list of mentors and emails.</a:t>
            </a:r>
          </a:p>
          <a:p>
            <a:pPr lvl="1"/>
            <a:endParaRPr lang="en-US" sz="2000" dirty="0"/>
          </a:p>
          <a:p>
            <a:r>
              <a:rPr lang="en-US" sz="2400" dirty="0" smtClean="0"/>
              <a:t>Find information from WA FIRST here</a:t>
            </a:r>
          </a:p>
          <a:p>
            <a:pPr lvl="1"/>
            <a:r>
              <a:rPr lang="en-US" sz="2000" dirty="0"/>
              <a:t>http://www.firstwa.org/Programs/FIRSTLegoLeague/FLLDownloads.aspx</a:t>
            </a:r>
          </a:p>
        </p:txBody>
      </p:sp>
    </p:spTree>
    <p:extLst>
      <p:ext uri="{BB962C8B-B14F-4D97-AF65-F5344CB8AC3E}">
        <p14:creationId xmlns:p14="http://schemas.microsoft.com/office/powerpoint/2010/main" val="46041524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Session 2</a:t>
            </a:r>
            <a:endParaRPr lang="en-US" dirty="0"/>
          </a:p>
        </p:txBody>
      </p:sp>
      <p:sp>
        <p:nvSpPr>
          <p:cNvPr id="5" name="Subtitle 4"/>
          <p:cNvSpPr>
            <a:spLocks noGrp="1"/>
          </p:cNvSpPr>
          <p:nvPr>
            <p:ph type="subTitle" idx="1"/>
          </p:nvPr>
        </p:nvSpPr>
        <p:spPr/>
        <p:txBody>
          <a:bodyPr/>
          <a:lstStyle/>
          <a:p>
            <a:r>
              <a:rPr lang="en-US" dirty="0" smtClean="0"/>
              <a:t>Preparing to Launch</a:t>
            </a:r>
            <a:endParaRPr lang="en-US" dirty="0"/>
          </a:p>
        </p:txBody>
      </p:sp>
    </p:spTree>
    <p:extLst>
      <p:ext uri="{BB962C8B-B14F-4D97-AF65-F5344CB8AC3E}">
        <p14:creationId xmlns:p14="http://schemas.microsoft.com/office/powerpoint/2010/main" val="85671621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to Launch</a:t>
            </a:r>
            <a:br>
              <a:rPr lang="en-US" dirty="0" smtClean="0"/>
            </a:br>
            <a:r>
              <a:rPr lang="en-US" sz="3200" dirty="0" smtClean="0"/>
              <a:t>Meeting Space</a:t>
            </a:r>
            <a:endParaRPr lang="en-US" sz="3200" dirty="0"/>
          </a:p>
        </p:txBody>
      </p:sp>
      <p:sp>
        <p:nvSpPr>
          <p:cNvPr id="3" name="Content Placeholder 2"/>
          <p:cNvSpPr>
            <a:spLocks noGrp="1"/>
          </p:cNvSpPr>
          <p:nvPr>
            <p:ph idx="1"/>
          </p:nvPr>
        </p:nvSpPr>
        <p:spPr/>
        <p:txBody>
          <a:bodyPr/>
          <a:lstStyle/>
          <a:p>
            <a:r>
              <a:rPr lang="en-US" dirty="0" smtClean="0"/>
              <a:t>Set up your meeting space so that groups of 2-3 kids can work in a focused way for an hour at a time without interruption.</a:t>
            </a:r>
          </a:p>
          <a:p>
            <a:endParaRPr lang="en-US" dirty="0"/>
          </a:p>
          <a:p>
            <a:r>
              <a:rPr lang="en-US" dirty="0" smtClean="0"/>
              <a:t>Generally, designate an area for team meetings, for project work, and for the robot game work.</a:t>
            </a:r>
          </a:p>
          <a:p>
            <a:pPr lvl="1"/>
            <a:r>
              <a:rPr lang="en-US" dirty="0" smtClean="0"/>
              <a:t>Note:  The robot game requires space for a 4’x8’ table, with 2’ of space around the perimeter, space to set up a computer to program, and space to store </a:t>
            </a:r>
            <a:r>
              <a:rPr lang="en-US" dirty="0" err="1" smtClean="0"/>
              <a:t>lego</a:t>
            </a:r>
            <a:r>
              <a:rPr lang="en-US" dirty="0" smtClean="0"/>
              <a:t> parts.</a:t>
            </a:r>
            <a:endParaRPr lang="en-US" dirty="0"/>
          </a:p>
        </p:txBody>
      </p:sp>
    </p:spTree>
    <p:extLst>
      <p:ext uri="{BB962C8B-B14F-4D97-AF65-F5344CB8AC3E}">
        <p14:creationId xmlns:p14="http://schemas.microsoft.com/office/powerpoint/2010/main" val="26982742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a:xfrm>
            <a:off x="838200" y="2013858"/>
            <a:ext cx="10515600" cy="3211284"/>
          </a:xfrm>
        </p:spPr>
        <p:txBody>
          <a:bodyPr numCol="2">
            <a:noAutofit/>
          </a:bodyPr>
          <a:lstStyle/>
          <a:p>
            <a:pPr marL="514350" indent="-514350">
              <a:buFont typeface="+mj-lt"/>
              <a:buAutoNum type="arabicPeriod"/>
            </a:pPr>
            <a:r>
              <a:rPr lang="en-US" sz="2000" dirty="0" smtClean="0"/>
              <a:t>Getting Started</a:t>
            </a:r>
          </a:p>
          <a:p>
            <a:pPr marL="514350" indent="-514350">
              <a:buFont typeface="+mj-lt"/>
              <a:buAutoNum type="arabicPeriod"/>
            </a:pPr>
            <a:r>
              <a:rPr lang="en-US" sz="2000" dirty="0" smtClean="0"/>
              <a:t>Preparing to Launch</a:t>
            </a:r>
          </a:p>
          <a:p>
            <a:pPr marL="514350" indent="-514350">
              <a:buFont typeface="+mj-lt"/>
              <a:buAutoNum type="arabicPeriod"/>
            </a:pPr>
            <a:r>
              <a:rPr lang="en-US" sz="2000" dirty="0" smtClean="0"/>
              <a:t>The First Meetings</a:t>
            </a:r>
          </a:p>
          <a:p>
            <a:pPr marL="514350" indent="-514350">
              <a:buFont typeface="+mj-lt"/>
              <a:buAutoNum type="arabicPeriod"/>
            </a:pPr>
            <a:r>
              <a:rPr lang="en-US" sz="2000" dirty="0" smtClean="0"/>
              <a:t>Getting Going on the Robot Game</a:t>
            </a:r>
          </a:p>
          <a:p>
            <a:pPr marL="514350" indent="-514350">
              <a:buFont typeface="+mj-lt"/>
              <a:buAutoNum type="arabicPeriod"/>
            </a:pPr>
            <a:r>
              <a:rPr lang="en-US" sz="2000" dirty="0" smtClean="0"/>
              <a:t>Robot Programming</a:t>
            </a:r>
          </a:p>
          <a:p>
            <a:pPr marL="514350" indent="-514350">
              <a:buFont typeface="+mj-lt"/>
              <a:buAutoNum type="arabicPeriod"/>
            </a:pPr>
            <a:r>
              <a:rPr lang="en-US" sz="2000" dirty="0" smtClean="0"/>
              <a:t>Completing Your First Robot Missions</a:t>
            </a:r>
          </a:p>
          <a:p>
            <a:pPr marL="514350" indent="-514350">
              <a:buFont typeface="+mj-lt"/>
              <a:buAutoNum type="arabicPeriod"/>
            </a:pPr>
            <a:r>
              <a:rPr lang="en-US" sz="2000" dirty="0" smtClean="0"/>
              <a:t>The Project</a:t>
            </a:r>
          </a:p>
          <a:p>
            <a:pPr marL="514350" indent="-514350">
              <a:buFont typeface="+mj-lt"/>
              <a:buAutoNum type="arabicPeriod"/>
            </a:pPr>
            <a:r>
              <a:rPr lang="en-US" sz="2000" dirty="0" smtClean="0"/>
              <a:t>Advanced Concepts: Navigation and Sensors</a:t>
            </a:r>
          </a:p>
          <a:p>
            <a:pPr marL="514350" indent="-514350">
              <a:buFont typeface="+mj-lt"/>
              <a:buAutoNum type="arabicPeriod"/>
            </a:pPr>
            <a:r>
              <a:rPr lang="en-US" sz="2000" dirty="0" smtClean="0"/>
              <a:t>Advanced Concepts:  Robot Design and Repeatability</a:t>
            </a:r>
          </a:p>
          <a:p>
            <a:pPr marL="514350" indent="-514350">
              <a:buFont typeface="+mj-lt"/>
              <a:buAutoNum type="arabicPeriod"/>
            </a:pPr>
            <a:r>
              <a:rPr lang="en-US" sz="2000" dirty="0" smtClean="0"/>
              <a:t>Advanced Concepts:  Other Elements</a:t>
            </a:r>
          </a:p>
          <a:p>
            <a:pPr marL="514350" indent="-514350">
              <a:buFont typeface="+mj-lt"/>
              <a:buAutoNum type="arabicPeriod"/>
            </a:pPr>
            <a:r>
              <a:rPr lang="en-US" sz="2000" dirty="0" smtClean="0"/>
              <a:t>Revisiting Core Values</a:t>
            </a:r>
          </a:p>
          <a:p>
            <a:pPr marL="514350" indent="-514350">
              <a:buFont typeface="+mj-lt"/>
              <a:buAutoNum type="arabicPeriod"/>
            </a:pPr>
            <a:r>
              <a:rPr lang="en-US" sz="2000" dirty="0" smtClean="0"/>
              <a:t>Preparing for the Competition</a:t>
            </a:r>
          </a:p>
          <a:p>
            <a:pPr marL="514350" indent="-514350">
              <a:buFont typeface="+mj-lt"/>
              <a:buAutoNum type="arabicPeriod"/>
            </a:pPr>
            <a:r>
              <a:rPr lang="en-US" sz="2000" dirty="0" smtClean="0"/>
              <a:t>Competition Day</a:t>
            </a:r>
          </a:p>
          <a:p>
            <a:pPr marL="514350" indent="-514350">
              <a:buFont typeface="+mj-lt"/>
              <a:buAutoNum type="arabicPeriod"/>
            </a:pPr>
            <a:r>
              <a:rPr lang="en-US" sz="2000" dirty="0" smtClean="0"/>
              <a:t>Wrapping Up the Season</a:t>
            </a:r>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smtClean="0"/>
          </a:p>
          <a:p>
            <a:pPr marL="514350" indent="-514350">
              <a:buFont typeface="+mj-lt"/>
              <a:buAutoNum type="arabicPeriod"/>
            </a:pPr>
            <a:endParaRPr lang="en-US" sz="2000" dirty="0"/>
          </a:p>
        </p:txBody>
      </p:sp>
    </p:spTree>
    <p:extLst>
      <p:ext uri="{BB962C8B-B14F-4D97-AF65-F5344CB8AC3E}">
        <p14:creationId xmlns:p14="http://schemas.microsoft.com/office/powerpoint/2010/main" val="1180685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to Launch</a:t>
            </a:r>
            <a:br>
              <a:rPr lang="en-US" dirty="0" smtClean="0"/>
            </a:br>
            <a:r>
              <a:rPr lang="en-US" sz="3200" dirty="0" smtClean="0"/>
              <a:t>Understanding the Schedule</a:t>
            </a:r>
            <a:endParaRPr lang="en-US" dirty="0"/>
          </a:p>
        </p:txBody>
      </p:sp>
      <p:sp>
        <p:nvSpPr>
          <p:cNvPr id="3" name="Content Placeholder 2"/>
          <p:cNvSpPr>
            <a:spLocks noGrp="1"/>
          </p:cNvSpPr>
          <p:nvPr>
            <p:ph idx="1"/>
          </p:nvPr>
        </p:nvSpPr>
        <p:spPr/>
        <p:txBody>
          <a:bodyPr>
            <a:normAutofit/>
          </a:bodyPr>
          <a:lstStyle/>
          <a:p>
            <a:r>
              <a:rPr lang="en-US" sz="2400" dirty="0" smtClean="0"/>
              <a:t>Scheduling out where the team hopes to be by when is critical to managing the season.</a:t>
            </a:r>
          </a:p>
          <a:p>
            <a:pPr lvl="1"/>
            <a:r>
              <a:rPr lang="en-US" sz="2000" dirty="0" smtClean="0"/>
              <a:t>Tip:  Give this job to one of the kids to manage.  Help them make a schedule, and ask them each meeting to assess how the progress is going</a:t>
            </a:r>
          </a:p>
          <a:p>
            <a:pPr lvl="1"/>
            <a:endParaRPr lang="en-US" sz="2000" dirty="0"/>
          </a:p>
        </p:txBody>
      </p:sp>
    </p:spTree>
    <p:extLst>
      <p:ext uri="{BB962C8B-B14F-4D97-AF65-F5344CB8AC3E}">
        <p14:creationId xmlns:p14="http://schemas.microsoft.com/office/powerpoint/2010/main" val="297210525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to Launch</a:t>
            </a:r>
            <a:br>
              <a:rPr lang="en-US" dirty="0" smtClean="0"/>
            </a:br>
            <a:r>
              <a:rPr lang="en-US" sz="3200" dirty="0" smtClean="0"/>
              <a:t>Managing Finances</a:t>
            </a:r>
            <a:endParaRPr lang="en-US" sz="3200" dirty="0"/>
          </a:p>
        </p:txBody>
      </p:sp>
      <p:sp>
        <p:nvSpPr>
          <p:cNvPr id="3" name="Content Placeholder 2"/>
          <p:cNvSpPr>
            <a:spLocks noGrp="1"/>
          </p:cNvSpPr>
          <p:nvPr>
            <p:ph idx="1"/>
          </p:nvPr>
        </p:nvSpPr>
        <p:spPr>
          <a:xfrm>
            <a:off x="838200" y="1718750"/>
            <a:ext cx="10515600" cy="4351338"/>
          </a:xfrm>
        </p:spPr>
        <p:txBody>
          <a:bodyPr>
            <a:noAutofit/>
          </a:bodyPr>
          <a:lstStyle/>
          <a:p>
            <a:r>
              <a:rPr lang="en-US" sz="2000" dirty="0" smtClean="0"/>
              <a:t>This year, we are NOT running finances through Cherry Crest</a:t>
            </a:r>
          </a:p>
          <a:p>
            <a:pPr lvl="1"/>
            <a:r>
              <a:rPr lang="en-US" sz="1800" dirty="0" smtClean="0"/>
              <a:t>Administratively, it was too much work and not necessary.</a:t>
            </a:r>
          </a:p>
          <a:p>
            <a:pPr lvl="1"/>
            <a:endParaRPr lang="en-US" sz="1800" dirty="0"/>
          </a:p>
          <a:p>
            <a:r>
              <a:rPr lang="en-US" sz="2000" dirty="0" smtClean="0"/>
              <a:t>Expected Budget:</a:t>
            </a:r>
          </a:p>
          <a:p>
            <a:pPr marL="0" indent="0">
              <a:buNone/>
            </a:pPr>
            <a:r>
              <a:rPr lang="en-US" sz="1800" dirty="0"/>
              <a:t>	</a:t>
            </a:r>
            <a:r>
              <a:rPr lang="en-US" sz="1800" dirty="0" smtClean="0"/>
              <a:t>	US FIRST Team Registration:		$   300</a:t>
            </a:r>
          </a:p>
          <a:p>
            <a:pPr marL="0" indent="0">
              <a:buNone/>
            </a:pPr>
            <a:r>
              <a:rPr lang="en-US" sz="1800" dirty="0"/>
              <a:t>	</a:t>
            </a:r>
            <a:r>
              <a:rPr lang="en-US" sz="1800" dirty="0" smtClean="0"/>
              <a:t>	WA FIRST Event Registration:		$   350</a:t>
            </a:r>
          </a:p>
          <a:p>
            <a:pPr marL="0" indent="0">
              <a:buNone/>
            </a:pPr>
            <a:r>
              <a:rPr lang="en-US" sz="1800" dirty="0"/>
              <a:t>	</a:t>
            </a:r>
            <a:r>
              <a:rPr lang="en-US" sz="1800" dirty="0" smtClean="0"/>
              <a:t>	Mission Models (from Lego):		$     75</a:t>
            </a:r>
          </a:p>
          <a:p>
            <a:pPr marL="0" indent="0">
              <a:buNone/>
            </a:pPr>
            <a:r>
              <a:rPr lang="en-US" sz="1800" dirty="0"/>
              <a:t>	</a:t>
            </a:r>
            <a:r>
              <a:rPr lang="en-US" sz="1800" dirty="0" smtClean="0"/>
              <a:t>	Costumes, posters and supplies:	$   100</a:t>
            </a:r>
          </a:p>
          <a:p>
            <a:pPr marL="0" indent="0">
              <a:buNone/>
            </a:pPr>
            <a:r>
              <a:rPr lang="en-US" sz="1800" dirty="0"/>
              <a:t>	</a:t>
            </a:r>
            <a:r>
              <a:rPr lang="en-US" sz="1800" dirty="0" smtClean="0"/>
              <a:t>	Game table:			$   125</a:t>
            </a:r>
          </a:p>
          <a:p>
            <a:pPr marL="0" indent="0">
              <a:buNone/>
            </a:pPr>
            <a:r>
              <a:rPr lang="en-US" sz="1800" dirty="0"/>
              <a:t>	</a:t>
            </a:r>
            <a:r>
              <a:rPr lang="en-US" sz="1800" dirty="0" smtClean="0"/>
              <a:t>	Extra Lego pieces, as needed:		</a:t>
            </a:r>
            <a:r>
              <a:rPr lang="en-US" sz="1800" u="sng" dirty="0" smtClean="0"/>
              <a:t>$     50</a:t>
            </a:r>
          </a:p>
          <a:p>
            <a:pPr marL="0" indent="0">
              <a:buNone/>
            </a:pPr>
            <a:r>
              <a:rPr lang="en-US" sz="1800" dirty="0"/>
              <a:t>	</a:t>
            </a:r>
            <a:r>
              <a:rPr lang="en-US" sz="1800" dirty="0" smtClean="0"/>
              <a:t>				Total:	$1,000</a:t>
            </a:r>
          </a:p>
          <a:p>
            <a:pPr marL="0" indent="0">
              <a:buNone/>
            </a:pPr>
            <a:r>
              <a:rPr lang="en-US" sz="1800" dirty="0"/>
              <a:t>	</a:t>
            </a:r>
            <a:r>
              <a:rPr lang="en-US" sz="1800" dirty="0" smtClean="0"/>
              <a:t>			Cost / child:	$200 (based on 5 kids)</a:t>
            </a:r>
          </a:p>
          <a:p>
            <a:r>
              <a:rPr lang="en-US" sz="2000" dirty="0" smtClean="0"/>
              <a:t>TIP:  While you need to be responsible for the team’s $$, you can ask a kid to help make and keep track of income and expenses</a:t>
            </a:r>
            <a:endParaRPr lang="en-US" sz="2000" dirty="0"/>
          </a:p>
        </p:txBody>
      </p:sp>
    </p:spTree>
    <p:extLst>
      <p:ext uri="{BB962C8B-B14F-4D97-AF65-F5344CB8AC3E}">
        <p14:creationId xmlns:p14="http://schemas.microsoft.com/office/powerpoint/2010/main" val="39155166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to Launch</a:t>
            </a:r>
            <a:br>
              <a:rPr lang="en-US" dirty="0" smtClean="0"/>
            </a:br>
            <a:r>
              <a:rPr lang="en-US" sz="3200" dirty="0" smtClean="0"/>
              <a:t>Using Booster Accounts</a:t>
            </a:r>
            <a:endParaRPr lang="en-US" sz="3200" dirty="0"/>
          </a:p>
        </p:txBody>
      </p:sp>
      <p:sp>
        <p:nvSpPr>
          <p:cNvPr id="3" name="Content Placeholder 2"/>
          <p:cNvSpPr>
            <a:spLocks noGrp="1"/>
          </p:cNvSpPr>
          <p:nvPr>
            <p:ph idx="1"/>
          </p:nvPr>
        </p:nvSpPr>
        <p:spPr/>
        <p:txBody>
          <a:bodyPr>
            <a:normAutofit lnSpcReduction="10000"/>
          </a:bodyPr>
          <a:lstStyle/>
          <a:p>
            <a:r>
              <a:rPr lang="en-US" sz="2400" dirty="0" smtClean="0"/>
              <a:t>Booster accounts are set up and administered by WA FIRST, enabling your team to receive tax-deductible donations. </a:t>
            </a:r>
          </a:p>
          <a:p>
            <a:endParaRPr lang="en-US" sz="2400" dirty="0" smtClean="0"/>
          </a:p>
          <a:p>
            <a:r>
              <a:rPr lang="en-US" sz="2400" dirty="0" smtClean="0"/>
              <a:t>Read about how to set one up, the rules for using them, and why you want to do this: </a:t>
            </a:r>
            <a:r>
              <a:rPr lang="en-US" sz="2400" dirty="0" smtClean="0">
                <a:hlinkClick r:id="rId2"/>
              </a:rPr>
              <a:t>http</a:t>
            </a:r>
            <a:r>
              <a:rPr lang="en-US" sz="2400" dirty="0">
                <a:hlinkClick r:id="rId2"/>
              </a:rPr>
              <a:t>://</a:t>
            </a:r>
            <a:r>
              <a:rPr lang="en-US" sz="2400" dirty="0" smtClean="0">
                <a:hlinkClick r:id="rId2"/>
              </a:rPr>
              <a:t>www.firstwa.org/Portals/0/FIRSTWA_Files/WFRBoosterInstructions.pdf</a:t>
            </a:r>
            <a:endParaRPr lang="en-US" sz="2400" dirty="0" smtClean="0"/>
          </a:p>
          <a:p>
            <a:endParaRPr lang="en-US" sz="2400" dirty="0"/>
          </a:p>
          <a:p>
            <a:r>
              <a:rPr lang="en-US" sz="2400" dirty="0" smtClean="0"/>
              <a:t>DO NOT FORGET to register your matching funds or hours with your employer.</a:t>
            </a:r>
          </a:p>
          <a:p>
            <a:endParaRPr lang="en-US" sz="2400" dirty="0"/>
          </a:p>
          <a:p>
            <a:r>
              <a:rPr lang="en-US" sz="2400" dirty="0" smtClean="0"/>
              <a:t>Even if you do not use donated funds this season, they will be there next season to reduce future costs.</a:t>
            </a:r>
          </a:p>
        </p:txBody>
      </p:sp>
    </p:spTree>
    <p:extLst>
      <p:ext uri="{BB962C8B-B14F-4D97-AF65-F5344CB8AC3E}">
        <p14:creationId xmlns:p14="http://schemas.microsoft.com/office/powerpoint/2010/main" val="41654775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to Launch</a:t>
            </a:r>
            <a:br>
              <a:rPr lang="en-US" dirty="0" smtClean="0"/>
            </a:br>
            <a:r>
              <a:rPr lang="en-US" sz="3200" dirty="0" smtClean="0"/>
              <a:t>Setting Parent Expectations</a:t>
            </a:r>
            <a:endParaRPr lang="en-US" dirty="0"/>
          </a:p>
        </p:txBody>
      </p:sp>
      <p:sp>
        <p:nvSpPr>
          <p:cNvPr id="3" name="Content Placeholder 2"/>
          <p:cNvSpPr>
            <a:spLocks noGrp="1"/>
          </p:cNvSpPr>
          <p:nvPr>
            <p:ph idx="1"/>
          </p:nvPr>
        </p:nvSpPr>
        <p:spPr/>
        <p:txBody>
          <a:bodyPr>
            <a:normAutofit/>
          </a:bodyPr>
          <a:lstStyle/>
          <a:p>
            <a:r>
              <a:rPr lang="en-US" sz="2400" dirty="0" smtClean="0"/>
              <a:t>Communicate to the parents by email at least once per week, letting them know what’s been happening, and what is coming up.  It takes 10 minutes, and is really worth it.</a:t>
            </a:r>
          </a:p>
          <a:p>
            <a:endParaRPr lang="en-US" sz="2400" dirty="0" smtClean="0"/>
          </a:p>
          <a:p>
            <a:r>
              <a:rPr lang="en-US" sz="2400" dirty="0"/>
              <a:t>It’s important to set parent expectations, early and </a:t>
            </a:r>
            <a:r>
              <a:rPr lang="en-US" sz="2400" dirty="0" smtClean="0"/>
              <a:t>often</a:t>
            </a:r>
          </a:p>
          <a:p>
            <a:pPr lvl="1"/>
            <a:r>
              <a:rPr lang="en-US" sz="2000" dirty="0" smtClean="0"/>
              <a:t>This is NOT a “Robotics” program where everyone becomes a Mechanical Engineer, Controls </a:t>
            </a:r>
            <a:r>
              <a:rPr lang="en-US" sz="2000" dirty="0"/>
              <a:t>T</a:t>
            </a:r>
            <a:r>
              <a:rPr lang="en-US" sz="2000" dirty="0" smtClean="0"/>
              <a:t>heoretician and Software Dev overnight.</a:t>
            </a:r>
          </a:p>
          <a:p>
            <a:pPr lvl="1"/>
            <a:r>
              <a:rPr lang="en-US" sz="2000" dirty="0" smtClean="0"/>
              <a:t>The objective is to expose kids to scientific thinking in a fun and engaging way.</a:t>
            </a:r>
          </a:p>
          <a:p>
            <a:pPr lvl="1"/>
            <a:r>
              <a:rPr lang="en-US" sz="2000" dirty="0" smtClean="0"/>
              <a:t>You can take a few sessions to show each kid a little of the programming, but in the end, you’ll probably have 1 or 2 kids working on the code and the robot.  The others will work on other elements.</a:t>
            </a:r>
            <a:endParaRPr lang="en-US" sz="2000" dirty="0"/>
          </a:p>
          <a:p>
            <a:endParaRPr lang="en-US" sz="2400" dirty="0"/>
          </a:p>
        </p:txBody>
      </p:sp>
    </p:spTree>
    <p:extLst>
      <p:ext uri="{BB962C8B-B14F-4D97-AF65-F5344CB8AC3E}">
        <p14:creationId xmlns:p14="http://schemas.microsoft.com/office/powerpoint/2010/main" val="80722357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to Launch</a:t>
            </a:r>
            <a:br>
              <a:rPr lang="en-US" dirty="0" smtClean="0"/>
            </a:br>
            <a:r>
              <a:rPr lang="en-US" sz="3200" dirty="0" smtClean="0"/>
              <a:t>Ordering Lego Kits, Mission Models and Other Parts</a:t>
            </a:r>
            <a:endParaRPr lang="en-US" dirty="0"/>
          </a:p>
        </p:txBody>
      </p:sp>
      <p:sp>
        <p:nvSpPr>
          <p:cNvPr id="3" name="Content Placeholder 2"/>
          <p:cNvSpPr>
            <a:spLocks noGrp="1"/>
          </p:cNvSpPr>
          <p:nvPr>
            <p:ph idx="1"/>
          </p:nvPr>
        </p:nvSpPr>
        <p:spPr/>
        <p:txBody>
          <a:bodyPr/>
          <a:lstStyle/>
          <a:p>
            <a:r>
              <a:rPr lang="en-US" dirty="0" smtClean="0"/>
              <a:t>The school is providing </a:t>
            </a:r>
            <a:r>
              <a:rPr lang="en-US" dirty="0"/>
              <a:t>L</a:t>
            </a:r>
            <a:r>
              <a:rPr lang="en-US" dirty="0" smtClean="0"/>
              <a:t>ego kits to each team.</a:t>
            </a:r>
          </a:p>
          <a:p>
            <a:pPr lvl="1"/>
            <a:r>
              <a:rPr lang="en-US" dirty="0" smtClean="0"/>
              <a:t>These kits have been through 2 seasons, and likely are missing some parts. </a:t>
            </a:r>
          </a:p>
          <a:p>
            <a:pPr lvl="1"/>
            <a:r>
              <a:rPr lang="en-US" dirty="0" smtClean="0"/>
              <a:t>On Saturday 9/19 we’ll be at CC to host a kit sorting / table building party</a:t>
            </a:r>
            <a:endParaRPr lang="en-US" dirty="0"/>
          </a:p>
        </p:txBody>
      </p:sp>
    </p:spTree>
    <p:extLst>
      <p:ext uri="{BB962C8B-B14F-4D97-AF65-F5344CB8AC3E}">
        <p14:creationId xmlns:p14="http://schemas.microsoft.com/office/powerpoint/2010/main" val="356140250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to Launch</a:t>
            </a:r>
            <a:br>
              <a:rPr lang="en-US" dirty="0" smtClean="0"/>
            </a:br>
            <a:r>
              <a:rPr lang="en-US" sz="3200" dirty="0" smtClean="0"/>
              <a:t>Building the Playing Table</a:t>
            </a:r>
            <a:endParaRPr lang="en-US" dirty="0"/>
          </a:p>
        </p:txBody>
      </p:sp>
      <p:sp>
        <p:nvSpPr>
          <p:cNvPr id="3" name="Content Placeholder 2"/>
          <p:cNvSpPr>
            <a:spLocks noGrp="1"/>
          </p:cNvSpPr>
          <p:nvPr>
            <p:ph idx="1"/>
          </p:nvPr>
        </p:nvSpPr>
        <p:spPr/>
        <p:txBody>
          <a:bodyPr/>
          <a:lstStyle/>
          <a:p>
            <a:r>
              <a:rPr lang="en-US" dirty="0" smtClean="0"/>
              <a:t>Playing table is a 4x8 sheet of ¾” plywood with a border of 2x4’s, seated atop a table or two sawhorses.  One time cost ~$125.</a:t>
            </a:r>
          </a:p>
          <a:p>
            <a:endParaRPr lang="en-US" dirty="0"/>
          </a:p>
          <a:p>
            <a:r>
              <a:rPr lang="en-US" dirty="0" smtClean="0"/>
              <a:t>Mission models and field mat are ordered through Lego for ~$75</a:t>
            </a:r>
          </a:p>
          <a:p>
            <a:pPr lvl="1"/>
            <a:r>
              <a:rPr lang="en-US" dirty="0" smtClean="0"/>
              <a:t>They will take one person 6+ hours to build, so plan on using the first team meeting to build these.  Let the kids build them, but do pay attention, as if they’re not built properly, the team could spend a lot of time trying to solve missions incorrectly!</a:t>
            </a:r>
            <a:endParaRPr lang="en-US" dirty="0"/>
          </a:p>
        </p:txBody>
      </p:sp>
    </p:spTree>
    <p:extLst>
      <p:ext uri="{BB962C8B-B14F-4D97-AF65-F5344CB8AC3E}">
        <p14:creationId xmlns:p14="http://schemas.microsoft.com/office/powerpoint/2010/main" val="266132759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to Launch</a:t>
            </a:r>
            <a:br>
              <a:rPr lang="en-US" dirty="0" smtClean="0"/>
            </a:br>
            <a:r>
              <a:rPr lang="en-US" sz="3200" dirty="0" smtClean="0"/>
              <a:t>Organizing the Meetings</a:t>
            </a:r>
            <a:endParaRPr lang="en-US" dirty="0"/>
          </a:p>
        </p:txBody>
      </p:sp>
      <p:sp>
        <p:nvSpPr>
          <p:cNvPr id="3" name="Content Placeholder 2"/>
          <p:cNvSpPr>
            <a:spLocks noGrp="1"/>
          </p:cNvSpPr>
          <p:nvPr>
            <p:ph idx="1"/>
          </p:nvPr>
        </p:nvSpPr>
        <p:spPr/>
        <p:txBody>
          <a:bodyPr>
            <a:normAutofit lnSpcReduction="10000"/>
          </a:bodyPr>
          <a:lstStyle/>
          <a:p>
            <a:r>
              <a:rPr lang="en-US" dirty="0" smtClean="0"/>
              <a:t>You control the meetings.</a:t>
            </a:r>
          </a:p>
          <a:p>
            <a:r>
              <a:rPr lang="en-US" dirty="0" smtClean="0"/>
              <a:t>Consider:</a:t>
            </a:r>
          </a:p>
          <a:p>
            <a:pPr lvl="1"/>
            <a:r>
              <a:rPr lang="en-US" dirty="0" smtClean="0"/>
              <a:t>Start each meeting with a group discussion and outline the day’s plan (10min)</a:t>
            </a:r>
          </a:p>
          <a:p>
            <a:pPr lvl="1"/>
            <a:r>
              <a:rPr lang="en-US" dirty="0" smtClean="0"/>
              <a:t>Break the team up to go execute the plan</a:t>
            </a:r>
          </a:p>
          <a:p>
            <a:pPr lvl="1"/>
            <a:r>
              <a:rPr lang="en-US" dirty="0" smtClean="0"/>
              <a:t>Reconvene at the end of the meeting (15-20 min) so each kid can talk about what they did that day, and the team can share in the progress.</a:t>
            </a:r>
          </a:p>
          <a:p>
            <a:r>
              <a:rPr lang="en-US" dirty="0" smtClean="0"/>
              <a:t>Other things to consider:</a:t>
            </a:r>
          </a:p>
          <a:p>
            <a:pPr lvl="1"/>
            <a:r>
              <a:rPr lang="en-US" dirty="0" smtClean="0"/>
              <a:t>Make sure the kids aren’t hungry during the meetings</a:t>
            </a:r>
          </a:p>
          <a:p>
            <a:pPr lvl="1"/>
            <a:r>
              <a:rPr lang="en-US" dirty="0" smtClean="0"/>
              <a:t>Make sure they take regular breaks during the meetings</a:t>
            </a:r>
          </a:p>
          <a:p>
            <a:pPr lvl="1"/>
            <a:r>
              <a:rPr lang="en-US" dirty="0" smtClean="0"/>
              <a:t>Besides helping kids who are stuck, the mentor’s job is to scout to make sure all of the kids are actively involved. </a:t>
            </a:r>
            <a:endParaRPr lang="en-US" dirty="0"/>
          </a:p>
        </p:txBody>
      </p:sp>
    </p:spTree>
    <p:extLst>
      <p:ext uri="{BB962C8B-B14F-4D97-AF65-F5344CB8AC3E}">
        <p14:creationId xmlns:p14="http://schemas.microsoft.com/office/powerpoint/2010/main" val="122444654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Preparing to Launch</a:t>
            </a:r>
            <a:br>
              <a:rPr lang="en-US" dirty="0" smtClean="0"/>
            </a:br>
            <a:r>
              <a:rPr lang="en-US" sz="3200" dirty="0" smtClean="0"/>
              <a:t>Learning About the Challenge</a:t>
            </a:r>
            <a:endParaRPr lang="en-US" sz="3200" dirty="0"/>
          </a:p>
        </p:txBody>
      </p:sp>
      <p:sp>
        <p:nvSpPr>
          <p:cNvPr id="3" name="Content Placeholder 2"/>
          <p:cNvSpPr>
            <a:spLocks noGrp="1"/>
          </p:cNvSpPr>
          <p:nvPr>
            <p:ph idx="1"/>
          </p:nvPr>
        </p:nvSpPr>
        <p:spPr/>
        <p:txBody>
          <a:bodyPr/>
          <a:lstStyle/>
          <a:p>
            <a:r>
              <a:rPr lang="en-US" dirty="0" smtClean="0"/>
              <a:t>READ the Challenge Document, and revisit the information EVERY WEEK as the rules change and are clarified constantly.</a:t>
            </a:r>
          </a:p>
          <a:p>
            <a:pPr lvl="1"/>
            <a:r>
              <a:rPr lang="en-US" dirty="0" smtClean="0"/>
              <a:t>Good app on the phone that will ping you with updates</a:t>
            </a:r>
          </a:p>
          <a:p>
            <a:pPr lvl="1"/>
            <a:r>
              <a:rPr lang="en-US" dirty="0">
                <a:hlinkClick r:id="rId2"/>
              </a:rPr>
              <a:t>http://</a:t>
            </a:r>
            <a:r>
              <a:rPr lang="en-US" dirty="0" smtClean="0">
                <a:hlinkClick r:id="rId2"/>
              </a:rPr>
              <a:t>www.firstlegoleague.org/challenge/2015trashtrek</a:t>
            </a:r>
            <a:endParaRPr lang="en-US" dirty="0" smtClean="0"/>
          </a:p>
          <a:p>
            <a:pPr lvl="1"/>
            <a:r>
              <a:rPr lang="en-US" dirty="0" smtClean="0"/>
              <a:t>Videos are great, but they are SECOND to reading the documents!</a:t>
            </a:r>
            <a:endParaRPr lang="en-US" dirty="0"/>
          </a:p>
        </p:txBody>
      </p:sp>
    </p:spTree>
    <p:extLst>
      <p:ext uri="{BB962C8B-B14F-4D97-AF65-F5344CB8AC3E}">
        <p14:creationId xmlns:p14="http://schemas.microsoft.com/office/powerpoint/2010/main" val="286696075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Session 3</a:t>
            </a:r>
            <a:endParaRPr lang="en-US" dirty="0"/>
          </a:p>
        </p:txBody>
      </p:sp>
      <p:sp>
        <p:nvSpPr>
          <p:cNvPr id="5" name="Subtitle 4"/>
          <p:cNvSpPr>
            <a:spLocks noGrp="1"/>
          </p:cNvSpPr>
          <p:nvPr>
            <p:ph type="subTitle" idx="1"/>
          </p:nvPr>
        </p:nvSpPr>
        <p:spPr/>
        <p:txBody>
          <a:bodyPr/>
          <a:lstStyle/>
          <a:p>
            <a:r>
              <a:rPr lang="en-US" dirty="0" smtClean="0"/>
              <a:t>The First Meetings</a:t>
            </a:r>
            <a:endParaRPr lang="en-US" dirty="0"/>
          </a:p>
        </p:txBody>
      </p:sp>
    </p:spTree>
    <p:extLst>
      <p:ext uri="{BB962C8B-B14F-4D97-AF65-F5344CB8AC3E}">
        <p14:creationId xmlns:p14="http://schemas.microsoft.com/office/powerpoint/2010/main" val="62315248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Meetings</a:t>
            </a:r>
            <a:br>
              <a:rPr lang="en-US" dirty="0" smtClean="0"/>
            </a:br>
            <a:r>
              <a:rPr lang="en-US" sz="3200" dirty="0" smtClean="0"/>
              <a:t>Opening the Meeting</a:t>
            </a:r>
            <a:endParaRPr lang="en-US" sz="3200" dirty="0"/>
          </a:p>
        </p:txBody>
      </p:sp>
      <p:sp>
        <p:nvSpPr>
          <p:cNvPr id="3" name="Content Placeholder 2"/>
          <p:cNvSpPr>
            <a:spLocks noGrp="1"/>
          </p:cNvSpPr>
          <p:nvPr>
            <p:ph idx="1"/>
          </p:nvPr>
        </p:nvSpPr>
        <p:spPr/>
        <p:txBody>
          <a:bodyPr/>
          <a:lstStyle/>
          <a:p>
            <a:r>
              <a:rPr lang="en-US" dirty="0" smtClean="0"/>
              <a:t>Start the meetings on time, even if some kids are late.</a:t>
            </a:r>
          </a:p>
          <a:p>
            <a:r>
              <a:rPr lang="en-US" dirty="0" smtClean="0"/>
              <a:t>Ask the team what they hope to accomplish during that day.</a:t>
            </a:r>
          </a:p>
          <a:p>
            <a:pPr lvl="1"/>
            <a:r>
              <a:rPr lang="en-US" dirty="0" smtClean="0"/>
              <a:t>You can make suggestions, or you can ask one of the kids to track progress against goals to see where the team needs to be.</a:t>
            </a:r>
          </a:p>
          <a:p>
            <a:pPr lvl="1"/>
            <a:r>
              <a:rPr lang="en-US" dirty="0" smtClean="0"/>
              <a:t>Discuss the goals and make sure the kids have a chance to opine, especially on the work that other kids will be doing that day. They’re a TEAM and they work together, even when they have to divide and conquer.</a:t>
            </a:r>
          </a:p>
          <a:p>
            <a:r>
              <a:rPr lang="en-US" dirty="0" smtClean="0"/>
              <a:t>Once you have the day’s goals set out, split them up!  Remind them that they will report back on their progress at the end of the meeting.</a:t>
            </a:r>
            <a:endParaRPr lang="en-US" dirty="0"/>
          </a:p>
        </p:txBody>
      </p:sp>
    </p:spTree>
    <p:extLst>
      <p:ext uri="{BB962C8B-B14F-4D97-AF65-F5344CB8AC3E}">
        <p14:creationId xmlns:p14="http://schemas.microsoft.com/office/powerpoint/2010/main" val="16165674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Session 1</a:t>
            </a:r>
            <a:endParaRPr lang="en-US" dirty="0"/>
          </a:p>
        </p:txBody>
      </p:sp>
      <p:sp>
        <p:nvSpPr>
          <p:cNvPr id="5" name="Subtitle 4"/>
          <p:cNvSpPr>
            <a:spLocks noGrp="1"/>
          </p:cNvSpPr>
          <p:nvPr>
            <p:ph type="subTitle" idx="1"/>
          </p:nvPr>
        </p:nvSpPr>
        <p:spPr>
          <a:xfrm>
            <a:off x="1524000" y="3656466"/>
            <a:ext cx="9144000" cy="1655762"/>
          </a:xfrm>
        </p:spPr>
        <p:txBody>
          <a:bodyPr/>
          <a:lstStyle/>
          <a:p>
            <a:r>
              <a:rPr lang="en-US" dirty="0" smtClean="0"/>
              <a:t>Getting Started</a:t>
            </a:r>
            <a:endParaRPr lang="en-US" dirty="0"/>
          </a:p>
        </p:txBody>
      </p:sp>
    </p:spTree>
    <p:extLst>
      <p:ext uri="{BB962C8B-B14F-4D97-AF65-F5344CB8AC3E}">
        <p14:creationId xmlns:p14="http://schemas.microsoft.com/office/powerpoint/2010/main" val="12962463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Meetings</a:t>
            </a:r>
            <a:br>
              <a:rPr lang="en-US" dirty="0" smtClean="0"/>
            </a:br>
            <a:r>
              <a:rPr lang="en-US" sz="3200" dirty="0" smtClean="0"/>
              <a:t>Building Team Identity, Awareness &amp; Enthusiasm</a:t>
            </a:r>
            <a:endParaRPr lang="en-US" sz="3200" dirty="0"/>
          </a:p>
        </p:txBody>
      </p:sp>
      <p:sp>
        <p:nvSpPr>
          <p:cNvPr id="3" name="Content Placeholder 2"/>
          <p:cNvSpPr>
            <a:spLocks noGrp="1"/>
          </p:cNvSpPr>
          <p:nvPr>
            <p:ph idx="1"/>
          </p:nvPr>
        </p:nvSpPr>
        <p:spPr/>
        <p:txBody>
          <a:bodyPr/>
          <a:lstStyle/>
          <a:p>
            <a:r>
              <a:rPr lang="en-US" dirty="0" smtClean="0"/>
              <a:t>Early – pick a team name.</a:t>
            </a:r>
          </a:p>
          <a:p>
            <a:r>
              <a:rPr lang="en-US" dirty="0" smtClean="0"/>
              <a:t>Ask the kids to come up with a team cheer, clap, handshake, special team fist bump, etc.</a:t>
            </a:r>
          </a:p>
          <a:p>
            <a:r>
              <a:rPr lang="en-US" dirty="0" smtClean="0"/>
              <a:t>Decide how the team will operate – how will they resolve conflicts.  Focus on building norms that center on the FIRST Core Values</a:t>
            </a:r>
            <a:endParaRPr lang="en-US" dirty="0"/>
          </a:p>
        </p:txBody>
      </p:sp>
    </p:spTree>
    <p:extLst>
      <p:ext uri="{BB962C8B-B14F-4D97-AF65-F5344CB8AC3E}">
        <p14:creationId xmlns:p14="http://schemas.microsoft.com/office/powerpoint/2010/main" val="225014714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Meeting</a:t>
            </a:r>
            <a:br>
              <a:rPr lang="en-US" dirty="0" smtClean="0"/>
            </a:br>
            <a:r>
              <a:rPr lang="en-US" sz="3200" dirty="0" smtClean="0"/>
              <a:t>Introducing the Challenge</a:t>
            </a:r>
            <a:endParaRPr lang="en-US" dirty="0"/>
          </a:p>
        </p:txBody>
      </p:sp>
      <p:sp>
        <p:nvSpPr>
          <p:cNvPr id="3" name="Content Placeholder 2"/>
          <p:cNvSpPr>
            <a:spLocks noGrp="1"/>
          </p:cNvSpPr>
          <p:nvPr>
            <p:ph idx="1"/>
          </p:nvPr>
        </p:nvSpPr>
        <p:spPr/>
        <p:txBody>
          <a:bodyPr/>
          <a:lstStyle/>
          <a:p>
            <a:r>
              <a:rPr lang="en-US" dirty="0" smtClean="0"/>
              <a:t>Watch the FLL videos with the kids</a:t>
            </a:r>
          </a:p>
          <a:p>
            <a:r>
              <a:rPr lang="en-US" dirty="0" smtClean="0"/>
              <a:t>Ask the kids to read the challenge aloud, and to ask questions as they go.  Write down the questions, and see if the kids can answer them on their own.</a:t>
            </a:r>
          </a:p>
          <a:p>
            <a:r>
              <a:rPr lang="en-US" dirty="0" smtClean="0"/>
              <a:t>Read the Challenge Updates.</a:t>
            </a:r>
            <a:endParaRPr lang="en-US" dirty="0"/>
          </a:p>
        </p:txBody>
      </p:sp>
    </p:spTree>
    <p:extLst>
      <p:ext uri="{BB962C8B-B14F-4D97-AF65-F5344CB8AC3E}">
        <p14:creationId xmlns:p14="http://schemas.microsoft.com/office/powerpoint/2010/main" val="354244803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Meetings</a:t>
            </a:r>
            <a:br>
              <a:rPr lang="en-US" dirty="0" smtClean="0"/>
            </a:br>
            <a:r>
              <a:rPr lang="en-US" sz="3200" dirty="0" smtClean="0"/>
              <a:t>Picking a Research Project</a:t>
            </a:r>
            <a:endParaRPr lang="en-US" sz="3200" dirty="0"/>
          </a:p>
        </p:txBody>
      </p:sp>
      <p:sp>
        <p:nvSpPr>
          <p:cNvPr id="3" name="Content Placeholder 2"/>
          <p:cNvSpPr>
            <a:spLocks noGrp="1"/>
          </p:cNvSpPr>
          <p:nvPr>
            <p:ph idx="1"/>
          </p:nvPr>
        </p:nvSpPr>
        <p:spPr/>
        <p:txBody>
          <a:bodyPr/>
          <a:lstStyle/>
          <a:p>
            <a:r>
              <a:rPr lang="en-US" dirty="0" smtClean="0"/>
              <a:t>Generally, this is something you may want to do over several meetings.</a:t>
            </a:r>
          </a:p>
          <a:p>
            <a:r>
              <a:rPr lang="en-US" dirty="0" smtClean="0"/>
              <a:t>Read the information detailing the research project.</a:t>
            </a:r>
          </a:p>
          <a:p>
            <a:r>
              <a:rPr lang="en-US" dirty="0" smtClean="0"/>
              <a:t>Brainstorm ideas for projects.</a:t>
            </a:r>
          </a:p>
          <a:p>
            <a:r>
              <a:rPr lang="en-US" dirty="0" smtClean="0"/>
              <a:t>See if the team can narrow the list down to 2-4 ideas</a:t>
            </a:r>
          </a:p>
          <a:p>
            <a:r>
              <a:rPr lang="en-US" dirty="0" smtClean="0"/>
              <a:t>For each idea, see if they can come up with interesting questions</a:t>
            </a:r>
          </a:p>
          <a:p>
            <a:r>
              <a:rPr lang="en-US" dirty="0" smtClean="0"/>
              <a:t>Task the kids with researching the questions and reporting back before the group picks which project looks most compelling.</a:t>
            </a:r>
            <a:endParaRPr lang="en-US" dirty="0"/>
          </a:p>
        </p:txBody>
      </p:sp>
    </p:spTree>
    <p:extLst>
      <p:ext uri="{BB962C8B-B14F-4D97-AF65-F5344CB8AC3E}">
        <p14:creationId xmlns:p14="http://schemas.microsoft.com/office/powerpoint/2010/main" val="103494593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Meeting</a:t>
            </a:r>
            <a:br>
              <a:rPr lang="en-US" dirty="0" smtClean="0"/>
            </a:br>
            <a:r>
              <a:rPr lang="en-US" sz="3200" dirty="0" smtClean="0"/>
              <a:t>Building the Mission Models</a:t>
            </a:r>
            <a:endParaRPr lang="en-US" dirty="0"/>
          </a:p>
        </p:txBody>
      </p:sp>
      <p:sp>
        <p:nvSpPr>
          <p:cNvPr id="3" name="Content Placeholder 2"/>
          <p:cNvSpPr>
            <a:spLocks noGrp="1"/>
          </p:cNvSpPr>
          <p:nvPr>
            <p:ph idx="1"/>
          </p:nvPr>
        </p:nvSpPr>
        <p:spPr/>
        <p:txBody>
          <a:bodyPr/>
          <a:lstStyle/>
          <a:p>
            <a:r>
              <a:rPr lang="en-US" dirty="0" smtClean="0"/>
              <a:t>Quick tips:</a:t>
            </a:r>
          </a:p>
          <a:p>
            <a:pPr lvl="1"/>
            <a:r>
              <a:rPr lang="en-US" dirty="0" smtClean="0"/>
              <a:t>Print out the mission model build instructions (2 to a page)</a:t>
            </a:r>
          </a:p>
          <a:p>
            <a:pPr lvl="1"/>
            <a:r>
              <a:rPr lang="en-US" dirty="0" smtClean="0"/>
              <a:t>Look over which mission models are the most complex, and consider giving those models to your best builders (most detail oriented, able to follow directions, patient, </a:t>
            </a:r>
            <a:r>
              <a:rPr lang="en-US" dirty="0" err="1" smtClean="0"/>
              <a:t>etc</a:t>
            </a:r>
            <a:r>
              <a:rPr lang="en-US" dirty="0" smtClean="0"/>
              <a:t>)</a:t>
            </a:r>
          </a:p>
          <a:p>
            <a:pPr lvl="1"/>
            <a:r>
              <a:rPr lang="en-US" dirty="0" smtClean="0"/>
              <a:t>Build each mission model in a separate place</a:t>
            </a:r>
          </a:p>
          <a:p>
            <a:pPr lvl="1"/>
            <a:r>
              <a:rPr lang="en-US" dirty="0" smtClean="0"/>
              <a:t>DO NOT mix the bags of parts!</a:t>
            </a:r>
          </a:p>
          <a:p>
            <a:pPr lvl="1"/>
            <a:r>
              <a:rPr lang="en-US" dirty="0" smtClean="0"/>
              <a:t>Check each mission model to make sure it functions properly</a:t>
            </a:r>
            <a:endParaRPr lang="en-US" dirty="0"/>
          </a:p>
        </p:txBody>
      </p:sp>
    </p:spTree>
    <p:extLst>
      <p:ext uri="{BB962C8B-B14F-4D97-AF65-F5344CB8AC3E}">
        <p14:creationId xmlns:p14="http://schemas.microsoft.com/office/powerpoint/2010/main" val="26261602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Meeting</a:t>
            </a:r>
            <a:br>
              <a:rPr lang="en-US" dirty="0" smtClean="0"/>
            </a:br>
            <a:r>
              <a:rPr lang="en-US" sz="3200" dirty="0" smtClean="0"/>
              <a:t>Discussing Individual Roles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It’s ok to have everyone involved in everything for 2-3 meetings, but to accomplish anything, you’ll quickly want to give each kid discrete responsibilities.</a:t>
            </a:r>
          </a:p>
          <a:p>
            <a:r>
              <a:rPr lang="en-US" dirty="0" smtClean="0"/>
              <a:t>They can decide what jobs there should be.  Suggestions include:</a:t>
            </a:r>
          </a:p>
          <a:p>
            <a:pPr lvl="1"/>
            <a:r>
              <a:rPr lang="en-US" dirty="0" smtClean="0"/>
              <a:t>Chief Robot Designer</a:t>
            </a:r>
          </a:p>
          <a:p>
            <a:pPr lvl="1"/>
            <a:r>
              <a:rPr lang="en-US" dirty="0" smtClean="0"/>
              <a:t>Lead Programmer</a:t>
            </a:r>
          </a:p>
          <a:p>
            <a:pPr lvl="1"/>
            <a:r>
              <a:rPr lang="en-US" dirty="0" smtClean="0"/>
              <a:t>Lead Project Manager</a:t>
            </a:r>
          </a:p>
          <a:p>
            <a:pPr lvl="1"/>
            <a:r>
              <a:rPr lang="en-US" dirty="0" smtClean="0"/>
              <a:t>Table Manager</a:t>
            </a:r>
          </a:p>
          <a:p>
            <a:pPr lvl="1"/>
            <a:r>
              <a:rPr lang="en-US" dirty="0" smtClean="0"/>
              <a:t>Costume Designer</a:t>
            </a:r>
          </a:p>
          <a:p>
            <a:pPr lvl="1"/>
            <a:r>
              <a:rPr lang="en-US" dirty="0" smtClean="0"/>
              <a:t>Team Scheduler / Progress Tracker</a:t>
            </a:r>
          </a:p>
          <a:p>
            <a:pPr lvl="1"/>
            <a:r>
              <a:rPr lang="en-US" dirty="0" smtClean="0"/>
              <a:t>Financial Manager</a:t>
            </a:r>
          </a:p>
          <a:p>
            <a:pPr lvl="1"/>
            <a:r>
              <a:rPr lang="en-US" dirty="0" smtClean="0"/>
              <a:t>Team Meeting Chairperson</a:t>
            </a:r>
            <a:endParaRPr lang="en-US" dirty="0"/>
          </a:p>
        </p:txBody>
      </p:sp>
    </p:spTree>
    <p:extLst>
      <p:ext uri="{BB962C8B-B14F-4D97-AF65-F5344CB8AC3E}">
        <p14:creationId xmlns:p14="http://schemas.microsoft.com/office/powerpoint/2010/main" val="89996404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Meeting</a:t>
            </a:r>
            <a:br>
              <a:rPr lang="en-US" dirty="0" smtClean="0"/>
            </a:br>
            <a:r>
              <a:rPr lang="en-US" sz="3200" dirty="0" smtClean="0"/>
              <a:t>Closing the Meeting</a:t>
            </a:r>
            <a:endParaRPr lang="en-US" dirty="0"/>
          </a:p>
        </p:txBody>
      </p:sp>
      <p:sp>
        <p:nvSpPr>
          <p:cNvPr id="3" name="Content Placeholder 2"/>
          <p:cNvSpPr>
            <a:spLocks noGrp="1"/>
          </p:cNvSpPr>
          <p:nvPr>
            <p:ph idx="1"/>
          </p:nvPr>
        </p:nvSpPr>
        <p:spPr/>
        <p:txBody>
          <a:bodyPr/>
          <a:lstStyle/>
          <a:p>
            <a:r>
              <a:rPr lang="en-US" dirty="0" smtClean="0"/>
              <a:t>At the end of each meeting, leave time to let the kids come back together to report on what they wanted to get done, and how they actually did.</a:t>
            </a:r>
          </a:p>
          <a:p>
            <a:r>
              <a:rPr lang="en-US" dirty="0" smtClean="0"/>
              <a:t>Make sure each kid participates, and encourage questions and suggestions, though remind kids that if they’re in charge of an area, whether or not they follow suggestions is up to them.</a:t>
            </a:r>
            <a:endParaRPr lang="en-US" dirty="0"/>
          </a:p>
        </p:txBody>
      </p:sp>
    </p:spTree>
    <p:extLst>
      <p:ext uri="{BB962C8B-B14F-4D97-AF65-F5344CB8AC3E}">
        <p14:creationId xmlns:p14="http://schemas.microsoft.com/office/powerpoint/2010/main" val="46079516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Session 4</a:t>
            </a:r>
            <a:endParaRPr lang="en-US" dirty="0"/>
          </a:p>
        </p:txBody>
      </p:sp>
      <p:sp>
        <p:nvSpPr>
          <p:cNvPr id="3" name="Subtitle 2"/>
          <p:cNvSpPr>
            <a:spLocks noGrp="1"/>
          </p:cNvSpPr>
          <p:nvPr>
            <p:ph type="subTitle" idx="1"/>
          </p:nvPr>
        </p:nvSpPr>
        <p:spPr/>
        <p:txBody>
          <a:bodyPr/>
          <a:lstStyle/>
          <a:p>
            <a:r>
              <a:rPr lang="en-US" dirty="0" smtClean="0"/>
              <a:t>Getting Going on the Robot Game</a:t>
            </a:r>
            <a:endParaRPr lang="en-US" dirty="0"/>
          </a:p>
        </p:txBody>
      </p:sp>
    </p:spTree>
    <p:extLst>
      <p:ext uri="{BB962C8B-B14F-4D97-AF65-F5344CB8AC3E}">
        <p14:creationId xmlns:p14="http://schemas.microsoft.com/office/powerpoint/2010/main" val="34673602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Going on the Robot Game</a:t>
            </a:r>
            <a:br>
              <a:rPr lang="en-US" dirty="0" smtClean="0"/>
            </a:br>
            <a:r>
              <a:rPr lang="en-US" sz="3200" dirty="0" smtClean="0"/>
              <a:t>Evaluating the Mission Challenges</a:t>
            </a:r>
            <a:endParaRPr lang="en-US" sz="3200" dirty="0"/>
          </a:p>
        </p:txBody>
      </p:sp>
      <p:sp>
        <p:nvSpPr>
          <p:cNvPr id="3" name="Content Placeholder 2"/>
          <p:cNvSpPr>
            <a:spLocks noGrp="1"/>
          </p:cNvSpPr>
          <p:nvPr>
            <p:ph idx="1"/>
          </p:nvPr>
        </p:nvSpPr>
        <p:spPr/>
        <p:txBody>
          <a:bodyPr/>
          <a:lstStyle/>
          <a:p>
            <a:r>
              <a:rPr lang="en-US" dirty="0" smtClean="0"/>
              <a:t>Take time to look at each mission, and to understand what the robot would have to do to complete that mission.</a:t>
            </a:r>
          </a:p>
          <a:p>
            <a:pPr lvl="1"/>
            <a:r>
              <a:rPr lang="en-US" dirty="0" smtClean="0"/>
              <a:t>How hard is the mission (how accurately positioned does the robot need to be, and how specialized do its tools need to be)?</a:t>
            </a:r>
          </a:p>
          <a:p>
            <a:pPr lvl="1"/>
            <a:r>
              <a:rPr lang="en-US" dirty="0" smtClean="0"/>
              <a:t>How much time will it take to do the mission?</a:t>
            </a:r>
          </a:p>
          <a:p>
            <a:r>
              <a:rPr lang="en-US" dirty="0" smtClean="0"/>
              <a:t>Prioritize which missions the team will try to solve first</a:t>
            </a:r>
          </a:p>
          <a:p>
            <a:r>
              <a:rPr lang="en-US" dirty="0" smtClean="0"/>
              <a:t>Later on, if the team gets there, they can try to string together missions or to develop sequences of tasks</a:t>
            </a:r>
          </a:p>
          <a:p>
            <a:r>
              <a:rPr lang="en-US" dirty="0" smtClean="0"/>
              <a:t>Understand the scoring for each mission, and use that in your consideration.</a:t>
            </a:r>
            <a:endParaRPr lang="en-US" dirty="0"/>
          </a:p>
        </p:txBody>
      </p:sp>
    </p:spTree>
    <p:extLst>
      <p:ext uri="{BB962C8B-B14F-4D97-AF65-F5344CB8AC3E}">
        <p14:creationId xmlns:p14="http://schemas.microsoft.com/office/powerpoint/2010/main" val="136342432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Getting Going on the Robot Game</a:t>
            </a:r>
            <a:r>
              <a:rPr lang="en-US" dirty="0" smtClean="0"/>
              <a:t/>
            </a:r>
            <a:br>
              <a:rPr lang="en-US" dirty="0" smtClean="0"/>
            </a:br>
            <a:r>
              <a:rPr lang="en-US" sz="3600" dirty="0" smtClean="0"/>
              <a:t>Setting Up and Learning the Robot Programming </a:t>
            </a:r>
            <a:r>
              <a:rPr lang="en-US" sz="3600" dirty="0"/>
              <a:t>E</a:t>
            </a:r>
            <a:r>
              <a:rPr lang="en-US" sz="3600" dirty="0" smtClean="0"/>
              <a:t>nvironment</a:t>
            </a:r>
            <a:endParaRPr lang="en-US" sz="3600" dirty="0"/>
          </a:p>
        </p:txBody>
      </p:sp>
      <p:sp>
        <p:nvSpPr>
          <p:cNvPr id="3" name="Content Placeholder 2"/>
          <p:cNvSpPr>
            <a:spLocks noGrp="1"/>
          </p:cNvSpPr>
          <p:nvPr>
            <p:ph idx="1"/>
          </p:nvPr>
        </p:nvSpPr>
        <p:spPr/>
        <p:txBody>
          <a:bodyPr>
            <a:normAutofit/>
          </a:bodyPr>
          <a:lstStyle/>
          <a:p>
            <a:r>
              <a:rPr lang="en-US" sz="2000" dirty="0" smtClean="0"/>
              <a:t>Highly recommend using a decent computer *with Bluetooth* and keeping the same one for the season.  Good to have a big screen so multiple kids can see what is being done.</a:t>
            </a:r>
          </a:p>
          <a:p>
            <a:r>
              <a:rPr lang="en-US" sz="2000" dirty="0" smtClean="0"/>
              <a:t>Download the programming environment from:  </a:t>
            </a:r>
            <a:r>
              <a:rPr lang="en-US" sz="2000" dirty="0">
                <a:hlinkClick r:id="rId2"/>
              </a:rPr>
              <a:t>http://</a:t>
            </a:r>
            <a:r>
              <a:rPr lang="en-US" sz="2000" dirty="0" smtClean="0">
                <a:hlinkClick r:id="rId2"/>
              </a:rPr>
              <a:t>www.lego.com/en-us/mindstorms/downloads/download-software</a:t>
            </a:r>
            <a:endParaRPr lang="en-US" sz="2000" dirty="0" smtClean="0"/>
          </a:p>
          <a:p>
            <a:r>
              <a:rPr lang="en-US" sz="2000" dirty="0" smtClean="0"/>
              <a:t>Make sure to download the latest ev3 firmware as well (this goes on the controller brick)</a:t>
            </a:r>
          </a:p>
          <a:p>
            <a:endParaRPr lang="en-US" sz="2000" dirty="0"/>
          </a:p>
          <a:p>
            <a:r>
              <a:rPr lang="en-US" sz="2000" dirty="0" smtClean="0"/>
              <a:t>Open the app and start a new project</a:t>
            </a:r>
          </a:p>
          <a:p>
            <a:pPr lvl="1"/>
            <a:r>
              <a:rPr lang="en-US" sz="1600" dirty="0" smtClean="0"/>
              <a:t>Explore the buttons, menus and commands</a:t>
            </a:r>
          </a:p>
          <a:p>
            <a:pPr marL="0" indent="0">
              <a:buNone/>
            </a:pPr>
            <a:endParaRPr lang="en-US" sz="2000" dirty="0" smtClean="0"/>
          </a:p>
        </p:txBody>
      </p:sp>
    </p:spTree>
    <p:extLst>
      <p:ext uri="{BB962C8B-B14F-4D97-AF65-F5344CB8AC3E}">
        <p14:creationId xmlns:p14="http://schemas.microsoft.com/office/powerpoint/2010/main" val="415992330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934105" cy="6891453"/>
          </a:xfrm>
          <a:prstGeom prst="rect">
            <a:avLst/>
          </a:prstGeom>
        </p:spPr>
      </p:pic>
      <p:sp>
        <p:nvSpPr>
          <p:cNvPr id="8" name="TextBox 7"/>
          <p:cNvSpPr txBox="1"/>
          <p:nvPr/>
        </p:nvSpPr>
        <p:spPr>
          <a:xfrm>
            <a:off x="4027714" y="152400"/>
            <a:ext cx="2846805" cy="646331"/>
          </a:xfrm>
          <a:prstGeom prst="rect">
            <a:avLst/>
          </a:prstGeom>
          <a:solidFill>
            <a:srgbClr val="FFFF00"/>
          </a:solidFill>
        </p:spPr>
        <p:txBody>
          <a:bodyPr wrap="none" rtlCol="0">
            <a:spAutoFit/>
          </a:bodyPr>
          <a:lstStyle/>
          <a:p>
            <a:r>
              <a:rPr lang="en-US" dirty="0" smtClean="0">
                <a:solidFill>
                  <a:srgbClr val="FF0000"/>
                </a:solidFill>
              </a:rPr>
              <a:t>Can have different programs</a:t>
            </a:r>
          </a:p>
          <a:p>
            <a:r>
              <a:rPr lang="en-US" dirty="0" smtClean="0">
                <a:solidFill>
                  <a:srgbClr val="FF0000"/>
                </a:solidFill>
              </a:rPr>
              <a:t>Inside one project</a:t>
            </a:r>
            <a:endParaRPr lang="en-US" dirty="0">
              <a:solidFill>
                <a:srgbClr val="FF0000"/>
              </a:solidFill>
            </a:endParaRPr>
          </a:p>
        </p:txBody>
      </p:sp>
      <p:sp>
        <p:nvSpPr>
          <p:cNvPr id="9" name="Right Arrow 8"/>
          <p:cNvSpPr/>
          <p:nvPr/>
        </p:nvSpPr>
        <p:spPr>
          <a:xfrm rot="10800000">
            <a:off x="3418114" y="274179"/>
            <a:ext cx="609600" cy="402771"/>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119" y="6117772"/>
            <a:ext cx="1795171" cy="646331"/>
          </a:xfrm>
          <a:prstGeom prst="rect">
            <a:avLst/>
          </a:prstGeom>
          <a:solidFill>
            <a:srgbClr val="FFFF00"/>
          </a:solidFill>
        </p:spPr>
        <p:txBody>
          <a:bodyPr wrap="none" rtlCol="0">
            <a:spAutoFit/>
          </a:bodyPr>
          <a:lstStyle/>
          <a:p>
            <a:r>
              <a:rPr lang="en-US" dirty="0" smtClean="0">
                <a:solidFill>
                  <a:srgbClr val="FF0000"/>
                </a:solidFill>
              </a:rPr>
              <a:t>Command Blocks</a:t>
            </a:r>
          </a:p>
          <a:p>
            <a:r>
              <a:rPr lang="en-US" dirty="0" smtClean="0">
                <a:solidFill>
                  <a:srgbClr val="FF0000"/>
                </a:solidFill>
              </a:rPr>
              <a:t>Are down here</a:t>
            </a:r>
            <a:endParaRPr lang="en-US" dirty="0">
              <a:solidFill>
                <a:srgbClr val="FF0000"/>
              </a:solidFill>
            </a:endParaRPr>
          </a:p>
        </p:txBody>
      </p:sp>
      <p:sp>
        <p:nvSpPr>
          <p:cNvPr id="14" name="Right Arrow 13"/>
          <p:cNvSpPr/>
          <p:nvPr/>
        </p:nvSpPr>
        <p:spPr>
          <a:xfrm rot="10800000">
            <a:off x="6874519" y="6239551"/>
            <a:ext cx="609600" cy="402771"/>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6200000">
            <a:off x="11685815" y="617475"/>
            <a:ext cx="609600" cy="402771"/>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011091" y="957943"/>
            <a:ext cx="1925207" cy="923330"/>
          </a:xfrm>
          <a:prstGeom prst="rect">
            <a:avLst/>
          </a:prstGeom>
          <a:solidFill>
            <a:srgbClr val="FFFF00"/>
          </a:solidFill>
        </p:spPr>
        <p:txBody>
          <a:bodyPr wrap="none" rtlCol="0">
            <a:spAutoFit/>
          </a:bodyPr>
          <a:lstStyle/>
          <a:p>
            <a:r>
              <a:rPr lang="en-US" dirty="0" smtClean="0">
                <a:solidFill>
                  <a:srgbClr val="FF0000"/>
                </a:solidFill>
              </a:rPr>
              <a:t>Zooming, panning</a:t>
            </a:r>
          </a:p>
          <a:p>
            <a:r>
              <a:rPr lang="en-US" dirty="0" smtClean="0">
                <a:solidFill>
                  <a:srgbClr val="FF0000"/>
                </a:solidFill>
              </a:rPr>
              <a:t>Saving and </a:t>
            </a:r>
          </a:p>
          <a:p>
            <a:r>
              <a:rPr lang="en-US" dirty="0" smtClean="0">
                <a:solidFill>
                  <a:srgbClr val="FF0000"/>
                </a:solidFill>
              </a:rPr>
              <a:t>Commenting</a:t>
            </a:r>
            <a:endParaRPr lang="en-US" dirty="0">
              <a:solidFill>
                <a:srgbClr val="FF0000"/>
              </a:solidFill>
            </a:endParaRPr>
          </a:p>
        </p:txBody>
      </p:sp>
      <p:sp>
        <p:nvSpPr>
          <p:cNvPr id="17" name="TextBox 16"/>
          <p:cNvSpPr txBox="1"/>
          <p:nvPr/>
        </p:nvSpPr>
        <p:spPr>
          <a:xfrm>
            <a:off x="10521234" y="4582886"/>
            <a:ext cx="2312493" cy="923330"/>
          </a:xfrm>
          <a:prstGeom prst="rect">
            <a:avLst/>
          </a:prstGeom>
          <a:solidFill>
            <a:srgbClr val="FFFF00"/>
          </a:solidFill>
        </p:spPr>
        <p:txBody>
          <a:bodyPr wrap="none" rtlCol="0">
            <a:spAutoFit/>
          </a:bodyPr>
          <a:lstStyle/>
          <a:p>
            <a:r>
              <a:rPr lang="en-US" dirty="0" smtClean="0">
                <a:solidFill>
                  <a:srgbClr val="FF0000"/>
                </a:solidFill>
              </a:rPr>
              <a:t>Bluetooth connection,</a:t>
            </a:r>
          </a:p>
          <a:p>
            <a:r>
              <a:rPr lang="en-US" dirty="0" smtClean="0">
                <a:solidFill>
                  <a:srgbClr val="FF0000"/>
                </a:solidFill>
              </a:rPr>
              <a:t>Port View (Sensor and </a:t>
            </a:r>
          </a:p>
          <a:p>
            <a:r>
              <a:rPr lang="en-US" dirty="0" smtClean="0">
                <a:solidFill>
                  <a:srgbClr val="FF0000"/>
                </a:solidFill>
              </a:rPr>
              <a:t>Motor values)</a:t>
            </a:r>
            <a:endParaRPr lang="en-US" dirty="0">
              <a:solidFill>
                <a:srgbClr val="FF0000"/>
              </a:solidFill>
            </a:endParaRPr>
          </a:p>
        </p:txBody>
      </p:sp>
      <p:sp>
        <p:nvSpPr>
          <p:cNvPr id="18" name="Right Arrow 17"/>
          <p:cNvSpPr/>
          <p:nvPr/>
        </p:nvSpPr>
        <p:spPr>
          <a:xfrm rot="5400000">
            <a:off x="11870279" y="5609631"/>
            <a:ext cx="609600" cy="402771"/>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402919" y="1419608"/>
            <a:ext cx="1788695" cy="646331"/>
          </a:xfrm>
          <a:prstGeom prst="rect">
            <a:avLst/>
          </a:prstGeom>
          <a:solidFill>
            <a:srgbClr val="FFFF00"/>
          </a:solidFill>
        </p:spPr>
        <p:txBody>
          <a:bodyPr wrap="none" rtlCol="0">
            <a:spAutoFit/>
          </a:bodyPr>
          <a:lstStyle/>
          <a:p>
            <a:r>
              <a:rPr lang="en-US" dirty="0" smtClean="0">
                <a:solidFill>
                  <a:srgbClr val="FF0000"/>
                </a:solidFill>
              </a:rPr>
              <a:t>Firmware update</a:t>
            </a:r>
          </a:p>
          <a:p>
            <a:r>
              <a:rPr lang="en-US" dirty="0" smtClean="0">
                <a:solidFill>
                  <a:srgbClr val="FF0000"/>
                </a:solidFill>
              </a:rPr>
              <a:t>Is under tools</a:t>
            </a:r>
            <a:endParaRPr lang="en-US" dirty="0">
              <a:solidFill>
                <a:srgbClr val="FF0000"/>
              </a:solidFill>
            </a:endParaRPr>
          </a:p>
        </p:txBody>
      </p:sp>
      <p:sp>
        <p:nvSpPr>
          <p:cNvPr id="20" name="Right Arrow 19"/>
          <p:cNvSpPr/>
          <p:nvPr/>
        </p:nvSpPr>
        <p:spPr>
          <a:xfrm rot="14182408">
            <a:off x="463494" y="765866"/>
            <a:ext cx="1370279" cy="353206"/>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5511200">
            <a:off x="-595606" y="1310057"/>
            <a:ext cx="2014426" cy="461495"/>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54285" y="2384037"/>
            <a:ext cx="1871603" cy="646331"/>
          </a:xfrm>
          <a:prstGeom prst="rect">
            <a:avLst/>
          </a:prstGeom>
          <a:solidFill>
            <a:srgbClr val="FFFF00"/>
          </a:solidFill>
        </p:spPr>
        <p:txBody>
          <a:bodyPr wrap="none" rtlCol="0">
            <a:spAutoFit/>
          </a:bodyPr>
          <a:lstStyle/>
          <a:p>
            <a:r>
              <a:rPr lang="en-US" dirty="0" smtClean="0">
                <a:solidFill>
                  <a:srgbClr val="FF0000"/>
                </a:solidFill>
              </a:rPr>
              <a:t>Project properties</a:t>
            </a:r>
          </a:p>
          <a:p>
            <a:r>
              <a:rPr lang="en-US" dirty="0" smtClean="0">
                <a:solidFill>
                  <a:srgbClr val="FF0000"/>
                </a:solidFill>
              </a:rPr>
              <a:t>Is via the wrench</a:t>
            </a:r>
            <a:endParaRPr lang="en-US" dirty="0">
              <a:solidFill>
                <a:srgbClr val="FF0000"/>
              </a:solidFill>
            </a:endParaRPr>
          </a:p>
        </p:txBody>
      </p:sp>
      <p:sp>
        <p:nvSpPr>
          <p:cNvPr id="23" name="TextBox 22"/>
          <p:cNvSpPr txBox="1"/>
          <p:nvPr/>
        </p:nvSpPr>
        <p:spPr>
          <a:xfrm>
            <a:off x="7865120" y="4933662"/>
            <a:ext cx="2177519" cy="923330"/>
          </a:xfrm>
          <a:prstGeom prst="rect">
            <a:avLst/>
          </a:prstGeom>
          <a:solidFill>
            <a:srgbClr val="FFFF00"/>
          </a:solidFill>
        </p:spPr>
        <p:txBody>
          <a:bodyPr wrap="none" rtlCol="0">
            <a:spAutoFit/>
          </a:bodyPr>
          <a:lstStyle/>
          <a:p>
            <a:r>
              <a:rPr lang="en-US" dirty="0" smtClean="0">
                <a:solidFill>
                  <a:srgbClr val="FF0000"/>
                </a:solidFill>
              </a:rPr>
              <a:t>Shortcuts for running</a:t>
            </a:r>
          </a:p>
          <a:p>
            <a:r>
              <a:rPr lang="en-US" dirty="0" smtClean="0">
                <a:solidFill>
                  <a:srgbClr val="FF0000"/>
                </a:solidFill>
              </a:rPr>
              <a:t>Your program on the </a:t>
            </a:r>
          </a:p>
          <a:p>
            <a:r>
              <a:rPr lang="en-US" dirty="0" smtClean="0">
                <a:solidFill>
                  <a:srgbClr val="FF0000"/>
                </a:solidFill>
              </a:rPr>
              <a:t>robot</a:t>
            </a:r>
            <a:endParaRPr lang="en-US" dirty="0">
              <a:solidFill>
                <a:srgbClr val="FF0000"/>
              </a:solidFill>
            </a:endParaRPr>
          </a:p>
        </p:txBody>
      </p:sp>
      <p:sp>
        <p:nvSpPr>
          <p:cNvPr id="24" name="Right Arrow 23"/>
          <p:cNvSpPr/>
          <p:nvPr/>
        </p:nvSpPr>
        <p:spPr>
          <a:xfrm rot="1085529">
            <a:off x="9569757" y="5981778"/>
            <a:ext cx="3141796" cy="496518"/>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038033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br>
              <a:rPr lang="en-US" dirty="0" smtClean="0"/>
            </a:br>
            <a:r>
              <a:rPr lang="en-US" sz="3200" dirty="0" smtClean="0"/>
              <a:t>Deciding to be a Mentor</a:t>
            </a:r>
            <a:endParaRPr lang="en-US" dirty="0"/>
          </a:p>
        </p:txBody>
      </p:sp>
      <p:sp>
        <p:nvSpPr>
          <p:cNvPr id="3" name="Content Placeholder 2"/>
          <p:cNvSpPr>
            <a:spLocks noGrp="1"/>
          </p:cNvSpPr>
          <p:nvPr>
            <p:ph idx="1"/>
          </p:nvPr>
        </p:nvSpPr>
        <p:spPr/>
        <p:txBody>
          <a:bodyPr>
            <a:normAutofit/>
          </a:bodyPr>
          <a:lstStyle/>
          <a:p>
            <a:r>
              <a:rPr lang="en-US" sz="2400" dirty="0" smtClean="0"/>
              <a:t>Reasonable amount of work, but incredibly fun</a:t>
            </a:r>
          </a:p>
          <a:p>
            <a:pPr lvl="1"/>
            <a:r>
              <a:rPr lang="en-US" sz="2000" dirty="0" smtClean="0"/>
              <a:t>Expect 4-6 </a:t>
            </a:r>
            <a:r>
              <a:rPr lang="en-US" sz="2000" dirty="0" err="1" smtClean="0"/>
              <a:t>hrs</a:t>
            </a:r>
            <a:r>
              <a:rPr lang="en-US" sz="2000" dirty="0" smtClean="0"/>
              <a:t> / week of time, ramping to 6-8 </a:t>
            </a:r>
            <a:r>
              <a:rPr lang="en-US" sz="2000" dirty="0" err="1" smtClean="0"/>
              <a:t>hrs</a:t>
            </a:r>
            <a:r>
              <a:rPr lang="en-US" sz="2000" dirty="0" smtClean="0"/>
              <a:t>/week just before the competitions</a:t>
            </a:r>
          </a:p>
          <a:p>
            <a:pPr lvl="1"/>
            <a:r>
              <a:rPr lang="en-US" sz="2000" dirty="0" smtClean="0"/>
              <a:t>Season goes from early September through December (or January)</a:t>
            </a:r>
          </a:p>
          <a:p>
            <a:endParaRPr lang="en-US" dirty="0"/>
          </a:p>
          <a:p>
            <a:r>
              <a:rPr lang="en-US" sz="2400" dirty="0" smtClean="0"/>
              <a:t>Teams of 4-6 kids (can go as high as 10, but not recommended) </a:t>
            </a:r>
          </a:p>
          <a:p>
            <a:endParaRPr lang="en-US" sz="2400" dirty="0"/>
          </a:p>
          <a:p>
            <a:r>
              <a:rPr lang="en-US" sz="2400" dirty="0" smtClean="0"/>
              <a:t>Hands on way to invest in kids, teaching</a:t>
            </a:r>
          </a:p>
          <a:p>
            <a:pPr lvl="1"/>
            <a:r>
              <a:rPr lang="en-US" sz="2000" dirty="0" smtClean="0"/>
              <a:t>Teamwork and organization</a:t>
            </a:r>
          </a:p>
          <a:p>
            <a:pPr lvl="1"/>
            <a:r>
              <a:rPr lang="en-US" sz="2000" dirty="0" smtClean="0"/>
              <a:t>Structured thinking</a:t>
            </a:r>
          </a:p>
          <a:p>
            <a:pPr lvl="1"/>
            <a:r>
              <a:rPr lang="en-US" sz="2000" dirty="0" smtClean="0"/>
              <a:t>Trial and error</a:t>
            </a:r>
          </a:p>
          <a:p>
            <a:pPr lvl="1"/>
            <a:r>
              <a:rPr lang="en-US" sz="2000" dirty="0" smtClean="0"/>
              <a:t>Presentation and speaking</a:t>
            </a:r>
          </a:p>
        </p:txBody>
      </p:sp>
    </p:spTree>
    <p:extLst>
      <p:ext uri="{BB962C8B-B14F-4D97-AF65-F5344CB8AC3E}">
        <p14:creationId xmlns:p14="http://schemas.microsoft.com/office/powerpoint/2010/main" val="51044383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Getting Going on the Robot Game</a:t>
            </a:r>
            <a:r>
              <a:rPr lang="en-US" dirty="0" smtClean="0"/>
              <a:t/>
            </a:r>
            <a:br>
              <a:rPr lang="en-US" dirty="0" smtClean="0"/>
            </a:br>
            <a:r>
              <a:rPr lang="en-US" sz="3600" dirty="0" smtClean="0"/>
              <a:t>Exploring the Programming </a:t>
            </a:r>
            <a:r>
              <a:rPr lang="en-US" sz="3600" dirty="0"/>
              <a:t>E</a:t>
            </a:r>
            <a:r>
              <a:rPr lang="en-US" sz="3600" dirty="0" smtClean="0"/>
              <a:t>nvironment</a:t>
            </a:r>
            <a:endParaRPr lang="en-US" sz="3600" dirty="0"/>
          </a:p>
        </p:txBody>
      </p:sp>
      <p:sp>
        <p:nvSpPr>
          <p:cNvPr id="3" name="Content Placeholder 2"/>
          <p:cNvSpPr>
            <a:spLocks noGrp="1"/>
          </p:cNvSpPr>
          <p:nvPr>
            <p:ph idx="1"/>
          </p:nvPr>
        </p:nvSpPr>
        <p:spPr/>
        <p:txBody>
          <a:bodyPr>
            <a:normAutofit/>
          </a:bodyPr>
          <a:lstStyle/>
          <a:p>
            <a:r>
              <a:rPr lang="en-US" sz="2000" dirty="0" smtClean="0"/>
              <a:t>Set up Bluetooth!!  </a:t>
            </a:r>
          </a:p>
          <a:p>
            <a:pPr lvl="1"/>
            <a:r>
              <a:rPr lang="en-US" sz="1600" dirty="0" smtClean="0"/>
              <a:t>The key to programming is rapid iteration</a:t>
            </a:r>
          </a:p>
          <a:p>
            <a:pPr lvl="1"/>
            <a:r>
              <a:rPr lang="en-US" sz="1600" dirty="0"/>
              <a:t>C</a:t>
            </a:r>
            <a:r>
              <a:rPr lang="en-US" sz="1600" dirty="0" smtClean="0"/>
              <a:t>onnecting and reconnecting cables will slow you down too much</a:t>
            </a:r>
          </a:p>
          <a:p>
            <a:pPr lvl="1"/>
            <a:r>
              <a:rPr lang="en-US" sz="1600" dirty="0" smtClean="0"/>
              <a:t>To do this:</a:t>
            </a:r>
            <a:endParaRPr lang="en-US" sz="1200" dirty="0" smtClean="0"/>
          </a:p>
          <a:p>
            <a:pPr lvl="2"/>
            <a:r>
              <a:rPr lang="en-US" sz="1200" dirty="0" smtClean="0"/>
              <a:t>Turn on Bluetooth on the controller.  </a:t>
            </a:r>
          </a:p>
          <a:p>
            <a:pPr lvl="2"/>
            <a:r>
              <a:rPr lang="en-US" sz="1200" dirty="0" smtClean="0"/>
              <a:t>Then go to your computer’s Bluetooth set-up, and pair the computer to the controller.  </a:t>
            </a:r>
          </a:p>
          <a:p>
            <a:pPr lvl="2"/>
            <a:r>
              <a:rPr lang="en-US" sz="1200" dirty="0" smtClean="0"/>
              <a:t>Then go to the programming SW and select the “available bricks” tab in the bottom right corner.</a:t>
            </a:r>
          </a:p>
          <a:p>
            <a:pPr lvl="2"/>
            <a:r>
              <a:rPr lang="en-US" sz="1200" dirty="0" smtClean="0"/>
              <a:t>Select your brick, and check the Bluetooth box.</a:t>
            </a:r>
          </a:p>
          <a:p>
            <a:pPr lvl="1"/>
            <a:r>
              <a:rPr lang="en-US" sz="1600" dirty="0" smtClean="0"/>
              <a:t>Once BT is established, you can leave the robot on the table and send programs to it by using the 3 buttons in the very bottom right</a:t>
            </a:r>
          </a:p>
        </p:txBody>
      </p:sp>
    </p:spTree>
    <p:extLst>
      <p:ext uri="{BB962C8B-B14F-4D97-AF65-F5344CB8AC3E}">
        <p14:creationId xmlns:p14="http://schemas.microsoft.com/office/powerpoint/2010/main" val="97128476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Going on the Robot Game</a:t>
            </a:r>
            <a:br>
              <a:rPr lang="en-US" dirty="0" smtClean="0"/>
            </a:br>
            <a:r>
              <a:rPr lang="en-US" sz="3200" dirty="0" smtClean="0"/>
              <a:t>Understanding the Lego Controller</a:t>
            </a:r>
            <a:endParaRPr lang="en-US" sz="2400" dirty="0"/>
          </a:p>
        </p:txBody>
      </p:sp>
      <p:sp>
        <p:nvSpPr>
          <p:cNvPr id="3" name="Content Placeholder 2"/>
          <p:cNvSpPr>
            <a:spLocks noGrp="1"/>
          </p:cNvSpPr>
          <p:nvPr>
            <p:ph idx="1"/>
          </p:nvPr>
        </p:nvSpPr>
        <p:spPr>
          <a:xfrm>
            <a:off x="4963886" y="1825625"/>
            <a:ext cx="6389914" cy="4351338"/>
          </a:xfrm>
        </p:spPr>
        <p:txBody>
          <a:bodyPr/>
          <a:lstStyle/>
          <a:p>
            <a:r>
              <a:rPr lang="en-US" dirty="0" smtClean="0"/>
              <a:t>Screen</a:t>
            </a:r>
          </a:p>
          <a:p>
            <a:r>
              <a:rPr lang="en-US" dirty="0" smtClean="0"/>
              <a:t>Numbered ports (sensors)</a:t>
            </a:r>
          </a:p>
          <a:p>
            <a:r>
              <a:rPr lang="en-US" dirty="0" smtClean="0"/>
              <a:t>Lettered ports (motors)</a:t>
            </a:r>
          </a:p>
          <a:p>
            <a:r>
              <a:rPr lang="en-US" dirty="0" smtClean="0"/>
              <a:t>Charging port (rechargeable battery)</a:t>
            </a:r>
          </a:p>
          <a:p>
            <a:r>
              <a:rPr lang="en-US" dirty="0" smtClean="0"/>
              <a:t>On/Off button</a:t>
            </a:r>
            <a:endParaRPr lang="en-US" dirty="0"/>
          </a:p>
        </p:txBody>
      </p:sp>
      <p:pic>
        <p:nvPicPr>
          <p:cNvPr id="1026" name="Picture 2" descr="http://botbench.com/blog/wp-content/uploads/2014/04/45500_713x380_MainProd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346" y="1825625"/>
            <a:ext cx="367665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17074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Going on the Robot Game</a:t>
            </a:r>
            <a:br>
              <a:rPr lang="en-US" dirty="0" smtClean="0"/>
            </a:br>
            <a:r>
              <a:rPr lang="en-US" sz="3200" dirty="0" smtClean="0"/>
              <a:t>Building a Starter </a:t>
            </a:r>
            <a:r>
              <a:rPr lang="en-US" sz="3200" dirty="0"/>
              <a:t>R</a:t>
            </a:r>
            <a:r>
              <a:rPr lang="en-US" sz="3200" dirty="0" smtClean="0"/>
              <a:t>obot</a:t>
            </a:r>
            <a:endParaRPr lang="en-US" sz="2400" dirty="0"/>
          </a:p>
        </p:txBody>
      </p:sp>
      <p:sp>
        <p:nvSpPr>
          <p:cNvPr id="3" name="Content Placeholder 2"/>
          <p:cNvSpPr>
            <a:spLocks noGrp="1"/>
          </p:cNvSpPr>
          <p:nvPr>
            <p:ph idx="1"/>
          </p:nvPr>
        </p:nvSpPr>
        <p:spPr/>
        <p:txBody>
          <a:bodyPr/>
          <a:lstStyle/>
          <a:p>
            <a:r>
              <a:rPr lang="en-US" dirty="0" smtClean="0"/>
              <a:t>Before your team tries to build a sophisticated robot designed for this year’s game, it’s a good idea to build a simple robot</a:t>
            </a:r>
          </a:p>
          <a:p>
            <a:pPr lvl="1"/>
            <a:r>
              <a:rPr lang="en-US" dirty="0" smtClean="0"/>
              <a:t>two wheels + ball bearing</a:t>
            </a:r>
          </a:p>
          <a:p>
            <a:pPr lvl="1"/>
            <a:r>
              <a:rPr lang="en-US" dirty="0" smtClean="0"/>
              <a:t>Two large motors (wired to ports B&amp;C)</a:t>
            </a:r>
          </a:p>
          <a:p>
            <a:r>
              <a:rPr lang="en-US" dirty="0" smtClean="0"/>
              <a:t>Lots of simple robot designs on line if you want help.</a:t>
            </a:r>
          </a:p>
          <a:p>
            <a:pPr lvl="1"/>
            <a:r>
              <a:rPr lang="en-US" dirty="0"/>
              <a:t>Example:  </a:t>
            </a:r>
            <a:r>
              <a:rPr lang="en-US" dirty="0">
                <a:hlinkClick r:id="rId2"/>
              </a:rPr>
              <a:t>https://</a:t>
            </a:r>
            <a:r>
              <a:rPr lang="en-US" dirty="0" smtClean="0">
                <a:hlinkClick r:id="rId2"/>
              </a:rPr>
              <a:t>www.youtube.com/watch?v=HsLqiShzP0k</a:t>
            </a:r>
            <a:endParaRPr lang="en-US" dirty="0" smtClean="0"/>
          </a:p>
          <a:p>
            <a:pPr marL="457200" lvl="1" indent="0">
              <a:buNone/>
            </a:pPr>
            <a:endParaRPr lang="en-US" dirty="0" smtClean="0"/>
          </a:p>
          <a:p>
            <a:r>
              <a:rPr lang="en-US" dirty="0" smtClean="0"/>
              <a:t>Worry about creating a robot for the missions AFTER you understand what you can do with the robot and how to program it.</a:t>
            </a:r>
            <a:endParaRPr lang="en-US" dirty="0"/>
          </a:p>
        </p:txBody>
      </p:sp>
    </p:spTree>
    <p:extLst>
      <p:ext uri="{BB962C8B-B14F-4D97-AF65-F5344CB8AC3E}">
        <p14:creationId xmlns:p14="http://schemas.microsoft.com/office/powerpoint/2010/main" val="190041554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Going on the Robot Game</a:t>
            </a:r>
            <a:br>
              <a:rPr lang="en-US" dirty="0" smtClean="0"/>
            </a:br>
            <a:r>
              <a:rPr lang="en-US" sz="3200" dirty="0" smtClean="0"/>
              <a:t>Key Design Elements for the Starter Robot</a:t>
            </a:r>
            <a:endParaRPr lang="en-US" sz="2400" dirty="0"/>
          </a:p>
        </p:txBody>
      </p:sp>
      <p:sp>
        <p:nvSpPr>
          <p:cNvPr id="3" name="Content Placeholder 2"/>
          <p:cNvSpPr>
            <a:spLocks noGrp="1"/>
          </p:cNvSpPr>
          <p:nvPr>
            <p:ph idx="1"/>
          </p:nvPr>
        </p:nvSpPr>
        <p:spPr/>
        <p:txBody>
          <a:bodyPr/>
          <a:lstStyle/>
          <a:p>
            <a:r>
              <a:rPr lang="en-US" dirty="0" smtClean="0"/>
              <a:t>Easy removal of the controller to replace batteries</a:t>
            </a:r>
          </a:p>
          <a:p>
            <a:r>
              <a:rPr lang="en-US" dirty="0" smtClean="0"/>
              <a:t>Access to the charging port</a:t>
            </a:r>
          </a:p>
          <a:p>
            <a:r>
              <a:rPr lang="en-US" dirty="0" smtClean="0"/>
              <a:t>Access to the wiring ports</a:t>
            </a:r>
            <a:endParaRPr lang="en-US" dirty="0"/>
          </a:p>
        </p:txBody>
      </p:sp>
    </p:spTree>
    <p:extLst>
      <p:ext uri="{BB962C8B-B14F-4D97-AF65-F5344CB8AC3E}">
        <p14:creationId xmlns:p14="http://schemas.microsoft.com/office/powerpoint/2010/main" val="188169383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smtClean="0"/>
              <a:t>Getting Going on the Robot Game</a:t>
            </a:r>
            <a:r>
              <a:rPr lang="en-US" dirty="0" smtClean="0"/>
              <a:t/>
            </a:r>
            <a:br>
              <a:rPr lang="en-US" dirty="0" smtClean="0"/>
            </a:br>
            <a:r>
              <a:rPr lang="en-US" sz="3600" dirty="0" smtClean="0"/>
              <a:t>Exploring the Programming </a:t>
            </a:r>
            <a:r>
              <a:rPr lang="en-US" sz="3600" dirty="0"/>
              <a:t>E</a:t>
            </a:r>
            <a:r>
              <a:rPr lang="en-US" sz="3600" dirty="0" smtClean="0"/>
              <a:t>nvironment</a:t>
            </a:r>
            <a:endParaRPr lang="en-US" sz="3600" dirty="0"/>
          </a:p>
        </p:txBody>
      </p:sp>
      <p:sp>
        <p:nvSpPr>
          <p:cNvPr id="3" name="Content Placeholder 2"/>
          <p:cNvSpPr>
            <a:spLocks noGrp="1"/>
          </p:cNvSpPr>
          <p:nvPr>
            <p:ph idx="1"/>
          </p:nvPr>
        </p:nvSpPr>
        <p:spPr/>
        <p:txBody>
          <a:bodyPr>
            <a:normAutofit/>
          </a:bodyPr>
          <a:lstStyle/>
          <a:p>
            <a:r>
              <a:rPr lang="en-US" sz="2000" u="sng" dirty="0" smtClean="0"/>
              <a:t>First program</a:t>
            </a:r>
            <a:r>
              <a:rPr lang="en-US" sz="2000" dirty="0" smtClean="0"/>
              <a:t>:</a:t>
            </a:r>
          </a:p>
          <a:p>
            <a:pPr lvl="1"/>
            <a:endParaRPr lang="en-US" sz="1200" dirty="0" smtClean="0"/>
          </a:p>
        </p:txBody>
      </p:sp>
      <p:pic>
        <p:nvPicPr>
          <p:cNvPr id="4" name="Picture 3"/>
          <p:cNvPicPr>
            <a:picLocks noChangeAspect="1"/>
          </p:cNvPicPr>
          <p:nvPr/>
        </p:nvPicPr>
        <p:blipFill>
          <a:blip r:embed="rId2"/>
          <a:stretch>
            <a:fillRect/>
          </a:stretch>
        </p:blipFill>
        <p:spPr>
          <a:xfrm>
            <a:off x="110017" y="2184516"/>
            <a:ext cx="5027798" cy="2118632"/>
          </a:xfrm>
          <a:prstGeom prst="rect">
            <a:avLst/>
          </a:prstGeom>
        </p:spPr>
      </p:pic>
      <p:sp>
        <p:nvSpPr>
          <p:cNvPr id="5" name="TextBox 4"/>
          <p:cNvSpPr txBox="1"/>
          <p:nvPr/>
        </p:nvSpPr>
        <p:spPr>
          <a:xfrm>
            <a:off x="990600" y="3951514"/>
            <a:ext cx="632289" cy="369332"/>
          </a:xfrm>
          <a:prstGeom prst="rect">
            <a:avLst/>
          </a:prstGeom>
          <a:noFill/>
        </p:spPr>
        <p:txBody>
          <a:bodyPr wrap="none" rtlCol="0">
            <a:spAutoFit/>
          </a:bodyPr>
          <a:lstStyle/>
          <a:p>
            <a:r>
              <a:rPr lang="en-US" dirty="0" smtClean="0"/>
              <a:t>Start</a:t>
            </a:r>
            <a:endParaRPr lang="en-US" dirty="0"/>
          </a:p>
        </p:txBody>
      </p:sp>
      <p:sp>
        <p:nvSpPr>
          <p:cNvPr id="6" name="TextBox 5"/>
          <p:cNvSpPr txBox="1"/>
          <p:nvPr/>
        </p:nvSpPr>
        <p:spPr>
          <a:xfrm>
            <a:off x="1622889" y="3951514"/>
            <a:ext cx="2155594" cy="2031325"/>
          </a:xfrm>
          <a:prstGeom prst="rect">
            <a:avLst/>
          </a:prstGeom>
          <a:noFill/>
        </p:spPr>
        <p:txBody>
          <a:bodyPr wrap="square" rtlCol="0">
            <a:spAutoFit/>
          </a:bodyPr>
          <a:lstStyle/>
          <a:p>
            <a:pPr algn="ctr"/>
            <a:r>
              <a:rPr lang="en-US" dirty="0" smtClean="0"/>
              <a:t>Drive Forward</a:t>
            </a:r>
          </a:p>
          <a:p>
            <a:pPr algn="ctr"/>
            <a:r>
              <a:rPr lang="en-US" dirty="0" smtClean="0"/>
              <a:t>straight at 75% </a:t>
            </a:r>
          </a:p>
          <a:p>
            <a:pPr algn="ctr"/>
            <a:r>
              <a:rPr lang="en-US" dirty="0" smtClean="0"/>
              <a:t>power for 2 motor</a:t>
            </a:r>
          </a:p>
          <a:p>
            <a:pPr algn="ctr"/>
            <a:r>
              <a:rPr lang="en-US" dirty="0" smtClean="0"/>
              <a:t>revolutions, using</a:t>
            </a:r>
          </a:p>
          <a:p>
            <a:pPr algn="ctr"/>
            <a:r>
              <a:rPr lang="en-US" dirty="0" smtClean="0"/>
              <a:t>motors B&amp;C, and</a:t>
            </a:r>
          </a:p>
          <a:p>
            <a:pPr algn="ctr"/>
            <a:r>
              <a:rPr lang="en-US" dirty="0" smtClean="0"/>
              <a:t>then stop the</a:t>
            </a:r>
          </a:p>
          <a:p>
            <a:pPr algn="ctr"/>
            <a:r>
              <a:rPr lang="en-US" dirty="0" smtClean="0"/>
              <a:t>motors</a:t>
            </a:r>
            <a:endParaRPr lang="en-US" dirty="0"/>
          </a:p>
        </p:txBody>
      </p:sp>
      <p:sp>
        <p:nvSpPr>
          <p:cNvPr id="7" name="TextBox 6"/>
          <p:cNvSpPr txBox="1"/>
          <p:nvPr/>
        </p:nvSpPr>
        <p:spPr>
          <a:xfrm>
            <a:off x="3701031" y="3944155"/>
            <a:ext cx="540533" cy="369332"/>
          </a:xfrm>
          <a:prstGeom prst="rect">
            <a:avLst/>
          </a:prstGeom>
          <a:noFill/>
        </p:spPr>
        <p:txBody>
          <a:bodyPr wrap="none" rtlCol="0">
            <a:spAutoFit/>
          </a:bodyPr>
          <a:lstStyle/>
          <a:p>
            <a:r>
              <a:rPr lang="en-US" dirty="0" smtClean="0"/>
              <a:t>End</a:t>
            </a:r>
            <a:endParaRPr lang="en-US" dirty="0"/>
          </a:p>
        </p:txBody>
      </p:sp>
      <p:sp>
        <p:nvSpPr>
          <p:cNvPr id="8" name="TextBox 7"/>
          <p:cNvSpPr txBox="1"/>
          <p:nvPr/>
        </p:nvSpPr>
        <p:spPr>
          <a:xfrm>
            <a:off x="5491494" y="1825625"/>
            <a:ext cx="5720792" cy="3970318"/>
          </a:xfrm>
          <a:prstGeom prst="rect">
            <a:avLst/>
          </a:prstGeom>
          <a:noFill/>
        </p:spPr>
        <p:txBody>
          <a:bodyPr wrap="square" rtlCol="0">
            <a:spAutoFit/>
          </a:bodyPr>
          <a:lstStyle/>
          <a:p>
            <a:r>
              <a:rPr lang="en-US" dirty="0" smtClean="0"/>
              <a:t>To run this program on the robot, you can do one of 3 things when connected to BT:</a:t>
            </a:r>
          </a:p>
          <a:p>
            <a:endParaRPr lang="en-US" dirty="0"/>
          </a:p>
          <a:p>
            <a:pPr marL="342900" indent="-342900">
              <a:buAutoNum type="arabicParenR"/>
            </a:pPr>
            <a:r>
              <a:rPr lang="en-US" dirty="0" smtClean="0"/>
              <a:t>Push the green triangle in the first block.</a:t>
            </a:r>
          </a:p>
          <a:p>
            <a:pPr marL="342900" indent="-342900">
              <a:buAutoNum type="arabicParenR"/>
            </a:pPr>
            <a:r>
              <a:rPr lang="en-US" dirty="0" smtClean="0"/>
              <a:t>Push the small “play” triangle in the circle at the bottom right of the screen</a:t>
            </a:r>
          </a:p>
          <a:p>
            <a:pPr marL="342900" indent="-342900">
              <a:buAutoNum type="arabicParenR"/>
            </a:pPr>
            <a:r>
              <a:rPr lang="en-US" dirty="0" smtClean="0"/>
              <a:t>To run a portion of the program, highlight the brick in the middle, and click the small “Play” triangle in parentheses at the bottom right of the screen.</a:t>
            </a:r>
          </a:p>
          <a:p>
            <a:pPr marL="342900" indent="-342900">
              <a:buAutoNum type="arabicParenR"/>
            </a:pPr>
            <a:endParaRPr lang="en-US" dirty="0"/>
          </a:p>
          <a:p>
            <a:r>
              <a:rPr lang="en-US" dirty="0" smtClean="0"/>
              <a:t>To stop the program mid-run, either</a:t>
            </a:r>
          </a:p>
          <a:p>
            <a:pPr marL="342900" indent="-342900">
              <a:buAutoNum type="arabicParenR"/>
            </a:pPr>
            <a:r>
              <a:rPr lang="en-US" dirty="0" smtClean="0"/>
              <a:t>Press the upper left button on the brick; or</a:t>
            </a:r>
          </a:p>
          <a:p>
            <a:pPr marL="342900" indent="-342900">
              <a:buAutoNum type="arabicParenR"/>
            </a:pPr>
            <a:r>
              <a:rPr lang="en-US" dirty="0" smtClean="0"/>
              <a:t>Press the small square button in the bottom right of the screen (that took the place of the “play” triangle)</a:t>
            </a:r>
            <a:endParaRPr lang="en-US" dirty="0"/>
          </a:p>
        </p:txBody>
      </p:sp>
    </p:spTree>
    <p:extLst>
      <p:ext uri="{BB962C8B-B14F-4D97-AF65-F5344CB8AC3E}">
        <p14:creationId xmlns:p14="http://schemas.microsoft.com/office/powerpoint/2010/main" val="33978819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Session 5</a:t>
            </a:r>
            <a:endParaRPr lang="en-US" dirty="0"/>
          </a:p>
        </p:txBody>
      </p:sp>
      <p:sp>
        <p:nvSpPr>
          <p:cNvPr id="5" name="Subtitle 4"/>
          <p:cNvSpPr>
            <a:spLocks noGrp="1"/>
          </p:cNvSpPr>
          <p:nvPr>
            <p:ph type="subTitle" idx="1"/>
          </p:nvPr>
        </p:nvSpPr>
        <p:spPr/>
        <p:txBody>
          <a:bodyPr/>
          <a:lstStyle/>
          <a:p>
            <a:r>
              <a:rPr lang="en-US" dirty="0" smtClean="0"/>
              <a:t>Robot Programming</a:t>
            </a:r>
            <a:endParaRPr lang="en-US" dirty="0"/>
          </a:p>
        </p:txBody>
      </p:sp>
    </p:spTree>
    <p:extLst>
      <p:ext uri="{BB962C8B-B14F-4D97-AF65-F5344CB8AC3E}">
        <p14:creationId xmlns:p14="http://schemas.microsoft.com/office/powerpoint/2010/main" val="333531229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Programming</a:t>
            </a:r>
            <a:br>
              <a:rPr lang="en-US" dirty="0" smtClean="0"/>
            </a:br>
            <a:r>
              <a:rPr lang="en-US" sz="3200" dirty="0" smtClean="0"/>
              <a:t>Coding in Comments First</a:t>
            </a:r>
            <a:endParaRPr lang="en-US" sz="3200" dirty="0"/>
          </a:p>
        </p:txBody>
      </p:sp>
      <p:sp>
        <p:nvSpPr>
          <p:cNvPr id="3" name="Content Placeholder 2"/>
          <p:cNvSpPr>
            <a:spLocks noGrp="1"/>
          </p:cNvSpPr>
          <p:nvPr>
            <p:ph idx="1"/>
          </p:nvPr>
        </p:nvSpPr>
        <p:spPr/>
        <p:txBody>
          <a:bodyPr>
            <a:normAutofit/>
          </a:bodyPr>
          <a:lstStyle/>
          <a:p>
            <a:r>
              <a:rPr lang="en-US" sz="2000" dirty="0" smtClean="0"/>
              <a:t>Teaching the kids to code starts with teaching them to think in sequential steps</a:t>
            </a:r>
          </a:p>
          <a:p>
            <a:r>
              <a:rPr lang="en-US" sz="2000" dirty="0" smtClean="0"/>
              <a:t>One approach is to have the kids lay out the steps they want the robot to do in words before they write code.  They don’t have to know the distances or speeds – just say what they want the robot to do.</a:t>
            </a:r>
          </a:p>
          <a:p>
            <a:r>
              <a:rPr lang="en-US" sz="2000" dirty="0" smtClean="0"/>
              <a:t>An easy way to do this is to use “Comment Blocks” (blue blocks).  For example:</a:t>
            </a:r>
          </a:p>
          <a:p>
            <a:endParaRPr lang="en-US" sz="2000" dirty="0"/>
          </a:p>
          <a:p>
            <a:endParaRPr lang="en-US" sz="2000" dirty="0" smtClean="0"/>
          </a:p>
          <a:p>
            <a:endParaRPr lang="en-US" sz="2000" dirty="0"/>
          </a:p>
          <a:p>
            <a:r>
              <a:rPr lang="en-US" sz="2000" dirty="0" smtClean="0"/>
              <a:t>These can then be filled in with command blocks:</a:t>
            </a:r>
            <a:endParaRPr lang="en-US" sz="2000" dirty="0"/>
          </a:p>
        </p:txBody>
      </p:sp>
      <p:pic>
        <p:nvPicPr>
          <p:cNvPr id="4" name="Picture 3"/>
          <p:cNvPicPr>
            <a:picLocks noChangeAspect="1"/>
          </p:cNvPicPr>
          <p:nvPr/>
        </p:nvPicPr>
        <p:blipFill>
          <a:blip r:embed="rId2"/>
          <a:stretch>
            <a:fillRect/>
          </a:stretch>
        </p:blipFill>
        <p:spPr>
          <a:xfrm>
            <a:off x="512064" y="3733422"/>
            <a:ext cx="5646800" cy="725896"/>
          </a:xfrm>
          <a:prstGeom prst="rect">
            <a:avLst/>
          </a:prstGeom>
        </p:spPr>
      </p:pic>
      <p:pic>
        <p:nvPicPr>
          <p:cNvPr id="5" name="Picture 4"/>
          <p:cNvPicPr>
            <a:picLocks noChangeAspect="1"/>
          </p:cNvPicPr>
          <p:nvPr/>
        </p:nvPicPr>
        <p:blipFill>
          <a:blip r:embed="rId3"/>
          <a:stretch>
            <a:fillRect/>
          </a:stretch>
        </p:blipFill>
        <p:spPr>
          <a:xfrm>
            <a:off x="512064" y="5270072"/>
            <a:ext cx="11459146" cy="687435"/>
          </a:xfrm>
          <a:prstGeom prst="rect">
            <a:avLst/>
          </a:prstGeom>
        </p:spPr>
      </p:pic>
    </p:spTree>
    <p:extLst>
      <p:ext uri="{BB962C8B-B14F-4D97-AF65-F5344CB8AC3E}">
        <p14:creationId xmlns:p14="http://schemas.microsoft.com/office/powerpoint/2010/main" val="112994476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Programming</a:t>
            </a:r>
            <a:br>
              <a:rPr lang="en-US" dirty="0" smtClean="0"/>
            </a:br>
            <a:r>
              <a:rPr lang="en-US" sz="3200" dirty="0" smtClean="0"/>
              <a:t>General Concepts</a:t>
            </a:r>
            <a:endParaRPr lang="en-US" sz="3200" dirty="0"/>
          </a:p>
        </p:txBody>
      </p:sp>
      <p:sp>
        <p:nvSpPr>
          <p:cNvPr id="3" name="Content Placeholder 2"/>
          <p:cNvSpPr>
            <a:spLocks noGrp="1"/>
          </p:cNvSpPr>
          <p:nvPr>
            <p:ph idx="1"/>
          </p:nvPr>
        </p:nvSpPr>
        <p:spPr/>
        <p:txBody>
          <a:bodyPr>
            <a:normAutofit/>
          </a:bodyPr>
          <a:lstStyle/>
          <a:p>
            <a:r>
              <a:rPr lang="en-US" sz="2400" dirty="0" smtClean="0"/>
              <a:t>Connecting Bricks</a:t>
            </a:r>
          </a:p>
          <a:p>
            <a:pPr lvl="1"/>
            <a:r>
              <a:rPr lang="en-US" sz="2000" dirty="0" smtClean="0"/>
              <a:t>Bricks dropped next to each other generally click together</a:t>
            </a:r>
          </a:p>
          <a:p>
            <a:pPr lvl="1"/>
            <a:r>
              <a:rPr lang="en-US" sz="2000" dirty="0" smtClean="0"/>
              <a:t>Alternatively, you can click on the connector on the right of a brick and drag a wire connection to the left side of the subsequent brick.  This lets you put bricks in rows, so you can see more on the screen at one time. </a:t>
            </a:r>
          </a:p>
          <a:p>
            <a:pPr lvl="1"/>
            <a:endParaRPr lang="en-US" sz="2000" dirty="0" smtClean="0"/>
          </a:p>
          <a:p>
            <a:r>
              <a:rPr lang="en-US" sz="2400" dirty="0" smtClean="0"/>
              <a:t>Managing Brick Connections</a:t>
            </a:r>
          </a:p>
          <a:p>
            <a:pPr lvl="1"/>
            <a:r>
              <a:rPr lang="en-US" sz="2000" dirty="0" smtClean="0"/>
              <a:t>When bricks are connected, clicking on (1) removes the wire connection and snap-connects the bricks directly.</a:t>
            </a:r>
          </a:p>
          <a:p>
            <a:pPr lvl="1"/>
            <a:r>
              <a:rPr lang="en-US" sz="2000" dirty="0" smtClean="0"/>
              <a:t>Clicking on the right side of the wire (2) disconnects the wire.</a:t>
            </a:r>
          </a:p>
          <a:p>
            <a:pPr lvl="1"/>
            <a:r>
              <a:rPr lang="en-US" sz="2000" dirty="0" smtClean="0"/>
              <a:t>Clicking on (3) re-routes the wire to clean up the connection visually.</a:t>
            </a:r>
          </a:p>
          <a:p>
            <a:endParaRPr lang="en-US" sz="2400" dirty="0" smtClean="0"/>
          </a:p>
          <a:p>
            <a:endParaRPr lang="en-US" sz="2400" dirty="0"/>
          </a:p>
        </p:txBody>
      </p:sp>
      <p:pic>
        <p:nvPicPr>
          <p:cNvPr id="4" name="Picture 3"/>
          <p:cNvPicPr>
            <a:picLocks noChangeAspect="1"/>
          </p:cNvPicPr>
          <p:nvPr/>
        </p:nvPicPr>
        <p:blipFill>
          <a:blip r:embed="rId2"/>
          <a:stretch>
            <a:fillRect/>
          </a:stretch>
        </p:blipFill>
        <p:spPr>
          <a:xfrm>
            <a:off x="5873877" y="3524412"/>
            <a:ext cx="5937123" cy="743549"/>
          </a:xfrm>
          <a:prstGeom prst="rect">
            <a:avLst/>
          </a:prstGeom>
        </p:spPr>
      </p:pic>
      <p:sp>
        <p:nvSpPr>
          <p:cNvPr id="5" name="TextBox 4"/>
          <p:cNvSpPr txBox="1"/>
          <p:nvPr/>
        </p:nvSpPr>
        <p:spPr>
          <a:xfrm>
            <a:off x="8476488" y="3847405"/>
            <a:ext cx="1300356" cy="307777"/>
          </a:xfrm>
          <a:prstGeom prst="rect">
            <a:avLst/>
          </a:prstGeom>
          <a:noFill/>
        </p:spPr>
        <p:txBody>
          <a:bodyPr wrap="none" rtlCol="0">
            <a:spAutoFit/>
          </a:bodyPr>
          <a:lstStyle/>
          <a:p>
            <a:r>
              <a:rPr lang="en-US" sz="1400" dirty="0" smtClean="0">
                <a:solidFill>
                  <a:srgbClr val="FF0000"/>
                </a:solidFill>
              </a:rPr>
              <a:t>1                2    3</a:t>
            </a:r>
            <a:endParaRPr lang="en-US" sz="1400" dirty="0">
              <a:solidFill>
                <a:srgbClr val="FF0000"/>
              </a:solidFill>
            </a:endParaRPr>
          </a:p>
        </p:txBody>
      </p:sp>
      <p:pic>
        <p:nvPicPr>
          <p:cNvPr id="6" name="Picture 5"/>
          <p:cNvPicPr>
            <a:picLocks noChangeAspect="1"/>
          </p:cNvPicPr>
          <p:nvPr/>
        </p:nvPicPr>
        <p:blipFill>
          <a:blip r:embed="rId3"/>
          <a:stretch>
            <a:fillRect/>
          </a:stretch>
        </p:blipFill>
        <p:spPr>
          <a:xfrm>
            <a:off x="1051559" y="5779509"/>
            <a:ext cx="4429125" cy="792894"/>
          </a:xfrm>
          <a:prstGeom prst="rect">
            <a:avLst/>
          </a:prstGeom>
        </p:spPr>
      </p:pic>
      <p:pic>
        <p:nvPicPr>
          <p:cNvPr id="7" name="Picture 6"/>
          <p:cNvPicPr>
            <a:picLocks noChangeAspect="1"/>
          </p:cNvPicPr>
          <p:nvPr/>
        </p:nvPicPr>
        <p:blipFill>
          <a:blip r:embed="rId4"/>
          <a:stretch>
            <a:fillRect/>
          </a:stretch>
        </p:blipFill>
        <p:spPr>
          <a:xfrm>
            <a:off x="6895341" y="5781523"/>
            <a:ext cx="4439412" cy="790880"/>
          </a:xfrm>
          <a:prstGeom prst="rect">
            <a:avLst/>
          </a:prstGeom>
        </p:spPr>
      </p:pic>
      <p:sp>
        <p:nvSpPr>
          <p:cNvPr id="8" name="Notched Right Arrow 7"/>
          <p:cNvSpPr/>
          <p:nvPr/>
        </p:nvSpPr>
        <p:spPr>
          <a:xfrm>
            <a:off x="5873877" y="5961888"/>
            <a:ext cx="709803" cy="37490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19508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Programming</a:t>
            </a:r>
            <a:br>
              <a:rPr lang="en-US" dirty="0" smtClean="0"/>
            </a:br>
            <a:r>
              <a:rPr lang="en-US" sz="3200" dirty="0" smtClean="0"/>
              <a:t>General Concepts</a:t>
            </a:r>
            <a:endParaRPr lang="en-US" sz="3200" dirty="0"/>
          </a:p>
        </p:txBody>
      </p:sp>
      <p:sp>
        <p:nvSpPr>
          <p:cNvPr id="3" name="Content Placeholder 2"/>
          <p:cNvSpPr>
            <a:spLocks noGrp="1"/>
          </p:cNvSpPr>
          <p:nvPr>
            <p:ph idx="1"/>
          </p:nvPr>
        </p:nvSpPr>
        <p:spPr>
          <a:xfrm>
            <a:off x="838200" y="1825625"/>
            <a:ext cx="6733032" cy="4351338"/>
          </a:xfrm>
        </p:spPr>
        <p:txBody>
          <a:bodyPr>
            <a:normAutofit/>
          </a:bodyPr>
          <a:lstStyle/>
          <a:p>
            <a:endParaRPr lang="en-US" sz="2400" dirty="0" smtClean="0"/>
          </a:p>
          <a:p>
            <a:r>
              <a:rPr lang="en-US" sz="2400" dirty="0" smtClean="0"/>
              <a:t>Wires</a:t>
            </a:r>
          </a:p>
          <a:p>
            <a:pPr lvl="1"/>
            <a:r>
              <a:rPr lang="en-US" sz="2000" dirty="0" smtClean="0"/>
              <a:t>Information can be passed between bricks using wires.  For example, the blocks to the right read a light sensor value and pass that value to a text </a:t>
            </a:r>
            <a:r>
              <a:rPr lang="en-US" sz="2000" dirty="0" err="1" smtClean="0"/>
              <a:t>concatenator</a:t>
            </a:r>
            <a:r>
              <a:rPr lang="en-US" sz="2000" dirty="0" smtClean="0"/>
              <a:t>, which passes it to a command to write it on the screen.</a:t>
            </a:r>
          </a:p>
          <a:p>
            <a:pPr lvl="1"/>
            <a:endParaRPr lang="en-US" sz="2000" dirty="0" smtClean="0"/>
          </a:p>
          <a:p>
            <a:r>
              <a:rPr lang="en-US" sz="2400" dirty="0" smtClean="0"/>
              <a:t>Multi-threading</a:t>
            </a:r>
          </a:p>
          <a:p>
            <a:pPr lvl="1"/>
            <a:r>
              <a:rPr lang="en-US" sz="2000" dirty="0" smtClean="0"/>
              <a:t>You can run multiple blocks concurrently, for example to save time.  To do this, create a branch</a:t>
            </a:r>
          </a:p>
          <a:p>
            <a:endParaRPr lang="en-US" sz="2400" dirty="0"/>
          </a:p>
        </p:txBody>
      </p:sp>
      <p:pic>
        <p:nvPicPr>
          <p:cNvPr id="4" name="Picture 3"/>
          <p:cNvPicPr>
            <a:picLocks noChangeAspect="1"/>
          </p:cNvPicPr>
          <p:nvPr/>
        </p:nvPicPr>
        <p:blipFill>
          <a:blip r:embed="rId2"/>
          <a:stretch>
            <a:fillRect/>
          </a:stretch>
        </p:blipFill>
        <p:spPr>
          <a:xfrm>
            <a:off x="7434072" y="2890686"/>
            <a:ext cx="4300728" cy="845400"/>
          </a:xfrm>
          <a:prstGeom prst="rect">
            <a:avLst/>
          </a:prstGeom>
        </p:spPr>
      </p:pic>
      <p:pic>
        <p:nvPicPr>
          <p:cNvPr id="5" name="Picture 4"/>
          <p:cNvPicPr>
            <a:picLocks noChangeAspect="1"/>
          </p:cNvPicPr>
          <p:nvPr/>
        </p:nvPicPr>
        <p:blipFill>
          <a:blip r:embed="rId3"/>
          <a:stretch>
            <a:fillRect/>
          </a:stretch>
        </p:blipFill>
        <p:spPr>
          <a:xfrm>
            <a:off x="5193792" y="5214727"/>
            <a:ext cx="6867525" cy="1404620"/>
          </a:xfrm>
          <a:prstGeom prst="rect">
            <a:avLst/>
          </a:prstGeom>
        </p:spPr>
      </p:pic>
    </p:spTree>
    <p:extLst>
      <p:ext uri="{BB962C8B-B14F-4D97-AF65-F5344CB8AC3E}">
        <p14:creationId xmlns:p14="http://schemas.microsoft.com/office/powerpoint/2010/main" val="134325364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Programming</a:t>
            </a:r>
            <a:br>
              <a:rPr lang="en-US" dirty="0" smtClean="0"/>
            </a:br>
            <a:r>
              <a:rPr lang="en-US" sz="3200" dirty="0" smtClean="0"/>
              <a:t>Basic Types of Commands: Action Blocks</a:t>
            </a:r>
            <a:endParaRPr lang="en-US" dirty="0"/>
          </a:p>
        </p:txBody>
      </p:sp>
      <p:sp>
        <p:nvSpPr>
          <p:cNvPr id="4" name="TextBox 3"/>
          <p:cNvSpPr txBox="1"/>
          <p:nvPr/>
        </p:nvSpPr>
        <p:spPr>
          <a:xfrm>
            <a:off x="945663" y="2094523"/>
            <a:ext cx="144014" cy="2585323"/>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a:p>
            <a:endParaRPr lang="en-US" dirty="0"/>
          </a:p>
        </p:txBody>
      </p:sp>
      <p:pic>
        <p:nvPicPr>
          <p:cNvPr id="7" name="Picture 6"/>
          <p:cNvPicPr>
            <a:picLocks noChangeAspect="1"/>
          </p:cNvPicPr>
          <p:nvPr/>
        </p:nvPicPr>
        <p:blipFill>
          <a:blip r:embed="rId2"/>
          <a:stretch>
            <a:fillRect/>
          </a:stretch>
        </p:blipFill>
        <p:spPr>
          <a:xfrm>
            <a:off x="6015907" y="-4129"/>
            <a:ext cx="6160720" cy="904019"/>
          </a:xfrm>
          <a:prstGeom prst="rect">
            <a:avLst/>
          </a:prstGeom>
        </p:spPr>
      </p:pic>
      <p:sp>
        <p:nvSpPr>
          <p:cNvPr id="12" name="TextBox 11"/>
          <p:cNvSpPr txBox="1"/>
          <p:nvPr/>
        </p:nvSpPr>
        <p:spPr>
          <a:xfrm>
            <a:off x="6269736" y="732475"/>
            <a:ext cx="5553123" cy="369332"/>
          </a:xfrm>
          <a:prstGeom prst="rect">
            <a:avLst/>
          </a:prstGeom>
          <a:noFill/>
        </p:spPr>
        <p:txBody>
          <a:bodyPr wrap="none" rtlCol="0">
            <a:spAutoFit/>
          </a:bodyPr>
          <a:lstStyle/>
          <a:p>
            <a:r>
              <a:rPr lang="en-US" dirty="0" smtClean="0"/>
              <a:t>1	2              3</a:t>
            </a:r>
            <a:r>
              <a:rPr lang="en-US" dirty="0"/>
              <a:t> </a:t>
            </a:r>
            <a:r>
              <a:rPr lang="en-US" dirty="0" smtClean="0"/>
              <a:t>             4	               5              6	             7</a:t>
            </a:r>
            <a:endParaRPr lang="en-US" dirty="0"/>
          </a:p>
        </p:txBody>
      </p:sp>
      <p:sp>
        <p:nvSpPr>
          <p:cNvPr id="13" name="TextBox 12"/>
          <p:cNvSpPr txBox="1"/>
          <p:nvPr/>
        </p:nvSpPr>
        <p:spPr>
          <a:xfrm>
            <a:off x="273539" y="1617536"/>
            <a:ext cx="11729352" cy="5262979"/>
          </a:xfrm>
          <a:prstGeom prst="rect">
            <a:avLst/>
          </a:prstGeom>
          <a:noFill/>
        </p:spPr>
        <p:txBody>
          <a:bodyPr wrap="square" rtlCol="0">
            <a:spAutoFit/>
          </a:bodyPr>
          <a:lstStyle/>
          <a:p>
            <a:pPr marL="342900" indent="-342900">
              <a:buAutoNum type="arabicPeriod"/>
            </a:pPr>
            <a:r>
              <a:rPr lang="en-US" sz="1600" b="1" dirty="0" smtClean="0"/>
              <a:t>Medium Motor:  </a:t>
            </a:r>
            <a:r>
              <a:rPr lang="en-US" sz="1600" dirty="0" smtClean="0"/>
              <a:t>Control (a) which port it is plugged into, (b) how it should be turned on or off, (c) how much power to give the motor, (d) how many revolutions, degrees, or seconds it should run, and whether it should stop hard when it’s done, or glide to a stop. Use negative numbers to drive the motors in the opposite direction.</a:t>
            </a:r>
          </a:p>
          <a:p>
            <a:pPr marL="342900" indent="-342900">
              <a:buAutoNum type="arabicPeriod"/>
            </a:pPr>
            <a:endParaRPr lang="en-US" sz="1600" dirty="0" smtClean="0"/>
          </a:p>
          <a:p>
            <a:pPr marL="342900" indent="-342900">
              <a:buFontTx/>
              <a:buAutoNum type="arabicPeriod"/>
            </a:pPr>
            <a:r>
              <a:rPr lang="en-US" sz="1600" b="1" dirty="0" smtClean="0"/>
              <a:t>Large Motor: </a:t>
            </a:r>
            <a:r>
              <a:rPr lang="en-US" sz="1600" dirty="0"/>
              <a:t>Control (a) which port it is plugged into, (b) how it should be turned on or off, (c) how much power to give the motor, (d) how many revolutions, degrees, or seconds it should run, and whether it should stop hard when it’s done, or glide to a </a:t>
            </a:r>
            <a:r>
              <a:rPr lang="en-US" sz="1600" dirty="0" smtClean="0"/>
              <a:t>stop.</a:t>
            </a:r>
          </a:p>
          <a:p>
            <a:pPr marL="342900" indent="-342900">
              <a:buFontTx/>
              <a:buAutoNum type="arabicPeriod"/>
            </a:pPr>
            <a:endParaRPr lang="en-US" sz="1600" dirty="0"/>
          </a:p>
          <a:p>
            <a:pPr marL="342900" indent="-342900">
              <a:buFontTx/>
              <a:buAutoNum type="arabicPeriod"/>
            </a:pPr>
            <a:r>
              <a:rPr lang="en-US" sz="1600" b="1" dirty="0" smtClean="0"/>
              <a:t>Move Steering:  </a:t>
            </a:r>
            <a:r>
              <a:rPr lang="en-US" sz="1600" dirty="0" smtClean="0"/>
              <a:t>Controls two wheels together to steer. </a:t>
            </a:r>
            <a:r>
              <a:rPr lang="en-US" sz="1600" dirty="0"/>
              <a:t>Control (a) which port </a:t>
            </a:r>
            <a:r>
              <a:rPr lang="en-US" sz="1600" dirty="0" smtClean="0"/>
              <a:t>each motor </a:t>
            </a:r>
            <a:r>
              <a:rPr lang="en-US" sz="1600" dirty="0"/>
              <a:t>is plugged into, (b) </a:t>
            </a:r>
            <a:r>
              <a:rPr lang="en-US" sz="1600" dirty="0" smtClean="0"/>
              <a:t>how they should </a:t>
            </a:r>
            <a:r>
              <a:rPr lang="en-US" sz="1600" dirty="0"/>
              <a:t>be turned on or off, (c) </a:t>
            </a:r>
            <a:r>
              <a:rPr lang="en-US" sz="1600" dirty="0" smtClean="0"/>
              <a:t>how much the wheels should turn left or right, (d) how </a:t>
            </a:r>
            <a:r>
              <a:rPr lang="en-US" sz="1600" dirty="0"/>
              <a:t>much power to give the </a:t>
            </a:r>
            <a:r>
              <a:rPr lang="en-US" sz="1600" dirty="0" smtClean="0"/>
              <a:t>motors, </a:t>
            </a:r>
            <a:r>
              <a:rPr lang="en-US" sz="1600" dirty="0"/>
              <a:t>(d) how many revolutions, degrees, or seconds </a:t>
            </a:r>
            <a:r>
              <a:rPr lang="en-US" sz="1600" dirty="0" smtClean="0"/>
              <a:t>they </a:t>
            </a:r>
            <a:r>
              <a:rPr lang="en-US" sz="1600" dirty="0"/>
              <a:t>should run, and whether </a:t>
            </a:r>
            <a:r>
              <a:rPr lang="en-US" sz="1600" dirty="0" smtClean="0"/>
              <a:t>they </a:t>
            </a:r>
            <a:r>
              <a:rPr lang="en-US" sz="1600" dirty="0"/>
              <a:t>should stop hard when </a:t>
            </a:r>
            <a:r>
              <a:rPr lang="en-US" sz="1600" dirty="0" smtClean="0"/>
              <a:t>they’re </a:t>
            </a:r>
            <a:r>
              <a:rPr lang="en-US" sz="1600" dirty="0"/>
              <a:t>done, or glide to a </a:t>
            </a:r>
            <a:r>
              <a:rPr lang="en-US" sz="1600" dirty="0" smtClean="0"/>
              <a:t>stop.</a:t>
            </a:r>
          </a:p>
          <a:p>
            <a:pPr marL="342900" indent="-342900">
              <a:buFontTx/>
              <a:buAutoNum type="arabicPeriod"/>
            </a:pPr>
            <a:endParaRPr lang="en-US" sz="1600" dirty="0"/>
          </a:p>
          <a:p>
            <a:pPr marL="342900" indent="-342900">
              <a:buFontTx/>
              <a:buAutoNum type="arabicPeriod"/>
            </a:pPr>
            <a:r>
              <a:rPr lang="en-US" sz="1600" b="1" dirty="0" smtClean="0"/>
              <a:t>Move Tank:  </a:t>
            </a:r>
            <a:r>
              <a:rPr lang="en-US" sz="1600" dirty="0" smtClean="0"/>
              <a:t>Controls each wheel independently to steer. </a:t>
            </a:r>
            <a:r>
              <a:rPr lang="en-US" sz="1600" dirty="0"/>
              <a:t>Control (a) which port each motor is plugged into, (b) how </a:t>
            </a:r>
            <a:r>
              <a:rPr lang="en-US" sz="1600" dirty="0" smtClean="0"/>
              <a:t>they </a:t>
            </a:r>
            <a:r>
              <a:rPr lang="en-US" sz="1600" dirty="0"/>
              <a:t>should be turned on or off, (c) how much the wheels should turn left or right, (d) how much power to give the motors, (d) how many revolutions, degrees, or seconds they should run, and whether they should stop hard when they’re done, or glide to a </a:t>
            </a:r>
            <a:r>
              <a:rPr lang="en-US" sz="1600" dirty="0" smtClean="0"/>
              <a:t>stop.</a:t>
            </a:r>
          </a:p>
          <a:p>
            <a:pPr marL="342900" indent="-342900">
              <a:buFontTx/>
              <a:buAutoNum type="arabicPeriod"/>
            </a:pPr>
            <a:endParaRPr lang="en-US" sz="1600" dirty="0"/>
          </a:p>
          <a:p>
            <a:pPr marL="342900" indent="-342900">
              <a:buFontTx/>
              <a:buAutoNum type="arabicPeriod"/>
            </a:pPr>
            <a:r>
              <a:rPr lang="en-US" sz="1600" b="1" dirty="0" smtClean="0"/>
              <a:t>Display:  </a:t>
            </a:r>
            <a:r>
              <a:rPr lang="en-US" sz="1600" dirty="0" smtClean="0"/>
              <a:t>Controls what is on the display.  Can display text, shapes, image files, or reset the screen.  </a:t>
            </a:r>
          </a:p>
          <a:p>
            <a:pPr marL="342900" indent="-342900">
              <a:buAutoNum type="arabicPeriod"/>
            </a:pPr>
            <a:endParaRPr lang="en-US" sz="1600" dirty="0" smtClean="0"/>
          </a:p>
          <a:p>
            <a:pPr marL="342900" indent="-342900">
              <a:buAutoNum type="arabicPeriod"/>
            </a:pPr>
            <a:r>
              <a:rPr lang="en-US" sz="1600" b="1" dirty="0" smtClean="0"/>
              <a:t>Sound: </a:t>
            </a:r>
            <a:r>
              <a:rPr lang="en-US" sz="1600" dirty="0" smtClean="0"/>
              <a:t>Controls sound output.  Can play tones for different lengths of time, at different frequencies and volumes, or can play audio files.</a:t>
            </a:r>
          </a:p>
          <a:p>
            <a:pPr marL="342900" indent="-342900">
              <a:buAutoNum type="arabicPeriod"/>
            </a:pPr>
            <a:endParaRPr lang="en-US" sz="1600" dirty="0" smtClean="0"/>
          </a:p>
          <a:p>
            <a:pPr marL="342900" indent="-342900">
              <a:buAutoNum type="arabicPeriod"/>
            </a:pPr>
            <a:r>
              <a:rPr lang="en-US" sz="1600" b="1" dirty="0" smtClean="0"/>
              <a:t>Brick Status Light:  </a:t>
            </a:r>
            <a:r>
              <a:rPr lang="en-US" sz="1600" dirty="0" smtClean="0"/>
              <a:t>Controls the status light on the brick.  Can select the color shown.</a:t>
            </a:r>
            <a:endParaRPr lang="en-US" sz="1600" dirty="0"/>
          </a:p>
        </p:txBody>
      </p:sp>
    </p:spTree>
    <p:extLst>
      <p:ext uri="{BB962C8B-B14F-4D97-AF65-F5344CB8AC3E}">
        <p14:creationId xmlns:p14="http://schemas.microsoft.com/office/powerpoint/2010/main" val="3747092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br>
              <a:rPr lang="en-US" dirty="0" smtClean="0"/>
            </a:br>
            <a:r>
              <a:rPr lang="en-US" sz="3200" dirty="0" smtClean="0"/>
              <a:t>Sign Up Sheet</a:t>
            </a:r>
            <a:endParaRPr lang="en-US" sz="4000" dirty="0"/>
          </a:p>
        </p:txBody>
      </p:sp>
      <p:sp>
        <p:nvSpPr>
          <p:cNvPr id="3" name="Content Placeholder 2"/>
          <p:cNvSpPr>
            <a:spLocks noGrp="1"/>
          </p:cNvSpPr>
          <p:nvPr>
            <p:ph idx="1"/>
          </p:nvPr>
        </p:nvSpPr>
        <p:spPr/>
        <p:txBody>
          <a:bodyPr/>
          <a:lstStyle/>
          <a:p>
            <a:r>
              <a:rPr lang="en-US" dirty="0" smtClean="0"/>
              <a:t>Please sign in</a:t>
            </a:r>
          </a:p>
          <a:p>
            <a:pPr lvl="1"/>
            <a:r>
              <a:rPr lang="en-US" dirty="0" smtClean="0"/>
              <a:t>Name</a:t>
            </a:r>
          </a:p>
          <a:p>
            <a:pPr lvl="1"/>
            <a:r>
              <a:rPr lang="en-US" dirty="0" smtClean="0"/>
              <a:t>Email</a:t>
            </a:r>
          </a:p>
          <a:p>
            <a:pPr lvl="1"/>
            <a:r>
              <a:rPr lang="en-US" dirty="0" smtClean="0"/>
              <a:t>phone number</a:t>
            </a:r>
          </a:p>
          <a:p>
            <a:pPr lvl="1"/>
            <a:r>
              <a:rPr lang="en-US" dirty="0" smtClean="0"/>
              <a:t>Mentored before?</a:t>
            </a:r>
          </a:p>
          <a:p>
            <a:pPr lvl="1"/>
            <a:r>
              <a:rPr lang="en-US" dirty="0" smtClean="0"/>
              <a:t>Do you have a team assembled and full?</a:t>
            </a:r>
          </a:p>
          <a:p>
            <a:pPr lvl="1"/>
            <a:r>
              <a:rPr lang="en-US" dirty="0" smtClean="0"/>
              <a:t>Do you need to build a game table and would you like me to buy parts for you (cost is $125, including sawhorses) to build at Saturday’s workshop?</a:t>
            </a:r>
            <a:endParaRPr lang="en-US" dirty="0"/>
          </a:p>
        </p:txBody>
      </p:sp>
    </p:spTree>
    <p:extLst>
      <p:ext uri="{BB962C8B-B14F-4D97-AF65-F5344CB8AC3E}">
        <p14:creationId xmlns:p14="http://schemas.microsoft.com/office/powerpoint/2010/main" val="153361972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Robot Programming</a:t>
            </a:r>
            <a:br>
              <a:rPr lang="en-US" dirty="0" smtClean="0"/>
            </a:br>
            <a:r>
              <a:rPr lang="en-US" sz="3200" dirty="0" smtClean="0"/>
              <a:t>Basic Types of Commands: Flow Control Blocks</a:t>
            </a:r>
            <a:endParaRPr lang="en-US" dirty="0"/>
          </a:p>
        </p:txBody>
      </p:sp>
      <p:pic>
        <p:nvPicPr>
          <p:cNvPr id="3" name="Picture 2"/>
          <p:cNvPicPr>
            <a:picLocks noChangeAspect="1"/>
          </p:cNvPicPr>
          <p:nvPr/>
        </p:nvPicPr>
        <p:blipFill>
          <a:blip r:embed="rId2"/>
          <a:stretch>
            <a:fillRect/>
          </a:stretch>
        </p:blipFill>
        <p:spPr>
          <a:xfrm>
            <a:off x="7589520" y="1"/>
            <a:ext cx="4602480" cy="879980"/>
          </a:xfrm>
          <a:prstGeom prst="rect">
            <a:avLst/>
          </a:prstGeom>
        </p:spPr>
      </p:pic>
      <p:sp>
        <p:nvSpPr>
          <p:cNvPr id="6" name="TextBox 5"/>
          <p:cNvSpPr txBox="1"/>
          <p:nvPr/>
        </p:nvSpPr>
        <p:spPr>
          <a:xfrm>
            <a:off x="7771477" y="845794"/>
            <a:ext cx="4365298" cy="369332"/>
          </a:xfrm>
          <a:prstGeom prst="rect">
            <a:avLst/>
          </a:prstGeom>
          <a:noFill/>
        </p:spPr>
        <p:txBody>
          <a:bodyPr wrap="none" rtlCol="0">
            <a:spAutoFit/>
          </a:bodyPr>
          <a:lstStyle/>
          <a:p>
            <a:r>
              <a:rPr lang="en-US" dirty="0" smtClean="0"/>
              <a:t>1            2                 3                     4	</a:t>
            </a:r>
            <a:r>
              <a:rPr lang="en-US" dirty="0"/>
              <a:t> </a:t>
            </a:r>
            <a:r>
              <a:rPr lang="en-US" dirty="0" smtClean="0"/>
              <a:t>   5</a:t>
            </a:r>
            <a:endParaRPr lang="en-US" dirty="0"/>
          </a:p>
        </p:txBody>
      </p:sp>
      <p:sp>
        <p:nvSpPr>
          <p:cNvPr id="7" name="TextBox 6"/>
          <p:cNvSpPr txBox="1"/>
          <p:nvPr/>
        </p:nvSpPr>
        <p:spPr>
          <a:xfrm>
            <a:off x="273539" y="1690688"/>
            <a:ext cx="9446533" cy="4770537"/>
          </a:xfrm>
          <a:prstGeom prst="rect">
            <a:avLst/>
          </a:prstGeom>
          <a:noFill/>
        </p:spPr>
        <p:txBody>
          <a:bodyPr wrap="square" rtlCol="0">
            <a:spAutoFit/>
          </a:bodyPr>
          <a:lstStyle/>
          <a:p>
            <a:pPr marL="342900" indent="-342900">
              <a:buAutoNum type="arabicPeriod"/>
            </a:pPr>
            <a:r>
              <a:rPr lang="en-US" sz="1600" b="1" dirty="0" smtClean="0"/>
              <a:t>Start.  </a:t>
            </a:r>
            <a:r>
              <a:rPr lang="en-US" sz="1600" dirty="0" smtClean="0"/>
              <a:t>This tells the code where to start the program.  Clicking on this green arrow also sends the program to the brick and runs the program (when the robot is connected to the computer via cable or Bluetooth)</a:t>
            </a:r>
          </a:p>
          <a:p>
            <a:pPr marL="342900" indent="-342900">
              <a:buAutoNum type="arabicPeriod"/>
            </a:pPr>
            <a:endParaRPr lang="en-US" sz="1600" dirty="0" smtClean="0"/>
          </a:p>
          <a:p>
            <a:pPr marL="342900" indent="-342900">
              <a:buAutoNum type="arabicPeriod"/>
            </a:pPr>
            <a:r>
              <a:rPr lang="en-US" sz="1600" b="1" dirty="0" smtClean="0"/>
              <a:t>Wait.  </a:t>
            </a:r>
            <a:r>
              <a:rPr lang="en-US" sz="1600" dirty="0" smtClean="0"/>
              <a:t>This block creates a pause.  It can pause for an amount of time, or it can wait until one of the sensors registers a value.  Tip:  at the start of a program, add a “wait:  middle brick button bumped” and “wait: 0.5s”.  These allow you to launch the program from the computer via Bluetooth, but the robot won’t move until you press the middle button.  In the competition, you can launch the program, and wait for the “Go!” to press the middle button, which is faster.  The second wait lets the kids take their finger off the button before the robot moves.</a:t>
            </a:r>
          </a:p>
          <a:p>
            <a:pPr marL="342900" indent="-342900">
              <a:buAutoNum type="arabicPeriod"/>
            </a:pPr>
            <a:endParaRPr lang="en-US" sz="1600" dirty="0" smtClean="0"/>
          </a:p>
          <a:p>
            <a:pPr marL="342900" indent="-342900">
              <a:buAutoNum type="arabicPeriod"/>
            </a:pPr>
            <a:r>
              <a:rPr lang="en-US" sz="1600" b="1" dirty="0" smtClean="0"/>
              <a:t>Loop.  </a:t>
            </a:r>
            <a:r>
              <a:rPr lang="en-US" sz="1600" dirty="0" smtClean="0"/>
              <a:t>Whatever brick sequence you put inside the loop will keep cycling until the condition on the right side is met.  For example, the sequence to the right keeps the motors on until the light sensor reads less             than 20 (as it might if it were looking for a black line).</a:t>
            </a:r>
          </a:p>
          <a:p>
            <a:pPr marL="342900" indent="-342900">
              <a:buAutoNum type="arabicPeriod"/>
            </a:pPr>
            <a:endParaRPr lang="en-US" sz="1600" dirty="0"/>
          </a:p>
          <a:p>
            <a:pPr marL="342900" indent="-342900">
              <a:buAutoNum type="arabicPeriod"/>
            </a:pPr>
            <a:r>
              <a:rPr lang="en-US" sz="1600" b="1" dirty="0" smtClean="0"/>
              <a:t>Switch.  </a:t>
            </a:r>
            <a:r>
              <a:rPr lang="en-US" sz="1600" dirty="0" smtClean="0"/>
              <a:t>This allows you to pick one of several code paths based on a sensed value.  For example, the code to the right reads the light sensor and steers left if reading is &gt;50 (more white) and right if the reading is &lt;50 (more black), as in the simplest implementation of line following.</a:t>
            </a:r>
          </a:p>
          <a:p>
            <a:pPr marL="342900" indent="-342900">
              <a:buAutoNum type="arabicPeriod"/>
            </a:pPr>
            <a:endParaRPr lang="en-US" sz="1600" dirty="0"/>
          </a:p>
          <a:p>
            <a:pPr marL="342900" indent="-342900">
              <a:buAutoNum type="arabicPeriod"/>
            </a:pPr>
            <a:r>
              <a:rPr lang="en-US" sz="1600" b="1" dirty="0" smtClean="0"/>
              <a:t>Loop Interrupt.  </a:t>
            </a:r>
            <a:r>
              <a:rPr lang="en-US" sz="1600" dirty="0" smtClean="0"/>
              <a:t>This allows you to force an exit to a loop.</a:t>
            </a:r>
            <a:endParaRPr lang="en-US" sz="1600" dirty="0"/>
          </a:p>
        </p:txBody>
      </p:sp>
      <p:pic>
        <p:nvPicPr>
          <p:cNvPr id="8" name="Picture 7"/>
          <p:cNvPicPr>
            <a:picLocks noChangeAspect="1"/>
          </p:cNvPicPr>
          <p:nvPr/>
        </p:nvPicPr>
        <p:blipFill>
          <a:blip r:embed="rId3"/>
          <a:stretch>
            <a:fillRect/>
          </a:stretch>
        </p:blipFill>
        <p:spPr>
          <a:xfrm>
            <a:off x="10229381" y="2466605"/>
            <a:ext cx="1962619" cy="571672"/>
          </a:xfrm>
          <a:prstGeom prst="rect">
            <a:avLst/>
          </a:prstGeom>
        </p:spPr>
      </p:pic>
      <p:pic>
        <p:nvPicPr>
          <p:cNvPr id="9" name="Picture 8"/>
          <p:cNvPicPr>
            <a:picLocks noChangeAspect="1"/>
          </p:cNvPicPr>
          <p:nvPr/>
        </p:nvPicPr>
        <p:blipFill>
          <a:blip r:embed="rId4"/>
          <a:stretch>
            <a:fillRect/>
          </a:stretch>
        </p:blipFill>
        <p:spPr>
          <a:xfrm>
            <a:off x="9381934" y="3671625"/>
            <a:ext cx="2810066" cy="1168789"/>
          </a:xfrm>
          <a:prstGeom prst="rect">
            <a:avLst/>
          </a:prstGeom>
        </p:spPr>
      </p:pic>
      <p:pic>
        <p:nvPicPr>
          <p:cNvPr id="10" name="Picture 9"/>
          <p:cNvPicPr>
            <a:picLocks noChangeAspect="1"/>
          </p:cNvPicPr>
          <p:nvPr/>
        </p:nvPicPr>
        <p:blipFill>
          <a:blip r:embed="rId5"/>
          <a:stretch>
            <a:fillRect/>
          </a:stretch>
        </p:blipFill>
        <p:spPr>
          <a:xfrm>
            <a:off x="9720072" y="4840414"/>
            <a:ext cx="2246988" cy="1816989"/>
          </a:xfrm>
          <a:prstGeom prst="rect">
            <a:avLst/>
          </a:prstGeom>
        </p:spPr>
      </p:pic>
    </p:spTree>
    <p:extLst>
      <p:ext uri="{BB962C8B-B14F-4D97-AF65-F5344CB8AC3E}">
        <p14:creationId xmlns:p14="http://schemas.microsoft.com/office/powerpoint/2010/main" val="13472819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Robot Programming</a:t>
            </a:r>
            <a:br>
              <a:rPr lang="en-US" dirty="0" smtClean="0"/>
            </a:br>
            <a:r>
              <a:rPr lang="en-US" sz="3200" dirty="0" smtClean="0"/>
              <a:t>Basic Types of Commands: Sensor Blocks</a:t>
            </a:r>
            <a:endParaRPr lang="en-US" dirty="0"/>
          </a:p>
        </p:txBody>
      </p:sp>
      <p:sp>
        <p:nvSpPr>
          <p:cNvPr id="7" name="TextBox 6"/>
          <p:cNvSpPr txBox="1"/>
          <p:nvPr/>
        </p:nvSpPr>
        <p:spPr>
          <a:xfrm>
            <a:off x="224755" y="1717259"/>
            <a:ext cx="10702325" cy="4524315"/>
          </a:xfrm>
          <a:prstGeom prst="rect">
            <a:avLst/>
          </a:prstGeom>
          <a:noFill/>
        </p:spPr>
        <p:txBody>
          <a:bodyPr wrap="square" rtlCol="0">
            <a:spAutoFit/>
          </a:bodyPr>
          <a:lstStyle/>
          <a:p>
            <a:r>
              <a:rPr lang="en-US" sz="1600" i="1" dirty="0" smtClean="0"/>
              <a:t>Sensors are generally used to collect state data and to fee the data to some other decision making part of the code.</a:t>
            </a:r>
          </a:p>
          <a:p>
            <a:endParaRPr lang="en-US" sz="1600" b="1" dirty="0" smtClean="0"/>
          </a:p>
          <a:p>
            <a:pPr marL="342900" indent="-342900">
              <a:buAutoNum type="arabicPeriod"/>
            </a:pPr>
            <a:r>
              <a:rPr lang="en-US" sz="1600" b="1" dirty="0" smtClean="0"/>
              <a:t>Brick Buttons.  </a:t>
            </a:r>
            <a:r>
              <a:rPr lang="en-US" sz="1600" dirty="0" smtClean="0"/>
              <a:t>Can read whether a button is being pressed (or bumped, or released), and which button.</a:t>
            </a:r>
          </a:p>
          <a:p>
            <a:pPr marL="342900" indent="-342900">
              <a:buAutoNum type="arabicPeriod"/>
            </a:pPr>
            <a:endParaRPr lang="en-US" sz="1600" b="1" dirty="0" smtClean="0"/>
          </a:p>
          <a:p>
            <a:pPr marL="342900" indent="-342900">
              <a:buAutoNum type="arabicPeriod"/>
            </a:pPr>
            <a:r>
              <a:rPr lang="en-US" sz="1600" b="1" dirty="0" smtClean="0"/>
              <a:t>Color Sensor.  </a:t>
            </a:r>
            <a:r>
              <a:rPr lang="en-US" sz="1600" dirty="0" smtClean="0"/>
              <a:t>Can read color, reflected light intensity, or calibrate (we’ll talk about calibration later). Can also compare the sensed value and output a true/false logic operator.</a:t>
            </a:r>
          </a:p>
          <a:p>
            <a:pPr marL="342900" indent="-342900">
              <a:buAutoNum type="arabicPeriod"/>
            </a:pPr>
            <a:endParaRPr lang="en-US" sz="1600" b="1" dirty="0" smtClean="0"/>
          </a:p>
          <a:p>
            <a:pPr marL="342900" indent="-342900">
              <a:buAutoNum type="arabicPeriod"/>
            </a:pPr>
            <a:r>
              <a:rPr lang="en-US" sz="1600" b="1" dirty="0" smtClean="0"/>
              <a:t>Infrared Sensor.</a:t>
            </a:r>
            <a:r>
              <a:rPr lang="en-US" sz="1600" dirty="0" smtClean="0"/>
              <a:t>  Can measure or compare the distance to an object.  Other features not used in FLL can also be selected.</a:t>
            </a:r>
            <a:endParaRPr lang="en-US" sz="1600" b="1" dirty="0" smtClean="0"/>
          </a:p>
          <a:p>
            <a:pPr marL="342900" indent="-342900">
              <a:buAutoNum type="arabicPeriod"/>
            </a:pPr>
            <a:endParaRPr lang="en-US" sz="1600" b="1" dirty="0" smtClean="0"/>
          </a:p>
          <a:p>
            <a:pPr marL="342900" indent="-342900">
              <a:buAutoNum type="arabicPeriod"/>
            </a:pPr>
            <a:r>
              <a:rPr lang="en-US" sz="1600" b="1" dirty="0" smtClean="0"/>
              <a:t>Motor Rotation.  </a:t>
            </a:r>
            <a:r>
              <a:rPr lang="en-US" sz="1600" dirty="0" smtClean="0"/>
              <a:t>Can read or compare the number of revolutions or power on a motor, and can reset the revolutions counter.</a:t>
            </a:r>
          </a:p>
          <a:p>
            <a:pPr marL="342900" indent="-342900">
              <a:buAutoNum type="arabicPeriod"/>
            </a:pPr>
            <a:endParaRPr lang="en-US" sz="1600" b="1" dirty="0" smtClean="0"/>
          </a:p>
          <a:p>
            <a:pPr marL="342900" indent="-342900">
              <a:buAutoNum type="arabicPeriod"/>
            </a:pPr>
            <a:r>
              <a:rPr lang="en-US" sz="1600" b="1" dirty="0" smtClean="0"/>
              <a:t>Timer.  </a:t>
            </a:r>
            <a:r>
              <a:rPr lang="en-US" sz="1600" dirty="0" smtClean="0"/>
              <a:t>Can measure, compare or reset the value of a timer.</a:t>
            </a:r>
          </a:p>
          <a:p>
            <a:pPr marL="342900" indent="-342900">
              <a:buAutoNum type="arabicPeriod"/>
            </a:pPr>
            <a:endParaRPr lang="en-US" sz="1600" b="1" dirty="0" smtClean="0"/>
          </a:p>
          <a:p>
            <a:pPr marL="342900" indent="-342900">
              <a:buAutoNum type="arabicPeriod"/>
            </a:pPr>
            <a:r>
              <a:rPr lang="en-US" sz="1600" b="1" dirty="0" smtClean="0"/>
              <a:t>Touch Sensor. </a:t>
            </a:r>
            <a:r>
              <a:rPr lang="en-US" sz="1600" dirty="0" smtClean="0"/>
              <a:t>Can measure or compare the state of the touch sensor.</a:t>
            </a:r>
            <a:endParaRPr lang="en-US" sz="1600" b="1" dirty="0" smtClean="0"/>
          </a:p>
          <a:p>
            <a:pPr marL="342900" indent="-342900">
              <a:buAutoNum type="arabicPeriod"/>
            </a:pPr>
            <a:endParaRPr lang="en-US" sz="1600" b="1" dirty="0" smtClean="0"/>
          </a:p>
          <a:p>
            <a:pPr marL="342900" indent="-342900">
              <a:buAutoNum type="arabicPeriod"/>
            </a:pPr>
            <a:r>
              <a:rPr lang="en-US" sz="1600" b="1" dirty="0" smtClean="0"/>
              <a:t>Other Sensors</a:t>
            </a:r>
            <a:r>
              <a:rPr lang="en-US" sz="1600" dirty="0" smtClean="0"/>
              <a:t>.  If you want to use other sensors (</a:t>
            </a:r>
            <a:r>
              <a:rPr lang="en-US" sz="1600" dirty="0" err="1" smtClean="0"/>
              <a:t>eg</a:t>
            </a:r>
            <a:r>
              <a:rPr lang="en-US" sz="1600" dirty="0" smtClean="0"/>
              <a:t>, Gyro, Ultrasonic Distance Sensor), you can download the </a:t>
            </a:r>
            <a:r>
              <a:rPr lang="en-US" sz="1600" dirty="0"/>
              <a:t>drivers at </a:t>
            </a:r>
            <a:r>
              <a:rPr lang="en-US" sz="1600" dirty="0">
                <a:hlinkClick r:id="rId2"/>
              </a:rPr>
              <a:t>http://</a:t>
            </a:r>
            <a:r>
              <a:rPr lang="en-US" sz="1600" dirty="0" smtClean="0">
                <a:hlinkClick r:id="rId2"/>
              </a:rPr>
              <a:t>www.lego.com/en-us/mindstorms/downloads</a:t>
            </a:r>
            <a:r>
              <a:rPr lang="en-US" sz="1600" dirty="0" smtClean="0"/>
              <a:t>, then import their blocks under the Tools menu</a:t>
            </a:r>
            <a:endParaRPr lang="en-US" sz="1600" b="1" dirty="0" smtClean="0"/>
          </a:p>
        </p:txBody>
      </p:sp>
      <p:pic>
        <p:nvPicPr>
          <p:cNvPr id="4" name="Picture 3"/>
          <p:cNvPicPr>
            <a:picLocks noChangeAspect="1"/>
          </p:cNvPicPr>
          <p:nvPr/>
        </p:nvPicPr>
        <p:blipFill>
          <a:blip r:embed="rId3"/>
          <a:stretch>
            <a:fillRect/>
          </a:stretch>
        </p:blipFill>
        <p:spPr>
          <a:xfrm>
            <a:off x="6803136" y="0"/>
            <a:ext cx="5388864" cy="916262"/>
          </a:xfrm>
          <a:prstGeom prst="rect">
            <a:avLst/>
          </a:prstGeom>
        </p:spPr>
      </p:pic>
      <p:sp>
        <p:nvSpPr>
          <p:cNvPr id="6" name="TextBox 5"/>
          <p:cNvSpPr txBox="1"/>
          <p:nvPr/>
        </p:nvSpPr>
        <p:spPr>
          <a:xfrm>
            <a:off x="6998793" y="758167"/>
            <a:ext cx="4958409" cy="369332"/>
          </a:xfrm>
          <a:prstGeom prst="rect">
            <a:avLst/>
          </a:prstGeom>
          <a:noFill/>
        </p:spPr>
        <p:txBody>
          <a:bodyPr wrap="none" rtlCol="0">
            <a:spAutoFit/>
          </a:bodyPr>
          <a:lstStyle/>
          <a:p>
            <a:r>
              <a:rPr lang="en-US" dirty="0" smtClean="0"/>
              <a:t>1                2              3                4	5               6</a:t>
            </a:r>
            <a:endParaRPr lang="en-US" dirty="0"/>
          </a:p>
        </p:txBody>
      </p:sp>
    </p:spTree>
    <p:extLst>
      <p:ext uri="{BB962C8B-B14F-4D97-AF65-F5344CB8AC3E}">
        <p14:creationId xmlns:p14="http://schemas.microsoft.com/office/powerpoint/2010/main" val="285343377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Robot Programming</a:t>
            </a:r>
            <a:br>
              <a:rPr lang="en-US" dirty="0" smtClean="0"/>
            </a:br>
            <a:r>
              <a:rPr lang="en-US" sz="3200" dirty="0" smtClean="0"/>
              <a:t>Basic Types of Commands: Data Operations Blocks</a:t>
            </a:r>
            <a:endParaRPr lang="en-US" dirty="0"/>
          </a:p>
        </p:txBody>
      </p:sp>
      <p:sp>
        <p:nvSpPr>
          <p:cNvPr id="7" name="TextBox 6"/>
          <p:cNvSpPr txBox="1"/>
          <p:nvPr/>
        </p:nvSpPr>
        <p:spPr>
          <a:xfrm>
            <a:off x="234798" y="1674429"/>
            <a:ext cx="11652402" cy="5016758"/>
          </a:xfrm>
          <a:prstGeom prst="rect">
            <a:avLst/>
          </a:prstGeom>
          <a:noFill/>
        </p:spPr>
        <p:txBody>
          <a:bodyPr wrap="square" rtlCol="0">
            <a:spAutoFit/>
          </a:bodyPr>
          <a:lstStyle/>
          <a:p>
            <a:pPr marL="342900" indent="-342900">
              <a:buAutoNum type="arabicPeriod"/>
            </a:pPr>
            <a:r>
              <a:rPr lang="en-US" sz="1600" b="1" dirty="0" smtClean="0"/>
              <a:t>Variable. </a:t>
            </a:r>
            <a:r>
              <a:rPr lang="en-US" sz="1600" dirty="0" smtClean="0"/>
              <a:t>Allows you to assign a value to a variable, or to read a value from a variable.  The first time you use a variable, you have to create it.  You can remove variables in the project properties tab (small wrench in upper right).</a:t>
            </a:r>
          </a:p>
          <a:p>
            <a:pPr marL="342900" indent="-342900">
              <a:buAutoNum type="arabicPeriod"/>
            </a:pPr>
            <a:endParaRPr lang="en-US" sz="1600" b="1" dirty="0" smtClean="0"/>
          </a:p>
          <a:p>
            <a:pPr marL="342900" indent="-342900">
              <a:buAutoNum type="arabicPeriod"/>
            </a:pPr>
            <a:r>
              <a:rPr lang="en-US" sz="1600" b="1" dirty="0" smtClean="0"/>
              <a:t>Constant. </a:t>
            </a:r>
            <a:r>
              <a:rPr lang="en-US" sz="1600" dirty="0" smtClean="0"/>
              <a:t>Allows you to assign a value to a constant.</a:t>
            </a:r>
          </a:p>
          <a:p>
            <a:pPr marL="342900" indent="-342900">
              <a:buAutoNum type="arabicPeriod"/>
            </a:pPr>
            <a:endParaRPr lang="en-US" sz="1600" b="1" dirty="0" smtClean="0"/>
          </a:p>
          <a:p>
            <a:pPr marL="342900" indent="-342900">
              <a:buAutoNum type="arabicPeriod"/>
            </a:pPr>
            <a:r>
              <a:rPr lang="en-US" sz="1600" b="1" dirty="0" smtClean="0"/>
              <a:t>Array. </a:t>
            </a:r>
            <a:r>
              <a:rPr lang="en-US" sz="1600" dirty="0" smtClean="0"/>
              <a:t>Allows you to create a one-dimensional array, to input values, and to read values from an array address. </a:t>
            </a:r>
          </a:p>
          <a:p>
            <a:pPr marL="342900" indent="-342900">
              <a:buAutoNum type="arabicPeriod"/>
            </a:pPr>
            <a:endParaRPr lang="en-US" sz="1600" b="1" dirty="0" smtClean="0"/>
          </a:p>
          <a:p>
            <a:pPr marL="342900" indent="-342900">
              <a:buAutoNum type="arabicPeriod"/>
            </a:pPr>
            <a:r>
              <a:rPr lang="en-US" sz="1600" b="1" dirty="0" smtClean="0"/>
              <a:t>Logic. </a:t>
            </a:r>
            <a:r>
              <a:rPr lang="en-US" sz="1600" dirty="0" smtClean="0"/>
              <a:t>You can evaluate two true/false inputs via AND / OR / XOR / and NOT </a:t>
            </a:r>
          </a:p>
          <a:p>
            <a:pPr marL="342900" indent="-342900">
              <a:buAutoNum type="arabicPeriod"/>
            </a:pPr>
            <a:endParaRPr lang="en-US" sz="1600" b="1" dirty="0" smtClean="0"/>
          </a:p>
          <a:p>
            <a:pPr marL="342900" indent="-342900">
              <a:buAutoNum type="arabicPeriod"/>
            </a:pPr>
            <a:r>
              <a:rPr lang="en-US" sz="1600" b="1" dirty="0" smtClean="0"/>
              <a:t>Math.</a:t>
            </a:r>
            <a:r>
              <a:rPr lang="en-US" sz="1600" dirty="0" smtClean="0"/>
              <a:t>  You can perform a number of math calculations on up to four input numbers.  “Advanced” allows custom equations.</a:t>
            </a:r>
          </a:p>
          <a:p>
            <a:pPr marL="342900" indent="-342900">
              <a:buAutoNum type="arabicPeriod"/>
            </a:pPr>
            <a:endParaRPr lang="en-US" sz="1600" b="1" dirty="0" smtClean="0"/>
          </a:p>
          <a:p>
            <a:pPr marL="342900" indent="-342900">
              <a:buAutoNum type="arabicPeriod"/>
            </a:pPr>
            <a:r>
              <a:rPr lang="en-US" sz="1600" b="1" dirty="0" smtClean="0"/>
              <a:t>Round.  </a:t>
            </a:r>
            <a:r>
              <a:rPr lang="en-US" sz="1600" dirty="0" smtClean="0"/>
              <a:t>Rounds numbers up, down, or truncates.</a:t>
            </a:r>
          </a:p>
          <a:p>
            <a:pPr marL="342900" indent="-342900">
              <a:buAutoNum type="arabicPeriod"/>
            </a:pPr>
            <a:endParaRPr lang="en-US" sz="1600" b="1" dirty="0" smtClean="0"/>
          </a:p>
          <a:p>
            <a:pPr marL="342900" indent="-342900">
              <a:buAutoNum type="arabicPeriod"/>
            </a:pPr>
            <a:r>
              <a:rPr lang="en-US" sz="1600" b="1" dirty="0" smtClean="0"/>
              <a:t>Compare.  </a:t>
            </a:r>
            <a:r>
              <a:rPr lang="en-US" sz="1600" dirty="0" smtClean="0"/>
              <a:t>Compares two numbers and outputs true/false.</a:t>
            </a:r>
          </a:p>
          <a:p>
            <a:pPr marL="342900" indent="-342900">
              <a:buAutoNum type="arabicPeriod"/>
            </a:pPr>
            <a:endParaRPr lang="en-US" sz="1600" b="1" dirty="0" smtClean="0"/>
          </a:p>
          <a:p>
            <a:pPr marL="342900" indent="-342900">
              <a:buAutoNum type="arabicPeriod"/>
            </a:pPr>
            <a:r>
              <a:rPr lang="en-US" sz="1600" b="1" dirty="0" smtClean="0"/>
              <a:t>Range.  </a:t>
            </a:r>
            <a:r>
              <a:rPr lang="en-US" sz="1600" dirty="0" smtClean="0"/>
              <a:t>Will tell you if an input number is within a upper and lower bounded range.</a:t>
            </a:r>
          </a:p>
          <a:p>
            <a:pPr marL="342900" indent="-342900">
              <a:buAutoNum type="arabicPeriod"/>
            </a:pPr>
            <a:endParaRPr lang="en-US" sz="1600" b="1" dirty="0" smtClean="0"/>
          </a:p>
          <a:p>
            <a:pPr marL="342900" indent="-342900">
              <a:buAutoNum type="arabicPeriod"/>
            </a:pPr>
            <a:r>
              <a:rPr lang="en-US" sz="1600" b="1" dirty="0" smtClean="0"/>
              <a:t>Text.  </a:t>
            </a:r>
            <a:r>
              <a:rPr lang="en-US" sz="1600" dirty="0" smtClean="0"/>
              <a:t>Allows you to concatenate text and numbers from other inputs into a single string.</a:t>
            </a:r>
          </a:p>
          <a:p>
            <a:pPr marL="342900" indent="-342900">
              <a:buAutoNum type="arabicPeriod"/>
            </a:pPr>
            <a:endParaRPr lang="en-US" sz="1600" b="1" dirty="0" smtClean="0"/>
          </a:p>
          <a:p>
            <a:pPr marL="342900" indent="-342900">
              <a:buAutoNum type="arabicPeriod"/>
            </a:pPr>
            <a:r>
              <a:rPr lang="en-US" sz="1600" b="1" dirty="0" smtClean="0"/>
              <a:t>Random.</a:t>
            </a:r>
            <a:r>
              <a:rPr lang="en-US" sz="1600" dirty="0" smtClean="0"/>
              <a:t>  Produces a random number within a bounded range</a:t>
            </a:r>
            <a:endParaRPr lang="en-US" sz="1600" b="1" dirty="0" smtClean="0"/>
          </a:p>
        </p:txBody>
      </p:sp>
      <p:sp>
        <p:nvSpPr>
          <p:cNvPr id="6" name="TextBox 5"/>
          <p:cNvSpPr txBox="1"/>
          <p:nvPr/>
        </p:nvSpPr>
        <p:spPr>
          <a:xfrm>
            <a:off x="6096000" y="629397"/>
            <a:ext cx="6021200" cy="369332"/>
          </a:xfrm>
          <a:prstGeom prst="rect">
            <a:avLst/>
          </a:prstGeom>
          <a:noFill/>
        </p:spPr>
        <p:txBody>
          <a:bodyPr wrap="none" rtlCol="0">
            <a:spAutoFit/>
          </a:bodyPr>
          <a:lstStyle/>
          <a:p>
            <a:r>
              <a:rPr lang="en-US" dirty="0" smtClean="0"/>
              <a:t>1          2         3          4          5         6          7         8          9        10</a:t>
            </a:r>
            <a:endParaRPr lang="en-US" dirty="0"/>
          </a:p>
        </p:txBody>
      </p:sp>
      <p:pic>
        <p:nvPicPr>
          <p:cNvPr id="3" name="Picture 2"/>
          <p:cNvPicPr>
            <a:picLocks noChangeAspect="1"/>
          </p:cNvPicPr>
          <p:nvPr/>
        </p:nvPicPr>
        <p:blipFill>
          <a:blip r:embed="rId2"/>
          <a:stretch>
            <a:fillRect/>
          </a:stretch>
        </p:blipFill>
        <p:spPr>
          <a:xfrm>
            <a:off x="6003798" y="0"/>
            <a:ext cx="6188202" cy="633604"/>
          </a:xfrm>
          <a:prstGeom prst="rect">
            <a:avLst/>
          </a:prstGeom>
        </p:spPr>
      </p:pic>
    </p:spTree>
    <p:extLst>
      <p:ext uri="{BB962C8B-B14F-4D97-AF65-F5344CB8AC3E}">
        <p14:creationId xmlns:p14="http://schemas.microsoft.com/office/powerpoint/2010/main" val="216927673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Robot Programming</a:t>
            </a:r>
            <a:br>
              <a:rPr lang="en-US" dirty="0" smtClean="0"/>
            </a:br>
            <a:r>
              <a:rPr lang="en-US" sz="3200" dirty="0" smtClean="0"/>
              <a:t>Basic Types of Commands: Advanced Blocks</a:t>
            </a:r>
            <a:endParaRPr lang="en-US" dirty="0"/>
          </a:p>
        </p:txBody>
      </p:sp>
      <p:sp>
        <p:nvSpPr>
          <p:cNvPr id="7" name="TextBox 6"/>
          <p:cNvSpPr txBox="1"/>
          <p:nvPr/>
        </p:nvSpPr>
        <p:spPr>
          <a:xfrm>
            <a:off x="234798" y="1674429"/>
            <a:ext cx="11652402" cy="2062103"/>
          </a:xfrm>
          <a:prstGeom prst="rect">
            <a:avLst/>
          </a:prstGeom>
          <a:noFill/>
        </p:spPr>
        <p:txBody>
          <a:bodyPr wrap="square" rtlCol="0">
            <a:spAutoFit/>
          </a:bodyPr>
          <a:lstStyle/>
          <a:p>
            <a:r>
              <a:rPr lang="en-US" sz="1600" dirty="0" smtClean="0"/>
              <a:t>With the exception of 9 &amp; 10, these are not particularly useful in FLL</a:t>
            </a:r>
          </a:p>
          <a:p>
            <a:endParaRPr lang="en-US" sz="1600" dirty="0" smtClean="0"/>
          </a:p>
          <a:p>
            <a:pPr marL="342900" indent="-342900">
              <a:buFont typeface="+mj-lt"/>
              <a:buAutoNum type="arabicPeriod" startAt="9"/>
            </a:pPr>
            <a:r>
              <a:rPr lang="en-US" sz="1600" b="1" dirty="0" smtClean="0"/>
              <a:t>End.  </a:t>
            </a:r>
            <a:r>
              <a:rPr lang="en-US" sz="1600" dirty="0" smtClean="0"/>
              <a:t>Terminates the program.</a:t>
            </a:r>
          </a:p>
          <a:p>
            <a:pPr marL="342900" indent="-342900">
              <a:buFont typeface="+mj-lt"/>
              <a:buAutoNum type="arabicPeriod" startAt="9"/>
            </a:pPr>
            <a:endParaRPr lang="en-US" sz="1600" b="1" dirty="0" smtClean="0"/>
          </a:p>
          <a:p>
            <a:pPr marL="342900" indent="-342900">
              <a:buAutoNum type="arabicPeriod" startAt="9"/>
            </a:pPr>
            <a:r>
              <a:rPr lang="en-US" sz="1600" b="1" dirty="0" smtClean="0"/>
              <a:t>Comment.</a:t>
            </a:r>
            <a:r>
              <a:rPr lang="en-US" sz="1600" dirty="0" smtClean="0"/>
              <a:t>  Allows you to annotate the program, in line.</a:t>
            </a:r>
          </a:p>
          <a:p>
            <a:pPr marL="342900" indent="-342900">
              <a:buAutoNum type="arabicPeriod" startAt="9"/>
            </a:pPr>
            <a:endParaRPr lang="en-US" sz="1600" b="1" dirty="0"/>
          </a:p>
          <a:p>
            <a:r>
              <a:rPr lang="en-US" sz="1600" b="1" dirty="0" smtClean="0"/>
              <a:t>Commenting note:  </a:t>
            </a:r>
            <a:r>
              <a:rPr lang="en-US" sz="1600" dirty="0" smtClean="0"/>
              <a:t>You can also add comments to the program, not in line with the code, by using the “comment” button in the upper right of the screen (7</a:t>
            </a:r>
            <a:r>
              <a:rPr lang="en-US" sz="1600" baseline="30000" dirty="0" smtClean="0"/>
              <a:t>th</a:t>
            </a:r>
            <a:r>
              <a:rPr lang="en-US" sz="1600" dirty="0" smtClean="0"/>
              <a:t> from the right).</a:t>
            </a:r>
            <a:r>
              <a:rPr lang="en-US" sz="1600" b="1" dirty="0" smtClean="0"/>
              <a:t> </a:t>
            </a:r>
          </a:p>
        </p:txBody>
      </p:sp>
      <p:sp>
        <p:nvSpPr>
          <p:cNvPr id="6" name="TextBox 5"/>
          <p:cNvSpPr txBox="1"/>
          <p:nvPr/>
        </p:nvSpPr>
        <p:spPr>
          <a:xfrm>
            <a:off x="6096000" y="629397"/>
            <a:ext cx="6157455" cy="369332"/>
          </a:xfrm>
          <a:prstGeom prst="rect">
            <a:avLst/>
          </a:prstGeom>
          <a:noFill/>
        </p:spPr>
        <p:txBody>
          <a:bodyPr wrap="none" rtlCol="0">
            <a:spAutoFit/>
          </a:bodyPr>
          <a:lstStyle/>
          <a:p>
            <a:r>
              <a:rPr lang="en-US" dirty="0" smtClean="0"/>
              <a:t>1          2          3           4             5           6           7           8           9      </a:t>
            </a:r>
            <a:endParaRPr lang="en-US" dirty="0"/>
          </a:p>
        </p:txBody>
      </p:sp>
      <p:pic>
        <p:nvPicPr>
          <p:cNvPr id="4" name="Picture 3"/>
          <p:cNvPicPr>
            <a:picLocks noChangeAspect="1"/>
          </p:cNvPicPr>
          <p:nvPr/>
        </p:nvPicPr>
        <p:blipFill>
          <a:blip r:embed="rId2"/>
          <a:stretch>
            <a:fillRect/>
          </a:stretch>
        </p:blipFill>
        <p:spPr>
          <a:xfrm>
            <a:off x="5899844" y="0"/>
            <a:ext cx="6292156" cy="713232"/>
          </a:xfrm>
          <a:prstGeom prst="rect">
            <a:avLst/>
          </a:prstGeom>
        </p:spPr>
      </p:pic>
    </p:spTree>
    <p:extLst>
      <p:ext uri="{BB962C8B-B14F-4D97-AF65-F5344CB8AC3E}">
        <p14:creationId xmlns:p14="http://schemas.microsoft.com/office/powerpoint/2010/main" val="421463662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Robot Programming</a:t>
            </a:r>
            <a:br>
              <a:rPr lang="en-US" dirty="0" smtClean="0"/>
            </a:br>
            <a:r>
              <a:rPr lang="en-US" sz="3200" dirty="0" smtClean="0"/>
              <a:t>Basic Types of Commands: My Blocks</a:t>
            </a:r>
            <a:endParaRPr lang="en-US" dirty="0"/>
          </a:p>
        </p:txBody>
      </p:sp>
      <p:sp>
        <p:nvSpPr>
          <p:cNvPr id="7" name="TextBox 6"/>
          <p:cNvSpPr txBox="1"/>
          <p:nvPr/>
        </p:nvSpPr>
        <p:spPr>
          <a:xfrm>
            <a:off x="658368" y="1802445"/>
            <a:ext cx="11228832" cy="2800767"/>
          </a:xfrm>
          <a:prstGeom prst="rect">
            <a:avLst/>
          </a:prstGeom>
          <a:noFill/>
        </p:spPr>
        <p:txBody>
          <a:bodyPr wrap="square" rtlCol="0">
            <a:spAutoFit/>
          </a:bodyPr>
          <a:lstStyle/>
          <a:p>
            <a:r>
              <a:rPr lang="en-US" sz="1600" dirty="0" smtClean="0"/>
              <a:t>My Blocks allow you to create your own Command Blocks, consisting of other blocks.</a:t>
            </a:r>
          </a:p>
          <a:p>
            <a:endParaRPr lang="en-US" sz="1600" dirty="0"/>
          </a:p>
          <a:p>
            <a:r>
              <a:rPr lang="en-US" sz="1600" dirty="0" smtClean="0"/>
              <a:t>To make a command block,  create your block sequence, highlight the blocks, and go to the Tools menu </a:t>
            </a:r>
            <a:r>
              <a:rPr lang="en-US" sz="1600" dirty="0" smtClean="0">
                <a:sym typeface="Wingdings" panose="05000000000000000000" pitchFamily="2" charset="2"/>
              </a:rPr>
              <a:t> My Block Builder.  Give the block a name and a description, and pick a block icon.</a:t>
            </a:r>
          </a:p>
          <a:p>
            <a:endParaRPr lang="en-US" sz="1600" dirty="0">
              <a:sym typeface="Wingdings" panose="05000000000000000000" pitchFamily="2" charset="2"/>
            </a:endParaRPr>
          </a:p>
          <a:p>
            <a:r>
              <a:rPr lang="en-US" sz="1600" dirty="0" smtClean="0">
                <a:sym typeface="Wingdings" panose="05000000000000000000" pitchFamily="2" charset="2"/>
              </a:rPr>
              <a:t>Note:  Once the </a:t>
            </a:r>
            <a:r>
              <a:rPr lang="en-US" sz="1600" dirty="0" err="1" smtClean="0">
                <a:sym typeface="Wingdings" panose="05000000000000000000" pitchFamily="2" charset="2"/>
              </a:rPr>
              <a:t>MyBlock</a:t>
            </a:r>
            <a:r>
              <a:rPr lang="en-US" sz="1600" dirty="0" smtClean="0">
                <a:sym typeface="Wingdings" panose="05000000000000000000" pitchFamily="2" charset="2"/>
              </a:rPr>
              <a:t> is created, you cannot edit it.  You can delete it under the project properties button (small wrench).</a:t>
            </a:r>
          </a:p>
          <a:p>
            <a:endParaRPr lang="en-US" sz="1600" dirty="0">
              <a:sym typeface="Wingdings" panose="05000000000000000000" pitchFamily="2" charset="2"/>
            </a:endParaRPr>
          </a:p>
          <a:p>
            <a:r>
              <a:rPr lang="en-US" sz="1600" dirty="0" smtClean="0">
                <a:sym typeface="Wingdings" panose="05000000000000000000" pitchFamily="2" charset="2"/>
              </a:rPr>
              <a:t>Example:  Say we want to create a “Find White Line” command.  We could create the </a:t>
            </a:r>
            <a:r>
              <a:rPr lang="en-US" sz="1600" dirty="0" err="1" smtClean="0">
                <a:sym typeface="Wingdings" panose="05000000000000000000" pitchFamily="2" charset="2"/>
              </a:rPr>
              <a:t>MyBlock</a:t>
            </a:r>
            <a:r>
              <a:rPr lang="en-US" sz="1600" dirty="0" smtClean="0">
                <a:sym typeface="Wingdings" panose="05000000000000000000" pitchFamily="2" charset="2"/>
              </a:rPr>
              <a:t> below.</a:t>
            </a:r>
          </a:p>
          <a:p>
            <a:endParaRPr lang="en-US" sz="1600" dirty="0">
              <a:sym typeface="Wingdings" panose="05000000000000000000" pitchFamily="2" charset="2"/>
            </a:endParaRPr>
          </a:p>
          <a:p>
            <a:r>
              <a:rPr lang="en-US" sz="1600" dirty="0" smtClean="0">
                <a:sym typeface="Wingdings" panose="05000000000000000000" pitchFamily="2" charset="2"/>
              </a:rPr>
              <a:t>						Then, every time we want to find a white line, we just have to use a 						single light blue block.</a:t>
            </a:r>
          </a:p>
        </p:txBody>
      </p:sp>
      <p:sp>
        <p:nvSpPr>
          <p:cNvPr id="6" name="TextBox 5"/>
          <p:cNvSpPr txBox="1"/>
          <p:nvPr/>
        </p:nvSpPr>
        <p:spPr>
          <a:xfrm>
            <a:off x="6096000" y="629397"/>
            <a:ext cx="6157455" cy="369332"/>
          </a:xfrm>
          <a:prstGeom prst="rect">
            <a:avLst/>
          </a:prstGeom>
          <a:noFill/>
        </p:spPr>
        <p:txBody>
          <a:bodyPr wrap="none" rtlCol="0">
            <a:spAutoFit/>
          </a:bodyPr>
          <a:lstStyle/>
          <a:p>
            <a:r>
              <a:rPr lang="en-US" dirty="0" smtClean="0"/>
              <a:t>1          2          3           4             5           6           7           8           9      </a:t>
            </a:r>
            <a:endParaRPr lang="en-US" dirty="0"/>
          </a:p>
        </p:txBody>
      </p:sp>
      <p:pic>
        <p:nvPicPr>
          <p:cNvPr id="8" name="Picture 7"/>
          <p:cNvPicPr>
            <a:picLocks noChangeAspect="1"/>
          </p:cNvPicPr>
          <p:nvPr/>
        </p:nvPicPr>
        <p:blipFill>
          <a:blip r:embed="rId2"/>
          <a:stretch>
            <a:fillRect/>
          </a:stretch>
        </p:blipFill>
        <p:spPr>
          <a:xfrm>
            <a:off x="658367" y="3913632"/>
            <a:ext cx="5399719" cy="2743200"/>
          </a:xfrm>
          <a:prstGeom prst="rect">
            <a:avLst/>
          </a:prstGeom>
        </p:spPr>
      </p:pic>
    </p:spTree>
    <p:extLst>
      <p:ext uri="{BB962C8B-B14F-4D97-AF65-F5344CB8AC3E}">
        <p14:creationId xmlns:p14="http://schemas.microsoft.com/office/powerpoint/2010/main" val="251239964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Programming</a:t>
            </a:r>
            <a:br>
              <a:rPr lang="en-US" dirty="0" smtClean="0"/>
            </a:br>
            <a:r>
              <a:rPr lang="en-US" sz="3200" dirty="0" smtClean="0"/>
              <a:t>Developing a Sequence of Steps:  Tips</a:t>
            </a:r>
            <a:endParaRPr lang="en-US" sz="3200" dirty="0"/>
          </a:p>
        </p:txBody>
      </p:sp>
      <p:sp>
        <p:nvSpPr>
          <p:cNvPr id="3" name="Content Placeholder 2"/>
          <p:cNvSpPr>
            <a:spLocks noGrp="1"/>
          </p:cNvSpPr>
          <p:nvPr>
            <p:ph idx="1"/>
          </p:nvPr>
        </p:nvSpPr>
        <p:spPr/>
        <p:txBody>
          <a:bodyPr>
            <a:normAutofit/>
          </a:bodyPr>
          <a:lstStyle/>
          <a:p>
            <a:r>
              <a:rPr lang="en-US" sz="2000" dirty="0" smtClean="0"/>
              <a:t>When using Bluetooth, you can leave the robot on the table and execute one step of a program at a time to make sure it’s working as you expect.  To do this:</a:t>
            </a:r>
          </a:p>
          <a:p>
            <a:pPr lvl="1"/>
            <a:r>
              <a:rPr lang="en-US" sz="1600" dirty="0" smtClean="0"/>
              <a:t>Select the block(s) you want to run (they will be highlighted in blue)</a:t>
            </a:r>
          </a:p>
          <a:p>
            <a:pPr lvl="1"/>
            <a:r>
              <a:rPr lang="en-US" sz="1600" dirty="0" smtClean="0"/>
              <a:t>Click on the run button in parentheses at the lower right of the screen</a:t>
            </a:r>
          </a:p>
          <a:p>
            <a:endParaRPr lang="en-US" sz="2000" dirty="0" smtClean="0"/>
          </a:p>
          <a:p>
            <a:r>
              <a:rPr lang="en-US" sz="2000" dirty="0" smtClean="0"/>
              <a:t>Use blue masking tape on the playing field mat to mark where the robot ends or starts, so you can see how reproducible the positioning is.</a:t>
            </a:r>
            <a:endParaRPr lang="en-US" sz="2000" dirty="0"/>
          </a:p>
        </p:txBody>
      </p:sp>
      <p:pic>
        <p:nvPicPr>
          <p:cNvPr id="4" name="Picture 3"/>
          <p:cNvPicPr>
            <a:picLocks noChangeAspect="1"/>
          </p:cNvPicPr>
          <p:nvPr/>
        </p:nvPicPr>
        <p:blipFill>
          <a:blip r:embed="rId2"/>
          <a:stretch>
            <a:fillRect/>
          </a:stretch>
        </p:blipFill>
        <p:spPr>
          <a:xfrm>
            <a:off x="7781544" y="2249704"/>
            <a:ext cx="2916936" cy="1030126"/>
          </a:xfrm>
          <a:prstGeom prst="rect">
            <a:avLst/>
          </a:prstGeom>
        </p:spPr>
      </p:pic>
      <p:sp>
        <p:nvSpPr>
          <p:cNvPr id="5" name="Oval 4"/>
          <p:cNvSpPr/>
          <p:nvPr/>
        </p:nvSpPr>
        <p:spPr>
          <a:xfrm>
            <a:off x="10235184" y="2898827"/>
            <a:ext cx="527304" cy="48085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075736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Programming</a:t>
            </a:r>
            <a:br>
              <a:rPr lang="en-US" dirty="0" smtClean="0"/>
            </a:br>
            <a:r>
              <a:rPr lang="en-US" sz="3200" dirty="0" smtClean="0"/>
              <a:t>Communicating with the Robot: Port View</a:t>
            </a:r>
            <a:endParaRPr lang="en-US" sz="3200" dirty="0"/>
          </a:p>
        </p:txBody>
      </p:sp>
      <p:sp>
        <p:nvSpPr>
          <p:cNvPr id="3" name="Content Placeholder 2"/>
          <p:cNvSpPr>
            <a:spLocks noGrp="1"/>
          </p:cNvSpPr>
          <p:nvPr>
            <p:ph idx="1"/>
          </p:nvPr>
        </p:nvSpPr>
        <p:spPr/>
        <p:txBody>
          <a:bodyPr>
            <a:normAutofit/>
          </a:bodyPr>
          <a:lstStyle/>
          <a:p>
            <a:r>
              <a:rPr lang="en-US" sz="2000" dirty="0" smtClean="0"/>
              <a:t>The port view (the middle tab on the box in the bottom right corner) shows the values of sensors and motors.  </a:t>
            </a:r>
            <a:endParaRPr lang="en-US" sz="2000" dirty="0"/>
          </a:p>
          <a:p>
            <a:endParaRPr lang="en-US" sz="2000" dirty="0" smtClean="0"/>
          </a:p>
          <a:p>
            <a:r>
              <a:rPr lang="en-US" sz="2000" dirty="0" smtClean="0"/>
              <a:t>Reading these values helps you to troubleshoot code as it is executing</a:t>
            </a:r>
            <a:endParaRPr lang="en-US" sz="2000" dirty="0"/>
          </a:p>
        </p:txBody>
      </p:sp>
      <p:pic>
        <p:nvPicPr>
          <p:cNvPr id="4" name="Picture 3"/>
          <p:cNvPicPr>
            <a:picLocks noChangeAspect="1"/>
          </p:cNvPicPr>
          <p:nvPr/>
        </p:nvPicPr>
        <p:blipFill>
          <a:blip r:embed="rId2"/>
          <a:stretch>
            <a:fillRect/>
          </a:stretch>
        </p:blipFill>
        <p:spPr>
          <a:xfrm>
            <a:off x="8257032" y="337638"/>
            <a:ext cx="3831336" cy="1353050"/>
          </a:xfrm>
          <a:prstGeom prst="rect">
            <a:avLst/>
          </a:prstGeom>
        </p:spPr>
      </p:pic>
    </p:spTree>
    <p:extLst>
      <p:ext uri="{BB962C8B-B14F-4D97-AF65-F5344CB8AC3E}">
        <p14:creationId xmlns:p14="http://schemas.microsoft.com/office/powerpoint/2010/main" val="360496461"/>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Programming</a:t>
            </a:r>
            <a:br>
              <a:rPr lang="en-US" dirty="0" smtClean="0"/>
            </a:br>
            <a:r>
              <a:rPr lang="en-US" sz="3200" dirty="0" smtClean="0"/>
              <a:t>Revision Control</a:t>
            </a:r>
            <a:endParaRPr lang="en-US" sz="3200" dirty="0"/>
          </a:p>
        </p:txBody>
      </p:sp>
      <p:sp>
        <p:nvSpPr>
          <p:cNvPr id="3" name="Content Placeholder 2"/>
          <p:cNvSpPr>
            <a:spLocks noGrp="1"/>
          </p:cNvSpPr>
          <p:nvPr>
            <p:ph idx="1"/>
          </p:nvPr>
        </p:nvSpPr>
        <p:spPr/>
        <p:txBody>
          <a:bodyPr>
            <a:normAutofit/>
          </a:bodyPr>
          <a:lstStyle/>
          <a:p>
            <a:r>
              <a:rPr lang="en-US" sz="2000" dirty="0" smtClean="0"/>
              <a:t>Many teams will have multiple kids programming in parallel.  This can create situations where two versions of code branch off from </a:t>
            </a:r>
            <a:r>
              <a:rPr lang="en-US" sz="2000" dirty="0" err="1" smtClean="0"/>
              <a:t>eachother</a:t>
            </a:r>
            <a:r>
              <a:rPr lang="en-US" sz="2000" dirty="0" smtClean="0"/>
              <a:t>, leading to future problems.</a:t>
            </a:r>
          </a:p>
          <a:p>
            <a:endParaRPr lang="en-US" sz="2000" dirty="0"/>
          </a:p>
          <a:p>
            <a:r>
              <a:rPr lang="en-US" sz="2000" dirty="0" smtClean="0"/>
              <a:t>Recommend developing a revision control method if your team expects this problem may arise.  This could be as simple as saving each session’s work with a date and initials of the programmer, such as “Robot Code v2015-10-22gd.ev3” </a:t>
            </a:r>
            <a:endParaRPr lang="en-US" sz="2000" dirty="0"/>
          </a:p>
        </p:txBody>
      </p:sp>
    </p:spTree>
    <p:extLst>
      <p:ext uri="{BB962C8B-B14F-4D97-AF65-F5344CB8AC3E}">
        <p14:creationId xmlns:p14="http://schemas.microsoft.com/office/powerpoint/2010/main" val="325516995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Session 6</a:t>
            </a:r>
            <a:endParaRPr lang="en-US" dirty="0"/>
          </a:p>
        </p:txBody>
      </p:sp>
      <p:sp>
        <p:nvSpPr>
          <p:cNvPr id="3" name="Subtitle 2"/>
          <p:cNvSpPr>
            <a:spLocks noGrp="1"/>
          </p:cNvSpPr>
          <p:nvPr>
            <p:ph type="subTitle" idx="1"/>
          </p:nvPr>
        </p:nvSpPr>
        <p:spPr/>
        <p:txBody>
          <a:bodyPr/>
          <a:lstStyle/>
          <a:p>
            <a:r>
              <a:rPr lang="en-US" dirty="0" smtClean="0"/>
              <a:t>Completing Your First Robot Missions</a:t>
            </a:r>
            <a:endParaRPr lang="en-US" dirty="0"/>
          </a:p>
        </p:txBody>
      </p:sp>
    </p:spTree>
    <p:extLst>
      <p:ext uri="{BB962C8B-B14F-4D97-AF65-F5344CB8AC3E}">
        <p14:creationId xmlns:p14="http://schemas.microsoft.com/office/powerpoint/2010/main" val="209390241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Completing Your First Robot Missions</a:t>
            </a:r>
            <a:br>
              <a:rPr lang="en-US" dirty="0" smtClean="0"/>
            </a:br>
            <a:r>
              <a:rPr lang="en-US" sz="3200" dirty="0" smtClean="0"/>
              <a:t>Getting to Know </a:t>
            </a:r>
            <a:r>
              <a:rPr lang="en-US" sz="3200" dirty="0"/>
              <a:t>Y</a:t>
            </a:r>
            <a:r>
              <a:rPr lang="en-US" sz="3200" dirty="0" smtClean="0"/>
              <a:t>our </a:t>
            </a:r>
            <a:r>
              <a:rPr lang="en-US" sz="3200" dirty="0"/>
              <a:t>R</a:t>
            </a:r>
            <a:r>
              <a:rPr lang="en-US" sz="3200" dirty="0" smtClean="0"/>
              <a:t>obot</a:t>
            </a:r>
            <a:endParaRPr lang="en-US" dirty="0"/>
          </a:p>
        </p:txBody>
      </p:sp>
      <p:sp>
        <p:nvSpPr>
          <p:cNvPr id="3" name="Content Placeholder 2"/>
          <p:cNvSpPr>
            <a:spLocks noGrp="1"/>
          </p:cNvSpPr>
          <p:nvPr>
            <p:ph idx="1"/>
          </p:nvPr>
        </p:nvSpPr>
        <p:spPr/>
        <p:txBody>
          <a:bodyPr>
            <a:normAutofit/>
          </a:bodyPr>
          <a:lstStyle/>
          <a:p>
            <a:r>
              <a:rPr lang="en-US" sz="2000" dirty="0" smtClean="0"/>
              <a:t>Put your robot through the paces and write down the observations, such as:</a:t>
            </a:r>
          </a:p>
          <a:p>
            <a:pPr lvl="1"/>
            <a:r>
              <a:rPr lang="en-US" sz="1600" dirty="0" smtClean="0"/>
              <a:t>How far does the robot travel per wheel revolution?</a:t>
            </a:r>
          </a:p>
          <a:p>
            <a:pPr lvl="1"/>
            <a:r>
              <a:rPr lang="en-US" sz="1600" dirty="0" smtClean="0"/>
              <a:t>What “move tank” command will make the robot turn exactly 90o or 180o?</a:t>
            </a:r>
          </a:p>
          <a:p>
            <a:pPr lvl="1"/>
            <a:r>
              <a:rPr lang="en-US" sz="1600" dirty="0" smtClean="0"/>
              <a:t>What “move steering command will make the robot turn 90o with a 2” radius on the inside wheel’s travel?</a:t>
            </a:r>
          </a:p>
          <a:p>
            <a:pPr lvl="1"/>
            <a:r>
              <a:rPr lang="en-US" sz="1600" dirty="0" smtClean="0"/>
              <a:t>What do the sensors read in different conditions?  On different areas of the playing field?  In different ambient light?</a:t>
            </a:r>
            <a:endParaRPr lang="en-US" sz="1600" dirty="0"/>
          </a:p>
        </p:txBody>
      </p:sp>
    </p:spTree>
    <p:extLst>
      <p:ext uri="{BB962C8B-B14F-4D97-AF65-F5344CB8AC3E}">
        <p14:creationId xmlns:p14="http://schemas.microsoft.com/office/powerpoint/2010/main" val="29473256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br>
              <a:rPr lang="en-US" dirty="0" smtClean="0"/>
            </a:br>
            <a:r>
              <a:rPr lang="en-US" sz="3200" dirty="0" smtClean="0"/>
              <a:t>The Role of a </a:t>
            </a:r>
            <a:r>
              <a:rPr lang="en-US" sz="3200" dirty="0"/>
              <a:t>M</a:t>
            </a:r>
            <a:r>
              <a:rPr lang="en-US" sz="3200" dirty="0" smtClean="0"/>
              <a:t>entor</a:t>
            </a:r>
            <a:endParaRPr lang="en-US" dirty="0"/>
          </a:p>
        </p:txBody>
      </p:sp>
      <p:sp>
        <p:nvSpPr>
          <p:cNvPr id="3" name="Content Placeholder 2"/>
          <p:cNvSpPr>
            <a:spLocks noGrp="1"/>
          </p:cNvSpPr>
          <p:nvPr>
            <p:ph idx="1"/>
          </p:nvPr>
        </p:nvSpPr>
        <p:spPr/>
        <p:txBody>
          <a:bodyPr/>
          <a:lstStyle/>
          <a:p>
            <a:r>
              <a:rPr lang="en-US" dirty="0" smtClean="0"/>
              <a:t>Adult mentors coordinate and lead teams of kids</a:t>
            </a:r>
          </a:p>
          <a:p>
            <a:pPr lvl="1"/>
            <a:r>
              <a:rPr lang="en-US" dirty="0" smtClean="0"/>
              <a:t>Lead meetings</a:t>
            </a:r>
          </a:p>
          <a:p>
            <a:pPr lvl="1"/>
            <a:r>
              <a:rPr lang="en-US" dirty="0" smtClean="0"/>
              <a:t>Shepherd team of kids</a:t>
            </a:r>
          </a:p>
          <a:p>
            <a:pPr lvl="1"/>
            <a:r>
              <a:rPr lang="en-US" dirty="0" smtClean="0"/>
              <a:t>Administrate the team (schedules, equipment, finances, space, </a:t>
            </a:r>
            <a:r>
              <a:rPr lang="en-US" dirty="0" err="1" smtClean="0"/>
              <a:t>etc</a:t>
            </a:r>
            <a:r>
              <a:rPr lang="en-US" dirty="0" smtClean="0"/>
              <a:t>)</a:t>
            </a:r>
          </a:p>
          <a:p>
            <a:endParaRPr lang="en-US" dirty="0"/>
          </a:p>
          <a:p>
            <a:r>
              <a:rPr lang="en-US" dirty="0" smtClean="0"/>
              <a:t>Mentors can help the kids, but the KIDS DO THE WORK</a:t>
            </a:r>
          </a:p>
          <a:p>
            <a:endParaRPr lang="en-US" dirty="0"/>
          </a:p>
          <a:p>
            <a:r>
              <a:rPr lang="en-US" dirty="0" smtClean="0"/>
              <a:t>If you don’t know how to do something, look it up TOGETHER!</a:t>
            </a:r>
            <a:endParaRPr lang="en-US" dirty="0"/>
          </a:p>
        </p:txBody>
      </p:sp>
    </p:spTree>
    <p:extLst>
      <p:ext uri="{BB962C8B-B14F-4D97-AF65-F5344CB8AC3E}">
        <p14:creationId xmlns:p14="http://schemas.microsoft.com/office/powerpoint/2010/main" val="348168940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Completing Your First Robot Missions</a:t>
            </a:r>
            <a:br>
              <a:rPr lang="en-US" dirty="0" smtClean="0"/>
            </a:br>
            <a:r>
              <a:rPr lang="en-US" sz="3200" dirty="0" smtClean="0"/>
              <a:t>Location and Orientation</a:t>
            </a:r>
            <a:endParaRPr lang="en-US" dirty="0"/>
          </a:p>
        </p:txBody>
      </p:sp>
      <p:sp>
        <p:nvSpPr>
          <p:cNvPr id="3" name="Content Placeholder 2"/>
          <p:cNvSpPr>
            <a:spLocks noGrp="1"/>
          </p:cNvSpPr>
          <p:nvPr>
            <p:ph idx="1"/>
          </p:nvPr>
        </p:nvSpPr>
        <p:spPr/>
        <p:txBody>
          <a:bodyPr>
            <a:normAutofit/>
          </a:bodyPr>
          <a:lstStyle/>
          <a:p>
            <a:r>
              <a:rPr lang="en-US" sz="2000" dirty="0" smtClean="0"/>
              <a:t>The key to completing missions is to (a) know precisely where the robot is, (b) know precisely the robot’s orientation on the playing field, and then and only then, (c) have the right tool to complete the mission.</a:t>
            </a:r>
          </a:p>
          <a:p>
            <a:endParaRPr lang="en-US" sz="2000" dirty="0"/>
          </a:p>
          <a:p>
            <a:r>
              <a:rPr lang="en-US" sz="2000" dirty="0" smtClean="0"/>
              <a:t>Some ways to orienteer:</a:t>
            </a:r>
          </a:p>
          <a:p>
            <a:pPr lvl="1"/>
            <a:r>
              <a:rPr lang="en-US" sz="1600" dirty="0" smtClean="0"/>
              <a:t>Color sensor:  line finding, line following, and line squaring</a:t>
            </a:r>
          </a:p>
          <a:p>
            <a:pPr lvl="1"/>
            <a:r>
              <a:rPr lang="en-US" sz="1600" dirty="0" smtClean="0"/>
              <a:t>Touch sensor: wall squaring</a:t>
            </a:r>
          </a:p>
          <a:p>
            <a:pPr lvl="1"/>
            <a:r>
              <a:rPr lang="en-US" sz="1600" dirty="0" smtClean="0"/>
              <a:t>Infrared / Ultrasonic Sensor:  distance sensing</a:t>
            </a:r>
          </a:p>
          <a:p>
            <a:pPr lvl="1"/>
            <a:r>
              <a:rPr lang="en-US" sz="1600" dirty="0" smtClean="0"/>
              <a:t>Gyroscopic Sensor:  reading gyro values</a:t>
            </a:r>
          </a:p>
          <a:p>
            <a:pPr lvl="1"/>
            <a:r>
              <a:rPr lang="en-US" sz="1600" dirty="0" smtClean="0"/>
              <a:t>Flat robot edge:  wall squaring, wall following</a:t>
            </a:r>
          </a:p>
          <a:p>
            <a:pPr marL="457200" lvl="1" indent="0">
              <a:buNone/>
            </a:pPr>
            <a:endParaRPr lang="en-US" sz="1600" dirty="0"/>
          </a:p>
          <a:p>
            <a:r>
              <a:rPr lang="en-US" sz="2000" dirty="0" smtClean="0"/>
              <a:t>The more missions you can string together in a single run, the more efficient you’ll use time, and the more points you can earn.  Using frequent location checking enables this.</a:t>
            </a:r>
          </a:p>
        </p:txBody>
      </p:sp>
    </p:spTree>
    <p:extLst>
      <p:ext uri="{BB962C8B-B14F-4D97-AF65-F5344CB8AC3E}">
        <p14:creationId xmlns:p14="http://schemas.microsoft.com/office/powerpoint/2010/main" val="426380322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Completing Your First Robot Missions</a:t>
            </a:r>
            <a:br>
              <a:rPr lang="en-US" dirty="0" smtClean="0"/>
            </a:br>
            <a:r>
              <a:rPr lang="en-US" sz="3200" dirty="0" smtClean="0"/>
              <a:t>Sequencing the Steps</a:t>
            </a:r>
            <a:endParaRPr lang="en-US" dirty="0"/>
          </a:p>
        </p:txBody>
      </p:sp>
      <p:sp>
        <p:nvSpPr>
          <p:cNvPr id="3" name="Content Placeholder 2"/>
          <p:cNvSpPr>
            <a:spLocks noGrp="1"/>
          </p:cNvSpPr>
          <p:nvPr>
            <p:ph idx="1"/>
          </p:nvPr>
        </p:nvSpPr>
        <p:spPr/>
        <p:txBody>
          <a:bodyPr>
            <a:normAutofit/>
          </a:bodyPr>
          <a:lstStyle/>
          <a:p>
            <a:r>
              <a:rPr lang="en-US" sz="2000" dirty="0" smtClean="0"/>
              <a:t>Before you start to code, think about what is required for each mission, and which missions go together.  Consider:  distance you have to travel, points to be earned, tools required on the robot, etc.</a:t>
            </a:r>
          </a:p>
          <a:p>
            <a:endParaRPr lang="en-US" sz="2000" dirty="0"/>
          </a:p>
          <a:p>
            <a:r>
              <a:rPr lang="en-US" sz="2000" dirty="0" smtClean="0"/>
              <a:t>Map out each run your robot will do.  You can change tools on the robot between runs if you want to.  Some missions must be done before others in order to score both.</a:t>
            </a:r>
          </a:p>
          <a:p>
            <a:endParaRPr lang="en-US" sz="2000" dirty="0"/>
          </a:p>
          <a:p>
            <a:r>
              <a:rPr lang="en-US" sz="2000" dirty="0" smtClean="0"/>
              <a:t>Consider which missions may not always work, and make sure the robot can recover to a known position and orientation before starting the next mission.</a:t>
            </a:r>
            <a:endParaRPr lang="en-US" sz="2000" dirty="0"/>
          </a:p>
        </p:txBody>
      </p:sp>
    </p:spTree>
    <p:extLst>
      <p:ext uri="{BB962C8B-B14F-4D97-AF65-F5344CB8AC3E}">
        <p14:creationId xmlns:p14="http://schemas.microsoft.com/office/powerpoint/2010/main" val="342539463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Session 7</a:t>
            </a:r>
            <a:endParaRPr lang="en-US" dirty="0"/>
          </a:p>
        </p:txBody>
      </p:sp>
      <p:sp>
        <p:nvSpPr>
          <p:cNvPr id="5" name="Subtitle 4"/>
          <p:cNvSpPr>
            <a:spLocks noGrp="1"/>
          </p:cNvSpPr>
          <p:nvPr>
            <p:ph type="subTitle" idx="1"/>
          </p:nvPr>
        </p:nvSpPr>
        <p:spPr/>
        <p:txBody>
          <a:bodyPr/>
          <a:lstStyle/>
          <a:p>
            <a:r>
              <a:rPr lang="en-US" dirty="0" smtClean="0"/>
              <a:t>The Project</a:t>
            </a:r>
            <a:endParaRPr lang="en-US" dirty="0"/>
          </a:p>
        </p:txBody>
      </p:sp>
    </p:spTree>
    <p:extLst>
      <p:ext uri="{BB962C8B-B14F-4D97-AF65-F5344CB8AC3E}">
        <p14:creationId xmlns:p14="http://schemas.microsoft.com/office/powerpoint/2010/main" val="3632846126"/>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a:t>
            </a:r>
            <a:br>
              <a:rPr lang="en-US" dirty="0" smtClean="0"/>
            </a:br>
            <a:r>
              <a:rPr lang="en-US" sz="3200" dirty="0" smtClean="0"/>
              <a:t>Scheduling Milestones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71267061"/>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a:t>
            </a:r>
            <a:br>
              <a:rPr lang="en-US" dirty="0" smtClean="0"/>
            </a:br>
            <a:r>
              <a:rPr lang="en-US" sz="3200" dirty="0" smtClean="0"/>
              <a:t>The Right Level of Parental Involvement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68090701"/>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Session 8</a:t>
            </a:r>
            <a:endParaRPr lang="en-US" dirty="0"/>
          </a:p>
        </p:txBody>
      </p:sp>
      <p:sp>
        <p:nvSpPr>
          <p:cNvPr id="5" name="Subtitle 4"/>
          <p:cNvSpPr>
            <a:spLocks noGrp="1"/>
          </p:cNvSpPr>
          <p:nvPr>
            <p:ph type="subTitle" idx="1"/>
          </p:nvPr>
        </p:nvSpPr>
        <p:spPr/>
        <p:txBody>
          <a:bodyPr/>
          <a:lstStyle/>
          <a:p>
            <a:r>
              <a:rPr lang="en-US" dirty="0" smtClean="0"/>
              <a:t>Moving to the Next Robot Level:  Advanced Concepts (</a:t>
            </a:r>
            <a:r>
              <a:rPr lang="en-US" dirty="0" err="1" smtClean="0"/>
              <a:t>pt</a:t>
            </a:r>
            <a:r>
              <a:rPr lang="en-US" dirty="0" smtClean="0"/>
              <a:t> 1)</a:t>
            </a:r>
            <a:endParaRPr lang="en-US" dirty="0"/>
          </a:p>
        </p:txBody>
      </p:sp>
    </p:spTree>
    <p:extLst>
      <p:ext uri="{BB962C8B-B14F-4D97-AF65-F5344CB8AC3E}">
        <p14:creationId xmlns:p14="http://schemas.microsoft.com/office/powerpoint/2010/main" val="1233845302"/>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Concepts</a:t>
            </a:r>
            <a:br>
              <a:rPr lang="en-US" dirty="0" smtClean="0"/>
            </a:br>
            <a:r>
              <a:rPr lang="en-US" sz="3200" dirty="0" smtClean="0"/>
              <a:t>Orienteering and Navigation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81352593"/>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Advanced Concepts</a:t>
            </a:r>
            <a:br>
              <a:rPr lang="en-US" dirty="0" smtClean="0"/>
            </a:br>
            <a:r>
              <a:rPr lang="en-US" sz="3200" dirty="0" smtClean="0"/>
              <a:t>Sensors</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68379316"/>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Advanced Concepts</a:t>
            </a:r>
            <a:br>
              <a:rPr lang="en-US" dirty="0" smtClean="0"/>
            </a:br>
            <a:r>
              <a:rPr lang="en-US" sz="3200" dirty="0" smtClean="0"/>
              <a:t>Line Finding and Following</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77916391"/>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Session 9</a:t>
            </a:r>
            <a:endParaRPr lang="en-US" dirty="0"/>
          </a:p>
        </p:txBody>
      </p:sp>
      <p:sp>
        <p:nvSpPr>
          <p:cNvPr id="5" name="Subtitle 4"/>
          <p:cNvSpPr>
            <a:spLocks noGrp="1"/>
          </p:cNvSpPr>
          <p:nvPr>
            <p:ph type="subTitle" idx="1"/>
          </p:nvPr>
        </p:nvSpPr>
        <p:spPr/>
        <p:txBody>
          <a:bodyPr/>
          <a:lstStyle/>
          <a:p>
            <a:r>
              <a:rPr lang="en-US" dirty="0" smtClean="0"/>
              <a:t>Moving to the Next Robot Level:  Advanced Concepts (</a:t>
            </a:r>
            <a:r>
              <a:rPr lang="en-US" dirty="0" err="1" smtClean="0"/>
              <a:t>pt</a:t>
            </a:r>
            <a:r>
              <a:rPr lang="en-US" dirty="0" smtClean="0"/>
              <a:t> 2)</a:t>
            </a:r>
            <a:endParaRPr lang="en-US" dirty="0"/>
          </a:p>
        </p:txBody>
      </p:sp>
    </p:spTree>
    <p:extLst>
      <p:ext uri="{BB962C8B-B14F-4D97-AF65-F5344CB8AC3E}">
        <p14:creationId xmlns:p14="http://schemas.microsoft.com/office/powerpoint/2010/main" val="311809711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br>
              <a:rPr lang="en-US" dirty="0" smtClean="0"/>
            </a:br>
            <a:r>
              <a:rPr lang="en-US" sz="3200" dirty="0" smtClean="0"/>
              <a:t>The FLL Season</a:t>
            </a:r>
            <a:endParaRPr lang="en-US" dirty="0"/>
          </a:p>
        </p:txBody>
      </p:sp>
      <p:grpSp>
        <p:nvGrpSpPr>
          <p:cNvPr id="15" name="Group 14"/>
          <p:cNvGrpSpPr/>
          <p:nvPr/>
        </p:nvGrpSpPr>
        <p:grpSpPr>
          <a:xfrm>
            <a:off x="170731" y="6164279"/>
            <a:ext cx="11850537" cy="613767"/>
            <a:chOff x="91092" y="3587337"/>
            <a:chExt cx="11850537" cy="613767"/>
          </a:xfrm>
        </p:grpSpPr>
        <p:cxnSp>
          <p:nvCxnSpPr>
            <p:cNvPr id="5" name="Straight Arrow Connector 4"/>
            <p:cNvCxnSpPr/>
            <p:nvPr/>
          </p:nvCxnSpPr>
          <p:spPr>
            <a:xfrm>
              <a:off x="337457" y="3744686"/>
              <a:ext cx="11604172" cy="0"/>
            </a:xfrm>
            <a:prstGeom prst="straightConnector1">
              <a:avLst/>
            </a:prstGeom>
            <a:ln w="762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91092" y="3831772"/>
              <a:ext cx="11588429" cy="369332"/>
            </a:xfrm>
            <a:prstGeom prst="rect">
              <a:avLst/>
            </a:prstGeom>
            <a:noFill/>
          </p:spPr>
          <p:txBody>
            <a:bodyPr wrap="none" rtlCol="0">
              <a:spAutoFit/>
            </a:bodyPr>
            <a:lstStyle/>
            <a:p>
              <a:r>
                <a:rPr lang="en-US" dirty="0" smtClean="0"/>
                <a:t>8/1		9/1		10/1		11/1		12/1		1/1		2/1</a:t>
              </a:r>
              <a:endParaRPr lang="en-US" dirty="0"/>
            </a:p>
          </p:txBody>
        </p:sp>
        <p:cxnSp>
          <p:nvCxnSpPr>
            <p:cNvPr id="8" name="Straight Connector 7"/>
            <p:cNvCxnSpPr/>
            <p:nvPr/>
          </p:nvCxnSpPr>
          <p:spPr>
            <a:xfrm>
              <a:off x="347361" y="3601191"/>
              <a:ext cx="0" cy="2612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174184" y="3611089"/>
              <a:ext cx="0" cy="2612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050476" y="3599213"/>
              <a:ext cx="0" cy="2612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79274" y="3599214"/>
              <a:ext cx="0" cy="2612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708070" y="3599213"/>
              <a:ext cx="0" cy="2612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477491" y="3587337"/>
              <a:ext cx="0" cy="2612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330037" y="3587338"/>
              <a:ext cx="0" cy="26125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427000" y="2308204"/>
            <a:ext cx="3551234" cy="457621"/>
          </a:xfrm>
          <a:prstGeom prst="rect">
            <a:avLst/>
          </a:prstGeom>
          <a:gradFill flip="none" rotWithShape="1">
            <a:gsLst>
              <a:gs pos="0">
                <a:schemeClr val="bg1"/>
              </a:gs>
              <a:gs pos="52000">
                <a:schemeClr val="accent6">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Register Teams with US FIRST</a:t>
            </a:r>
            <a:endParaRPr lang="en-US" dirty="0">
              <a:solidFill>
                <a:schemeClr val="tx1"/>
              </a:solidFill>
            </a:endParaRPr>
          </a:p>
        </p:txBody>
      </p:sp>
      <p:sp>
        <p:nvSpPr>
          <p:cNvPr id="17" name="Rectangle 16"/>
          <p:cNvSpPr/>
          <p:nvPr/>
        </p:nvSpPr>
        <p:spPr>
          <a:xfrm>
            <a:off x="1446296" y="3346519"/>
            <a:ext cx="2531938" cy="4516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Buy Mission Models</a:t>
            </a:r>
            <a:endParaRPr lang="en-US" dirty="0">
              <a:solidFill>
                <a:schemeClr val="tx1"/>
              </a:solidFill>
            </a:endParaRPr>
          </a:p>
        </p:txBody>
      </p:sp>
      <p:sp>
        <p:nvSpPr>
          <p:cNvPr id="18" name="Diamond 17"/>
          <p:cNvSpPr/>
          <p:nvPr/>
        </p:nvSpPr>
        <p:spPr>
          <a:xfrm>
            <a:off x="1680103" y="2842159"/>
            <a:ext cx="451262" cy="439387"/>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131365" y="2871506"/>
            <a:ext cx="1990417" cy="369332"/>
          </a:xfrm>
          <a:prstGeom prst="rect">
            <a:avLst/>
          </a:prstGeom>
          <a:noFill/>
        </p:spPr>
        <p:txBody>
          <a:bodyPr wrap="none" rtlCol="0">
            <a:spAutoFit/>
          </a:bodyPr>
          <a:lstStyle/>
          <a:p>
            <a:r>
              <a:rPr lang="en-US" dirty="0" smtClean="0"/>
              <a:t>FLL Game Released</a:t>
            </a:r>
            <a:endParaRPr lang="en-US" dirty="0"/>
          </a:p>
        </p:txBody>
      </p:sp>
      <p:sp>
        <p:nvSpPr>
          <p:cNvPr id="20" name="Rectangle 19"/>
          <p:cNvSpPr/>
          <p:nvPr/>
        </p:nvSpPr>
        <p:spPr>
          <a:xfrm>
            <a:off x="427000" y="1720035"/>
            <a:ext cx="3551234" cy="475279"/>
          </a:xfrm>
          <a:prstGeom prst="rect">
            <a:avLst/>
          </a:prstGeom>
          <a:gradFill>
            <a:gsLst>
              <a:gs pos="0">
                <a:schemeClr val="bg1"/>
              </a:gs>
              <a:gs pos="52000">
                <a:schemeClr val="accent6">
                  <a:lumMod val="5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Organize Teams</a:t>
            </a:r>
            <a:endParaRPr lang="en-US" dirty="0">
              <a:solidFill>
                <a:schemeClr val="tx1"/>
              </a:solidFill>
            </a:endParaRPr>
          </a:p>
        </p:txBody>
      </p:sp>
      <p:sp>
        <p:nvSpPr>
          <p:cNvPr id="21" name="Rectangle 20"/>
          <p:cNvSpPr/>
          <p:nvPr/>
        </p:nvSpPr>
        <p:spPr>
          <a:xfrm>
            <a:off x="1446295" y="3891234"/>
            <a:ext cx="6795179" cy="47132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Team Meetings</a:t>
            </a:r>
            <a:endParaRPr lang="en-US" dirty="0">
              <a:solidFill>
                <a:schemeClr val="tx1"/>
              </a:solidFill>
            </a:endParaRPr>
          </a:p>
        </p:txBody>
      </p:sp>
      <p:sp>
        <p:nvSpPr>
          <p:cNvPr id="22" name="Diamond 21"/>
          <p:cNvSpPr/>
          <p:nvPr/>
        </p:nvSpPr>
        <p:spPr>
          <a:xfrm>
            <a:off x="8031422" y="4872204"/>
            <a:ext cx="451262" cy="439387"/>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482684" y="4901551"/>
            <a:ext cx="2194640" cy="369332"/>
          </a:xfrm>
          <a:prstGeom prst="rect">
            <a:avLst/>
          </a:prstGeom>
          <a:noFill/>
        </p:spPr>
        <p:txBody>
          <a:bodyPr wrap="none" rtlCol="0">
            <a:spAutoFit/>
          </a:bodyPr>
          <a:lstStyle/>
          <a:p>
            <a:r>
              <a:rPr lang="en-US" dirty="0" smtClean="0"/>
              <a:t>Qualifier Tournament</a:t>
            </a:r>
            <a:endParaRPr lang="en-US" dirty="0"/>
          </a:p>
        </p:txBody>
      </p:sp>
      <p:sp>
        <p:nvSpPr>
          <p:cNvPr id="24" name="Diamond 23"/>
          <p:cNvSpPr/>
          <p:nvPr/>
        </p:nvSpPr>
        <p:spPr>
          <a:xfrm>
            <a:off x="9884844" y="5299460"/>
            <a:ext cx="451262" cy="439387"/>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90204" y="5328081"/>
            <a:ext cx="2187394" cy="369332"/>
          </a:xfrm>
          <a:prstGeom prst="rect">
            <a:avLst/>
          </a:prstGeom>
          <a:noFill/>
        </p:spPr>
        <p:txBody>
          <a:bodyPr wrap="none" rtlCol="0">
            <a:spAutoFit/>
          </a:bodyPr>
          <a:lstStyle/>
          <a:p>
            <a:r>
              <a:rPr lang="en-US" dirty="0" smtClean="0"/>
              <a:t>Regional Tournament</a:t>
            </a:r>
            <a:endParaRPr lang="en-US" dirty="0"/>
          </a:p>
        </p:txBody>
      </p:sp>
      <p:sp>
        <p:nvSpPr>
          <p:cNvPr id="26" name="Diamond 25"/>
          <p:cNvSpPr/>
          <p:nvPr/>
        </p:nvSpPr>
        <p:spPr>
          <a:xfrm>
            <a:off x="11177275" y="5725990"/>
            <a:ext cx="451262" cy="439387"/>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148886" y="5754611"/>
            <a:ext cx="1860189" cy="369332"/>
          </a:xfrm>
          <a:prstGeom prst="rect">
            <a:avLst/>
          </a:prstGeom>
          <a:noFill/>
        </p:spPr>
        <p:txBody>
          <a:bodyPr wrap="none" rtlCol="0">
            <a:spAutoFit/>
          </a:bodyPr>
          <a:lstStyle/>
          <a:p>
            <a:r>
              <a:rPr lang="en-US" dirty="0" smtClean="0"/>
              <a:t>State Tournament</a:t>
            </a:r>
            <a:endParaRPr lang="en-US" dirty="0"/>
          </a:p>
        </p:txBody>
      </p:sp>
      <p:sp>
        <p:nvSpPr>
          <p:cNvPr id="30" name="Down Arrow 29"/>
          <p:cNvSpPr/>
          <p:nvPr/>
        </p:nvSpPr>
        <p:spPr>
          <a:xfrm>
            <a:off x="5058889" y="3021634"/>
            <a:ext cx="439387" cy="806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7292747" y="3038285"/>
            <a:ext cx="439387" cy="806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971256" y="2620700"/>
            <a:ext cx="2923364" cy="369332"/>
          </a:xfrm>
          <a:prstGeom prst="rect">
            <a:avLst/>
          </a:prstGeom>
          <a:noFill/>
        </p:spPr>
        <p:txBody>
          <a:bodyPr wrap="none" rtlCol="0">
            <a:spAutoFit/>
          </a:bodyPr>
          <a:lstStyle/>
          <a:p>
            <a:r>
              <a:rPr lang="en-US" dirty="0" smtClean="0"/>
              <a:t>Scrimmage and Sharing at CC</a:t>
            </a:r>
            <a:endParaRPr lang="en-US" dirty="0"/>
          </a:p>
        </p:txBody>
      </p:sp>
      <p:sp>
        <p:nvSpPr>
          <p:cNvPr id="33" name="TextBox 32"/>
          <p:cNvSpPr txBox="1"/>
          <p:nvPr/>
        </p:nvSpPr>
        <p:spPr>
          <a:xfrm>
            <a:off x="7279266" y="566241"/>
            <a:ext cx="4298421" cy="1477328"/>
          </a:xfrm>
          <a:prstGeom prst="rect">
            <a:avLst/>
          </a:prstGeom>
          <a:noFill/>
        </p:spPr>
        <p:txBody>
          <a:bodyPr wrap="none" rtlCol="0">
            <a:spAutoFit/>
          </a:bodyPr>
          <a:lstStyle/>
          <a:p>
            <a:pPr algn="ctr"/>
            <a:r>
              <a:rPr lang="en-US" b="1" dirty="0" smtClean="0"/>
              <a:t>Mentor training</a:t>
            </a:r>
          </a:p>
          <a:p>
            <a:pPr algn="ctr"/>
            <a:r>
              <a:rPr lang="en-US" b="1" u="sng" dirty="0" smtClean="0"/>
              <a:t>“Coaching for Coaches”</a:t>
            </a:r>
          </a:p>
          <a:p>
            <a:pPr algn="ctr"/>
            <a:r>
              <a:rPr lang="en-US" dirty="0" smtClean="0"/>
              <a:t>each Thursday at 6pm</a:t>
            </a:r>
          </a:p>
          <a:p>
            <a:pPr algn="ctr"/>
            <a:r>
              <a:rPr lang="en-US" dirty="0" smtClean="0"/>
              <a:t>Planned initially at Cherry Crest</a:t>
            </a:r>
          </a:p>
          <a:p>
            <a:pPr algn="ctr"/>
            <a:r>
              <a:rPr lang="en-US" dirty="0" smtClean="0"/>
              <a:t>(may be some teleconferences if preferred)</a:t>
            </a:r>
            <a:endParaRPr lang="en-US" dirty="0"/>
          </a:p>
        </p:txBody>
      </p:sp>
      <p:sp>
        <p:nvSpPr>
          <p:cNvPr id="34" name="Diamond 33"/>
          <p:cNvSpPr/>
          <p:nvPr/>
        </p:nvSpPr>
        <p:spPr>
          <a:xfrm>
            <a:off x="4378201" y="4454886"/>
            <a:ext cx="451262" cy="439387"/>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829463" y="4484233"/>
            <a:ext cx="2621487" cy="369332"/>
          </a:xfrm>
          <a:prstGeom prst="rect">
            <a:avLst/>
          </a:prstGeom>
          <a:noFill/>
        </p:spPr>
        <p:txBody>
          <a:bodyPr wrap="none" rtlCol="0">
            <a:spAutoFit/>
          </a:bodyPr>
          <a:lstStyle/>
          <a:p>
            <a:r>
              <a:rPr lang="en-US" dirty="0" smtClean="0"/>
              <a:t>Register for a Tournament</a:t>
            </a:r>
            <a:endParaRPr lang="en-US" dirty="0"/>
          </a:p>
        </p:txBody>
      </p:sp>
    </p:spTree>
    <p:extLst>
      <p:ext uri="{BB962C8B-B14F-4D97-AF65-F5344CB8AC3E}">
        <p14:creationId xmlns:p14="http://schemas.microsoft.com/office/powerpoint/2010/main" val="3853373210"/>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Advanced Concepts</a:t>
            </a:r>
            <a:br>
              <a:rPr lang="en-US" dirty="0" smtClean="0"/>
            </a:br>
            <a:r>
              <a:rPr lang="en-US" sz="3200" dirty="0" smtClean="0"/>
              <a:t>Robot Design Elements</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98466876"/>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Concepts</a:t>
            </a:r>
            <a:br>
              <a:rPr lang="en-US" dirty="0" smtClean="0"/>
            </a:br>
            <a:r>
              <a:rPr lang="en-US" sz="3200" dirty="0" smtClean="0"/>
              <a:t>Robot Design Components</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50875368"/>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Concepts</a:t>
            </a:r>
            <a:br>
              <a:rPr lang="en-US" dirty="0" smtClean="0"/>
            </a:br>
            <a:r>
              <a:rPr lang="en-US" sz="3200" dirty="0" smtClean="0"/>
              <a:t>Improving Repeatability</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68606697"/>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Session 10</a:t>
            </a:r>
            <a:endParaRPr lang="en-US" dirty="0"/>
          </a:p>
        </p:txBody>
      </p:sp>
      <p:sp>
        <p:nvSpPr>
          <p:cNvPr id="5" name="Subtitle 4"/>
          <p:cNvSpPr>
            <a:spLocks noGrp="1"/>
          </p:cNvSpPr>
          <p:nvPr>
            <p:ph type="subTitle" idx="1"/>
          </p:nvPr>
        </p:nvSpPr>
        <p:spPr/>
        <p:txBody>
          <a:bodyPr/>
          <a:lstStyle/>
          <a:p>
            <a:r>
              <a:rPr lang="en-US" dirty="0" smtClean="0"/>
              <a:t>Moving to the Next Robot Level:  Advanced Concepts (</a:t>
            </a:r>
            <a:r>
              <a:rPr lang="en-US" dirty="0" err="1" smtClean="0"/>
              <a:t>pt</a:t>
            </a:r>
            <a:r>
              <a:rPr lang="en-US" dirty="0" smtClean="0"/>
              <a:t> 3)</a:t>
            </a:r>
            <a:endParaRPr lang="en-US" dirty="0"/>
          </a:p>
        </p:txBody>
      </p:sp>
    </p:spTree>
    <p:extLst>
      <p:ext uri="{BB962C8B-B14F-4D97-AF65-F5344CB8AC3E}">
        <p14:creationId xmlns:p14="http://schemas.microsoft.com/office/powerpoint/2010/main" val="2945578548"/>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Advanced Concepts</a:t>
            </a:r>
            <a:br>
              <a:rPr lang="en-US" dirty="0" smtClean="0"/>
            </a:br>
            <a:r>
              <a:rPr lang="en-US" sz="3200" dirty="0" smtClean="0"/>
              <a:t>Home Base</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22518800"/>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Advanced Concepts</a:t>
            </a:r>
            <a:br>
              <a:rPr lang="en-US" dirty="0" smtClean="0"/>
            </a:br>
            <a:r>
              <a:rPr lang="en-US" sz="3200" dirty="0" smtClean="0"/>
              <a:t>Environmental Conditions</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495519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Advanced Concepts</a:t>
            </a:r>
            <a:br>
              <a:rPr lang="en-US" dirty="0" smtClean="0"/>
            </a:br>
            <a:r>
              <a:rPr lang="en-US" sz="3200" dirty="0" smtClean="0"/>
              <a:t>Using the Lego Controller Display</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844045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Advanced Concepts</a:t>
            </a:r>
            <a:br>
              <a:rPr lang="en-US" dirty="0" smtClean="0"/>
            </a:br>
            <a:r>
              <a:rPr lang="en-US" sz="3200" dirty="0" smtClean="0"/>
              <a:t>Batteries</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825990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Advanced Concepts</a:t>
            </a:r>
            <a:br>
              <a:rPr lang="en-US" dirty="0" smtClean="0"/>
            </a:br>
            <a:r>
              <a:rPr lang="en-US" sz="3200" dirty="0" smtClean="0"/>
              <a:t>Time Management</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962048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Advanced Concepts</a:t>
            </a:r>
            <a:br>
              <a:rPr lang="en-US" dirty="0" smtClean="0"/>
            </a:br>
            <a:r>
              <a:rPr lang="en-US" sz="3200" dirty="0" smtClean="0"/>
              <a:t>Testing on Other Tables</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4388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br>
              <a:rPr lang="en-US" dirty="0" smtClean="0"/>
            </a:br>
            <a:r>
              <a:rPr lang="en-US" sz="2800" dirty="0" smtClean="0"/>
              <a:t>What is FIRST Lego League?</a:t>
            </a:r>
            <a:endParaRPr lang="en-US" dirty="0"/>
          </a:p>
        </p:txBody>
      </p:sp>
      <p:sp>
        <p:nvSpPr>
          <p:cNvPr id="3" name="Content Placeholder 2"/>
          <p:cNvSpPr>
            <a:spLocks noGrp="1"/>
          </p:cNvSpPr>
          <p:nvPr>
            <p:ph idx="1"/>
          </p:nvPr>
        </p:nvSpPr>
        <p:spPr>
          <a:xfrm>
            <a:off x="838199" y="1825625"/>
            <a:ext cx="10930247" cy="4351338"/>
          </a:xfrm>
        </p:spPr>
        <p:txBody>
          <a:bodyPr>
            <a:normAutofit fontScale="92500" lnSpcReduction="20000"/>
          </a:bodyPr>
          <a:lstStyle/>
          <a:p>
            <a:r>
              <a:rPr lang="en-US" dirty="0" smtClean="0"/>
              <a:t>Collaboration between FIRST and Lego</a:t>
            </a:r>
          </a:p>
          <a:p>
            <a:endParaRPr lang="en-US" dirty="0"/>
          </a:p>
          <a:p>
            <a:r>
              <a:rPr lang="en-US" dirty="0" smtClean="0"/>
              <a:t>Open to kids from 4</a:t>
            </a:r>
            <a:r>
              <a:rPr lang="en-US" baseline="30000" dirty="0" smtClean="0"/>
              <a:t>th</a:t>
            </a:r>
            <a:r>
              <a:rPr lang="en-US" dirty="0" smtClean="0"/>
              <a:t>-8</a:t>
            </a:r>
            <a:r>
              <a:rPr lang="en-US" baseline="30000" dirty="0" smtClean="0"/>
              <a:t>th</a:t>
            </a:r>
            <a:r>
              <a:rPr lang="en-US" dirty="0" smtClean="0"/>
              <a:t> grades</a:t>
            </a:r>
          </a:p>
          <a:p>
            <a:endParaRPr lang="en-US" dirty="0"/>
          </a:p>
          <a:p>
            <a:r>
              <a:rPr lang="en-US" dirty="0" smtClean="0"/>
              <a:t>Designed to be about the experience, not the competitions.  Focus on:</a:t>
            </a:r>
          </a:p>
          <a:p>
            <a:pPr lvl="1"/>
            <a:r>
              <a:rPr lang="en-US" dirty="0" smtClean="0"/>
              <a:t>Research Project</a:t>
            </a:r>
          </a:p>
          <a:p>
            <a:pPr lvl="1"/>
            <a:r>
              <a:rPr lang="en-US" dirty="0" smtClean="0"/>
              <a:t>Practice of FLL Core Values</a:t>
            </a:r>
          </a:p>
          <a:p>
            <a:pPr lvl="1"/>
            <a:r>
              <a:rPr lang="en-US" dirty="0" smtClean="0"/>
              <a:t>Engineering Design</a:t>
            </a:r>
          </a:p>
          <a:p>
            <a:pPr lvl="1"/>
            <a:r>
              <a:rPr lang="en-US" dirty="0" smtClean="0"/>
              <a:t>Robot Performance</a:t>
            </a:r>
          </a:p>
          <a:p>
            <a:endParaRPr lang="en-US" dirty="0"/>
          </a:p>
          <a:p>
            <a:r>
              <a:rPr lang="en-US" dirty="0" smtClean="0"/>
              <a:t>Competitions provide an endpoint, not the motivation.</a:t>
            </a:r>
            <a:endParaRPr lang="en-US" dirty="0"/>
          </a:p>
        </p:txBody>
      </p:sp>
      <p:pic>
        <p:nvPicPr>
          <p:cNvPr id="4" name="Picture 3"/>
          <p:cNvPicPr>
            <a:picLocks noChangeAspect="1"/>
          </p:cNvPicPr>
          <p:nvPr/>
        </p:nvPicPr>
        <p:blipFill>
          <a:blip r:embed="rId2"/>
          <a:stretch>
            <a:fillRect/>
          </a:stretch>
        </p:blipFill>
        <p:spPr>
          <a:xfrm>
            <a:off x="7814830" y="192087"/>
            <a:ext cx="4210050" cy="326707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1131" y="3788229"/>
            <a:ext cx="3495532" cy="3069771"/>
          </a:xfrm>
          <a:prstGeom prst="rect">
            <a:avLst/>
          </a:prstGeom>
        </p:spPr>
      </p:pic>
    </p:spTree>
    <p:extLst>
      <p:ext uri="{BB962C8B-B14F-4D97-AF65-F5344CB8AC3E}">
        <p14:creationId xmlns:p14="http://schemas.microsoft.com/office/powerpoint/2010/main" val="1847374624"/>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Session 11</a:t>
            </a:r>
            <a:endParaRPr lang="en-US" dirty="0"/>
          </a:p>
        </p:txBody>
      </p:sp>
      <p:sp>
        <p:nvSpPr>
          <p:cNvPr id="5" name="Subtitle 4"/>
          <p:cNvSpPr>
            <a:spLocks noGrp="1"/>
          </p:cNvSpPr>
          <p:nvPr>
            <p:ph type="subTitle" idx="1"/>
          </p:nvPr>
        </p:nvSpPr>
        <p:spPr/>
        <p:txBody>
          <a:bodyPr/>
          <a:lstStyle/>
          <a:p>
            <a:r>
              <a:rPr lang="en-US" dirty="0" smtClean="0"/>
              <a:t>Revisiting Teaching Core Values</a:t>
            </a:r>
            <a:endParaRPr lang="en-US" dirty="0"/>
          </a:p>
        </p:txBody>
      </p:sp>
    </p:spTree>
    <p:extLst>
      <p:ext uri="{BB962C8B-B14F-4D97-AF65-F5344CB8AC3E}">
        <p14:creationId xmlns:p14="http://schemas.microsoft.com/office/powerpoint/2010/main" val="25160452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Teaching Core Values</a:t>
            </a:r>
            <a:br>
              <a:rPr lang="en-US" dirty="0" smtClean="0"/>
            </a:br>
            <a:r>
              <a:rPr lang="en-US" sz="3200" dirty="0" smtClean="0"/>
              <a:t>Ideas for Emphasizing Core Values on Your Team</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411423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Teaching Core Values</a:t>
            </a:r>
            <a:br>
              <a:rPr lang="en-US" dirty="0" smtClean="0"/>
            </a:br>
            <a:r>
              <a:rPr lang="en-US" sz="3200" dirty="0" smtClean="0"/>
              <a:t>Understanding the Role of Core Values in the Competition</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149527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Session 12</a:t>
            </a:r>
            <a:endParaRPr lang="en-US" dirty="0"/>
          </a:p>
        </p:txBody>
      </p:sp>
      <p:sp>
        <p:nvSpPr>
          <p:cNvPr id="5" name="Subtitle 4"/>
          <p:cNvSpPr>
            <a:spLocks noGrp="1"/>
          </p:cNvSpPr>
          <p:nvPr>
            <p:ph type="subTitle" idx="1"/>
          </p:nvPr>
        </p:nvSpPr>
        <p:spPr/>
        <p:txBody>
          <a:bodyPr/>
          <a:lstStyle/>
          <a:p>
            <a:r>
              <a:rPr lang="en-US" dirty="0" smtClean="0"/>
              <a:t>Preparing for the Competition</a:t>
            </a:r>
            <a:endParaRPr lang="en-US" dirty="0"/>
          </a:p>
        </p:txBody>
      </p:sp>
    </p:spTree>
    <p:extLst>
      <p:ext uri="{BB962C8B-B14F-4D97-AF65-F5344CB8AC3E}">
        <p14:creationId xmlns:p14="http://schemas.microsoft.com/office/powerpoint/2010/main" val="2483710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Preparing for the Competition</a:t>
            </a:r>
            <a:br>
              <a:rPr lang="en-US" dirty="0" smtClean="0"/>
            </a:br>
            <a:r>
              <a:rPr lang="en-US" sz="3200" dirty="0" smtClean="0"/>
              <a:t>Presentation Materials</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896505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Preparing for the Competition</a:t>
            </a:r>
            <a:br>
              <a:rPr lang="en-US" dirty="0" smtClean="0"/>
            </a:br>
            <a:r>
              <a:rPr lang="en-US" sz="3200" dirty="0" smtClean="0"/>
              <a:t>Rehearsal</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29809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Session 13</a:t>
            </a:r>
            <a:endParaRPr lang="en-US" dirty="0"/>
          </a:p>
        </p:txBody>
      </p:sp>
      <p:sp>
        <p:nvSpPr>
          <p:cNvPr id="5" name="Subtitle 4"/>
          <p:cNvSpPr>
            <a:spLocks noGrp="1"/>
          </p:cNvSpPr>
          <p:nvPr>
            <p:ph type="subTitle" idx="1"/>
          </p:nvPr>
        </p:nvSpPr>
        <p:spPr/>
        <p:txBody>
          <a:bodyPr/>
          <a:lstStyle/>
          <a:p>
            <a:r>
              <a:rPr lang="en-US" dirty="0" smtClean="0"/>
              <a:t>Competition Day</a:t>
            </a:r>
            <a:endParaRPr lang="en-US" dirty="0"/>
          </a:p>
        </p:txBody>
      </p:sp>
    </p:spTree>
    <p:extLst>
      <p:ext uri="{BB962C8B-B14F-4D97-AF65-F5344CB8AC3E}">
        <p14:creationId xmlns:p14="http://schemas.microsoft.com/office/powerpoint/2010/main" val="31031585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 Day</a:t>
            </a:r>
            <a:br>
              <a:rPr lang="en-US" dirty="0" smtClean="0"/>
            </a:br>
            <a:r>
              <a:rPr lang="en-US" sz="3200" dirty="0" smtClean="0"/>
              <a:t>What to Expect</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661951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 Day</a:t>
            </a:r>
            <a:br>
              <a:rPr lang="en-US" dirty="0" smtClean="0"/>
            </a:br>
            <a:r>
              <a:rPr lang="en-US" sz="3200" dirty="0" smtClean="0"/>
              <a:t>What to Bring</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366711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 Day</a:t>
            </a:r>
            <a:br>
              <a:rPr lang="en-US" dirty="0" smtClean="0"/>
            </a:br>
            <a:r>
              <a:rPr lang="en-US" sz="3200" dirty="0" smtClean="0"/>
              <a:t>Parents</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3862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61806" y="1762910"/>
            <a:ext cx="4778500" cy="2207897"/>
          </a:xfrm>
          <a:prstGeom prst="rect">
            <a:avLst/>
          </a:prstGeom>
        </p:spPr>
      </p:pic>
      <p:pic>
        <p:nvPicPr>
          <p:cNvPr id="5" name="Picture 4"/>
          <p:cNvPicPr>
            <a:picLocks noChangeAspect="1"/>
          </p:cNvPicPr>
          <p:nvPr/>
        </p:nvPicPr>
        <p:blipFill>
          <a:blip r:embed="rId3"/>
          <a:stretch>
            <a:fillRect/>
          </a:stretch>
        </p:blipFill>
        <p:spPr>
          <a:xfrm>
            <a:off x="4661806" y="4060314"/>
            <a:ext cx="4778499" cy="2640598"/>
          </a:xfrm>
          <a:prstGeom prst="rect">
            <a:avLst/>
          </a:prstGeom>
        </p:spPr>
      </p:pic>
      <p:sp>
        <p:nvSpPr>
          <p:cNvPr id="6" name="Title 1"/>
          <p:cNvSpPr>
            <a:spLocks noGrp="1"/>
          </p:cNvSpPr>
          <p:nvPr>
            <p:ph type="title"/>
          </p:nvPr>
        </p:nvSpPr>
        <p:spPr>
          <a:xfrm>
            <a:off x="838200" y="365125"/>
            <a:ext cx="10515600" cy="1325563"/>
          </a:xfrm>
        </p:spPr>
        <p:txBody>
          <a:bodyPr/>
          <a:lstStyle/>
          <a:p>
            <a:r>
              <a:rPr lang="en-US" dirty="0" smtClean="0"/>
              <a:t>Getting Started</a:t>
            </a:r>
            <a:br>
              <a:rPr lang="en-US" dirty="0" smtClean="0"/>
            </a:br>
            <a:r>
              <a:rPr lang="en-US" sz="2800" dirty="0" smtClean="0"/>
              <a:t>Why we do this!</a:t>
            </a:r>
            <a:endParaRPr lang="en-US" dirty="0"/>
          </a:p>
        </p:txBody>
      </p:sp>
    </p:spTree>
    <p:extLst>
      <p:ext uri="{BB962C8B-B14F-4D97-AF65-F5344CB8AC3E}">
        <p14:creationId xmlns:p14="http://schemas.microsoft.com/office/powerpoint/2010/main" val="1750879333"/>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Session 14</a:t>
            </a:r>
            <a:endParaRPr lang="en-US" dirty="0"/>
          </a:p>
        </p:txBody>
      </p:sp>
      <p:sp>
        <p:nvSpPr>
          <p:cNvPr id="5" name="Subtitle 4"/>
          <p:cNvSpPr>
            <a:spLocks noGrp="1"/>
          </p:cNvSpPr>
          <p:nvPr>
            <p:ph type="subTitle" idx="1"/>
          </p:nvPr>
        </p:nvSpPr>
        <p:spPr/>
        <p:txBody>
          <a:bodyPr/>
          <a:lstStyle/>
          <a:p>
            <a:r>
              <a:rPr lang="en-US" dirty="0" smtClean="0"/>
              <a:t>Wrapping Up the Season</a:t>
            </a:r>
            <a:endParaRPr lang="en-US" dirty="0"/>
          </a:p>
        </p:txBody>
      </p:sp>
    </p:spTree>
    <p:extLst>
      <p:ext uri="{BB962C8B-B14F-4D97-AF65-F5344CB8AC3E}">
        <p14:creationId xmlns:p14="http://schemas.microsoft.com/office/powerpoint/2010/main" val="4142622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 the Season</a:t>
            </a:r>
            <a:br>
              <a:rPr lang="en-US" dirty="0" smtClean="0"/>
            </a:br>
            <a:r>
              <a:rPr lang="en-US" sz="3200" dirty="0" smtClean="0"/>
              <a:t>Reviewing Judge Feedback</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474877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 the Season</a:t>
            </a:r>
            <a:br>
              <a:rPr lang="en-US" dirty="0" smtClean="0"/>
            </a:br>
            <a:r>
              <a:rPr lang="en-US" sz="3200" dirty="0" smtClean="0"/>
              <a:t>Inventorying, Replacing and Storing Lego Parts</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424277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 the Season</a:t>
            </a:r>
            <a:br>
              <a:rPr lang="en-US" dirty="0" smtClean="0"/>
            </a:br>
            <a:r>
              <a:rPr lang="en-US" sz="3200" dirty="0" smtClean="0"/>
              <a:t>Closing the Finances</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037791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 the Season</a:t>
            </a:r>
            <a:br>
              <a:rPr lang="en-US" dirty="0" smtClean="0"/>
            </a:br>
            <a:r>
              <a:rPr lang="en-US" sz="3200" dirty="0" smtClean="0"/>
              <a:t>Preparing for the Next Season</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29814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4894</TotalTime>
  <Words>5395</Words>
  <Application>Microsoft Macintosh PowerPoint</Application>
  <PresentationFormat>Custom</PresentationFormat>
  <Paragraphs>545</Paragraphs>
  <Slides>94</Slides>
  <Notes>0</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FLL Mentor Training Grades 4-5</vt:lpstr>
      <vt:lpstr>Syllabus</vt:lpstr>
      <vt:lpstr>Session 1</vt:lpstr>
      <vt:lpstr>Getting Started Deciding to be a Mentor</vt:lpstr>
      <vt:lpstr>Getting Started Sign Up Sheet</vt:lpstr>
      <vt:lpstr>Getting Started The Role of a Mentor</vt:lpstr>
      <vt:lpstr>Getting Started The FLL Season</vt:lpstr>
      <vt:lpstr>Getting Started What is FIRST Lego League?</vt:lpstr>
      <vt:lpstr>Getting Started Why we do this!</vt:lpstr>
      <vt:lpstr>Getting Started FIRST and Washington FIRST Robotics (WFR)</vt:lpstr>
      <vt:lpstr>Getting Started Teaching FLL Core Values</vt:lpstr>
      <vt:lpstr>Getting Started Organizing a Team</vt:lpstr>
      <vt:lpstr>Getting Started Registering Your Team</vt:lpstr>
      <vt:lpstr>Getting Started Assistants / Establishing Roles of Other Parents</vt:lpstr>
      <vt:lpstr>Getting Started Setting Up the Team Schedule</vt:lpstr>
      <vt:lpstr>Getting Started Coaching Multiple Teams</vt:lpstr>
      <vt:lpstr>Getting Started Sharing Mentor Information</vt:lpstr>
      <vt:lpstr>Session 2</vt:lpstr>
      <vt:lpstr>Preparing to Launch Meeting Space</vt:lpstr>
      <vt:lpstr>Preparing to Launch Understanding the Schedule</vt:lpstr>
      <vt:lpstr>Preparing to Launch Managing Finances</vt:lpstr>
      <vt:lpstr>Preparing to Launch Using Booster Accounts</vt:lpstr>
      <vt:lpstr>Preparing to Launch Setting Parent Expectations</vt:lpstr>
      <vt:lpstr>Preparing to Launch Ordering Lego Kits, Mission Models and Other Parts</vt:lpstr>
      <vt:lpstr>Preparing to Launch Building the Playing Table</vt:lpstr>
      <vt:lpstr>Preparing to Launch Organizing the Meetings</vt:lpstr>
      <vt:lpstr>Preparing to Launch Learning About the Challenge</vt:lpstr>
      <vt:lpstr>Session 3</vt:lpstr>
      <vt:lpstr>The First Meetings Opening the Meeting</vt:lpstr>
      <vt:lpstr>The First Meetings Building Team Identity, Awareness &amp; Enthusiasm</vt:lpstr>
      <vt:lpstr>The First Meeting Introducing the Challenge</vt:lpstr>
      <vt:lpstr>The First Meetings Picking a Research Project</vt:lpstr>
      <vt:lpstr>The First Meeting Building the Mission Models</vt:lpstr>
      <vt:lpstr>The First Meeting Discussing Individual Roles</vt:lpstr>
      <vt:lpstr>The First Meeting Closing the Meeting</vt:lpstr>
      <vt:lpstr>Session 4</vt:lpstr>
      <vt:lpstr>Getting Going on the Robot Game Evaluating the Mission Challenges</vt:lpstr>
      <vt:lpstr>Getting Going on the Robot Game Setting Up and Learning the Robot Programming Environment</vt:lpstr>
      <vt:lpstr>PowerPoint Presentation</vt:lpstr>
      <vt:lpstr>Getting Going on the Robot Game Exploring the Programming Environment</vt:lpstr>
      <vt:lpstr>Getting Going on the Robot Game Understanding the Lego Controller</vt:lpstr>
      <vt:lpstr>Getting Going on the Robot Game Building a Starter Robot</vt:lpstr>
      <vt:lpstr>Getting Going on the Robot Game Key Design Elements for the Starter Robot</vt:lpstr>
      <vt:lpstr>Getting Going on the Robot Game Exploring the Programming Environment</vt:lpstr>
      <vt:lpstr>Session 5</vt:lpstr>
      <vt:lpstr>Robot Programming Coding in Comments First</vt:lpstr>
      <vt:lpstr>Robot Programming General Concepts</vt:lpstr>
      <vt:lpstr>Robot Programming General Concepts</vt:lpstr>
      <vt:lpstr>Robot Programming Basic Types of Commands: Action Blocks</vt:lpstr>
      <vt:lpstr>Robot Programming Basic Types of Commands: Flow Control Blocks</vt:lpstr>
      <vt:lpstr>Robot Programming Basic Types of Commands: Sensor Blocks</vt:lpstr>
      <vt:lpstr>Robot Programming Basic Types of Commands: Data Operations Blocks</vt:lpstr>
      <vt:lpstr>Robot Programming Basic Types of Commands: Advanced Blocks</vt:lpstr>
      <vt:lpstr>Robot Programming Basic Types of Commands: My Blocks</vt:lpstr>
      <vt:lpstr>Robot Programming Developing a Sequence of Steps:  Tips</vt:lpstr>
      <vt:lpstr>Robot Programming Communicating with the Robot: Port View</vt:lpstr>
      <vt:lpstr>Robot Programming Revision Control</vt:lpstr>
      <vt:lpstr>Session 6</vt:lpstr>
      <vt:lpstr>Completing Your First Robot Missions Getting to Know Your Robot</vt:lpstr>
      <vt:lpstr>Completing Your First Robot Missions Location and Orientation</vt:lpstr>
      <vt:lpstr>Completing Your First Robot Missions Sequencing the Steps</vt:lpstr>
      <vt:lpstr>Session 7</vt:lpstr>
      <vt:lpstr>The Project Scheduling Milestones</vt:lpstr>
      <vt:lpstr>The Project The Right Level of Parental Involvement</vt:lpstr>
      <vt:lpstr>Session 8</vt:lpstr>
      <vt:lpstr>Advanced Concepts Orienteering and Navigation</vt:lpstr>
      <vt:lpstr>Advanced Concepts Sensors</vt:lpstr>
      <vt:lpstr>Advanced Concepts Line Finding and Following</vt:lpstr>
      <vt:lpstr>Session 9</vt:lpstr>
      <vt:lpstr>Advanced Concepts Robot Design Elements</vt:lpstr>
      <vt:lpstr>Advanced Concepts Robot Design Components</vt:lpstr>
      <vt:lpstr>Advanced Concepts Improving Repeatability</vt:lpstr>
      <vt:lpstr>Session 10</vt:lpstr>
      <vt:lpstr>Advanced Concepts Home Base</vt:lpstr>
      <vt:lpstr>Advanced Concepts Environmental Conditions</vt:lpstr>
      <vt:lpstr>Advanced Concepts Using the Lego Controller Display</vt:lpstr>
      <vt:lpstr>Advanced Concepts Batteries</vt:lpstr>
      <vt:lpstr>Advanced Concepts Time Management</vt:lpstr>
      <vt:lpstr>Advanced Concepts Testing on Other Tables</vt:lpstr>
      <vt:lpstr>Session 11</vt:lpstr>
      <vt:lpstr>Teaching Core Values Ideas for Emphasizing Core Values on Your Team</vt:lpstr>
      <vt:lpstr>Teaching Core Values Understanding the Role of Core Values in the Competition</vt:lpstr>
      <vt:lpstr>Session 12</vt:lpstr>
      <vt:lpstr>Preparing for the Competition Presentation Materials</vt:lpstr>
      <vt:lpstr>Preparing for the Competition Rehearsal</vt:lpstr>
      <vt:lpstr>Session 13</vt:lpstr>
      <vt:lpstr>Competition Day What to Expect</vt:lpstr>
      <vt:lpstr>Competition Day What to Bring</vt:lpstr>
      <vt:lpstr>Competition Day Parents</vt:lpstr>
      <vt:lpstr>Session 14</vt:lpstr>
      <vt:lpstr>Wrapping Up the Season Reviewing Judge Feedback</vt:lpstr>
      <vt:lpstr>Wrapping Up the Season Inventorying, Replacing and Storing Lego Parts</vt:lpstr>
      <vt:lpstr>Wrapping Up the Season Closing the Finances</vt:lpstr>
      <vt:lpstr>Wrapping Up the Season Preparing for the Next Season</vt:lpstr>
    </vt:vector>
  </TitlesOfParts>
  <Company>Intellectual Ventures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FLL Mentor Training</dc:title>
  <dc:creator>Geoff Deane</dc:creator>
  <cp:lastModifiedBy>Melissa Clauson</cp:lastModifiedBy>
  <cp:revision>59</cp:revision>
  <dcterms:created xsi:type="dcterms:W3CDTF">2015-09-11T05:01:10Z</dcterms:created>
  <dcterms:modified xsi:type="dcterms:W3CDTF">2015-10-23T01:36:31Z</dcterms:modified>
</cp:coreProperties>
</file>