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1AF8F-FC1E-4967-9212-428E0C150EC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_tradnl"/>
        </a:p>
      </dgm:t>
    </dgm:pt>
    <dgm:pt modelId="{EE9C901A-B692-4400-BA0B-B0AC59C59B32}">
      <dgm:prSet phldrT="[Texto]" custT="1"/>
      <dgm:spPr/>
      <dgm:t>
        <a:bodyPr/>
        <a:lstStyle/>
        <a:p>
          <a:r>
            <a:rPr lang="es-ES_tradnl" sz="900" dirty="0"/>
            <a:t>Limpiar Columnas</a:t>
          </a:r>
        </a:p>
      </dgm:t>
    </dgm:pt>
    <dgm:pt modelId="{6FF2F1AB-1886-4505-8AAE-ECB88E14F6D2}" type="parTrans" cxnId="{DDCE9D33-1FD2-4D62-9FE5-D515587B52B9}">
      <dgm:prSet/>
      <dgm:spPr/>
      <dgm:t>
        <a:bodyPr/>
        <a:lstStyle/>
        <a:p>
          <a:endParaRPr lang="es-ES_tradnl" sz="2000"/>
        </a:p>
      </dgm:t>
    </dgm:pt>
    <dgm:pt modelId="{CD815321-7CF2-4166-B40B-79E552BF2C71}" type="sibTrans" cxnId="{DDCE9D33-1FD2-4D62-9FE5-D515587B52B9}">
      <dgm:prSet custT="1"/>
      <dgm:spPr>
        <a:ln w="19050">
          <a:solidFill>
            <a:schemeClr val="bg1"/>
          </a:solidFill>
        </a:ln>
      </dgm:spPr>
      <dgm:t>
        <a:bodyPr/>
        <a:lstStyle/>
        <a:p>
          <a:endParaRPr lang="es-ES_tradnl" sz="600"/>
        </a:p>
      </dgm:t>
    </dgm:pt>
    <dgm:pt modelId="{347EDB94-7BF3-4DE3-8971-A596A4953EC3}">
      <dgm:prSet phldrT="[Texto]" custT="1"/>
      <dgm:spPr/>
      <dgm:t>
        <a:bodyPr/>
        <a:lstStyle/>
        <a:p>
          <a:r>
            <a:rPr lang="es-ES_tradnl" sz="900" dirty="0"/>
            <a:t>Def. Min por Usuario</a:t>
          </a:r>
        </a:p>
      </dgm:t>
    </dgm:pt>
    <dgm:pt modelId="{810CBD85-A70A-439A-BDBA-0C8013F7B3B4}" type="parTrans" cxnId="{AD5CF5DA-F88D-404F-A57E-2B86E2728F74}">
      <dgm:prSet/>
      <dgm:spPr/>
      <dgm:t>
        <a:bodyPr/>
        <a:lstStyle/>
        <a:p>
          <a:endParaRPr lang="es-ES_tradnl" sz="2000"/>
        </a:p>
      </dgm:t>
    </dgm:pt>
    <dgm:pt modelId="{7531D111-67AF-457E-A020-31C98CD95D39}" type="sibTrans" cxnId="{AD5CF5DA-F88D-404F-A57E-2B86E2728F74}">
      <dgm:prSet custT="1"/>
      <dgm:spPr>
        <a:noFill/>
        <a:ln w="19050" cap="flat" cmpd="sng" algn="ctr">
          <a:solidFill>
            <a:prstClr val="white"/>
          </a:solidFill>
          <a:prstDash val="solid"/>
          <a:tailEnd type="arrow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92E3030E-464E-4EEF-AD5A-5C1E75BEE2F8}">
      <dgm:prSet phldrT="[Texto]" custT="1"/>
      <dgm:spPr/>
      <dgm:t>
        <a:bodyPr/>
        <a:lstStyle/>
        <a:p>
          <a:r>
            <a:rPr lang="es-ES_tradnl" sz="900" dirty="0"/>
            <a:t>Crear el día de hoy &amp; agregamos columna “</a:t>
          </a:r>
          <a:r>
            <a:rPr lang="es-ES_tradnl" sz="900" dirty="0" err="1"/>
            <a:t>Today</a:t>
          </a:r>
          <a:r>
            <a:rPr lang="es-ES_tradnl" sz="900" dirty="0"/>
            <a:t> date”</a:t>
          </a:r>
        </a:p>
      </dgm:t>
    </dgm:pt>
    <dgm:pt modelId="{BF022CCE-C08C-41EA-A1DE-8DD07FEC7573}" type="parTrans" cxnId="{8B98402E-F471-4867-9205-4A585C26AABB}">
      <dgm:prSet/>
      <dgm:spPr/>
      <dgm:t>
        <a:bodyPr/>
        <a:lstStyle/>
        <a:p>
          <a:endParaRPr lang="es-ES_tradnl" sz="2000"/>
        </a:p>
      </dgm:t>
    </dgm:pt>
    <dgm:pt modelId="{80DC7CCE-595A-4C4B-91B1-856D833E272A}" type="sibTrans" cxnId="{8B98402E-F471-4867-9205-4A585C26AABB}">
      <dgm:prSet custT="1"/>
      <dgm:spPr>
        <a:ln w="28575">
          <a:solidFill>
            <a:schemeClr val="bg1"/>
          </a:solidFill>
        </a:ln>
      </dgm:spPr>
      <dgm:t>
        <a:bodyPr/>
        <a:lstStyle/>
        <a:p>
          <a:endParaRPr lang="es-ES_tradnl" sz="600"/>
        </a:p>
      </dgm:t>
    </dgm:pt>
    <dgm:pt modelId="{92BCC8B5-4B51-4BD6-AA3F-C96675B05F47}">
      <dgm:prSet phldrT="[Texto]" custT="1"/>
      <dgm:spPr/>
      <dgm:t>
        <a:bodyPr/>
        <a:lstStyle/>
        <a:p>
          <a:r>
            <a:rPr lang="es-ES_tradnl" sz="900" dirty="0"/>
            <a:t>Calculamos Diferencia</a:t>
          </a:r>
        </a:p>
      </dgm:t>
    </dgm:pt>
    <dgm:pt modelId="{0CDA46ED-E132-4637-BE6C-4F915A0CD00B}" type="parTrans" cxnId="{AFDE3C42-F685-4EEC-99E6-294EF647FD90}">
      <dgm:prSet/>
      <dgm:spPr/>
      <dgm:t>
        <a:bodyPr/>
        <a:lstStyle/>
        <a:p>
          <a:endParaRPr lang="es-ES_tradnl" sz="2000"/>
        </a:p>
      </dgm:t>
    </dgm:pt>
    <dgm:pt modelId="{32065426-72C6-4B43-B2CA-A43B7441EE9B}" type="sibTrans" cxnId="{AFDE3C42-F685-4EEC-99E6-294EF647FD90}">
      <dgm:prSet custT="1"/>
      <dgm:spPr>
        <a:noFill/>
        <a:ln w="19050" cap="flat" cmpd="sng" algn="ctr">
          <a:solidFill>
            <a:prstClr val="white"/>
          </a:solidFill>
          <a:prstDash val="solid"/>
          <a:tailEnd type="arrow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3DF98A3-E8BE-4C67-BB49-F559780B4D4E}">
      <dgm:prSet phldrT="[Texto]" custT="1"/>
      <dgm:spPr/>
      <dgm:t>
        <a:bodyPr/>
        <a:lstStyle/>
        <a:p>
          <a:r>
            <a:rPr lang="es-ES_tradnl" sz="900" dirty="0"/>
            <a:t>Convertimos a DF</a:t>
          </a:r>
        </a:p>
      </dgm:t>
    </dgm:pt>
    <dgm:pt modelId="{A759D49E-283B-42A7-963F-275CD1F7F961}" type="parTrans" cxnId="{6A47C5A5-7A56-4D41-8AF2-A8A707D9516D}">
      <dgm:prSet/>
      <dgm:spPr/>
      <dgm:t>
        <a:bodyPr/>
        <a:lstStyle/>
        <a:p>
          <a:endParaRPr lang="es-ES_tradnl" sz="2000"/>
        </a:p>
      </dgm:t>
    </dgm:pt>
    <dgm:pt modelId="{AFF98F08-6C0C-404A-8535-975AC320CDAD}" type="sibTrans" cxnId="{6A47C5A5-7A56-4D41-8AF2-A8A707D9516D}">
      <dgm:prSet custT="1"/>
      <dgm:spPr>
        <a:noFill/>
        <a:ln w="19050" cap="flat" cmpd="sng" algn="ctr">
          <a:solidFill>
            <a:prstClr val="white"/>
          </a:solidFill>
          <a:prstDash val="solid"/>
          <a:tailEnd type="arrow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7FBA03AD-1190-4872-97EB-B1A2620B8B49}">
      <dgm:prSet phldrT="[Texto]" custT="1"/>
      <dgm:spPr/>
      <dgm:t>
        <a:bodyPr/>
        <a:lstStyle/>
        <a:p>
          <a:r>
            <a:rPr lang="es-ES_tradnl" sz="900" dirty="0"/>
            <a:t>Agregamos Caluma a DF</a:t>
          </a:r>
        </a:p>
      </dgm:t>
    </dgm:pt>
    <dgm:pt modelId="{5A5DE766-070D-41FD-806E-8041546F404B}" type="parTrans" cxnId="{46CA4EF6-3650-4058-B1B7-229CC352CAB6}">
      <dgm:prSet/>
      <dgm:spPr/>
      <dgm:t>
        <a:bodyPr/>
        <a:lstStyle/>
        <a:p>
          <a:endParaRPr lang="es-ES_tradnl" sz="2000"/>
        </a:p>
      </dgm:t>
    </dgm:pt>
    <dgm:pt modelId="{5C6E2201-856F-4D30-B098-790C8EF3DE94}" type="sibTrans" cxnId="{46CA4EF6-3650-4058-B1B7-229CC352CAB6}">
      <dgm:prSet/>
      <dgm:spPr/>
      <dgm:t>
        <a:bodyPr/>
        <a:lstStyle/>
        <a:p>
          <a:endParaRPr lang="es-ES_tradnl" sz="2000"/>
        </a:p>
      </dgm:t>
    </dgm:pt>
    <dgm:pt modelId="{B555BBA2-1CDC-4EB0-85AA-D12DE3F5A758}" type="pres">
      <dgm:prSet presAssocID="{DE21AF8F-FC1E-4967-9212-428E0C150EC9}" presName="Name0" presStyleCnt="0">
        <dgm:presLayoutVars>
          <dgm:dir/>
          <dgm:resizeHandles val="exact"/>
        </dgm:presLayoutVars>
      </dgm:prSet>
      <dgm:spPr/>
    </dgm:pt>
    <dgm:pt modelId="{EE507695-8F62-4DB5-8F6C-9301AD7FFF48}" type="pres">
      <dgm:prSet presAssocID="{EE9C901A-B692-4400-BA0B-B0AC59C59B32}" presName="node" presStyleLbl="node1" presStyleIdx="0" presStyleCnt="6">
        <dgm:presLayoutVars>
          <dgm:bulletEnabled val="1"/>
        </dgm:presLayoutVars>
      </dgm:prSet>
      <dgm:spPr/>
    </dgm:pt>
    <dgm:pt modelId="{F6C80E14-9382-4389-A9B9-6DBBEE65DE69}" type="pres">
      <dgm:prSet presAssocID="{CD815321-7CF2-4166-B40B-79E552BF2C71}" presName="sibTrans" presStyleLbl="sibTrans1D1" presStyleIdx="0" presStyleCnt="5"/>
      <dgm:spPr/>
    </dgm:pt>
    <dgm:pt modelId="{031C147F-D8E9-49F6-8CDF-032B2B975788}" type="pres">
      <dgm:prSet presAssocID="{CD815321-7CF2-4166-B40B-79E552BF2C71}" presName="connectorText" presStyleLbl="sibTrans1D1" presStyleIdx="0" presStyleCnt="5"/>
      <dgm:spPr/>
    </dgm:pt>
    <dgm:pt modelId="{61ED666B-4AD6-427A-9E22-8095E0DDB226}" type="pres">
      <dgm:prSet presAssocID="{347EDB94-7BF3-4DE3-8971-A596A4953EC3}" presName="node" presStyleLbl="node1" presStyleIdx="1" presStyleCnt="6">
        <dgm:presLayoutVars>
          <dgm:bulletEnabled val="1"/>
        </dgm:presLayoutVars>
      </dgm:prSet>
      <dgm:spPr/>
    </dgm:pt>
    <dgm:pt modelId="{1B76F1DD-4827-4D0B-8C49-53225E834BD8}" type="pres">
      <dgm:prSet presAssocID="{7531D111-67AF-457E-A020-31C98CD95D39}" presName="sibTrans" presStyleLbl="sibTrans1D1" presStyleIdx="1" presStyleCnt="5"/>
      <dgm:spPr>
        <a:xfrm>
          <a:off x="881478" y="516732"/>
          <a:ext cx="1062144" cy="168012"/>
        </a:xfrm>
        <a:custGeom>
          <a:avLst/>
          <a:gdLst/>
          <a:ahLst/>
          <a:cxnLst/>
          <a:rect l="0" t="0" r="0" b="0"/>
          <a:pathLst>
            <a:path>
              <a:moveTo>
                <a:pt x="1062144" y="0"/>
              </a:moveTo>
              <a:lnTo>
                <a:pt x="1062144" y="101106"/>
              </a:lnTo>
              <a:lnTo>
                <a:pt x="0" y="101106"/>
              </a:lnTo>
              <a:lnTo>
                <a:pt x="0" y="168012"/>
              </a:lnTo>
            </a:path>
          </a:pathLst>
        </a:custGeom>
      </dgm:spPr>
    </dgm:pt>
    <dgm:pt modelId="{0AF1E1FB-7A91-4D51-97BD-DD5730DEC72A}" type="pres">
      <dgm:prSet presAssocID="{7531D111-67AF-457E-A020-31C98CD95D39}" presName="connectorText" presStyleLbl="sibTrans1D1" presStyleIdx="1" presStyleCnt="5"/>
      <dgm:spPr/>
    </dgm:pt>
    <dgm:pt modelId="{C57F834D-677E-41E6-98BC-CABD01CD4A20}" type="pres">
      <dgm:prSet presAssocID="{92E3030E-464E-4EEF-AD5A-5C1E75BEE2F8}" presName="node" presStyleLbl="node1" presStyleIdx="2" presStyleCnt="6">
        <dgm:presLayoutVars>
          <dgm:bulletEnabled val="1"/>
        </dgm:presLayoutVars>
      </dgm:prSet>
      <dgm:spPr/>
    </dgm:pt>
    <dgm:pt modelId="{4CB05C50-E680-4DAE-818B-7C41341AFB5A}" type="pres">
      <dgm:prSet presAssocID="{80DC7CCE-595A-4C4B-91B1-856D833E272A}" presName="sibTrans" presStyleLbl="sibTrans1D1" presStyleIdx="2" presStyleCnt="5"/>
      <dgm:spPr/>
    </dgm:pt>
    <dgm:pt modelId="{75C0CF1F-35D4-47DB-BE4F-D991A513EC30}" type="pres">
      <dgm:prSet presAssocID="{80DC7CCE-595A-4C4B-91B1-856D833E272A}" presName="connectorText" presStyleLbl="sibTrans1D1" presStyleIdx="2" presStyleCnt="5"/>
      <dgm:spPr/>
    </dgm:pt>
    <dgm:pt modelId="{FA12B618-0528-4BAC-A457-E4E0DF6F4389}" type="pres">
      <dgm:prSet presAssocID="{92BCC8B5-4B51-4BD6-AA3F-C96675B05F47}" presName="node" presStyleLbl="node1" presStyleIdx="3" presStyleCnt="6">
        <dgm:presLayoutVars>
          <dgm:bulletEnabled val="1"/>
        </dgm:presLayoutVars>
      </dgm:prSet>
      <dgm:spPr/>
    </dgm:pt>
    <dgm:pt modelId="{9785E699-E7D3-4A0F-98B5-282A4A40B0F8}" type="pres">
      <dgm:prSet presAssocID="{32065426-72C6-4B43-B2CA-A43B7441EE9B}" presName="sibTrans" presStyleLbl="sibTrans1D1" presStyleIdx="3" presStyleCnt="5"/>
      <dgm:spPr>
        <a:xfrm>
          <a:off x="881478" y="1233464"/>
          <a:ext cx="1062144" cy="168012"/>
        </a:xfrm>
        <a:custGeom>
          <a:avLst/>
          <a:gdLst/>
          <a:ahLst/>
          <a:cxnLst/>
          <a:rect l="0" t="0" r="0" b="0"/>
          <a:pathLst>
            <a:path>
              <a:moveTo>
                <a:pt x="1062144" y="0"/>
              </a:moveTo>
              <a:lnTo>
                <a:pt x="1062144" y="101106"/>
              </a:lnTo>
              <a:lnTo>
                <a:pt x="0" y="101106"/>
              </a:lnTo>
              <a:lnTo>
                <a:pt x="0" y="168012"/>
              </a:lnTo>
            </a:path>
          </a:pathLst>
        </a:custGeom>
      </dgm:spPr>
    </dgm:pt>
    <dgm:pt modelId="{597685FA-7DBF-437B-A905-54508096DE79}" type="pres">
      <dgm:prSet presAssocID="{32065426-72C6-4B43-B2CA-A43B7441EE9B}" presName="connectorText" presStyleLbl="sibTrans1D1" presStyleIdx="3" presStyleCnt="5"/>
      <dgm:spPr/>
    </dgm:pt>
    <dgm:pt modelId="{394EF89C-BB84-4669-870C-6ED203386C5C}" type="pres">
      <dgm:prSet presAssocID="{83DF98A3-E8BE-4C67-BB49-F559780B4D4E}" presName="node" presStyleLbl="node1" presStyleIdx="4" presStyleCnt="6">
        <dgm:presLayoutVars>
          <dgm:bulletEnabled val="1"/>
        </dgm:presLayoutVars>
      </dgm:prSet>
      <dgm:spPr/>
    </dgm:pt>
    <dgm:pt modelId="{6391DA65-8F3C-4F35-A9B5-56D4B04908F2}" type="pres">
      <dgm:prSet presAssocID="{AFF98F08-6C0C-404A-8535-975AC320CDAD}" presName="sibTrans" presStyleLbl="sibTrans1D1" presStyleIdx="4" presStyleCnt="5"/>
      <dgm:spPr>
        <a:xfrm>
          <a:off x="1311444" y="1647215"/>
          <a:ext cx="168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8012" y="45720"/>
              </a:lnTo>
            </a:path>
          </a:pathLst>
        </a:custGeom>
      </dgm:spPr>
    </dgm:pt>
    <dgm:pt modelId="{CA045780-7C68-4EA7-833F-8B2C04A53891}" type="pres">
      <dgm:prSet presAssocID="{AFF98F08-6C0C-404A-8535-975AC320CDAD}" presName="connectorText" presStyleLbl="sibTrans1D1" presStyleIdx="4" presStyleCnt="5"/>
      <dgm:spPr/>
    </dgm:pt>
    <dgm:pt modelId="{35AA97D6-1025-4287-A007-69D630FDF113}" type="pres">
      <dgm:prSet presAssocID="{7FBA03AD-1190-4872-97EB-B1A2620B8B49}" presName="node" presStyleLbl="node1" presStyleIdx="5" presStyleCnt="6">
        <dgm:presLayoutVars>
          <dgm:bulletEnabled val="1"/>
        </dgm:presLayoutVars>
      </dgm:prSet>
      <dgm:spPr/>
    </dgm:pt>
  </dgm:ptLst>
  <dgm:cxnLst>
    <dgm:cxn modelId="{7A938D07-C06E-4E0E-AA3D-D364F6131F6A}" type="presOf" srcId="{80DC7CCE-595A-4C4B-91B1-856D833E272A}" destId="{4CB05C50-E680-4DAE-818B-7C41341AFB5A}" srcOrd="0" destOrd="0" presId="urn:microsoft.com/office/officeart/2005/8/layout/bProcess3"/>
    <dgm:cxn modelId="{D119AA15-F796-4AF6-ABEC-4B0DD80B7DEA}" type="presOf" srcId="{32065426-72C6-4B43-B2CA-A43B7441EE9B}" destId="{9785E699-E7D3-4A0F-98B5-282A4A40B0F8}" srcOrd="0" destOrd="0" presId="urn:microsoft.com/office/officeart/2005/8/layout/bProcess3"/>
    <dgm:cxn modelId="{8B98402E-F471-4867-9205-4A585C26AABB}" srcId="{DE21AF8F-FC1E-4967-9212-428E0C150EC9}" destId="{92E3030E-464E-4EEF-AD5A-5C1E75BEE2F8}" srcOrd="2" destOrd="0" parTransId="{BF022CCE-C08C-41EA-A1DE-8DD07FEC7573}" sibTransId="{80DC7CCE-595A-4C4B-91B1-856D833E272A}"/>
    <dgm:cxn modelId="{DDCE9D33-1FD2-4D62-9FE5-D515587B52B9}" srcId="{DE21AF8F-FC1E-4967-9212-428E0C150EC9}" destId="{EE9C901A-B692-4400-BA0B-B0AC59C59B32}" srcOrd="0" destOrd="0" parTransId="{6FF2F1AB-1886-4505-8AAE-ECB88E14F6D2}" sibTransId="{CD815321-7CF2-4166-B40B-79E552BF2C71}"/>
    <dgm:cxn modelId="{9B0B7E35-41F5-41E3-93AE-1B405A553D08}" type="presOf" srcId="{7531D111-67AF-457E-A020-31C98CD95D39}" destId="{0AF1E1FB-7A91-4D51-97BD-DD5730DEC72A}" srcOrd="1" destOrd="0" presId="urn:microsoft.com/office/officeart/2005/8/layout/bProcess3"/>
    <dgm:cxn modelId="{78C1335C-2F7D-44F5-AE09-7BD03F6A3B9A}" type="presOf" srcId="{7FBA03AD-1190-4872-97EB-B1A2620B8B49}" destId="{35AA97D6-1025-4287-A007-69D630FDF113}" srcOrd="0" destOrd="0" presId="urn:microsoft.com/office/officeart/2005/8/layout/bProcess3"/>
    <dgm:cxn modelId="{AFDE3C42-F685-4EEC-99E6-294EF647FD90}" srcId="{DE21AF8F-FC1E-4967-9212-428E0C150EC9}" destId="{92BCC8B5-4B51-4BD6-AA3F-C96675B05F47}" srcOrd="3" destOrd="0" parTransId="{0CDA46ED-E132-4637-BE6C-4F915A0CD00B}" sibTransId="{32065426-72C6-4B43-B2CA-A43B7441EE9B}"/>
    <dgm:cxn modelId="{9B5A3B6B-0AB8-4B38-B56D-B01B6EB50DE2}" type="presOf" srcId="{EE9C901A-B692-4400-BA0B-B0AC59C59B32}" destId="{EE507695-8F62-4DB5-8F6C-9301AD7FFF48}" srcOrd="0" destOrd="0" presId="urn:microsoft.com/office/officeart/2005/8/layout/bProcess3"/>
    <dgm:cxn modelId="{17BEBE72-803E-4D8B-96FF-C141FC54074A}" type="presOf" srcId="{CD815321-7CF2-4166-B40B-79E552BF2C71}" destId="{031C147F-D8E9-49F6-8CDF-032B2B975788}" srcOrd="1" destOrd="0" presId="urn:microsoft.com/office/officeart/2005/8/layout/bProcess3"/>
    <dgm:cxn modelId="{3015C575-A8FA-41BE-B134-FDC3D9A61D7D}" type="presOf" srcId="{83DF98A3-E8BE-4C67-BB49-F559780B4D4E}" destId="{394EF89C-BB84-4669-870C-6ED203386C5C}" srcOrd="0" destOrd="0" presId="urn:microsoft.com/office/officeart/2005/8/layout/bProcess3"/>
    <dgm:cxn modelId="{88C08A76-AF25-42C9-8B6A-E9273E2563D2}" type="presOf" srcId="{CD815321-7CF2-4166-B40B-79E552BF2C71}" destId="{F6C80E14-9382-4389-A9B9-6DBBEE65DE69}" srcOrd="0" destOrd="0" presId="urn:microsoft.com/office/officeart/2005/8/layout/bProcess3"/>
    <dgm:cxn modelId="{ED27DB7E-CE03-425A-B3F8-C940A02B529B}" type="presOf" srcId="{7531D111-67AF-457E-A020-31C98CD95D39}" destId="{1B76F1DD-4827-4D0B-8C49-53225E834BD8}" srcOrd="0" destOrd="0" presId="urn:microsoft.com/office/officeart/2005/8/layout/bProcess3"/>
    <dgm:cxn modelId="{B655DD7E-3BF0-4D4D-8735-E4B7B1DA0AE6}" type="presOf" srcId="{AFF98F08-6C0C-404A-8535-975AC320CDAD}" destId="{6391DA65-8F3C-4F35-A9B5-56D4B04908F2}" srcOrd="0" destOrd="0" presId="urn:microsoft.com/office/officeart/2005/8/layout/bProcess3"/>
    <dgm:cxn modelId="{66881B92-F87D-4E10-AB1B-793372C88ED7}" type="presOf" srcId="{92E3030E-464E-4EEF-AD5A-5C1E75BEE2F8}" destId="{C57F834D-677E-41E6-98BC-CABD01CD4A20}" srcOrd="0" destOrd="0" presId="urn:microsoft.com/office/officeart/2005/8/layout/bProcess3"/>
    <dgm:cxn modelId="{5B5EB793-CAA3-44D1-8598-B6C64198C21A}" type="presOf" srcId="{32065426-72C6-4B43-B2CA-A43B7441EE9B}" destId="{597685FA-7DBF-437B-A905-54508096DE79}" srcOrd="1" destOrd="0" presId="urn:microsoft.com/office/officeart/2005/8/layout/bProcess3"/>
    <dgm:cxn modelId="{6A47C5A5-7A56-4D41-8AF2-A8A707D9516D}" srcId="{DE21AF8F-FC1E-4967-9212-428E0C150EC9}" destId="{83DF98A3-E8BE-4C67-BB49-F559780B4D4E}" srcOrd="4" destOrd="0" parTransId="{A759D49E-283B-42A7-963F-275CD1F7F961}" sibTransId="{AFF98F08-6C0C-404A-8535-975AC320CDAD}"/>
    <dgm:cxn modelId="{AF3521D3-B1B4-4B61-A1D1-626AA084B329}" type="presOf" srcId="{347EDB94-7BF3-4DE3-8971-A596A4953EC3}" destId="{61ED666B-4AD6-427A-9E22-8095E0DDB226}" srcOrd="0" destOrd="0" presId="urn:microsoft.com/office/officeart/2005/8/layout/bProcess3"/>
    <dgm:cxn modelId="{4EBC36D5-FCF5-4CE8-9ED2-B35987571290}" type="presOf" srcId="{AFF98F08-6C0C-404A-8535-975AC320CDAD}" destId="{CA045780-7C68-4EA7-833F-8B2C04A53891}" srcOrd="1" destOrd="0" presId="urn:microsoft.com/office/officeart/2005/8/layout/bProcess3"/>
    <dgm:cxn modelId="{AD5CF5DA-F88D-404F-A57E-2B86E2728F74}" srcId="{DE21AF8F-FC1E-4967-9212-428E0C150EC9}" destId="{347EDB94-7BF3-4DE3-8971-A596A4953EC3}" srcOrd="1" destOrd="0" parTransId="{810CBD85-A70A-439A-BDBA-0C8013F7B3B4}" sibTransId="{7531D111-67AF-457E-A020-31C98CD95D39}"/>
    <dgm:cxn modelId="{A2B20EE6-C416-4D40-9CAF-6E8BEE97297E}" type="presOf" srcId="{80DC7CCE-595A-4C4B-91B1-856D833E272A}" destId="{75C0CF1F-35D4-47DB-BE4F-D991A513EC30}" srcOrd="1" destOrd="0" presId="urn:microsoft.com/office/officeart/2005/8/layout/bProcess3"/>
    <dgm:cxn modelId="{46CA4EF6-3650-4058-B1B7-229CC352CAB6}" srcId="{DE21AF8F-FC1E-4967-9212-428E0C150EC9}" destId="{7FBA03AD-1190-4872-97EB-B1A2620B8B49}" srcOrd="5" destOrd="0" parTransId="{5A5DE766-070D-41FD-806E-8041546F404B}" sibTransId="{5C6E2201-856F-4D30-B098-790C8EF3DE94}"/>
    <dgm:cxn modelId="{4CE189F7-4922-4A11-80D9-0C3D10D2325B}" type="presOf" srcId="{DE21AF8F-FC1E-4967-9212-428E0C150EC9}" destId="{B555BBA2-1CDC-4EB0-85AA-D12DE3F5A758}" srcOrd="0" destOrd="0" presId="urn:microsoft.com/office/officeart/2005/8/layout/bProcess3"/>
    <dgm:cxn modelId="{23A9A7F9-22FA-4080-8D40-01F95FCC3F16}" type="presOf" srcId="{92BCC8B5-4B51-4BD6-AA3F-C96675B05F47}" destId="{FA12B618-0528-4BAC-A457-E4E0DF6F4389}" srcOrd="0" destOrd="0" presId="urn:microsoft.com/office/officeart/2005/8/layout/bProcess3"/>
    <dgm:cxn modelId="{1325A310-DA9F-43E0-A5A5-A3955CB75EDB}" type="presParOf" srcId="{B555BBA2-1CDC-4EB0-85AA-D12DE3F5A758}" destId="{EE507695-8F62-4DB5-8F6C-9301AD7FFF48}" srcOrd="0" destOrd="0" presId="urn:microsoft.com/office/officeart/2005/8/layout/bProcess3"/>
    <dgm:cxn modelId="{5601DC66-98DC-4E12-8E44-B4EC58BCDF47}" type="presParOf" srcId="{B555BBA2-1CDC-4EB0-85AA-D12DE3F5A758}" destId="{F6C80E14-9382-4389-A9B9-6DBBEE65DE69}" srcOrd="1" destOrd="0" presId="urn:microsoft.com/office/officeart/2005/8/layout/bProcess3"/>
    <dgm:cxn modelId="{FF5D9E5D-EDE3-4FC5-9883-40E4A0B9B9F7}" type="presParOf" srcId="{F6C80E14-9382-4389-A9B9-6DBBEE65DE69}" destId="{031C147F-D8E9-49F6-8CDF-032B2B975788}" srcOrd="0" destOrd="0" presId="urn:microsoft.com/office/officeart/2005/8/layout/bProcess3"/>
    <dgm:cxn modelId="{F962DB03-96A1-418F-B059-C8BECAC388A7}" type="presParOf" srcId="{B555BBA2-1CDC-4EB0-85AA-D12DE3F5A758}" destId="{61ED666B-4AD6-427A-9E22-8095E0DDB226}" srcOrd="2" destOrd="0" presId="urn:microsoft.com/office/officeart/2005/8/layout/bProcess3"/>
    <dgm:cxn modelId="{A8DB002A-0C70-4C72-A302-BD46E57B53A8}" type="presParOf" srcId="{B555BBA2-1CDC-4EB0-85AA-D12DE3F5A758}" destId="{1B76F1DD-4827-4D0B-8C49-53225E834BD8}" srcOrd="3" destOrd="0" presId="urn:microsoft.com/office/officeart/2005/8/layout/bProcess3"/>
    <dgm:cxn modelId="{BD348CF0-DFB9-4CD3-A8F6-05D1D99EEACC}" type="presParOf" srcId="{1B76F1DD-4827-4D0B-8C49-53225E834BD8}" destId="{0AF1E1FB-7A91-4D51-97BD-DD5730DEC72A}" srcOrd="0" destOrd="0" presId="urn:microsoft.com/office/officeart/2005/8/layout/bProcess3"/>
    <dgm:cxn modelId="{619097C6-A23C-4868-BFFA-EE85182BFECC}" type="presParOf" srcId="{B555BBA2-1CDC-4EB0-85AA-D12DE3F5A758}" destId="{C57F834D-677E-41E6-98BC-CABD01CD4A20}" srcOrd="4" destOrd="0" presId="urn:microsoft.com/office/officeart/2005/8/layout/bProcess3"/>
    <dgm:cxn modelId="{D0DABEAB-F5F2-4FCB-A592-C7CE85046111}" type="presParOf" srcId="{B555BBA2-1CDC-4EB0-85AA-D12DE3F5A758}" destId="{4CB05C50-E680-4DAE-818B-7C41341AFB5A}" srcOrd="5" destOrd="0" presId="urn:microsoft.com/office/officeart/2005/8/layout/bProcess3"/>
    <dgm:cxn modelId="{424BCD2F-2445-4A33-AF48-72C9A60CFFA8}" type="presParOf" srcId="{4CB05C50-E680-4DAE-818B-7C41341AFB5A}" destId="{75C0CF1F-35D4-47DB-BE4F-D991A513EC30}" srcOrd="0" destOrd="0" presId="urn:microsoft.com/office/officeart/2005/8/layout/bProcess3"/>
    <dgm:cxn modelId="{4D9F8595-DE4D-48F9-8FA7-DA6AE75FA3DD}" type="presParOf" srcId="{B555BBA2-1CDC-4EB0-85AA-D12DE3F5A758}" destId="{FA12B618-0528-4BAC-A457-E4E0DF6F4389}" srcOrd="6" destOrd="0" presId="urn:microsoft.com/office/officeart/2005/8/layout/bProcess3"/>
    <dgm:cxn modelId="{34C9A978-727F-476F-9C33-C53E9F8E7447}" type="presParOf" srcId="{B555BBA2-1CDC-4EB0-85AA-D12DE3F5A758}" destId="{9785E699-E7D3-4A0F-98B5-282A4A40B0F8}" srcOrd="7" destOrd="0" presId="urn:microsoft.com/office/officeart/2005/8/layout/bProcess3"/>
    <dgm:cxn modelId="{741E227B-52F2-42A1-8531-E6FB19AA1F3E}" type="presParOf" srcId="{9785E699-E7D3-4A0F-98B5-282A4A40B0F8}" destId="{597685FA-7DBF-437B-A905-54508096DE79}" srcOrd="0" destOrd="0" presId="urn:microsoft.com/office/officeart/2005/8/layout/bProcess3"/>
    <dgm:cxn modelId="{DD0E181B-6FC2-4EA6-AAD6-2E602280B387}" type="presParOf" srcId="{B555BBA2-1CDC-4EB0-85AA-D12DE3F5A758}" destId="{394EF89C-BB84-4669-870C-6ED203386C5C}" srcOrd="8" destOrd="0" presId="urn:microsoft.com/office/officeart/2005/8/layout/bProcess3"/>
    <dgm:cxn modelId="{724C3045-7343-4C34-8E77-7FCB8E3E22C4}" type="presParOf" srcId="{B555BBA2-1CDC-4EB0-85AA-D12DE3F5A758}" destId="{6391DA65-8F3C-4F35-A9B5-56D4B04908F2}" srcOrd="9" destOrd="0" presId="urn:microsoft.com/office/officeart/2005/8/layout/bProcess3"/>
    <dgm:cxn modelId="{3E345FB7-5F3B-485F-A666-F3AA753856D1}" type="presParOf" srcId="{6391DA65-8F3C-4F35-A9B5-56D4B04908F2}" destId="{CA045780-7C68-4EA7-833F-8B2C04A53891}" srcOrd="0" destOrd="0" presId="urn:microsoft.com/office/officeart/2005/8/layout/bProcess3"/>
    <dgm:cxn modelId="{8928C613-5125-4AC4-87C6-58A02C0B8AB3}" type="presParOf" srcId="{B555BBA2-1CDC-4EB0-85AA-D12DE3F5A758}" destId="{35AA97D6-1025-4287-A007-69D630FDF11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80E14-9382-4389-A9B9-6DBBEE65DE69}">
      <dsp:nvSpPr>
        <dsp:cNvPr id="0" name=""/>
        <dsp:cNvSpPr/>
      </dsp:nvSpPr>
      <dsp:spPr>
        <a:xfrm>
          <a:off x="946927" y="538468"/>
          <a:ext cx="186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6662" y="45720"/>
              </a:lnTo>
            </a:path>
          </a:pathLst>
        </a:custGeom>
        <a:noFill/>
        <a:ln w="19050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034827" y="583100"/>
        <a:ext cx="10863" cy="2174"/>
      </dsp:txXfrm>
    </dsp:sp>
    <dsp:sp modelId="{EE507695-8F62-4DB5-8F6C-9301AD7FFF48}">
      <dsp:nvSpPr>
        <dsp:cNvPr id="0" name=""/>
        <dsp:cNvSpPr/>
      </dsp:nvSpPr>
      <dsp:spPr>
        <a:xfrm>
          <a:off x="4109" y="300802"/>
          <a:ext cx="944618" cy="566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/>
            <a:t>Limpiar Columnas</a:t>
          </a:r>
        </a:p>
      </dsp:txBody>
      <dsp:txXfrm>
        <a:off x="4109" y="300802"/>
        <a:ext cx="944618" cy="566771"/>
      </dsp:txXfrm>
    </dsp:sp>
    <dsp:sp modelId="{1B76F1DD-4827-4D0B-8C49-53225E834BD8}">
      <dsp:nvSpPr>
        <dsp:cNvPr id="0" name=""/>
        <dsp:cNvSpPr/>
      </dsp:nvSpPr>
      <dsp:spPr>
        <a:xfrm>
          <a:off x="2108808" y="538468"/>
          <a:ext cx="186662" cy="91440"/>
        </a:xfrm>
        <a:custGeom>
          <a:avLst/>
          <a:gdLst/>
          <a:ahLst/>
          <a:cxnLst/>
          <a:rect l="0" t="0" r="0" b="0"/>
          <a:pathLst>
            <a:path>
              <a:moveTo>
                <a:pt x="1062144" y="0"/>
              </a:moveTo>
              <a:lnTo>
                <a:pt x="1062144" y="101106"/>
              </a:lnTo>
              <a:lnTo>
                <a:pt x="0" y="101106"/>
              </a:lnTo>
              <a:lnTo>
                <a:pt x="0" y="168012"/>
              </a:lnTo>
            </a:path>
          </a:pathLst>
        </a:custGeom>
        <a:noFill/>
        <a:ln w="19050" cap="flat" cmpd="sng" algn="ctr">
          <a:solidFill>
            <a:prstClr val="white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2196708" y="583100"/>
        <a:ext cx="10863" cy="2174"/>
      </dsp:txXfrm>
    </dsp:sp>
    <dsp:sp modelId="{61ED666B-4AD6-427A-9E22-8095E0DDB226}">
      <dsp:nvSpPr>
        <dsp:cNvPr id="0" name=""/>
        <dsp:cNvSpPr/>
      </dsp:nvSpPr>
      <dsp:spPr>
        <a:xfrm>
          <a:off x="1165990" y="300802"/>
          <a:ext cx="944618" cy="566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/>
            <a:t>Def. Min por Usuario</a:t>
          </a:r>
        </a:p>
      </dsp:txBody>
      <dsp:txXfrm>
        <a:off x="1165990" y="300802"/>
        <a:ext cx="944618" cy="566771"/>
      </dsp:txXfrm>
    </dsp:sp>
    <dsp:sp modelId="{4CB05C50-E680-4DAE-818B-7C41341AFB5A}">
      <dsp:nvSpPr>
        <dsp:cNvPr id="0" name=""/>
        <dsp:cNvSpPr/>
      </dsp:nvSpPr>
      <dsp:spPr>
        <a:xfrm>
          <a:off x="476418" y="865773"/>
          <a:ext cx="2323761" cy="186662"/>
        </a:xfrm>
        <a:custGeom>
          <a:avLst/>
          <a:gdLst/>
          <a:ahLst/>
          <a:cxnLst/>
          <a:rect l="0" t="0" r="0" b="0"/>
          <a:pathLst>
            <a:path>
              <a:moveTo>
                <a:pt x="2323761" y="0"/>
              </a:moveTo>
              <a:lnTo>
                <a:pt x="2323761" y="110431"/>
              </a:lnTo>
              <a:lnTo>
                <a:pt x="0" y="110431"/>
              </a:lnTo>
              <a:lnTo>
                <a:pt x="0" y="186662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579952" y="958017"/>
        <a:ext cx="116694" cy="2174"/>
      </dsp:txXfrm>
    </dsp:sp>
    <dsp:sp modelId="{C57F834D-677E-41E6-98BC-CABD01CD4A20}">
      <dsp:nvSpPr>
        <dsp:cNvPr id="0" name=""/>
        <dsp:cNvSpPr/>
      </dsp:nvSpPr>
      <dsp:spPr>
        <a:xfrm>
          <a:off x="2327871" y="300802"/>
          <a:ext cx="944618" cy="566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/>
            <a:t>Crear el día de hoy &amp; agregamos columna “</a:t>
          </a:r>
          <a:r>
            <a:rPr lang="es-ES_tradnl" sz="900" kern="1200" dirty="0" err="1"/>
            <a:t>Today</a:t>
          </a:r>
          <a:r>
            <a:rPr lang="es-ES_tradnl" sz="900" kern="1200" dirty="0"/>
            <a:t> date”</a:t>
          </a:r>
        </a:p>
      </dsp:txBody>
      <dsp:txXfrm>
        <a:off x="2327871" y="300802"/>
        <a:ext cx="944618" cy="566771"/>
      </dsp:txXfrm>
    </dsp:sp>
    <dsp:sp modelId="{9785E699-E7D3-4A0F-98B5-282A4A40B0F8}">
      <dsp:nvSpPr>
        <dsp:cNvPr id="0" name=""/>
        <dsp:cNvSpPr/>
      </dsp:nvSpPr>
      <dsp:spPr>
        <a:xfrm>
          <a:off x="946927" y="1322501"/>
          <a:ext cx="186662" cy="91440"/>
        </a:xfrm>
        <a:custGeom>
          <a:avLst/>
          <a:gdLst/>
          <a:ahLst/>
          <a:cxnLst/>
          <a:rect l="0" t="0" r="0" b="0"/>
          <a:pathLst>
            <a:path>
              <a:moveTo>
                <a:pt x="1062144" y="0"/>
              </a:moveTo>
              <a:lnTo>
                <a:pt x="1062144" y="101106"/>
              </a:lnTo>
              <a:lnTo>
                <a:pt x="0" y="101106"/>
              </a:lnTo>
              <a:lnTo>
                <a:pt x="0" y="168012"/>
              </a:lnTo>
            </a:path>
          </a:pathLst>
        </a:custGeom>
        <a:noFill/>
        <a:ln w="19050" cap="flat" cmpd="sng" algn="ctr">
          <a:solidFill>
            <a:prstClr val="white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1034827" y="1367134"/>
        <a:ext cx="10863" cy="2174"/>
      </dsp:txXfrm>
    </dsp:sp>
    <dsp:sp modelId="{FA12B618-0528-4BAC-A457-E4E0DF6F4389}">
      <dsp:nvSpPr>
        <dsp:cNvPr id="0" name=""/>
        <dsp:cNvSpPr/>
      </dsp:nvSpPr>
      <dsp:spPr>
        <a:xfrm>
          <a:off x="4109" y="1084836"/>
          <a:ext cx="944618" cy="566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/>
            <a:t>Calculamos Diferencia</a:t>
          </a:r>
        </a:p>
      </dsp:txBody>
      <dsp:txXfrm>
        <a:off x="4109" y="1084836"/>
        <a:ext cx="944618" cy="566771"/>
      </dsp:txXfrm>
    </dsp:sp>
    <dsp:sp modelId="{6391DA65-8F3C-4F35-A9B5-56D4B04908F2}">
      <dsp:nvSpPr>
        <dsp:cNvPr id="0" name=""/>
        <dsp:cNvSpPr/>
      </dsp:nvSpPr>
      <dsp:spPr>
        <a:xfrm>
          <a:off x="2108808" y="1322501"/>
          <a:ext cx="186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8012" y="45720"/>
              </a:lnTo>
            </a:path>
          </a:pathLst>
        </a:custGeom>
        <a:noFill/>
        <a:ln w="19050" cap="flat" cmpd="sng" algn="ctr">
          <a:solidFill>
            <a:prstClr val="white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2196708" y="1367134"/>
        <a:ext cx="10863" cy="2174"/>
      </dsp:txXfrm>
    </dsp:sp>
    <dsp:sp modelId="{394EF89C-BB84-4669-870C-6ED203386C5C}">
      <dsp:nvSpPr>
        <dsp:cNvPr id="0" name=""/>
        <dsp:cNvSpPr/>
      </dsp:nvSpPr>
      <dsp:spPr>
        <a:xfrm>
          <a:off x="1165990" y="1084836"/>
          <a:ext cx="944618" cy="566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/>
            <a:t>Convertimos a DF</a:t>
          </a:r>
        </a:p>
      </dsp:txBody>
      <dsp:txXfrm>
        <a:off x="1165990" y="1084836"/>
        <a:ext cx="944618" cy="566771"/>
      </dsp:txXfrm>
    </dsp:sp>
    <dsp:sp modelId="{35AA97D6-1025-4287-A007-69D630FDF113}">
      <dsp:nvSpPr>
        <dsp:cNvPr id="0" name=""/>
        <dsp:cNvSpPr/>
      </dsp:nvSpPr>
      <dsp:spPr>
        <a:xfrm>
          <a:off x="2327871" y="1084836"/>
          <a:ext cx="944618" cy="566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/>
            <a:t>Agregamos Caluma a DF</a:t>
          </a:r>
        </a:p>
      </dsp:txBody>
      <dsp:txXfrm>
        <a:off x="2327871" y="1084836"/>
        <a:ext cx="944618" cy="566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C739-6939-4DDC-BAB1-854FA5F18AA6}" type="datetimeFigureOut">
              <a:rPr lang="es-ES_tradnl" smtClean="0"/>
              <a:t>04/09/2020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2FEF-C328-4E34-9BA0-34FBCBB84EA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659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62FEF-C328-4E34-9BA0-34FBCBB84EA3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482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549" y="1163213"/>
            <a:ext cx="8216901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85996"/>
            <a:ext cx="9144000" cy="3457575"/>
          </a:xfrm>
          <a:custGeom>
            <a:avLst/>
            <a:gdLst/>
            <a:ahLst/>
            <a:cxnLst/>
            <a:rect l="l" t="t" r="r" b="b"/>
            <a:pathLst>
              <a:path w="9144000" h="3457575">
                <a:moveTo>
                  <a:pt x="9143981" y="3457493"/>
                </a:moveTo>
                <a:lnTo>
                  <a:pt x="0" y="3457493"/>
                </a:lnTo>
                <a:lnTo>
                  <a:pt x="0" y="0"/>
                </a:lnTo>
                <a:lnTo>
                  <a:pt x="9143981" y="0"/>
                </a:lnTo>
                <a:lnTo>
                  <a:pt x="9143981" y="345749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1990" y="0"/>
                </a:lnTo>
                <a:lnTo>
                  <a:pt x="4571990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3565" y="599"/>
            <a:ext cx="108599" cy="514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923" y="905966"/>
            <a:ext cx="805415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3827" y="1942950"/>
            <a:ext cx="8036345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alileoguzman.com/data/cov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linkedin.com/in/eliseoorella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46383" y="4245866"/>
            <a:ext cx="897890" cy="897890"/>
            <a:chOff x="8246383" y="4245866"/>
            <a:chExt cx="897890" cy="897890"/>
          </a:xfrm>
        </p:grpSpPr>
        <p:sp>
          <p:nvSpPr>
            <p:cNvPr id="4" name="object 4"/>
            <p:cNvSpPr/>
            <p:nvPr/>
          </p:nvSpPr>
          <p:spPr>
            <a:xfrm>
              <a:off x="8246383" y="4245916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8" y="897598"/>
                  </a:moveTo>
                  <a:lnTo>
                    <a:pt x="0" y="897598"/>
                  </a:lnTo>
                  <a:lnTo>
                    <a:pt x="897598" y="0"/>
                  </a:lnTo>
                  <a:lnTo>
                    <a:pt x="897598" y="8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46383" y="4245866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8" y="897598"/>
                  </a:moveTo>
                  <a:lnTo>
                    <a:pt x="0" y="897598"/>
                  </a:lnTo>
                  <a:lnTo>
                    <a:pt x="0" y="149599"/>
                  </a:lnTo>
                  <a:lnTo>
                    <a:pt x="11384" y="92352"/>
                  </a:lnTo>
                  <a:lnTo>
                    <a:pt x="43824" y="43824"/>
                  </a:lnTo>
                  <a:lnTo>
                    <a:pt x="92352" y="11384"/>
                  </a:lnTo>
                  <a:lnTo>
                    <a:pt x="149599" y="0"/>
                  </a:lnTo>
                  <a:lnTo>
                    <a:pt x="897598" y="0"/>
                  </a:lnTo>
                  <a:lnTo>
                    <a:pt x="897598" y="897598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pc="-15" dirty="0"/>
              <a:t>Procesamiento </a:t>
            </a:r>
            <a:r>
              <a:rPr spc="-5" dirty="0"/>
              <a:t>de </a:t>
            </a:r>
            <a:r>
              <a:rPr spc="-15" dirty="0"/>
              <a:t>datos </a:t>
            </a:r>
            <a:r>
              <a:rPr spc="-5" dirty="0"/>
              <a:t>con  </a:t>
            </a:r>
            <a:r>
              <a:rPr dirty="0"/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3549" y="2853004"/>
            <a:ext cx="3117851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Proyecto</a:t>
            </a:r>
            <a:r>
              <a:rPr sz="1800" spc="-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ﬁnal</a:t>
            </a:r>
            <a:endParaRPr lang="es-MX" sz="1800" spc="-5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MX" spc="-5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Eliseo Orellan Anguiano</a:t>
            </a:r>
            <a:endParaRPr sz="1800" dirty="0">
              <a:latin typeface="RobotoRegular"/>
              <a:cs typeface="RobotoRegular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F9C619-F817-4D23-A0B2-ACB84D68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22937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102" y="476681"/>
            <a:ext cx="1815464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/>
              <a:t>Obtención</a:t>
            </a:r>
            <a:r>
              <a:rPr sz="2400" spc="-95" dirty="0"/>
              <a:t> </a:t>
            </a:r>
            <a:r>
              <a:rPr sz="2400" spc="-5" dirty="0"/>
              <a:t>de  información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56159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">
              <a:lnSpc>
                <a:spcPct val="114599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Crea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un script en python que se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encargue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descargar </a:t>
            </a:r>
            <a:r>
              <a:rPr sz="1200" dirty="0">
                <a:solidFill>
                  <a:srgbClr val="FFFFFF"/>
                </a:solidFill>
                <a:latin typeface="RobotoRegular"/>
                <a:cs typeface="RobotoRegular"/>
              </a:rPr>
              <a:t>y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guardar en  memoria el dataset que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encontrarás 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en la siguiente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url: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  <a:hlinkClick r:id="rId2"/>
              </a:rPr>
              <a:t>http://galileoguzman.com/data/covid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19_tweets.csv</a:t>
            </a:r>
            <a:endParaRPr sz="1200">
              <a:latin typeface="RobotoRegular"/>
              <a:cs typeface="RobotoRegular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F02DF35-D1E1-476A-9334-44242927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869628"/>
            <a:ext cx="5673518" cy="32575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1F279AB-475E-4CEC-A05F-FC4ED879B249}"/>
              </a:ext>
            </a:extLst>
          </p:cNvPr>
          <p:cNvSpPr/>
          <p:nvPr/>
        </p:nvSpPr>
        <p:spPr>
          <a:xfrm>
            <a:off x="3352800" y="2038350"/>
            <a:ext cx="57912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4985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5.- </a:t>
            </a:r>
            <a:r>
              <a:rPr sz="4200" spc="-55" dirty="0"/>
              <a:t>Tareas </a:t>
            </a:r>
            <a:r>
              <a:rPr sz="4200" spc="-5" dirty="0"/>
              <a:t>de</a:t>
            </a:r>
            <a:r>
              <a:rPr sz="4200" spc="-125" dirty="0"/>
              <a:t> </a:t>
            </a:r>
            <a:r>
              <a:rPr sz="4200" spc="-5" dirty="0"/>
              <a:t>análisis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CB38A9-1247-47C0-B10B-0E6CDADA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8340"/>
            <a:ext cx="5774114" cy="466681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102" y="476681"/>
            <a:ext cx="1815464" cy="76687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>
                <a:solidFill>
                  <a:srgbClr val="FFFFFF"/>
                </a:solidFill>
                <a:latin typeface="RobotoRegular"/>
                <a:cs typeface="RobotoRegular"/>
              </a:rPr>
              <a:t>5.1.- Días</a:t>
            </a:r>
            <a:r>
              <a:rPr lang="es-MX" sz="2400" spc="-9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s-MX" sz="2400" spc="-10" dirty="0">
                <a:solidFill>
                  <a:srgbClr val="FFFFFF"/>
                </a:solidFill>
                <a:latin typeface="RobotoRegular"/>
                <a:cs typeface="RobotoRegular"/>
              </a:rPr>
              <a:t>transcurridos</a:t>
            </a:r>
            <a:endParaRPr lang="es-MX" sz="2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561590" cy="1269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" lvl="0" indent="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Ejecuta una función que calcule cuantos días transcurridos han pasado hasta  el día que se ejecute, desde la primera vez que un usuario publicó un tweet  acerca del </a:t>
            </a:r>
            <a:r>
              <a:rPr kumimoji="0" lang="es-MX" sz="1200" b="0" i="0" u="none" strike="noStrike" kern="1200" cap="none" spc="-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CoronaVirus</a:t>
            </a: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F279AB-475E-4CEC-A05F-FC4ED879B249}"/>
              </a:ext>
            </a:extLst>
          </p:cNvPr>
          <p:cNvSpPr/>
          <p:nvPr/>
        </p:nvSpPr>
        <p:spPr>
          <a:xfrm>
            <a:off x="3352800" y="590550"/>
            <a:ext cx="5791200" cy="205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56D9EE1-7623-4134-AED9-E7418ACCD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877407"/>
              </p:ext>
            </p:extLst>
          </p:nvPr>
        </p:nvGraphicFramePr>
        <p:xfrm>
          <a:off x="0" y="2952749"/>
          <a:ext cx="3276599" cy="195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41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0DD0442-38BF-4C4C-BABD-EFFD15DE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98" y="-3101"/>
            <a:ext cx="5165043" cy="51435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099" y="184926"/>
            <a:ext cx="1815464" cy="1136207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/>
              <a:t>5.2.- Distribución</a:t>
            </a:r>
            <a:r>
              <a:rPr lang="es-MX" sz="2400" spc="-70" dirty="0"/>
              <a:t> </a:t>
            </a:r>
            <a:r>
              <a:rPr lang="es-MX" sz="2400" spc="-15" dirty="0" err="1"/>
              <a:t>geográﬁca</a:t>
            </a:r>
            <a:endParaRPr lang="es-MX" sz="2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561590" cy="1706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02870" lvl="0" indent="-17145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Crea una función que se encargue de mostrar cuántos tweets por ciudad  han sido publicados.</a:t>
            </a:r>
          </a:p>
          <a:p>
            <a:pPr marL="184150" marR="102870" lvl="0" indent="-17145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Crea una función que se encargue de mostrar una </a:t>
            </a:r>
            <a:r>
              <a:rPr kumimoji="0" lang="es-MX" sz="1200" b="0" i="0" u="none" strike="noStrike" kern="1200" cap="none" spc="-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gráﬁca</a:t>
            </a: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 de barras con la  información obtenida de la función anterior.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F279AB-475E-4CEC-A05F-FC4ED879B249}"/>
              </a:ext>
            </a:extLst>
          </p:cNvPr>
          <p:cNvSpPr/>
          <p:nvPr/>
        </p:nvSpPr>
        <p:spPr>
          <a:xfrm>
            <a:off x="3352800" y="802584"/>
            <a:ext cx="5791200" cy="1921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166AFC-8D33-44A6-B870-DC0E7D4CF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1" t="7052" r="7853" b="7479"/>
          <a:stretch/>
        </p:blipFill>
        <p:spPr>
          <a:xfrm>
            <a:off x="6492341" y="3212615"/>
            <a:ext cx="2209800" cy="19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3BA493C3-70EB-4B84-9938-549CC493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89" y="2647950"/>
            <a:ext cx="5472112" cy="121793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102" y="476681"/>
            <a:ext cx="2444098" cy="76687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>
                <a:solidFill>
                  <a:srgbClr val="FFFFFF"/>
                </a:solidFill>
                <a:latin typeface="RobotoRegular"/>
                <a:cs typeface="RobotoRegular"/>
              </a:rPr>
              <a:t>5.3.- Distribución por usuarios</a:t>
            </a:r>
            <a:endParaRPr lang="es-MX" sz="2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561590" cy="1281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02870" lvl="0" indent="-17145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Crea una función que muestre el resultado de cuántos usuarios por ciudad  hay con publicación.</a:t>
            </a:r>
          </a:p>
          <a:p>
            <a:pPr marL="184150" marR="102870" lvl="0" indent="-17145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Crea una función que muestre cuales son los usuarios que han publicado  más tweets.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25E28F-BCA3-42EC-87B6-50D7AEF44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44"/>
          <a:stretch/>
        </p:blipFill>
        <p:spPr>
          <a:xfrm>
            <a:off x="7091131" y="3662652"/>
            <a:ext cx="1905000" cy="13879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BB6A2D-580A-4CDD-B7C7-A0F7E1D93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50" y="73863"/>
            <a:ext cx="4468850" cy="1351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358FA7-759C-4734-BBFF-24F69E12B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31" y="1022970"/>
            <a:ext cx="1905000" cy="15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102" y="476681"/>
            <a:ext cx="2825098" cy="76687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/>
              <a:t>5.4.- Distribución por periodos de</a:t>
            </a:r>
            <a:r>
              <a:rPr lang="es-MX" sz="2400" spc="-100" dirty="0"/>
              <a:t> </a:t>
            </a:r>
            <a:r>
              <a:rPr lang="es-MX" sz="2400" spc="-5" dirty="0"/>
              <a:t>tiempo</a:t>
            </a:r>
            <a:endParaRPr lang="es-MX" sz="2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561590" cy="294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5080" indent="-292100">
              <a:lnSpc>
                <a:spcPct val="114599"/>
              </a:lnSpc>
              <a:spcBef>
                <a:spcPts val="100"/>
              </a:spcBef>
              <a:buChar char="-"/>
              <a:tabLst>
                <a:tab pos="304165" algn="l"/>
                <a:tab pos="304800" algn="l"/>
              </a:tabLst>
            </a:pP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Crea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una función que 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muestre cuántos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tweets han sido publicados por  mes, </a:t>
            </a:r>
            <a:r>
              <a:rPr lang="es-MX" sz="1100" dirty="0">
                <a:solidFill>
                  <a:schemeClr val="bg1"/>
                </a:solidFill>
                <a:latin typeface="RobotoRegular"/>
                <a:cs typeface="RobotoRegular"/>
              </a:rPr>
              <a:t>aparte 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muestrales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en una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tabla.</a:t>
            </a:r>
            <a:endParaRPr lang="es-MX" sz="11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304165" marR="5080" indent="-292100">
              <a:lnSpc>
                <a:spcPct val="114599"/>
              </a:lnSpc>
              <a:buChar char="-"/>
              <a:tabLst>
                <a:tab pos="304165" algn="l"/>
                <a:tab pos="304800" algn="l"/>
              </a:tabLst>
            </a:pP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Crea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una función que 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muestre cuántos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tweets han sido publicados por  semanas, basados en el 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punto </a:t>
            </a:r>
            <a:r>
              <a:rPr lang="es-MX" sz="1100" spc="-20" dirty="0">
                <a:solidFill>
                  <a:schemeClr val="bg1"/>
                </a:solidFill>
                <a:latin typeface="RobotoRegular"/>
                <a:cs typeface="RobotoRegular"/>
              </a:rPr>
              <a:t>anterior.</a:t>
            </a:r>
            <a:endParaRPr lang="es-MX" sz="11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304165" marR="300355" indent="-292100">
              <a:lnSpc>
                <a:spcPct val="114599"/>
              </a:lnSpc>
              <a:buChar char="-"/>
              <a:tabLst>
                <a:tab pos="304165" algn="l"/>
                <a:tab pos="304800" algn="l"/>
              </a:tabLst>
            </a:pP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Crea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una función que 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muestre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cuales son las </a:t>
            </a:r>
            <a:r>
              <a:rPr lang="es-MX" sz="1100" spc="-15" dirty="0">
                <a:solidFill>
                  <a:schemeClr val="bg1"/>
                </a:solidFill>
                <a:latin typeface="RobotoRegular"/>
                <a:cs typeface="RobotoRegular"/>
              </a:rPr>
              <a:t>horas 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con más tweets  basados en la división del </a:t>
            </a:r>
            <a:r>
              <a:rPr lang="es-MX" sz="1100" spc="-10" dirty="0">
                <a:solidFill>
                  <a:schemeClr val="bg1"/>
                </a:solidFill>
                <a:latin typeface="RobotoRegular"/>
                <a:cs typeface="RobotoRegular"/>
              </a:rPr>
              <a:t>punto </a:t>
            </a:r>
            <a:r>
              <a:rPr lang="es-MX" sz="1100" spc="-20" dirty="0">
                <a:solidFill>
                  <a:schemeClr val="bg1"/>
                </a:solidFill>
                <a:latin typeface="RobotoRegular"/>
                <a:cs typeface="RobotoRegular"/>
              </a:rPr>
              <a:t>anterior,</a:t>
            </a:r>
            <a:r>
              <a:rPr lang="es-MX" sz="1100" spc="-5" dirty="0">
                <a:solidFill>
                  <a:schemeClr val="bg1"/>
                </a:solidFill>
                <a:latin typeface="RobotoRegular"/>
                <a:cs typeface="RobotoRegular"/>
              </a:rPr>
              <a:t> ejemplo:</a:t>
            </a:r>
            <a:endParaRPr lang="es-MX" sz="11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761365" lvl="1" indent="-278130">
              <a:lnSpc>
                <a:spcPct val="100000"/>
              </a:lnSpc>
              <a:spcBef>
                <a:spcPts val="330"/>
              </a:spcBef>
              <a:buChar char="-"/>
              <a:tabLst>
                <a:tab pos="761365" algn="l"/>
                <a:tab pos="762000" algn="l"/>
              </a:tabLst>
            </a:pPr>
            <a:r>
              <a:rPr lang="es-MX" sz="1000" spc="-5" dirty="0">
                <a:solidFill>
                  <a:schemeClr val="bg1"/>
                </a:solidFill>
                <a:latin typeface="RobotoRegular"/>
                <a:cs typeface="RobotoRegular"/>
              </a:rPr>
              <a:t>Mañana </a:t>
            </a:r>
            <a:r>
              <a:rPr lang="es-MX" sz="1000" spc="-10" dirty="0">
                <a:solidFill>
                  <a:schemeClr val="bg1"/>
                </a:solidFill>
                <a:latin typeface="RobotoRegular"/>
                <a:cs typeface="RobotoRegular"/>
              </a:rPr>
              <a:t>entre </a:t>
            </a:r>
            <a:r>
              <a:rPr lang="es-MX" sz="1000" spc="-5" dirty="0">
                <a:solidFill>
                  <a:schemeClr val="bg1"/>
                </a:solidFill>
                <a:latin typeface="RobotoRegular"/>
                <a:cs typeface="RobotoRegular"/>
              </a:rPr>
              <a:t>07-08 </a:t>
            </a:r>
            <a:r>
              <a:rPr lang="es-MX" sz="1000" spc="-10" dirty="0">
                <a:solidFill>
                  <a:schemeClr val="bg1"/>
                </a:solidFill>
                <a:latin typeface="RobotoRegular"/>
                <a:cs typeface="RobotoRegular"/>
              </a:rPr>
              <a:t>horas</a:t>
            </a:r>
            <a:endParaRPr lang="es-MX" sz="10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761365" lvl="1" indent="-278130">
              <a:lnSpc>
                <a:spcPct val="100000"/>
              </a:lnSpc>
              <a:spcBef>
                <a:spcPts val="270"/>
              </a:spcBef>
              <a:buChar char="-"/>
              <a:tabLst>
                <a:tab pos="761365" algn="l"/>
                <a:tab pos="762000" algn="l"/>
              </a:tabLst>
            </a:pPr>
            <a:r>
              <a:rPr lang="es-MX" sz="1000" spc="-25" dirty="0">
                <a:solidFill>
                  <a:schemeClr val="bg1"/>
                </a:solidFill>
                <a:latin typeface="RobotoRegular"/>
                <a:cs typeface="RobotoRegular"/>
              </a:rPr>
              <a:t>Tarde </a:t>
            </a:r>
            <a:r>
              <a:rPr lang="es-MX" sz="1000" spc="-10" dirty="0">
                <a:solidFill>
                  <a:schemeClr val="bg1"/>
                </a:solidFill>
                <a:latin typeface="RobotoRegular"/>
                <a:cs typeface="RobotoRegular"/>
              </a:rPr>
              <a:t>entre </a:t>
            </a:r>
            <a:r>
              <a:rPr lang="es-MX" sz="1000" spc="-5" dirty="0">
                <a:solidFill>
                  <a:schemeClr val="bg1"/>
                </a:solidFill>
                <a:latin typeface="RobotoRegular"/>
                <a:cs typeface="RobotoRegular"/>
              </a:rPr>
              <a:t>15-16</a:t>
            </a:r>
            <a:r>
              <a:rPr lang="es-MX" sz="1000" spc="15" dirty="0">
                <a:solidFill>
                  <a:schemeClr val="bg1"/>
                </a:solidFill>
                <a:latin typeface="RobotoRegular"/>
                <a:cs typeface="RobotoRegular"/>
              </a:rPr>
              <a:t> </a:t>
            </a:r>
            <a:r>
              <a:rPr lang="es-MX" sz="1000" spc="-10" dirty="0">
                <a:solidFill>
                  <a:schemeClr val="bg1"/>
                </a:solidFill>
                <a:latin typeface="RobotoRegular"/>
                <a:cs typeface="RobotoRegular"/>
              </a:rPr>
              <a:t>horas</a:t>
            </a:r>
            <a:endParaRPr lang="es-MX" sz="1000" dirty="0">
              <a:solidFill>
                <a:schemeClr val="bg1"/>
              </a:solidFill>
              <a:latin typeface="RobotoRegular"/>
              <a:cs typeface="RobotoRegular"/>
            </a:endParaRPr>
          </a:p>
          <a:p>
            <a:pPr marL="761365" lvl="1" indent="-278130">
              <a:lnSpc>
                <a:spcPct val="100000"/>
              </a:lnSpc>
              <a:spcBef>
                <a:spcPts val="270"/>
              </a:spcBef>
              <a:buChar char="-"/>
              <a:tabLst>
                <a:tab pos="761365" algn="l"/>
                <a:tab pos="762000" algn="l"/>
              </a:tabLst>
            </a:pPr>
            <a:r>
              <a:rPr lang="es-MX" sz="1000" spc="-5" dirty="0">
                <a:solidFill>
                  <a:schemeClr val="bg1"/>
                </a:solidFill>
                <a:latin typeface="RobotoRegular"/>
                <a:cs typeface="RobotoRegular"/>
              </a:rPr>
              <a:t>Noche </a:t>
            </a:r>
            <a:r>
              <a:rPr lang="es-MX" sz="1000" spc="-10" dirty="0">
                <a:solidFill>
                  <a:schemeClr val="bg1"/>
                </a:solidFill>
                <a:latin typeface="RobotoRegular"/>
                <a:cs typeface="RobotoRegular"/>
              </a:rPr>
              <a:t>entre </a:t>
            </a:r>
            <a:r>
              <a:rPr lang="es-MX" sz="1000" spc="-5" dirty="0">
                <a:solidFill>
                  <a:schemeClr val="bg1"/>
                </a:solidFill>
                <a:latin typeface="RobotoRegular"/>
                <a:cs typeface="RobotoRegular"/>
              </a:rPr>
              <a:t>21-22 </a:t>
            </a:r>
            <a:r>
              <a:rPr lang="es-MX" sz="1000" spc="-10" dirty="0">
                <a:solidFill>
                  <a:schemeClr val="bg1"/>
                </a:solidFill>
                <a:latin typeface="RobotoRegular"/>
                <a:cs typeface="RobotoRegular"/>
              </a:rPr>
              <a:t>horas</a:t>
            </a:r>
            <a:endParaRPr lang="es-MX" sz="1000" dirty="0">
              <a:solidFill>
                <a:schemeClr val="bg1"/>
              </a:solidFill>
              <a:latin typeface="RobotoRegular"/>
              <a:cs typeface="RobotoRegular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9F7111-DC6D-4EF0-9DBA-C112EEF6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3324"/>
            <a:ext cx="4267200" cy="6821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D30B2A-0F02-4654-98DF-3AA36DBE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45" y="2114052"/>
            <a:ext cx="4263655" cy="6802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0F9C5C2-6A8E-4633-B31B-EDA66AAB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542229"/>
            <a:ext cx="4267200" cy="8790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C5DBBE9-6A35-4793-913D-E55022E79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341" y="103324"/>
            <a:ext cx="2016659" cy="160277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A85BD0C-43A9-4E71-AED2-EB4A1B087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341" y="1934936"/>
            <a:ext cx="2016659" cy="14959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C585668-5BEA-4BB2-B86C-37FD86D03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340" y="3542228"/>
            <a:ext cx="1864259" cy="13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5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101" y="476681"/>
            <a:ext cx="2561587" cy="76687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/>
              <a:t>5.5.- </a:t>
            </a:r>
            <a:r>
              <a:rPr lang="es-MX" sz="2400" spc="-5" dirty="0" err="1"/>
              <a:t>Metadata</a:t>
            </a:r>
            <a:r>
              <a:rPr lang="es-MX" sz="2400" spc="-5" dirty="0"/>
              <a:t> de</a:t>
            </a:r>
            <a:r>
              <a:rPr lang="es-MX" sz="2400" spc="-100" dirty="0"/>
              <a:t> </a:t>
            </a:r>
            <a:r>
              <a:rPr lang="es-MX" sz="2400" spc="-5" dirty="0"/>
              <a:t>tweets</a:t>
            </a:r>
            <a:endParaRPr lang="es-MX" sz="2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561590" cy="17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02870" lvl="0" indent="-17145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Crea una función que se encargue de mostrar el total de tweets publicados  con base en:</a:t>
            </a:r>
          </a:p>
          <a:p>
            <a:pPr marL="641350" marR="102870" lvl="1" indent="-1714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Publicados con imágenes</a:t>
            </a:r>
          </a:p>
          <a:p>
            <a:pPr marL="641350" marR="102870" lvl="1" indent="-1714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Publicados con </a:t>
            </a:r>
            <a:r>
              <a:rPr kumimoji="0" lang="es-MX" sz="1200" b="0" i="0" u="none" strike="noStrike" kern="1200" cap="none" spc="-1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urls</a:t>
            </a:r>
            <a:endParaRPr kumimoji="0" lang="es-MX" sz="1200" b="0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Regular"/>
              <a:ea typeface="+mn-ea"/>
              <a:cs typeface="RobotoRegular"/>
            </a:endParaRPr>
          </a:p>
          <a:p>
            <a:pPr marL="184150" marR="102870" lvl="0" indent="-171450" algn="l" defTabSz="914400" rtl="0" eaLnBrk="1" fontAlgn="auto" latinLnBrk="0" hangingPunct="1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Regular"/>
                <a:ea typeface="+mn-ea"/>
                <a:cs typeface="RobotoRegular"/>
              </a:rPr>
              <a:t>Crea una función que se encargue de mostrar las palabras más repetidas  por país.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3C8D1E-3E50-47ED-88F4-92025DA3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2106"/>
            <a:ext cx="5867400" cy="13206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57F171-0A05-4763-B47A-8C9D542A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096394"/>
            <a:ext cx="5867400" cy="10576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B23896-251E-43BC-9222-A738DA1BFA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1396" b="-48882"/>
          <a:stretch/>
        </p:blipFill>
        <p:spPr>
          <a:xfrm>
            <a:off x="3344170" y="1681196"/>
            <a:ext cx="5732260" cy="11414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45561B-85D9-4457-9261-7CEBF182F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1396" b="-48882"/>
          <a:stretch/>
        </p:blipFill>
        <p:spPr>
          <a:xfrm>
            <a:off x="3344170" y="4181032"/>
            <a:ext cx="5732260" cy="114142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09FD1AC6-4DF7-4D17-AA7E-907F9C27B21E}"/>
              </a:ext>
            </a:extLst>
          </p:cNvPr>
          <p:cNvSpPr/>
          <p:nvPr/>
        </p:nvSpPr>
        <p:spPr>
          <a:xfrm>
            <a:off x="3267739" y="1885949"/>
            <a:ext cx="5876261" cy="304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376DDE0-6F8A-436F-9545-DB15AF47FA7D}"/>
              </a:ext>
            </a:extLst>
          </p:cNvPr>
          <p:cNvSpPr/>
          <p:nvPr/>
        </p:nvSpPr>
        <p:spPr>
          <a:xfrm>
            <a:off x="3209030" y="4629149"/>
            <a:ext cx="5876261" cy="304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8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461327"/>
            <a:ext cx="4572000" cy="561600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 dirty="0">
              <a:latin typeface="Times New Roman"/>
              <a:cs typeface="Times New Roman"/>
            </a:endParaRPr>
          </a:p>
          <a:p>
            <a:pPr marL="420370">
              <a:lnSpc>
                <a:spcPct val="100000"/>
              </a:lnSpc>
              <a:spcBef>
                <a:spcPts val="4240"/>
              </a:spcBef>
            </a:pPr>
            <a:r>
              <a:rPr lang="es-MX" sz="4200" spc="-5" dirty="0">
                <a:solidFill>
                  <a:srgbClr val="424242"/>
                </a:solidFill>
                <a:latin typeface="RobotoRegular"/>
                <a:cs typeface="RobotoRegular"/>
              </a:rPr>
              <a:t>Eliseo Orellan Anguiano</a:t>
            </a:r>
            <a:endParaRPr sz="4200" dirty="0">
              <a:latin typeface="RobotoRegular"/>
              <a:cs typeface="RobotoRegular"/>
            </a:endParaRPr>
          </a:p>
          <a:p>
            <a:pPr marL="351155" marR="1405255">
              <a:spcBef>
                <a:spcPts val="2030"/>
              </a:spcBef>
            </a:pP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@</a:t>
            </a:r>
            <a:r>
              <a:rPr lang="es-MX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eliseo5775</a:t>
            </a:r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lang="es-MX"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RobotoRegular"/>
                <a:cs typeface="RobotoRegular"/>
              </a:rPr>
              <a:t>https://github.com/eliseo5775</a:t>
            </a:r>
            <a:r>
              <a:rPr sz="1400" spc="-10" dirty="0">
                <a:solidFill>
                  <a:srgbClr val="4FC3F6"/>
                </a:solidFill>
                <a:latin typeface="RobotoRegular"/>
                <a:cs typeface="RobotoRegular"/>
              </a:rPr>
              <a:t> </a:t>
            </a:r>
            <a:endParaRPr lang="es-MX" sz="1400" spc="-10" dirty="0">
              <a:solidFill>
                <a:srgbClr val="4FC3F6"/>
              </a:solidFill>
              <a:latin typeface="RobotoRegular"/>
              <a:cs typeface="RobotoRegular"/>
            </a:endParaRPr>
          </a:p>
          <a:p>
            <a:pPr marL="351155" marR="1405255">
              <a:spcBef>
                <a:spcPts val="2030"/>
              </a:spcBef>
            </a:pPr>
            <a:r>
              <a:rPr lang="es-MX"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Roboto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https://www.linkedin.com/in/eliseoorellan</a:t>
            </a:r>
            <a:r>
              <a:rPr lang="es-MX" sz="1400" u="heavy" spc="-1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RobotoRegular"/>
              </a:rPr>
              <a:t> </a:t>
            </a:r>
          </a:p>
          <a:p>
            <a:pPr marL="351155" marR="1405255">
              <a:spcBef>
                <a:spcPts val="2030"/>
              </a:spcBef>
            </a:pPr>
            <a:r>
              <a:rPr lang="es-MX"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MBA</a:t>
            </a:r>
            <a:r>
              <a:rPr lang="es-MX" sz="1400" spc="-10" dirty="0">
                <a:solidFill>
                  <a:srgbClr val="727272"/>
                </a:solidFill>
                <a:latin typeface="RobotoRegular"/>
              </a:rPr>
              <a:t> </a:t>
            </a:r>
            <a:r>
              <a:rPr lang="es-MX" sz="1400" spc="-10" dirty="0" err="1">
                <a:solidFill>
                  <a:srgbClr val="727272"/>
                </a:solidFill>
                <a:latin typeface="RobotoRegular"/>
              </a:rPr>
              <a:t>Associate</a:t>
            </a:r>
            <a:r>
              <a:rPr lang="es-MX" sz="1400" spc="-10" dirty="0">
                <a:solidFill>
                  <a:srgbClr val="727272"/>
                </a:solidFill>
                <a:latin typeface="RobotoRegular"/>
              </a:rPr>
              <a:t> </a:t>
            </a:r>
            <a:r>
              <a:rPr lang="es-MX"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/ Fleet </a:t>
            </a:r>
            <a:r>
              <a:rPr lang="es-MX" sz="1400" spc="-10" dirty="0" err="1">
                <a:solidFill>
                  <a:srgbClr val="727272"/>
                </a:solidFill>
                <a:latin typeface="RobotoRegular"/>
                <a:cs typeface="RobotoRegular"/>
              </a:rPr>
              <a:t>Strategy</a:t>
            </a:r>
            <a:r>
              <a:rPr lang="es-MX" sz="1400" spc="-10" dirty="0">
                <a:solidFill>
                  <a:srgbClr val="727272"/>
                </a:solidFill>
                <a:latin typeface="RobotoRegular"/>
                <a:cs typeface="RobotoRegular"/>
              </a:rPr>
              <a:t> @Aeromexico </a:t>
            </a:r>
            <a:endParaRPr lang="es-MX" sz="1400" dirty="0">
              <a:latin typeface="RobotoRegular"/>
              <a:cs typeface="RobotoRegular"/>
            </a:endParaRPr>
          </a:p>
          <a:p>
            <a:pPr marL="351155" marR="370840"/>
            <a:r>
              <a:rPr sz="1400" spc="-5" dirty="0">
                <a:solidFill>
                  <a:srgbClr val="727272"/>
                </a:solidFill>
                <a:latin typeface="RobotoRegular"/>
                <a:cs typeface="RobotoRegular"/>
              </a:rPr>
              <a:t>Python</a:t>
            </a:r>
            <a:r>
              <a:rPr lang="es-MX" sz="1400" spc="-5" dirty="0">
                <a:solidFill>
                  <a:srgbClr val="727272"/>
                </a:solidFill>
                <a:latin typeface="RobotoRegular"/>
                <a:cs typeface="RobotoRegular"/>
              </a:rPr>
              <a:t> &amp; R</a:t>
            </a:r>
            <a:endParaRPr sz="1400" dirty="0">
              <a:latin typeface="RobotoRegular"/>
              <a:cs typeface="RobotoRegular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524054-7FAA-4EB1-98D3-8B80F6CD8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66775"/>
            <a:ext cx="340995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1710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Objetivos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457" y="1942950"/>
            <a:ext cx="6605270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14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Obtener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datos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de una fuente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remota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Crear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un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proceso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de </a:t>
            </a:r>
            <a:r>
              <a:rPr sz="1800" dirty="0">
                <a:solidFill>
                  <a:srgbClr val="727272"/>
                </a:solidFill>
                <a:latin typeface="RobotoRegular"/>
                <a:cs typeface="RobotoRegular"/>
              </a:rPr>
              <a:t>ETL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(Extracción, </a:t>
            </a:r>
            <a:r>
              <a:rPr sz="1800" spc="-15" dirty="0">
                <a:solidFill>
                  <a:srgbClr val="727272"/>
                </a:solidFill>
                <a:latin typeface="RobotoRegular"/>
                <a:cs typeface="RobotoRegular"/>
              </a:rPr>
              <a:t>Transformación </a:t>
            </a:r>
            <a:r>
              <a:rPr sz="1800" dirty="0">
                <a:solidFill>
                  <a:srgbClr val="727272"/>
                </a:solidFill>
                <a:latin typeface="RobotoRegular"/>
                <a:cs typeface="RobotoRegular"/>
              </a:rPr>
              <a:t>y</a:t>
            </a:r>
            <a:r>
              <a:rPr sz="1800" spc="3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Carga)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Utilizar funciones de Python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Standard Library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Crear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funciones de análisis con `ﬁlter` </a:t>
            </a:r>
            <a:r>
              <a:rPr sz="1800" dirty="0">
                <a:solidFill>
                  <a:srgbClr val="727272"/>
                </a:solidFill>
                <a:latin typeface="RobotoRegular"/>
                <a:cs typeface="RobotoRegular"/>
              </a:rPr>
              <a:t>&amp;</a:t>
            </a:r>
            <a:r>
              <a:rPr sz="1800" spc="-15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`map`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Utilizar `Jupyter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Notebook`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Entornos </a:t>
            </a:r>
            <a:r>
              <a:rPr sz="1800" dirty="0">
                <a:solidFill>
                  <a:srgbClr val="727272"/>
                </a:solidFill>
                <a:latin typeface="RobotoRegular"/>
                <a:cs typeface="RobotoRegular"/>
              </a:rPr>
              <a:t>virtuales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de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Python3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Utilizar 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Pandas </a:t>
            </a:r>
            <a:r>
              <a:rPr sz="1800" dirty="0">
                <a:solidFill>
                  <a:srgbClr val="727272"/>
                </a:solidFill>
                <a:latin typeface="RobotoRegular"/>
                <a:cs typeface="RobotoRegular"/>
              </a:rPr>
              <a:t>&amp;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 Matploitlib</a:t>
            </a:r>
            <a:endParaRPr sz="1800" dirty="0">
              <a:latin typeface="RobotoRegular"/>
              <a:cs typeface="RobotoRegular"/>
            </a:endParaRPr>
          </a:p>
          <a:p>
            <a:pPr marL="304165" indent="-292100">
              <a:lnSpc>
                <a:spcPct val="100000"/>
              </a:lnSpc>
              <a:spcBef>
                <a:spcPts val="31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Usar</a:t>
            </a:r>
            <a:r>
              <a:rPr sz="1800" spc="-10" dirty="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727272"/>
                </a:solidFill>
                <a:latin typeface="RobotoRegular"/>
                <a:cs typeface="RobotoRegular"/>
              </a:rPr>
              <a:t>github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85996"/>
            <a:ext cx="9143981" cy="10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1621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Proyecto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Vivimos en epocas diﬁciles, </a:t>
            </a:r>
            <a:r>
              <a:rPr spc="-10" dirty="0"/>
              <a:t>COVID19 </a:t>
            </a:r>
            <a:r>
              <a:rPr spc="-5" dirty="0"/>
              <a:t>ha cambiado la </a:t>
            </a:r>
            <a:r>
              <a:rPr spc="-10" dirty="0"/>
              <a:t>manera </a:t>
            </a:r>
            <a:r>
              <a:rPr spc="-5" dirty="0"/>
              <a:t>de </a:t>
            </a:r>
            <a:r>
              <a:rPr spc="-10" dirty="0"/>
              <a:t>ver </a:t>
            </a:r>
            <a:r>
              <a:rPr spc="-5" dirty="0"/>
              <a:t>las cosas  en </a:t>
            </a:r>
            <a:r>
              <a:rPr spc="-10" dirty="0"/>
              <a:t>diferentes aspectos, </a:t>
            </a:r>
            <a:r>
              <a:rPr spc="-5" dirty="0"/>
              <a:t>las </a:t>
            </a:r>
            <a:r>
              <a:rPr spc="-10" dirty="0"/>
              <a:t>redes </a:t>
            </a:r>
            <a:r>
              <a:rPr spc="-5" dirty="0"/>
              <a:t>sociales como </a:t>
            </a:r>
            <a:r>
              <a:rPr spc="-15" dirty="0"/>
              <a:t>Twitter </a:t>
            </a:r>
            <a:r>
              <a:rPr spc="-5" dirty="0"/>
              <a:t>han </a:t>
            </a:r>
            <a:r>
              <a:rPr spc="-10" dirty="0"/>
              <a:t>capturado </a:t>
            </a:r>
            <a:r>
              <a:rPr spc="-5" dirty="0"/>
              <a:t>muchos  de los mensajes publicados por las personas </a:t>
            </a:r>
            <a:r>
              <a:rPr spc="-10" dirty="0"/>
              <a:t>alrededor </a:t>
            </a:r>
            <a:r>
              <a:rPr spc="-5" dirty="0"/>
              <a:t>del</a:t>
            </a:r>
            <a:r>
              <a:rPr spc="-10" dirty="0"/>
              <a:t> </a:t>
            </a:r>
            <a:r>
              <a:rPr spc="-5" dirty="0"/>
              <a:t>mundo.</a:t>
            </a:r>
          </a:p>
          <a:p>
            <a:pPr marL="3175" marR="673100">
              <a:lnSpc>
                <a:spcPct val="114599"/>
              </a:lnSpc>
              <a:spcBef>
                <a:spcPts val="1575"/>
              </a:spcBef>
            </a:pPr>
            <a:r>
              <a:rPr spc="-5" dirty="0"/>
              <a:t>El </a:t>
            </a:r>
            <a:r>
              <a:rPr spc="-15" dirty="0"/>
              <a:t>proyecto </a:t>
            </a:r>
            <a:r>
              <a:rPr spc="-5" dirty="0"/>
              <a:t>que </a:t>
            </a:r>
            <a:r>
              <a:rPr spc="-15" dirty="0"/>
              <a:t>trabajaras será </a:t>
            </a:r>
            <a:r>
              <a:rPr spc="-5" dirty="0"/>
              <a:t>analizar las publicaciones de usuarios de  twitter </a:t>
            </a:r>
            <a:r>
              <a:rPr spc="-10" dirty="0"/>
              <a:t>relacionadas </a:t>
            </a:r>
            <a:r>
              <a:rPr spc="-5" dirty="0"/>
              <a:t>al tema del </a:t>
            </a:r>
            <a:r>
              <a:rPr spc="-10" dirty="0"/>
              <a:t>momento.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6965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1.- </a:t>
            </a:r>
            <a:r>
              <a:rPr sz="4200" spc="-10" dirty="0"/>
              <a:t>Repositorio </a:t>
            </a:r>
            <a:r>
              <a:rPr sz="4200" spc="-5" dirty="0"/>
              <a:t>en</a:t>
            </a:r>
            <a:r>
              <a:rPr sz="4200" spc="-85" dirty="0"/>
              <a:t> </a:t>
            </a:r>
            <a:r>
              <a:rPr sz="4200" spc="-5" dirty="0"/>
              <a:t>github.com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9102" y="476681"/>
            <a:ext cx="1974214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0" dirty="0">
                <a:solidFill>
                  <a:srgbClr val="FFFFFF"/>
                </a:solidFill>
                <a:latin typeface="RobotoRegular"/>
                <a:cs typeface="RobotoRegular"/>
              </a:rPr>
              <a:t>Repositorio</a:t>
            </a:r>
            <a:r>
              <a:rPr sz="24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RobotoRegular"/>
                <a:cs typeface="RobotoRegular"/>
              </a:rPr>
              <a:t>en  github.com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61239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Con tu cuenta de github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crea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un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nuevo  repositorio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público con el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 nombre: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data-analysis-project</a:t>
            </a:r>
            <a:endParaRPr sz="1200">
              <a:latin typeface="RobotoRegular"/>
              <a:cs typeface="RobotoRegular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2FB961C-1310-4D48-BDFB-73653991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2848"/>
            <a:ext cx="5741581" cy="32779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A30DDD6-36F7-4AF8-A45C-5429DCFF5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930"/>
          <a:stretch/>
        </p:blipFill>
        <p:spPr>
          <a:xfrm>
            <a:off x="3276600" y="3277110"/>
            <a:ext cx="5715000" cy="1508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5297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2.- </a:t>
            </a:r>
            <a:r>
              <a:rPr sz="4200" spc="-25" dirty="0"/>
              <a:t>Proyecto </a:t>
            </a:r>
            <a:r>
              <a:rPr sz="4200" spc="-5" dirty="0"/>
              <a:t>de</a:t>
            </a:r>
            <a:r>
              <a:rPr sz="4200" spc="-55" dirty="0"/>
              <a:t> </a:t>
            </a:r>
            <a:r>
              <a:rPr sz="4200" spc="-10" dirty="0"/>
              <a:t>python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5143500"/>
          </a:xfrm>
          <a:custGeom>
            <a:avLst/>
            <a:gdLst/>
            <a:ahLst/>
            <a:cxn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102" y="838631"/>
            <a:ext cx="262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Proyecto </a:t>
            </a:r>
            <a:r>
              <a:rPr sz="2400" spc="-5" dirty="0"/>
              <a:t>de</a:t>
            </a:r>
            <a:r>
              <a:rPr sz="2400" spc="-50" dirty="0"/>
              <a:t> </a:t>
            </a:r>
            <a:r>
              <a:rPr sz="2400" spc="-10" dirty="0"/>
              <a:t>python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99099" y="1506058"/>
            <a:ext cx="2639695" cy="218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Crea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un folder en tu </a:t>
            </a:r>
            <a:r>
              <a:rPr sz="1200" spc="-15" dirty="0">
                <a:solidFill>
                  <a:srgbClr val="FFFFFF"/>
                </a:solidFill>
                <a:latin typeface="RobotoRegular"/>
                <a:cs typeface="RobotoRegular"/>
              </a:rPr>
              <a:t>computador,  </a:t>
            </a:r>
            <a:endParaRPr lang="es-MX" sz="1200" spc="-15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241300" marR="5080" indent="-2286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</a:pP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dentro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de él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crearás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un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entorno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virtual  de python. </a:t>
            </a:r>
            <a:endParaRPr lang="es-MX" sz="1200" spc="-5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241300" marR="5080" indent="-2286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</a:pPr>
            <a:r>
              <a:rPr sz="1200" spc="-5" dirty="0" err="1">
                <a:solidFill>
                  <a:srgbClr val="FFFFFF"/>
                </a:solidFill>
                <a:latin typeface="RobotoRegular"/>
                <a:cs typeface="RobotoRegular"/>
              </a:rPr>
              <a:t>Cuando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 lo tengas,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agrega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al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proyecto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los </a:t>
            </a:r>
            <a:r>
              <a:rPr sz="1200" spc="-10" dirty="0" err="1">
                <a:solidFill>
                  <a:srgbClr val="FFFFFF"/>
                </a:solidFill>
                <a:latin typeface="RobotoRegular"/>
                <a:cs typeface="RobotoRegular"/>
              </a:rPr>
              <a:t>archivos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de</a:t>
            </a:r>
            <a:r>
              <a:rPr lang="es-MX" sz="1200" spc="-5" dirty="0">
                <a:solidFill>
                  <a:srgbClr val="FFFFFF"/>
                </a:solidFill>
                <a:latin typeface="RobotoRegular"/>
                <a:cs typeface="RobotoRegular"/>
              </a:rPr>
              <a:t>:</a:t>
            </a:r>
          </a:p>
          <a:p>
            <a:pPr marL="698500" marR="5080" lvl="1" indent="-2286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</a:pPr>
            <a:r>
              <a:rPr sz="1200" spc="-10" dirty="0" err="1">
                <a:solidFill>
                  <a:srgbClr val="FFFFFF"/>
                </a:solidFill>
                <a:latin typeface="RobotoRegular"/>
                <a:cs typeface="RobotoRegular"/>
              </a:rPr>
              <a:t>requerimientos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, </a:t>
            </a:r>
            <a:endParaRPr lang="es-MX" sz="1200" spc="-10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698500" marR="5080" lvl="1" indent="-2286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</a:pP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el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archivo para </a:t>
            </a:r>
            <a:r>
              <a:rPr sz="1200" spc="-20" dirty="0">
                <a:solidFill>
                  <a:srgbClr val="FFFFFF"/>
                </a:solidFill>
                <a:latin typeface="RobotoRegular"/>
                <a:cs typeface="RobotoRegular"/>
              </a:rPr>
              <a:t>ignorar,  </a:t>
            </a:r>
            <a:endParaRPr lang="es-MX" sz="1200" spc="-20" dirty="0">
              <a:solidFill>
                <a:srgbClr val="FFFFFF"/>
              </a:solidFill>
              <a:latin typeface="RobotoRegular"/>
              <a:cs typeface="RobotoRegular"/>
            </a:endParaRPr>
          </a:p>
          <a:p>
            <a:pPr marL="698500" marR="5080" lvl="1" indent="-228600">
              <a:lnSpc>
                <a:spcPct val="114599"/>
              </a:lnSpc>
              <a:spcBef>
                <a:spcPts val="100"/>
              </a:spcBef>
              <a:buFont typeface="+mj-lt"/>
              <a:buAutoNum type="arabicPeriod"/>
            </a:pPr>
            <a:r>
              <a:rPr sz="1200" spc="-5" dirty="0" err="1">
                <a:solidFill>
                  <a:srgbClr val="FFFFFF"/>
                </a:solidFill>
                <a:latin typeface="RobotoRegular"/>
                <a:cs typeface="RobotoRegular"/>
              </a:rPr>
              <a:t>así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 como el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archivo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lectura </a:t>
            </a:r>
            <a:r>
              <a:rPr sz="1200" spc="-5" dirty="0">
                <a:solidFill>
                  <a:srgbClr val="FFFFFF"/>
                </a:solidFill>
                <a:latin typeface="RobotoRegular"/>
                <a:cs typeface="RobotoRegular"/>
              </a:rPr>
              <a:t>en  </a:t>
            </a:r>
            <a:r>
              <a:rPr sz="1200" spc="-10" dirty="0">
                <a:solidFill>
                  <a:srgbClr val="FFFFFF"/>
                </a:solidFill>
                <a:latin typeface="RobotoRegular"/>
                <a:cs typeface="RobotoRegular"/>
              </a:rPr>
              <a:t>formato markdown.</a:t>
            </a:r>
            <a:endParaRPr sz="1200" dirty="0">
              <a:latin typeface="RobotoRegular"/>
              <a:cs typeface="RobotoRegular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DDAD740-83D8-4829-8F7E-EBE1C8D6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0"/>
            <a:ext cx="464558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68618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4.- Obtención de</a:t>
            </a:r>
            <a:r>
              <a:rPr sz="4200" spc="-114" dirty="0"/>
              <a:t> </a:t>
            </a:r>
            <a:r>
              <a:rPr sz="4200" spc="-5" dirty="0"/>
              <a:t>información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544</Words>
  <Application>Microsoft Office PowerPoint</Application>
  <PresentationFormat>Presentación en pantalla (16:9)</PresentationFormat>
  <Paragraphs>69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RobotoRegular</vt:lpstr>
      <vt:lpstr>Times New Roman</vt:lpstr>
      <vt:lpstr>Office Theme</vt:lpstr>
      <vt:lpstr>Procesamiento de datos con  Python</vt:lpstr>
      <vt:lpstr>Presentación de PowerPoint</vt:lpstr>
      <vt:lpstr>Objetivos</vt:lpstr>
      <vt:lpstr>Proyecto</vt:lpstr>
      <vt:lpstr>1.- Repositorio en github.com</vt:lpstr>
      <vt:lpstr>Presentación de PowerPoint</vt:lpstr>
      <vt:lpstr>2.- Proyecto de python</vt:lpstr>
      <vt:lpstr>Proyecto de python</vt:lpstr>
      <vt:lpstr>4.- Obtención de información</vt:lpstr>
      <vt:lpstr>Obtención de  información</vt:lpstr>
      <vt:lpstr>5.- Tareas de análisis</vt:lpstr>
      <vt:lpstr>5.1.- Días transcurridos</vt:lpstr>
      <vt:lpstr>5.2.- Distribución geográﬁca</vt:lpstr>
      <vt:lpstr>5.3.- Distribución por usuarios</vt:lpstr>
      <vt:lpstr>5.4.- Distribución por periodos de tiempo</vt:lpstr>
      <vt:lpstr>5.5.- Metadata de tweets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datos con  Python</dc:title>
  <cp:lastModifiedBy>Eliseo Orellan Anguiano</cp:lastModifiedBy>
  <cp:revision>6</cp:revision>
  <dcterms:created xsi:type="dcterms:W3CDTF">2020-09-05T01:01:01Z</dcterms:created>
  <dcterms:modified xsi:type="dcterms:W3CDTF">2020-09-05T01:43:01Z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2020-09-05T00:00:00Z</vt:filetime>
  </property>
</Properties>
</file>