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9" r:id="rId3"/>
    <p:sldId id="290" r:id="rId4"/>
    <p:sldId id="275" r:id="rId5"/>
    <p:sldId id="293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312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  <p15:guide id="8" orient="horz" pos="1536" userDrawn="1">
          <p15:clr>
            <a:srgbClr val="A4A3A4"/>
          </p15:clr>
        </p15:guide>
        <p15:guide id="9" pos="4344" userDrawn="1">
          <p15:clr>
            <a:srgbClr val="A4A3A4"/>
          </p15:clr>
        </p15:guide>
        <p15:guide id="11" pos="7176" userDrawn="1">
          <p15:clr>
            <a:srgbClr val="A4A3A4"/>
          </p15:clr>
        </p15:guide>
        <p15:guide id="12" pos="5736" userDrawn="1">
          <p15:clr>
            <a:srgbClr val="A4A3A4"/>
          </p15:clr>
        </p15:guide>
        <p15:guide id="13" pos="3840" userDrawn="1">
          <p15:clr>
            <a:srgbClr val="A4A3A4"/>
          </p15:clr>
        </p15:guide>
        <p15:guide id="14" orient="horz" pos="504" userDrawn="1">
          <p15:clr>
            <a:srgbClr val="A4A3A4"/>
          </p15:clr>
        </p15:guide>
        <p15:guide id="15" pos="2664" userDrawn="1">
          <p15:clr>
            <a:srgbClr val="A4A3A4"/>
          </p15:clr>
        </p15:guide>
        <p15:guide id="16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10"/>
    <a:srgbClr val="0C3042"/>
    <a:srgbClr val="F46E16"/>
    <a:srgbClr val="F7F7EA"/>
    <a:srgbClr val="8DCF84"/>
    <a:srgbClr val="0D5258"/>
    <a:srgbClr val="CAD8D9"/>
    <a:srgbClr val="C5D5D6"/>
    <a:srgbClr val="F5F5F5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9"/>
    <p:restoredTop sz="71630"/>
  </p:normalViewPr>
  <p:slideViewPr>
    <p:cSldViewPr snapToGrid="0" showGuides="1">
      <p:cViewPr varScale="1">
        <p:scale>
          <a:sx n="95" d="100"/>
          <a:sy n="95" d="100"/>
        </p:scale>
        <p:origin x="784" y="184"/>
      </p:cViewPr>
      <p:guideLst>
        <p:guide orient="horz" pos="2184"/>
        <p:guide pos="504"/>
        <p:guide orient="horz" pos="864"/>
        <p:guide pos="3312"/>
        <p:guide orient="horz" pos="3816"/>
        <p:guide orient="horz" pos="1536"/>
        <p:guide pos="4344"/>
        <p:guide pos="7176"/>
        <p:guide pos="5736"/>
        <p:guide pos="3840"/>
        <p:guide orient="horz" pos="504"/>
        <p:guide pos="2664"/>
        <p:guide pos="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7162A-0DE3-674B-99F6-8FAF1B279093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1EFD8-A28A-524D-837B-70250345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Centro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Interdipartimentale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di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Biotecnologie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Molecolari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“Guido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Tarone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FD8-A28A-524D-837B-70250345F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chiamo</a:t>
            </a:r>
            <a:r>
              <a:rPr lang="en-US"/>
              <a:t> Eliseo Martelli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FD8-A28A-524D-837B-70250345F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l’idea</a:t>
            </a:r>
            <a:r>
              <a:rPr lang="en-US" dirty="0"/>
              <a:t> </a:t>
            </a:r>
            <a:r>
              <a:rPr lang="en-US" dirty="0" err="1"/>
              <a:t>dietro</a:t>
            </a:r>
            <a:r>
              <a:rPr lang="en-US" dirty="0"/>
              <a:t> credo?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ambienti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bioinformatica</a:t>
            </a:r>
            <a:r>
              <a:rPr lang="en-US" dirty="0"/>
              <a:t>, </a:t>
            </a:r>
            <a:r>
              <a:rPr lang="en-US" dirty="0" err="1"/>
              <a:t>siccome</a:t>
            </a:r>
            <a:r>
              <a:rPr lang="en-US" dirty="0"/>
              <a:t> </a:t>
            </a:r>
            <a:r>
              <a:rPr lang="en-US" dirty="0" err="1"/>
              <a:t>parliamo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abbraccia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scientifici</a:t>
            </a:r>
            <a:r>
              <a:rPr lang="en-US" dirty="0"/>
              <a:t> come la </a:t>
            </a:r>
            <a:r>
              <a:rPr lang="en-US" dirty="0" err="1"/>
              <a:t>biologia</a:t>
            </a:r>
            <a:r>
              <a:rPr lang="en-US" dirty="0"/>
              <a:t>, </a:t>
            </a:r>
            <a:r>
              <a:rPr lang="en-US" dirty="0" err="1"/>
              <a:t>l’informatica</a:t>
            </a:r>
            <a:r>
              <a:rPr lang="en-US" dirty="0"/>
              <a:t> e la </a:t>
            </a:r>
            <a:r>
              <a:rPr lang="en-US" dirty="0" err="1"/>
              <a:t>statistica</a:t>
            </a:r>
            <a:r>
              <a:rPr lang="en-US" dirty="0"/>
              <a:t>, la </a:t>
            </a:r>
            <a:r>
              <a:rPr lang="en-US" dirty="0" err="1"/>
              <a:t>replicabilità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esperimenti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fondamentale</a:t>
            </a:r>
            <a:r>
              <a:rPr lang="en-US" dirty="0"/>
              <a:t>. </a:t>
            </a:r>
          </a:p>
          <a:p>
            <a:br>
              <a:rPr lang="en-US" dirty="0"/>
            </a:br>
            <a:r>
              <a:rPr lang="en-US" dirty="0"/>
              <a:t>Nella </a:t>
            </a:r>
            <a:r>
              <a:rPr lang="en-US" dirty="0" err="1"/>
              <a:t>bioinformatica</a:t>
            </a:r>
            <a:r>
              <a:rPr lang="en-US" dirty="0"/>
              <a:t>, per </a:t>
            </a:r>
            <a:r>
              <a:rPr lang="en-US" dirty="0" err="1"/>
              <a:t>svolgere</a:t>
            </a:r>
            <a:r>
              <a:rPr lang="en-US" dirty="0"/>
              <a:t> </a:t>
            </a:r>
            <a:r>
              <a:rPr lang="en-US" dirty="0" err="1"/>
              <a:t>lavori</a:t>
            </a:r>
            <a:r>
              <a:rPr lang="en-US" dirty="0"/>
              <a:t> come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l’analisi</a:t>
            </a:r>
            <a:r>
              <a:rPr lang="en-US" dirty="0"/>
              <a:t> di </a:t>
            </a:r>
            <a:r>
              <a:rPr lang="en-US" dirty="0" err="1"/>
              <a:t>grandi</a:t>
            </a:r>
            <a:r>
              <a:rPr lang="en-US" dirty="0"/>
              <a:t> datasets, </a:t>
            </a:r>
            <a:r>
              <a:rPr lang="en-US" dirty="0" err="1"/>
              <a:t>si</a:t>
            </a:r>
            <a:r>
              <a:rPr lang="en-US" dirty="0"/>
              <a:t> fa </a:t>
            </a:r>
            <a:r>
              <a:rPr lang="en-US" dirty="0" err="1"/>
              <a:t>uso</a:t>
            </a:r>
            <a:r>
              <a:rPr lang="en-US" dirty="0"/>
              <a:t> di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computazionali</a:t>
            </a:r>
            <a:r>
              <a:rPr lang="en-US" dirty="0"/>
              <a:t> (</a:t>
            </a:r>
            <a:r>
              <a:rPr lang="en-US" dirty="0" err="1"/>
              <a:t>ognuno</a:t>
            </a:r>
            <a:r>
              <a:rPr lang="en-US" dirty="0"/>
              <a:t> con le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).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diventa</a:t>
            </a:r>
            <a:r>
              <a:rPr lang="en-US" dirty="0"/>
              <a:t> presto un challenge. </a:t>
            </a:r>
          </a:p>
          <a:p>
            <a:endParaRPr lang="en-US" dirty="0"/>
          </a:p>
          <a:p>
            <a:r>
              <a:rPr lang="en-US" dirty="0"/>
              <a:t>Nel campo </a:t>
            </a:r>
            <a:r>
              <a:rPr lang="en-US" dirty="0" err="1"/>
              <a:t>dell’informatica</a:t>
            </a:r>
            <a:r>
              <a:rPr lang="en-US" dirty="0"/>
              <a:t>, </a:t>
            </a:r>
            <a:r>
              <a:rPr lang="en-US" dirty="0" err="1"/>
              <a:t>tecniche</a:t>
            </a:r>
            <a:r>
              <a:rPr lang="en-US" dirty="0"/>
              <a:t> di </a:t>
            </a:r>
            <a:r>
              <a:rPr lang="en-US" dirty="0" err="1"/>
              <a:t>virtualizzazione</a:t>
            </a:r>
            <a:r>
              <a:rPr lang="en-US" dirty="0"/>
              <a:t> e </a:t>
            </a:r>
            <a:r>
              <a:rPr lang="en-US" dirty="0" err="1"/>
              <a:t>containerizzazione</a:t>
            </a:r>
            <a:r>
              <a:rPr lang="en-US" dirty="0"/>
              <a:t> lightweight, come docker,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emerse</a:t>
            </a:r>
            <a:r>
              <a:rPr lang="en-US" dirty="0"/>
              <a:t> per </a:t>
            </a:r>
            <a:r>
              <a:rPr lang="en-US" dirty="0" err="1"/>
              <a:t>uniformare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spazi</a:t>
            </a:r>
            <a:r>
              <a:rPr lang="en-US" dirty="0"/>
              <a:t> di </a:t>
            </a:r>
            <a:r>
              <a:rPr lang="en-US" dirty="0" err="1"/>
              <a:t>lavoro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ricercatori</a:t>
            </a:r>
            <a:r>
              <a:rPr lang="en-US" dirty="0"/>
              <a:t> </a:t>
            </a:r>
            <a:r>
              <a:rPr lang="en-US" dirty="0" err="1"/>
              <a:t>bioinformatici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Purtroppo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la </a:t>
            </a:r>
            <a:r>
              <a:rPr lang="en-US" dirty="0" err="1"/>
              <a:t>precondizione</a:t>
            </a:r>
            <a:r>
              <a:rPr lang="en-US" dirty="0"/>
              <a:t> per far </a:t>
            </a:r>
            <a:r>
              <a:rPr lang="en-US" dirty="0" err="1"/>
              <a:t>sì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docker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considerato</a:t>
            </a:r>
            <a:r>
              <a:rPr lang="en-US" dirty="0"/>
              <a:t> uno </a:t>
            </a:r>
            <a:r>
              <a:rPr lang="en-US" dirty="0" err="1"/>
              <a:t>strumento</a:t>
            </a:r>
            <a:r>
              <a:rPr lang="en-US" dirty="0"/>
              <a:t> a se </a:t>
            </a:r>
            <a:r>
              <a:rPr lang="en-US" dirty="0" err="1"/>
              <a:t>stante</a:t>
            </a:r>
            <a:r>
              <a:rPr lang="en-US" dirty="0"/>
              <a:t> e </a:t>
            </a:r>
            <a:r>
              <a:rPr lang="en-US" dirty="0" err="1"/>
              <a:t>valido</a:t>
            </a:r>
            <a:r>
              <a:rPr lang="en-US" dirty="0"/>
              <a:t> per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utilizzo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molto forte e difficile da </a:t>
            </a:r>
            <a:r>
              <a:rPr lang="en-US" dirty="0" err="1"/>
              <a:t>rispettare</a:t>
            </a:r>
            <a:r>
              <a:rPr lang="en-US" dirty="0"/>
              <a:t> in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fa </a:t>
            </a:r>
            <a:r>
              <a:rPr lang="en-US" dirty="0" err="1"/>
              <a:t>uso</a:t>
            </a:r>
            <a:r>
              <a:rPr lang="en-US" dirty="0"/>
              <a:t> di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esterne</a:t>
            </a:r>
            <a:r>
              <a:rPr lang="en-US" dirty="0"/>
              <a:t> (</a:t>
            </a:r>
            <a:r>
              <a:rPr lang="en-US" dirty="0" err="1"/>
              <a:t>basti</a:t>
            </a:r>
            <a:r>
              <a:rPr lang="en-US" dirty="0"/>
              <a:t> </a:t>
            </a:r>
            <a:r>
              <a:rPr lang="en-US" dirty="0" err="1"/>
              <a:t>pensare</a:t>
            </a:r>
            <a:r>
              <a:rPr lang="en-US" dirty="0"/>
              <a:t> alle repository </a:t>
            </a:r>
            <a:r>
              <a:rPr lang="en-US" dirty="0" err="1"/>
              <a:t>centralizzate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da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eterogenee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tempo). 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CREDO ha </a:t>
            </a:r>
            <a:r>
              <a:rPr lang="en-US" dirty="0" err="1"/>
              <a:t>l’obiettivo</a:t>
            </a:r>
            <a:r>
              <a:rPr lang="en-US" dirty="0"/>
              <a:t> di </a:t>
            </a:r>
            <a:r>
              <a:rPr lang="en-US" dirty="0" err="1"/>
              <a:t>migliorare</a:t>
            </a:r>
            <a:r>
              <a:rPr lang="en-US" dirty="0"/>
              <a:t> lo scenario di </a:t>
            </a:r>
            <a:r>
              <a:rPr lang="en-US" dirty="0" err="1"/>
              <a:t>riproducibilità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ambienti</a:t>
            </a:r>
            <a:r>
              <a:rPr lang="en-US" dirty="0"/>
              <a:t> </a:t>
            </a:r>
            <a:r>
              <a:rPr lang="en-US" dirty="0" err="1"/>
              <a:t>bioinformatici</a:t>
            </a:r>
            <a:r>
              <a:rPr lang="en-US" dirty="0"/>
              <a:t>, </a:t>
            </a:r>
            <a:r>
              <a:rPr lang="en-US" dirty="0" err="1"/>
              <a:t>permettendo</a:t>
            </a:r>
            <a:r>
              <a:rPr lang="en-US" dirty="0"/>
              <a:t> la </a:t>
            </a:r>
            <a:r>
              <a:rPr lang="en-US" dirty="0" err="1"/>
              <a:t>costruzione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docker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abbiano</a:t>
            </a:r>
            <a:r>
              <a:rPr lang="en-US" dirty="0"/>
              <a:t> la </a:t>
            </a:r>
            <a:r>
              <a:rPr lang="en-US" dirty="0" err="1"/>
              <a:t>garanzia</a:t>
            </a:r>
            <a:r>
              <a:rPr lang="en-US" dirty="0"/>
              <a:t> di </a:t>
            </a:r>
            <a:r>
              <a:rPr lang="en-US" dirty="0" err="1"/>
              <a:t>rimanere</a:t>
            </a:r>
            <a:r>
              <a:rPr lang="en-US" dirty="0"/>
              <a:t> </a:t>
            </a:r>
            <a:r>
              <a:rPr lang="en-US" dirty="0" err="1"/>
              <a:t>statiche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tempo. </a:t>
            </a:r>
          </a:p>
          <a:p>
            <a:r>
              <a:rPr lang="en-US" dirty="0"/>
              <a:t>Per far </a:t>
            </a:r>
            <a:r>
              <a:rPr lang="en-US" dirty="0" err="1"/>
              <a:t>sì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accada</a:t>
            </a:r>
            <a:r>
              <a:rPr lang="en-US" dirty="0"/>
              <a:t>, </a:t>
            </a:r>
            <a:r>
              <a:rPr lang="en-US" dirty="0" err="1"/>
              <a:t>utilizza</a:t>
            </a:r>
            <a:r>
              <a:rPr lang="en-US" dirty="0"/>
              <a:t> un workflow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step: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Nel primo step </a:t>
            </a:r>
            <a:r>
              <a:rPr lang="en-US" dirty="0" err="1"/>
              <a:t>avviene</a:t>
            </a:r>
            <a:r>
              <a:rPr lang="en-US" dirty="0"/>
              <a:t> la </a:t>
            </a:r>
            <a:r>
              <a:rPr lang="en-US" dirty="0" err="1"/>
              <a:t>configurazinoe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 </a:t>
            </a:r>
            <a:r>
              <a:rPr lang="en-US" dirty="0" err="1"/>
              <a:t>Infatti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decide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includere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propria </a:t>
            </a:r>
            <a:r>
              <a:rPr lang="en-US" dirty="0" err="1"/>
              <a:t>immagine</a:t>
            </a:r>
            <a:r>
              <a:rPr lang="en-US" dirty="0"/>
              <a:t>. </a:t>
            </a:r>
          </a:p>
          <a:p>
            <a:r>
              <a:rPr lang="en-US" dirty="0"/>
              <a:t>- Nel secondo step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avviene</a:t>
            </a:r>
            <a:r>
              <a:rPr lang="en-US" dirty="0"/>
              <a:t> la </a:t>
            </a:r>
            <a:r>
              <a:rPr lang="en-US" dirty="0" err="1"/>
              <a:t>costruzione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</a:t>
            </a:r>
            <a:r>
              <a:rPr lang="en-US" dirty="0" err="1"/>
              <a:t>dell’immagine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rispetto a </a:t>
            </a:r>
            <a:r>
              <a:rPr lang="en-US" dirty="0" err="1"/>
              <a:t>una</a:t>
            </a:r>
            <a:r>
              <a:rPr lang="en-US" dirty="0"/>
              <a:t> build docker standard,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assistita</a:t>
            </a:r>
            <a:r>
              <a:rPr lang="en-US" dirty="0"/>
              <a:t> da un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analizza</a:t>
            </a:r>
            <a:r>
              <a:rPr lang="en-US" dirty="0"/>
              <a:t> le </a:t>
            </a:r>
            <a:r>
              <a:rPr lang="en-US" dirty="0" err="1"/>
              <a:t>librerie</a:t>
            </a:r>
            <a:r>
              <a:rPr lang="en-US" dirty="0"/>
              <a:t> e le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r>
              <a:rPr lang="en-US" dirty="0"/>
              <a:t>, </a:t>
            </a:r>
            <a:r>
              <a:rPr lang="en-US" dirty="0" err="1"/>
              <a:t>facendo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di un </a:t>
            </a:r>
            <a:r>
              <a:rPr lang="en-US" dirty="0" err="1"/>
              <a:t>ambiente</a:t>
            </a:r>
            <a:r>
              <a:rPr lang="en-US" dirty="0"/>
              <a:t> “dummy”. In </a:t>
            </a:r>
            <a:r>
              <a:rPr lang="en-US" dirty="0" err="1"/>
              <a:t>pratica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step, Credo </a:t>
            </a:r>
            <a:r>
              <a:rPr lang="en-US" dirty="0" err="1"/>
              <a:t>raccoglie</a:t>
            </a:r>
            <a:r>
              <a:rPr lang="en-US" dirty="0"/>
              <a:t> tutti I file </a:t>
            </a:r>
            <a:r>
              <a:rPr lang="en-US" dirty="0" err="1"/>
              <a:t>necessari</a:t>
            </a:r>
            <a:r>
              <a:rPr lang="en-US" dirty="0"/>
              <a:t> 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ricostruire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r>
              <a:rPr lang="en-US" dirty="0"/>
              <a:t> docker senza far </a:t>
            </a:r>
            <a:r>
              <a:rPr lang="en-US" dirty="0" err="1"/>
              <a:t>uso</a:t>
            </a:r>
            <a:r>
              <a:rPr lang="en-US" dirty="0"/>
              <a:t> di repository </a:t>
            </a:r>
            <a:r>
              <a:rPr lang="en-US" dirty="0" err="1"/>
              <a:t>centralizzate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dirty="0" err="1"/>
              <a:t>Nell’ultimo</a:t>
            </a:r>
            <a:r>
              <a:rPr lang="en-US" dirty="0"/>
              <a:t> step, CREDO, genera un nuovo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en-US" dirty="0" err="1"/>
              <a:t>integrando</a:t>
            </a:r>
            <a:r>
              <a:rPr lang="en-US" dirty="0"/>
              <a:t> 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raccolti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il secondo step e </a:t>
            </a:r>
            <a:r>
              <a:rPr lang="en-US" dirty="0" err="1"/>
              <a:t>generando</a:t>
            </a:r>
            <a:r>
              <a:rPr lang="en-US" dirty="0"/>
              <a:t> uno script per </a:t>
            </a:r>
            <a:r>
              <a:rPr lang="en-US" dirty="0" err="1"/>
              <a:t>permettere</a:t>
            </a:r>
            <a:r>
              <a:rPr lang="en-US" dirty="0"/>
              <a:t> le successive “build”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immagine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 </a:t>
            </a:r>
            <a:r>
              <a:rPr lang="en-US" dirty="0" err="1"/>
              <a:t>momento</a:t>
            </a:r>
            <a:r>
              <a:rPr lang="en-US" dirty="0"/>
              <a:t>, CREDO </a:t>
            </a:r>
            <a:r>
              <a:rPr lang="en-US" dirty="0" err="1"/>
              <a:t>esiste</a:t>
            </a:r>
            <a:r>
              <a:rPr lang="en-US" dirty="0"/>
              <a:t>, </a:t>
            </a:r>
            <a:r>
              <a:rPr lang="en-US" dirty="0" err="1"/>
              <a:t>però</a:t>
            </a:r>
            <a:r>
              <a:rPr lang="en-US" dirty="0"/>
              <a:t> solo in uno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embrionale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FD8-A28A-524D-837B-70250345F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L’obiettivo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evolvere</a:t>
            </a:r>
            <a:r>
              <a:rPr lang="en-US" dirty="0"/>
              <a:t> il Progetto CREDO in un </a:t>
            </a:r>
            <a:r>
              <a:rPr lang="en-US" dirty="0" err="1"/>
              <a:t>servizio</a:t>
            </a:r>
            <a:r>
              <a:rPr lang="en-US" dirty="0"/>
              <a:t> da far </a:t>
            </a:r>
            <a:r>
              <a:rPr lang="en-US" dirty="0" err="1"/>
              <a:t>ospitare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dell’infrastruttura</a:t>
            </a:r>
            <a:r>
              <a:rPr lang="en-US" dirty="0"/>
              <a:t> HPC4AI,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vostra</a:t>
            </a:r>
            <a:r>
              <a:rPr lang="en-US" dirty="0"/>
              <a:t> </a:t>
            </a:r>
            <a:r>
              <a:rPr lang="en-US" dirty="0" err="1"/>
              <a:t>infrastruttura</a:t>
            </a:r>
            <a:r>
              <a:rPr lang="en-US" dirty="0"/>
              <a:t> di federated cloud. </a:t>
            </a:r>
            <a:br>
              <a:rPr lang="en-US" dirty="0"/>
            </a:b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permetterà</a:t>
            </a:r>
            <a:r>
              <a:rPr lang="en-US" dirty="0"/>
              <a:t> al Progetto di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scalato</a:t>
            </a:r>
            <a:r>
              <a:rPr lang="en-US" dirty="0"/>
              <a:t> </a:t>
            </a:r>
            <a:r>
              <a:rPr lang="en-US" dirty="0" err="1"/>
              <a:t>orizontalmente</a:t>
            </a:r>
            <a:r>
              <a:rPr lang="en-US" dirty="0"/>
              <a:t>. </a:t>
            </a:r>
            <a:r>
              <a:rPr lang="en-US" dirty="0" err="1"/>
              <a:t>Inoltre</a:t>
            </a:r>
            <a:r>
              <a:rPr lang="en-US" dirty="0"/>
              <a:t> la </a:t>
            </a:r>
            <a:r>
              <a:rPr lang="en-US" dirty="0" err="1"/>
              <a:t>potenza</a:t>
            </a:r>
            <a:r>
              <a:rPr lang="en-US" dirty="0"/>
              <a:t> di </a:t>
            </a:r>
            <a:r>
              <a:rPr lang="en-US" dirty="0" err="1"/>
              <a:t>calcolo</a:t>
            </a:r>
            <a:r>
              <a:rPr lang="en-US" dirty="0"/>
              <a:t> a </a:t>
            </a:r>
            <a:r>
              <a:rPr lang="en-US" dirty="0" err="1"/>
              <a:t>disposizione</a:t>
            </a:r>
            <a:r>
              <a:rPr lang="en-US" dirty="0"/>
              <a:t>, ci </a:t>
            </a:r>
            <a:r>
              <a:rPr lang="en-US" dirty="0" err="1"/>
              <a:t>permetterà</a:t>
            </a:r>
            <a:r>
              <a:rPr lang="en-US" dirty="0"/>
              <a:t> di </a:t>
            </a:r>
            <a:r>
              <a:rPr lang="en-US" dirty="0" err="1"/>
              <a:t>accellerare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step </a:t>
            </a:r>
            <a:r>
              <a:rPr lang="en-US" dirty="0" err="1"/>
              <a:t>citati</a:t>
            </a:r>
            <a:r>
              <a:rPr lang="en-US" dirty="0"/>
              <a:t> </a:t>
            </a:r>
            <a:r>
              <a:rPr lang="en-US" dirty="0" err="1"/>
              <a:t>precedentemente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Essendo</a:t>
            </a:r>
            <a:r>
              <a:rPr lang="en-US" dirty="0"/>
              <a:t> CREDO </a:t>
            </a:r>
            <a:r>
              <a:rPr lang="en-US" dirty="0" err="1"/>
              <a:t>basato</a:t>
            </a:r>
            <a:r>
              <a:rPr lang="en-US" dirty="0"/>
              <a:t> sui </a:t>
            </a:r>
            <a:r>
              <a:rPr lang="en-US" dirty="0" err="1"/>
              <a:t>principi</a:t>
            </a:r>
            <a:r>
              <a:rPr lang="en-US" dirty="0"/>
              <a:t> FAIR, </a:t>
            </a:r>
            <a:r>
              <a:rPr lang="en-US" dirty="0" err="1"/>
              <a:t>ovvero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Findability: </a:t>
            </a:r>
            <a:br>
              <a:rPr lang="en-US" dirty="0"/>
            </a:br>
            <a:r>
              <a:rPr lang="en-US" dirty="0"/>
              <a:t>- Accessibility:</a:t>
            </a:r>
          </a:p>
          <a:p>
            <a:r>
              <a:rPr lang="en-US" dirty="0"/>
              <a:t>- Interoperability:</a:t>
            </a:r>
          </a:p>
          <a:p>
            <a:r>
              <a:rPr lang="en-US" dirty="0"/>
              <a:t>- Reusability: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 </a:t>
            </a:r>
            <a:r>
              <a:rPr lang="en-US" dirty="0" err="1"/>
              <a:t>aspetto</a:t>
            </a:r>
            <a:r>
              <a:rPr lang="en-US" dirty="0"/>
              <a:t>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fornito</a:t>
            </a:r>
            <a:r>
              <a:rPr lang="en-US" dirty="0"/>
              <a:t> dal GARR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findability, </a:t>
            </a:r>
            <a:r>
              <a:rPr lang="en-US" dirty="0" err="1"/>
              <a:t>ovvero</a:t>
            </a:r>
            <a:r>
              <a:rPr lang="en-US" dirty="0"/>
              <a:t> la </a:t>
            </a:r>
            <a:r>
              <a:rPr lang="en-US" dirty="0" err="1"/>
              <a:t>facilità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reperire</a:t>
            </a:r>
            <a:r>
              <a:rPr lang="en-US" dirty="0"/>
              <a:t> il Progetto </a:t>
            </a:r>
            <a:r>
              <a:rPr lang="en-US" dirty="0" err="1"/>
              <a:t>all’interno</a:t>
            </a:r>
            <a:r>
              <a:rPr lang="en-US" dirty="0"/>
              <a:t> del panorama </a:t>
            </a:r>
            <a:r>
              <a:rPr lang="en-US" dirty="0" err="1"/>
              <a:t>scientifico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FD8-A28A-524D-837B-70250345F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Le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bioinformatica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basano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vari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strumenti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software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pacchetti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Le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modifiche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nelle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versioni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del software,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nelle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dipendenze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nelle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impostazioni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parametri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possono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portare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risultati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differenti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L'indisponibilità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l'interruzione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strumenti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specifici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può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ostacolare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riproducibilità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mancanza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documentazione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pipeline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degli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script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rende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difficile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replicare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le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Rcasc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è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un framework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computazionale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fornisce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riproducibilità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computazionale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funzionale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l'analisi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integrata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singole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cellule. 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Docker4seq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è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un wrapper di workflow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sequenziamento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riproducibile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utilizza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tecnologia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container per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un'ulteriore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isolamento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Laniakea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sono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spazi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lavoro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on-demand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costruiti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scienziati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della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vita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bioinformatici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basati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sullo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stack software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Laniakea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FD8-A28A-524D-837B-70250345F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C3042"/>
                </a:solidFill>
              </a:rPr>
              <a:t>Il piano per </a:t>
            </a:r>
            <a:r>
              <a:rPr lang="en-US" dirty="0" err="1">
                <a:solidFill>
                  <a:srgbClr val="0C3042"/>
                </a:solidFill>
              </a:rPr>
              <a:t>rendere</a:t>
            </a:r>
            <a:r>
              <a:rPr lang="en-US" dirty="0">
                <a:solidFill>
                  <a:srgbClr val="0C3042"/>
                </a:solidFill>
              </a:rPr>
              <a:t> CREDO production-ready </a:t>
            </a:r>
            <a:r>
              <a:rPr lang="en-US" dirty="0" err="1">
                <a:solidFill>
                  <a:srgbClr val="0C3042"/>
                </a:solidFill>
              </a:rPr>
              <a:t>è</a:t>
            </a:r>
            <a:r>
              <a:rPr lang="en-US" dirty="0">
                <a:solidFill>
                  <a:srgbClr val="0C3042"/>
                </a:solidFill>
              </a:rPr>
              <a:t> il </a:t>
            </a:r>
            <a:r>
              <a:rPr lang="en-US" dirty="0" err="1">
                <a:solidFill>
                  <a:srgbClr val="0C3042"/>
                </a:solidFill>
              </a:rPr>
              <a:t>seguente</a:t>
            </a:r>
            <a:r>
              <a:rPr lang="en-US" dirty="0">
                <a:solidFill>
                  <a:srgbClr val="0C3042"/>
                </a:solidFill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C304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Ottimizzazione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Codice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Modularità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Rifattorizzare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la base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codice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CREDO per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migliorare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le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prestazioni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eliminare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ridondanze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garantire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struttura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modulare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manutenibilità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>
                <a:solidFill>
                  <a:srgbClr val="0C3042"/>
                </a:solidFill>
              </a:rPr>
              <a:t>Redesign </a:t>
            </a:r>
            <a:r>
              <a:rPr lang="en-US" dirty="0" err="1">
                <a:solidFill>
                  <a:srgbClr val="0C3042"/>
                </a:solidFill>
              </a:rPr>
              <a:t>dell’interfaccia</a:t>
            </a:r>
            <a:r>
              <a:rPr lang="en-US" dirty="0">
                <a:solidFill>
                  <a:srgbClr val="0C3042"/>
                </a:solidFill>
              </a:rPr>
              <a:t> </a:t>
            </a:r>
            <a:r>
              <a:rPr lang="en-US" dirty="0" err="1">
                <a:solidFill>
                  <a:srgbClr val="0C3042"/>
                </a:solidFill>
              </a:rPr>
              <a:t>utente</a:t>
            </a:r>
            <a:r>
              <a:rPr lang="en-US" dirty="0">
                <a:solidFill>
                  <a:srgbClr val="0C3042"/>
                </a:solidFill>
              </a:rPr>
              <a:t> per </a:t>
            </a:r>
            <a:r>
              <a:rPr lang="en-US" dirty="0" err="1">
                <a:solidFill>
                  <a:srgbClr val="0C3042"/>
                </a:solidFill>
              </a:rPr>
              <a:t>migliorare</a:t>
            </a:r>
            <a:r>
              <a:rPr lang="en-US" dirty="0">
                <a:solidFill>
                  <a:srgbClr val="0C3042"/>
                </a:solidFill>
              </a:rPr>
              <a:t> </a:t>
            </a:r>
            <a:r>
              <a:rPr lang="en-US" dirty="0" err="1">
                <a:solidFill>
                  <a:srgbClr val="0C3042"/>
                </a:solidFill>
              </a:rPr>
              <a:t>l’interattività</a:t>
            </a:r>
            <a:r>
              <a:rPr lang="en-US" dirty="0">
                <a:solidFill>
                  <a:srgbClr val="0C3042"/>
                </a:solidFill>
              </a:rPr>
              <a:t> del software.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C304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Supporto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Multiutente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Sviluppare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funzionalità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consentano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l'uso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collaborativo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CREDO, come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degli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account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utente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condivisione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Ciò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comporta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creazione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meccanismi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autenticazione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autorizzazione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eventualmente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implementati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con ACL (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Liste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Controllo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degli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Accessi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Funzionalità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Assegnazione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di DOI. </a:t>
            </a:r>
            <a:r>
              <a:rPr lang="en-US" dirty="0">
                <a:solidFill>
                  <a:srgbClr val="0C3042"/>
                </a:solidFill>
              </a:rPr>
              <a:t>to facilitate citations and 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C304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con routine di testing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automatico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dopo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aggiornamenti.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Ciò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viene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realizzato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attraverso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tecniche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GitOps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[8], come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l'integrazione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continua e la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distribuzione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continua.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Produrre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documentazione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approfondita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comprese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spiegazioni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sulla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struttura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codice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manuali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utente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specifiche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tecniche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per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supportare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sviluppatori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utenti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finali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>
              <a:solidFill>
                <a:srgbClr val="0C30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FD8-A28A-524D-837B-70250345F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DDCF-1D8E-2E44-D3FE-0EB220004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D6115-D7FA-790D-83C1-E366206C1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993E-E5F2-58B7-AF88-D2E4008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C06B-2E76-E802-22B5-A8FD713B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36DD0-A685-A790-235E-2D0E017E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3A78-0C41-02CF-2C66-DC521E1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0A4DF-53E1-A230-5808-173F9E90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5722-F3D8-7319-4613-A9723B7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E7CF-106F-E6CC-A522-FF363C47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D09F-51DC-9D30-F60C-817ECACC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A3D8C-517F-1E1E-C22F-BDFA2788B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197E-C010-F918-D5EC-10521E6A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0A47-52D7-68D2-E24E-58015F97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30AD-6579-BDC7-0A82-5A6443F7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3B60-B6FB-7C2A-DF3F-547BA6CD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8CC-02A9-4F0E-2F35-3D29B846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7C1C-8787-14AE-A428-9A6D2EC1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9A34-AA21-0CE8-AC30-3A163383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2194-2AA4-868C-7F7D-8B7DCA40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66C7-353D-F117-2F97-04D4158E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7D99-08D0-4200-E4CF-B28823F3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E093-1410-3848-E13F-0BB7C87D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EDB4-8098-C25B-89F0-B4FE7BE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7C0E-BE0E-F864-B90D-67443A8B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6015-FA4B-C4A7-1710-831A5F9C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5434-2FFD-F61A-6057-A724078A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B3CA-D41F-F5D5-ECE9-6EC61432E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20D0-F02E-4B54-11C5-0A45B2BF8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231D-141C-8076-6301-1866636B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578EB-7D3B-7DF5-EEB3-A9352B7E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7C965-B5DF-6641-9C1B-CC62F7F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B156-EBA9-D9D9-FC30-EA2A5901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661F-4B2A-6574-488B-DB1A8E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C504-9516-91E1-249D-EAF849B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C042A-CB90-8B2B-AA77-8316B236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C678E-DCDD-6020-C933-7708C70B0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8A00B-FB07-BF10-70FC-203A183F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3C895-B622-F2CA-786D-DDAF2448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7638C-F7CD-6749-21BF-1C6062B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C82-6815-ED2E-C2CE-0FBE503C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2FCF-AC41-89E2-D91D-B5F3CD98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CF72E-65BE-60EB-AF48-F758E1AA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A9091-76DB-584B-F490-4BBC1D3F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F39FA-7995-4715-FCB8-68C31414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E422A-3F4A-673D-F3FB-C89E3392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0A78-015C-FB4F-C834-F1B0EA83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AE60-0D2C-E3D2-E194-6C5D95FA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838C-99B3-AC09-5FA0-BC77EFA0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27E62-C17A-3476-961C-C4B1F795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DF62D-ED1A-8379-F088-F521A22B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893E-4860-B427-0098-59D28F5A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903B-CFAD-26F4-0A1A-183DC4AB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133-4659-791A-609B-FB01FA3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CF7B7-D709-2E29-1B24-0860696D1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F6D8E-6383-FFDE-6BC8-B4E2A843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1AA9-9F27-B8A6-7702-FB9E594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82B0A-60A9-4F0A-9C32-916B4482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ABCE-DE25-89A0-F5C9-F6E2A20B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1CAB-D3EC-E917-03C9-B0B0D351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F6A08-F6BA-E208-07EA-960AC02E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91B7-695E-2869-EDC5-2568A496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3886-73C1-9747-A717-77BC1B6FF05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1C7C-0B8D-5C60-F662-180846EA4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CDF-188B-9BA0-D04A-7774D496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0F90-9872-BE4E-9E07-8F35E1D5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8B9DC-CB67-7175-40B2-1A8A9349074C}"/>
              </a:ext>
            </a:extLst>
          </p:cNvPr>
          <p:cNvSpPr txBox="1"/>
          <p:nvPr/>
        </p:nvSpPr>
        <p:spPr>
          <a:xfrm>
            <a:off x="-3532327" y="-1937432"/>
            <a:ext cx="8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Palette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BCE54-F55C-F5DA-7D21-C226F856C797}"/>
              </a:ext>
            </a:extLst>
          </p:cNvPr>
          <p:cNvSpPr/>
          <p:nvPr/>
        </p:nvSpPr>
        <p:spPr>
          <a:xfrm>
            <a:off x="-3709358" y="-1459468"/>
            <a:ext cx="596826" cy="596826"/>
          </a:xfrm>
          <a:prstGeom prst="rect">
            <a:avLst/>
          </a:prstGeom>
          <a:solidFill>
            <a:srgbClr val="FE88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5CA52-D107-FE2C-88AE-523748F8DAF9}"/>
              </a:ext>
            </a:extLst>
          </p:cNvPr>
          <p:cNvSpPr/>
          <p:nvPr/>
        </p:nvSpPr>
        <p:spPr>
          <a:xfrm>
            <a:off x="-3709358" y="-872871"/>
            <a:ext cx="596826" cy="596826"/>
          </a:xfrm>
          <a:prstGeom prst="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9A7A7-2C7B-AE74-BA7C-68B71641660A}"/>
              </a:ext>
            </a:extLst>
          </p:cNvPr>
          <p:cNvSpPr/>
          <p:nvPr/>
        </p:nvSpPr>
        <p:spPr>
          <a:xfrm>
            <a:off x="-3702335" y="-276045"/>
            <a:ext cx="596826" cy="596826"/>
          </a:xfrm>
          <a:prstGeom prst="rect">
            <a:avLst/>
          </a:prstGeom>
          <a:solidFill>
            <a:srgbClr val="0C30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D16C2-78EE-09E9-F022-3F3DC887A881}"/>
              </a:ext>
            </a:extLst>
          </p:cNvPr>
          <p:cNvSpPr/>
          <p:nvPr/>
        </p:nvSpPr>
        <p:spPr>
          <a:xfrm>
            <a:off x="-3105509" y="-1459467"/>
            <a:ext cx="596826" cy="596826"/>
          </a:xfrm>
          <a:prstGeom prst="rect">
            <a:avLst/>
          </a:prstGeom>
          <a:solidFill>
            <a:srgbClr val="0D52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67AEA-090F-BC34-FDAA-577948D1B47F}"/>
              </a:ext>
            </a:extLst>
          </p:cNvPr>
          <p:cNvSpPr/>
          <p:nvPr/>
        </p:nvSpPr>
        <p:spPr>
          <a:xfrm>
            <a:off x="-3105509" y="-872871"/>
            <a:ext cx="596826" cy="596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2FA2-68B2-9FDD-BD83-AADE21EFD0A4}"/>
              </a:ext>
            </a:extLst>
          </p:cNvPr>
          <p:cNvSpPr txBox="1"/>
          <p:nvPr/>
        </p:nvSpPr>
        <p:spPr>
          <a:xfrm>
            <a:off x="800099" y="2275515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Project CREDO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79497-441E-C3B3-D0AB-AF222E4B4C20}"/>
              </a:ext>
            </a:extLst>
          </p:cNvPr>
          <p:cNvSpPr txBox="1"/>
          <p:nvPr/>
        </p:nvSpPr>
        <p:spPr>
          <a:xfrm>
            <a:off x="800100" y="2921846"/>
            <a:ext cx="3428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Customizable, </a:t>
            </a:r>
            <a:r>
              <a:rPr lang="en-US" sz="1600" dirty="0" err="1">
                <a:solidFill>
                  <a:schemeClr val="bg1"/>
                </a:solidFill>
              </a:rPr>
              <a:t>REproducible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Dockerfile</a:t>
            </a:r>
            <a:r>
              <a:rPr lang="en-US" sz="1600" dirty="0">
                <a:solidFill>
                  <a:schemeClr val="bg1"/>
                </a:solidFill>
              </a:rPr>
              <a:t> Generator for Bioinformatics Applications.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A8621-7D2D-AA91-6536-B0C53EDF3502}"/>
              </a:ext>
            </a:extLst>
          </p:cNvPr>
          <p:cNvSpPr txBox="1"/>
          <p:nvPr/>
        </p:nvSpPr>
        <p:spPr>
          <a:xfrm>
            <a:off x="800100" y="3997708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Eliseo Martelli</a:t>
            </a:r>
          </a:p>
          <a:p>
            <a:r>
              <a:rPr lang="en-US" sz="1600" dirty="0">
                <a:solidFill>
                  <a:schemeClr val="bg1"/>
                </a:solidFill>
              </a:rPr>
              <a:t>Tutor: Luca </a:t>
            </a:r>
            <a:r>
              <a:rPr lang="en-US" sz="1600" dirty="0" err="1">
                <a:solidFill>
                  <a:schemeClr val="bg1"/>
                </a:solidFill>
              </a:rPr>
              <a:t>Alessandrì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D9AC5-1C8F-9496-F126-6C65484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18900000">
            <a:off x="5437462" y="-993634"/>
            <a:ext cx="8845266" cy="8845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8B9C94-841B-17FC-9C5C-BA1979C40500}"/>
              </a:ext>
            </a:extLst>
          </p:cNvPr>
          <p:cNvSpPr txBox="1"/>
          <p:nvPr/>
        </p:nvSpPr>
        <p:spPr>
          <a:xfrm>
            <a:off x="-3591790" y="2554274"/>
            <a:ext cx="81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E8810"/>
                </a:solidFill>
              </a:rPr>
              <a:t>PROBLEM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7A6FF4-90BF-A25C-7CEE-1992A4525299}"/>
              </a:ext>
            </a:extLst>
          </p:cNvPr>
          <p:cNvSpPr/>
          <p:nvPr/>
        </p:nvSpPr>
        <p:spPr>
          <a:xfrm>
            <a:off x="-3742412" y="2561894"/>
            <a:ext cx="1095378" cy="25050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E8810"/>
            </a:solidFill>
          </a:ln>
          <a:effectLst>
            <a:glow rad="76200">
              <a:srgbClr val="FE8810">
                <a:alpha val="2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8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3C7E30-DFC3-C835-7014-850F2945C194}"/>
              </a:ext>
            </a:extLst>
          </p:cNvPr>
          <p:cNvGrpSpPr/>
          <p:nvPr/>
        </p:nvGrpSpPr>
        <p:grpSpPr>
          <a:xfrm>
            <a:off x="876300" y="3290500"/>
            <a:ext cx="1095378" cy="276999"/>
            <a:chOff x="869348" y="2548646"/>
            <a:chExt cx="1095378" cy="2769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D6E6EF-8582-EA32-27C8-2C531D2B26CE}"/>
                </a:ext>
              </a:extLst>
            </p:cNvPr>
            <p:cNvSpPr txBox="1"/>
            <p:nvPr/>
          </p:nvSpPr>
          <p:spPr>
            <a:xfrm>
              <a:off x="984065" y="2548646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E8810"/>
                  </a:solidFill>
                </a:rPr>
                <a:t>WHO AM I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4FFC557-A929-761C-0DE2-0218F65CC773}"/>
                </a:ext>
              </a:extLst>
            </p:cNvPr>
            <p:cNvSpPr/>
            <p:nvPr/>
          </p:nvSpPr>
          <p:spPr>
            <a:xfrm>
              <a:off x="869348" y="2561894"/>
              <a:ext cx="1095378" cy="250504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FE8810"/>
              </a:solidFill>
            </a:ln>
            <a:effectLst>
              <a:glow rad="76200">
                <a:srgbClr val="FE8810">
                  <a:alpha val="25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8810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82B362F-DBB2-1C81-500F-958C3E0B6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18900000">
            <a:off x="12750648" y="2264382"/>
            <a:ext cx="2329235" cy="2329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A35E7-01D5-16B8-98ED-607CAA4C588D}"/>
              </a:ext>
            </a:extLst>
          </p:cNvPr>
          <p:cNvSpPr txBox="1"/>
          <p:nvPr/>
        </p:nvSpPr>
        <p:spPr>
          <a:xfrm>
            <a:off x="6008518" y="901380"/>
            <a:ext cx="144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042"/>
                </a:solidFill>
              </a:rPr>
              <a:t>Education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F84B1-2A8E-F0C5-47E2-B2CB7E215D53}"/>
              </a:ext>
            </a:extLst>
          </p:cNvPr>
          <p:cNvSpPr txBox="1"/>
          <p:nvPr/>
        </p:nvSpPr>
        <p:spPr>
          <a:xfrm>
            <a:off x="6896100" y="1359610"/>
            <a:ext cx="473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C3042"/>
                </a:solidFill>
              </a:rPr>
              <a:t>Università</a:t>
            </a:r>
            <a:r>
              <a:rPr lang="en-US" dirty="0">
                <a:solidFill>
                  <a:srgbClr val="0C3042"/>
                </a:solidFill>
              </a:rPr>
              <a:t> </a:t>
            </a:r>
            <a:r>
              <a:rPr lang="en-US" dirty="0" err="1">
                <a:solidFill>
                  <a:srgbClr val="0C3042"/>
                </a:solidFill>
              </a:rPr>
              <a:t>degli</a:t>
            </a:r>
            <a:r>
              <a:rPr lang="en-US" dirty="0">
                <a:solidFill>
                  <a:srgbClr val="0C3042"/>
                </a:solidFill>
              </a:rPr>
              <a:t> </a:t>
            </a:r>
            <a:r>
              <a:rPr lang="en-US" dirty="0" err="1">
                <a:solidFill>
                  <a:srgbClr val="0C3042"/>
                </a:solidFill>
              </a:rPr>
              <a:t>Studi</a:t>
            </a:r>
            <a:r>
              <a:rPr lang="en-US" dirty="0">
                <a:solidFill>
                  <a:srgbClr val="0C3042"/>
                </a:solidFill>
              </a:rPr>
              <a:t> di Torino</a:t>
            </a:r>
          </a:p>
          <a:p>
            <a:r>
              <a:rPr lang="en-US" b="1" dirty="0">
                <a:solidFill>
                  <a:srgbClr val="0C3042"/>
                </a:solidFill>
              </a:rPr>
              <a:t>Bachelor Degree in 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912AF-952D-099D-A758-F83A72903856}"/>
              </a:ext>
            </a:extLst>
          </p:cNvPr>
          <p:cNvSpPr txBox="1"/>
          <p:nvPr/>
        </p:nvSpPr>
        <p:spPr>
          <a:xfrm>
            <a:off x="6008518" y="2263931"/>
            <a:ext cx="234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042"/>
                </a:solidFill>
              </a:rPr>
              <a:t>Work Experience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3F192-EBDD-8686-58E8-7816A312201C}"/>
              </a:ext>
            </a:extLst>
          </p:cNvPr>
          <p:cNvSpPr txBox="1"/>
          <p:nvPr/>
        </p:nvSpPr>
        <p:spPr>
          <a:xfrm>
            <a:off x="6789501" y="2714460"/>
            <a:ext cx="473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C3042"/>
                </a:solidFill>
              </a:rPr>
              <a:t>Dedalonet</a:t>
            </a:r>
            <a:r>
              <a:rPr lang="en-US" dirty="0">
                <a:solidFill>
                  <a:srgbClr val="0C3042"/>
                </a:solidFill>
              </a:rPr>
              <a:t> </a:t>
            </a:r>
            <a:r>
              <a:rPr lang="en-US" dirty="0" err="1">
                <a:solidFill>
                  <a:srgbClr val="0C3042"/>
                </a:solidFill>
              </a:rPr>
              <a:t>S.r.l</a:t>
            </a:r>
            <a:endParaRPr lang="en-US" dirty="0">
              <a:solidFill>
                <a:srgbClr val="0C3042"/>
              </a:solidFill>
            </a:endParaRPr>
          </a:p>
          <a:p>
            <a:r>
              <a:rPr lang="en-US" b="1" dirty="0">
                <a:solidFill>
                  <a:srgbClr val="0C3042"/>
                </a:solidFill>
              </a:rPr>
              <a:t>Network Technician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3831B-3BE6-A623-CE6D-A7F712E4F799}"/>
              </a:ext>
            </a:extLst>
          </p:cNvPr>
          <p:cNvSpPr txBox="1"/>
          <p:nvPr/>
        </p:nvSpPr>
        <p:spPr>
          <a:xfrm>
            <a:off x="6789501" y="3386349"/>
            <a:ext cx="473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C3042"/>
                </a:solidFill>
              </a:rPr>
              <a:t>Freelance</a:t>
            </a:r>
          </a:p>
          <a:p>
            <a:r>
              <a:rPr lang="en-US" b="1" dirty="0">
                <a:solidFill>
                  <a:srgbClr val="0C3042"/>
                </a:solidFill>
              </a:rPr>
              <a:t>Full-stack &amp; Android Developer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095A3-D0A5-242A-7964-1FA7AC1EDE6C}"/>
              </a:ext>
            </a:extLst>
          </p:cNvPr>
          <p:cNvSpPr txBox="1"/>
          <p:nvPr/>
        </p:nvSpPr>
        <p:spPr>
          <a:xfrm>
            <a:off x="6008518" y="428051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C3042"/>
                </a:solidFill>
              </a:rPr>
              <a:t>Misc</a:t>
            </a:r>
            <a:endParaRPr lang="en-US" sz="2400" b="1" dirty="0">
              <a:solidFill>
                <a:srgbClr val="0C304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10320-835B-5437-932C-959EDC1F0677}"/>
              </a:ext>
            </a:extLst>
          </p:cNvPr>
          <p:cNvSpPr txBox="1"/>
          <p:nvPr/>
        </p:nvSpPr>
        <p:spPr>
          <a:xfrm>
            <a:off x="6804046" y="4731045"/>
            <a:ext cx="47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C3042"/>
                </a:solidFill>
              </a:rPr>
              <a:t>Open Source Contributor &amp; Enthusiast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C7D98-53F1-A621-8AC1-93FFDB2B1043}"/>
              </a:ext>
            </a:extLst>
          </p:cNvPr>
          <p:cNvSpPr txBox="1"/>
          <p:nvPr/>
        </p:nvSpPr>
        <p:spPr>
          <a:xfrm>
            <a:off x="6816871" y="4989035"/>
            <a:ext cx="47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C3042"/>
                </a:solidFill>
              </a:rPr>
              <a:t>Technical Blog Writer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1F6E4-F91C-94A4-3B2D-4269F7339DE0}"/>
              </a:ext>
            </a:extLst>
          </p:cNvPr>
          <p:cNvSpPr txBox="1"/>
          <p:nvPr/>
        </p:nvSpPr>
        <p:spPr>
          <a:xfrm>
            <a:off x="6799206" y="5587601"/>
            <a:ext cx="47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C3042"/>
                </a:solidFill>
              </a:rPr>
              <a:t>Home Automation &amp; Embedded Dev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036FF-B3A5-9936-533D-66B526CF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95" y="1451942"/>
            <a:ext cx="461665" cy="461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59F23-0342-DF3A-0D0B-6FE42077C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41" y="4801693"/>
            <a:ext cx="460819" cy="444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57569-9E8E-2850-266D-AE006D813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795" y="3518579"/>
            <a:ext cx="458750" cy="400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502B7-5BDC-75B7-996F-7860477E2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650" y="5518586"/>
            <a:ext cx="458751" cy="458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012C55-09F8-A41C-439A-A34A3DD1C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375" y="2815987"/>
            <a:ext cx="458750" cy="4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B2D1C-0443-3FB8-751C-EADE05A85420}"/>
              </a:ext>
            </a:extLst>
          </p:cNvPr>
          <p:cNvSpPr/>
          <p:nvPr/>
        </p:nvSpPr>
        <p:spPr>
          <a:xfrm>
            <a:off x="3422276" y="0"/>
            <a:ext cx="8769724" cy="6858000"/>
          </a:xfrm>
          <a:prstGeom prst="rect">
            <a:avLst/>
          </a:prstGeom>
          <a:solidFill>
            <a:srgbClr val="F7F7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4CC05-81CC-3BE6-C378-F32BF2027763}"/>
              </a:ext>
            </a:extLst>
          </p:cNvPr>
          <p:cNvSpPr txBox="1"/>
          <p:nvPr/>
        </p:nvSpPr>
        <p:spPr>
          <a:xfrm>
            <a:off x="467590" y="3282434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C3042"/>
                </a:solidFill>
              </a:rPr>
              <a:t>The Inner-workings</a:t>
            </a:r>
          </a:p>
        </p:txBody>
      </p:sp>
      <p:pic>
        <p:nvPicPr>
          <p:cNvPr id="10" name="officeArt object">
            <a:extLst>
              <a:ext uri="{FF2B5EF4-FFF2-40B4-BE49-F238E27FC236}">
                <a16:creationId xmlns:a16="http://schemas.microsoft.com/office/drawing/2014/main" id="{15113F28-F410-736B-E14E-12F92014F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2276" y="852055"/>
            <a:ext cx="8769724" cy="53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4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9546E7-713D-207B-F417-0376418BC041}"/>
              </a:ext>
            </a:extLst>
          </p:cNvPr>
          <p:cNvSpPr txBox="1"/>
          <p:nvPr/>
        </p:nvSpPr>
        <p:spPr>
          <a:xfrm>
            <a:off x="-4640278" y="3082705"/>
            <a:ext cx="436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5F5F5">
                    <a:alpha val="0"/>
                  </a:srgbClr>
                </a:solidFill>
              </a:rPr>
              <a:t>CREDO stands by 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767A1-6B19-B849-B349-7214EEA0DC7C}"/>
              </a:ext>
            </a:extLst>
          </p:cNvPr>
          <p:cNvSpPr txBox="1"/>
          <p:nvPr/>
        </p:nvSpPr>
        <p:spPr>
          <a:xfrm>
            <a:off x="800100" y="2497604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key asset to build a </a:t>
            </a:r>
            <a:r>
              <a:rPr lang="en-US" sz="2400" b="1" dirty="0">
                <a:solidFill>
                  <a:srgbClr val="FE8810"/>
                </a:solidFill>
                <a:effectLst/>
                <a:latin typeface="Helvetica Neue" panose="02000503000000020004" pitchFamily="2" charset="0"/>
              </a:rPr>
              <a:t>successful</a:t>
            </a:r>
            <a:r>
              <a:rPr lang="en-US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software product is the findability of the application. 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By leveraging GARR's </a:t>
            </a:r>
            <a:r>
              <a:rPr lang="en-US" sz="2400" b="1" dirty="0">
                <a:solidFill>
                  <a:srgbClr val="FE8810"/>
                </a:solidFill>
                <a:effectLst/>
                <a:latin typeface="Helvetica Neue" panose="02000503000000020004" pitchFamily="2" charset="0"/>
              </a:rPr>
              <a:t>cloud platform</a:t>
            </a:r>
            <a:r>
              <a:rPr lang="en-US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rgbClr val="FE8810"/>
                </a:solidFill>
                <a:effectLst/>
                <a:latin typeface="Helvetica Neue" panose="02000503000000020004" pitchFamily="2" charset="0"/>
              </a:rPr>
              <a:t>horizontal scalability</a:t>
            </a:r>
            <a:r>
              <a:rPr lang="en-US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we can </a:t>
            </a:r>
            <a:r>
              <a:rPr lang="en-US" sz="2400" b="1" dirty="0">
                <a:solidFill>
                  <a:srgbClr val="FE8810"/>
                </a:solidFill>
                <a:effectLst/>
                <a:latin typeface="Helvetica Neue" panose="02000503000000020004" pitchFamily="2" charset="0"/>
              </a:rPr>
              <a:t>accelerate</a:t>
            </a:r>
            <a:r>
              <a:rPr lang="en-US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steps needed to build reproducible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0716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6E6EF-8582-EA32-27C8-2C531D2B26CE}"/>
              </a:ext>
            </a:extLst>
          </p:cNvPr>
          <p:cNvSpPr txBox="1"/>
          <p:nvPr/>
        </p:nvSpPr>
        <p:spPr>
          <a:xfrm>
            <a:off x="1029970" y="827532"/>
            <a:ext cx="81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E8810"/>
                </a:solidFill>
              </a:rPr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2FA2-68B2-9FDD-BD83-AADE21EFD0A4}"/>
              </a:ext>
            </a:extLst>
          </p:cNvPr>
          <p:cNvSpPr txBox="1"/>
          <p:nvPr/>
        </p:nvSpPr>
        <p:spPr>
          <a:xfrm>
            <a:off x="7841792" y="5373207"/>
            <a:ext cx="373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C3042"/>
                </a:solidFill>
              </a:rPr>
              <a:t>Experiment </a:t>
            </a:r>
            <a:r>
              <a:rPr lang="en-US" sz="2400" b="1" dirty="0">
                <a:solidFill>
                  <a:srgbClr val="FE8810"/>
                </a:solidFill>
              </a:rPr>
              <a:t>Reproducibility</a:t>
            </a:r>
            <a:r>
              <a:rPr lang="en-US" sz="2400" b="1" dirty="0">
                <a:solidFill>
                  <a:srgbClr val="0C3042"/>
                </a:solidFill>
              </a:rPr>
              <a:t> </a:t>
            </a:r>
          </a:p>
          <a:p>
            <a:pPr algn="r"/>
            <a:r>
              <a:rPr lang="en-US" sz="2400" b="1" dirty="0">
                <a:solidFill>
                  <a:srgbClr val="0C3042"/>
                </a:solidFill>
              </a:rPr>
              <a:t>is hard in Bioinformatics.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4FFC557-A929-761C-0DE2-0218F65CC773}"/>
              </a:ext>
            </a:extLst>
          </p:cNvPr>
          <p:cNvSpPr/>
          <p:nvPr/>
        </p:nvSpPr>
        <p:spPr>
          <a:xfrm>
            <a:off x="879348" y="835152"/>
            <a:ext cx="1095378" cy="25050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E8810"/>
            </a:solidFill>
          </a:ln>
          <a:effectLst>
            <a:glow rad="76200">
              <a:srgbClr val="FE8810">
                <a:alpha val="25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881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2B362F-DBB2-1C81-500F-958C3E0B6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18900000">
            <a:off x="12750648" y="2264382"/>
            <a:ext cx="2329235" cy="2329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1940E-2476-9856-3B4C-BCCC381D5624}"/>
              </a:ext>
            </a:extLst>
          </p:cNvPr>
          <p:cNvSpPr txBox="1"/>
          <p:nvPr/>
        </p:nvSpPr>
        <p:spPr>
          <a:xfrm>
            <a:off x="803148" y="1237913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Bioinformatics analyses rely on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various software tools and packages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9EFC2-3187-4AB4-7AA0-E5A61739567B}"/>
              </a:ext>
            </a:extLst>
          </p:cNvPr>
          <p:cNvGrpSpPr/>
          <p:nvPr/>
        </p:nvGrpSpPr>
        <p:grpSpPr>
          <a:xfrm>
            <a:off x="7920328" y="2674782"/>
            <a:ext cx="1646220" cy="1584636"/>
            <a:chOff x="7892896" y="2685956"/>
            <a:chExt cx="1646220" cy="158463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ADF26-7816-83E6-9C3E-19EA7BCDB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4339" y="2685956"/>
              <a:ext cx="1403333" cy="14033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3DA220-2D0D-2272-53FF-2B28B101B679}"/>
                </a:ext>
              </a:extLst>
            </p:cNvPr>
            <p:cNvSpPr txBox="1"/>
            <p:nvPr/>
          </p:nvSpPr>
          <p:spPr>
            <a:xfrm>
              <a:off x="7892896" y="3808927"/>
              <a:ext cx="1646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C3042"/>
                  </a:solidFill>
                </a:rPr>
                <a:t>docker4seq</a:t>
              </a:r>
              <a:endParaRPr lang="en-US" b="1" dirty="0">
                <a:solidFill>
                  <a:srgbClr val="0C304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70E32D-DC32-39A0-A784-E00314B28ACA}"/>
              </a:ext>
            </a:extLst>
          </p:cNvPr>
          <p:cNvGrpSpPr/>
          <p:nvPr/>
        </p:nvGrpSpPr>
        <p:grpSpPr>
          <a:xfrm>
            <a:off x="4803880" y="2975629"/>
            <a:ext cx="2369495" cy="1283789"/>
            <a:chOff x="4911253" y="2986803"/>
            <a:chExt cx="2369495" cy="12837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ADA96B-3E58-0067-9C6C-E78EC83A6C43}"/>
                </a:ext>
              </a:extLst>
            </p:cNvPr>
            <p:cNvSpPr txBox="1"/>
            <p:nvPr/>
          </p:nvSpPr>
          <p:spPr>
            <a:xfrm>
              <a:off x="4911253" y="3808927"/>
              <a:ext cx="2369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C3042"/>
                  </a:solidFill>
                </a:rPr>
                <a:t>Laniakea@ReCaS</a:t>
              </a:r>
              <a:endParaRPr lang="en-US" sz="2400" b="1" dirty="0">
                <a:solidFill>
                  <a:srgbClr val="0C3042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BBA3B7A-B0C4-4391-ACB9-52560A82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7036" y="2986803"/>
              <a:ext cx="1057927" cy="82212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21016D-89D7-82A4-BF37-07E74410947B}"/>
              </a:ext>
            </a:extLst>
          </p:cNvPr>
          <p:cNvGrpSpPr/>
          <p:nvPr/>
        </p:nvGrpSpPr>
        <p:grpSpPr>
          <a:xfrm>
            <a:off x="3104422" y="2975629"/>
            <a:ext cx="952505" cy="1297517"/>
            <a:chOff x="3076990" y="2986803"/>
            <a:chExt cx="952505" cy="129751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EEBB37-7418-EC1B-DD4D-289AF861629C}"/>
                </a:ext>
              </a:extLst>
            </p:cNvPr>
            <p:cNvSpPr txBox="1"/>
            <p:nvPr/>
          </p:nvSpPr>
          <p:spPr>
            <a:xfrm>
              <a:off x="3076990" y="3822655"/>
              <a:ext cx="952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C3042"/>
                  </a:solidFill>
                </a:rPr>
                <a:t>rCASC</a:t>
              </a:r>
              <a:endParaRPr lang="en-US" b="1" dirty="0">
                <a:solidFill>
                  <a:srgbClr val="0C3042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8EE0B5-BEA8-CF34-CC29-69277AEE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6990" y="2986803"/>
              <a:ext cx="916003" cy="835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3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65E4A12-BBF2-604B-55A8-D486E9362AC5}"/>
              </a:ext>
            </a:extLst>
          </p:cNvPr>
          <p:cNvSpPr txBox="1"/>
          <p:nvPr/>
        </p:nvSpPr>
        <p:spPr>
          <a:xfrm>
            <a:off x="4229100" y="1947446"/>
            <a:ext cx="70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3042"/>
                </a:solidFill>
              </a:rPr>
              <a:t>Modularity &amp;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9A4C7-FC94-0738-D281-3E7607744903}"/>
              </a:ext>
            </a:extLst>
          </p:cNvPr>
          <p:cNvSpPr txBox="1"/>
          <p:nvPr/>
        </p:nvSpPr>
        <p:spPr>
          <a:xfrm>
            <a:off x="4229100" y="2457414"/>
            <a:ext cx="70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3042"/>
                </a:solidFill>
              </a:rPr>
              <a:t>UI Redesign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05E062-63AD-859F-A409-55BDD67760B2}"/>
              </a:ext>
            </a:extLst>
          </p:cNvPr>
          <p:cNvSpPr txBox="1"/>
          <p:nvPr/>
        </p:nvSpPr>
        <p:spPr>
          <a:xfrm>
            <a:off x="4229100" y="2967382"/>
            <a:ext cx="70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3042"/>
                </a:solidFill>
              </a:rPr>
              <a:t>Multiuser 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A6A141-43DB-FD8B-BB5B-743F7484C51D}"/>
              </a:ext>
            </a:extLst>
          </p:cNvPr>
          <p:cNvSpPr txBox="1"/>
          <p:nvPr/>
        </p:nvSpPr>
        <p:spPr>
          <a:xfrm>
            <a:off x="4229100" y="3477350"/>
            <a:ext cx="70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3042"/>
                </a:solidFill>
              </a:rPr>
              <a:t>DOI Tagging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24A4FB-BD4D-347A-2961-CA2E05B411EB}"/>
              </a:ext>
            </a:extLst>
          </p:cNvPr>
          <p:cNvSpPr txBox="1"/>
          <p:nvPr/>
        </p:nvSpPr>
        <p:spPr>
          <a:xfrm>
            <a:off x="4229100" y="3987318"/>
            <a:ext cx="70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3042"/>
                </a:solidFill>
              </a:rPr>
              <a:t>Quality Assurance &amp;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2218F6-9D56-38B9-54EC-177F6CDC9057}"/>
              </a:ext>
            </a:extLst>
          </p:cNvPr>
          <p:cNvSpPr txBox="1"/>
          <p:nvPr/>
        </p:nvSpPr>
        <p:spPr>
          <a:xfrm>
            <a:off x="4229100" y="4497288"/>
            <a:ext cx="70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C3042"/>
                </a:solidFill>
              </a:rPr>
              <a:t>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98E54-FA10-5DB6-B27F-A3503E6A86EE}"/>
              </a:ext>
            </a:extLst>
          </p:cNvPr>
          <p:cNvSpPr/>
          <p:nvPr/>
        </p:nvSpPr>
        <p:spPr>
          <a:xfrm>
            <a:off x="0" y="0"/>
            <a:ext cx="3439868" cy="6858000"/>
          </a:xfrm>
          <a:prstGeom prst="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4CC05-81CC-3BE6-C378-F32BF2027763}"/>
              </a:ext>
            </a:extLst>
          </p:cNvPr>
          <p:cNvSpPr txBox="1"/>
          <p:nvPr/>
        </p:nvSpPr>
        <p:spPr>
          <a:xfrm>
            <a:off x="800100" y="3105834"/>
            <a:ext cx="182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C3042"/>
                </a:solidFill>
              </a:rPr>
              <a:t>The Plan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CD79CD-519A-36A8-5F86-FC4B6EB2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63712"/>
              </p:ext>
            </p:extLst>
          </p:nvPr>
        </p:nvGraphicFramePr>
        <p:xfrm>
          <a:off x="6896100" y="1121789"/>
          <a:ext cx="4495800" cy="38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150766545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46880358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341600614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95087527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115633387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80637926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163698052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149280058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163010988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351134835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96861137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819655575"/>
                    </a:ext>
                  </a:extLst>
                </a:gridCol>
              </a:tblGrid>
              <a:tr h="64887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0C304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43067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924046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63322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381757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811966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C30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55160"/>
                  </a:ext>
                </a:extLst>
              </a:tr>
            </a:tbl>
          </a:graphicData>
        </a:graphic>
      </p:graphicFrame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3A1743B0-1CDA-AC51-6B23-873C80463A3B}"/>
              </a:ext>
            </a:extLst>
          </p:cNvPr>
          <p:cNvSpPr/>
          <p:nvPr/>
        </p:nvSpPr>
        <p:spPr>
          <a:xfrm rot="5400000">
            <a:off x="7228015" y="1615531"/>
            <a:ext cx="452854" cy="1116684"/>
          </a:xfrm>
          <a:prstGeom prst="round2Same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B3DDC9CB-AEFD-5EB0-622D-C3B0DBF7B92D}"/>
              </a:ext>
            </a:extLst>
          </p:cNvPr>
          <p:cNvSpPr/>
          <p:nvPr/>
        </p:nvSpPr>
        <p:spPr>
          <a:xfrm rot="5400000">
            <a:off x="8151645" y="1926812"/>
            <a:ext cx="452854" cy="1455656"/>
          </a:xfrm>
          <a:prstGeom prst="round2Same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C2158C3B-C95D-719A-3C1E-44FE325EAE17}"/>
              </a:ext>
            </a:extLst>
          </p:cNvPr>
          <p:cNvSpPr/>
          <p:nvPr/>
        </p:nvSpPr>
        <p:spPr>
          <a:xfrm rot="5400000">
            <a:off x="9084309" y="3428716"/>
            <a:ext cx="452854" cy="409673"/>
          </a:xfrm>
          <a:prstGeom prst="round2Same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8D8EBA74-8E7F-52CB-33A1-A0579FFC288A}"/>
              </a:ext>
            </a:extLst>
          </p:cNvPr>
          <p:cNvSpPr/>
          <p:nvPr/>
        </p:nvSpPr>
        <p:spPr>
          <a:xfrm rot="5400000">
            <a:off x="9109742" y="2049346"/>
            <a:ext cx="452854" cy="4111461"/>
          </a:xfrm>
          <a:prstGeom prst="round2Same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578B0160-D166-6A05-9098-2DF7BC9D814E}"/>
              </a:ext>
            </a:extLst>
          </p:cNvPr>
          <p:cNvSpPr/>
          <p:nvPr/>
        </p:nvSpPr>
        <p:spPr>
          <a:xfrm rot="5400000">
            <a:off x="8917573" y="2341740"/>
            <a:ext cx="452854" cy="4495799"/>
          </a:xfrm>
          <a:prstGeom prst="round2Same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4C0B1205-7067-E905-5D5F-BCB0248912A2}"/>
              </a:ext>
            </a:extLst>
          </p:cNvPr>
          <p:cNvSpPr/>
          <p:nvPr/>
        </p:nvSpPr>
        <p:spPr>
          <a:xfrm rot="5400000">
            <a:off x="10022472" y="2000360"/>
            <a:ext cx="452854" cy="2285999"/>
          </a:xfrm>
          <a:prstGeom prst="round2SameRect">
            <a:avLst/>
          </a:prstGeom>
          <a:solidFill>
            <a:srgbClr val="8DCF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896</Words>
  <Application>Microsoft Macintosh PowerPoint</Application>
  <PresentationFormat>Widescreen</PresentationFormat>
  <Paragraphs>108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Neue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Eliseo Martelli</dc:creator>
  <cp:lastModifiedBy>Eliseo Martelli</cp:lastModifiedBy>
  <cp:revision>238</cp:revision>
  <dcterms:created xsi:type="dcterms:W3CDTF">2023-12-14T07:06:30Z</dcterms:created>
  <dcterms:modified xsi:type="dcterms:W3CDTF">2024-01-09T12:56:01Z</dcterms:modified>
</cp:coreProperties>
</file>