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www.data.gouv.fr/fr/datasets/r/4765fe48-35fd-4536-b029-4727380ce23c"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svg"/><Relationship Id="rId2" Type="http://schemas.openxmlformats.org/officeDocument/2006/relationships/image" Target="../media/image2.svg"/><Relationship Id="rId1" Type="http://schemas.openxmlformats.org/officeDocument/2006/relationships/image" Target="../media/image7.png"/><Relationship Id="rId6" Type="http://schemas.openxmlformats.org/officeDocument/2006/relationships/image" Target="../media/image9.png"/><Relationship Id="rId5" Type="http://schemas.openxmlformats.org/officeDocument/2006/relationships/hyperlink" Target="https://www.data.gouv.fr/fr/datasets/r/4765fe48-35fd-4536-b029-4727380ce23c" TargetMode="External"/><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1E37116-B3F0-45D4-AEF6-C4FF08652B5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5E150E-4F01-4261-8AFB-B412BAF4BFDF}">
      <dgm:prSet/>
      <dgm:spPr/>
      <dgm:t>
        <a:bodyPr/>
        <a:lstStyle/>
        <a:p>
          <a:r>
            <a:rPr lang="en-US"/>
            <a:t>For this project, I've chosen to study </a:t>
          </a:r>
          <a:r>
            <a:rPr lang="en-US" b="1"/>
            <a:t>venues in Paris</a:t>
          </a:r>
          <a:r>
            <a:rPr lang="en-US"/>
            <a:t> and in which </a:t>
          </a:r>
          <a:r>
            <a:rPr lang="en-US" b="1"/>
            <a:t>arrondissement</a:t>
          </a:r>
          <a:r>
            <a:rPr lang="en-US"/>
            <a:t> they are most likely to appear. For instance, if you're a italian tourist in Paris, and craving for those italian pastas you miss so much. You might then wonder in which neighborhood you should head to in order to find what you're looking for.</a:t>
          </a:r>
        </a:p>
      </dgm:t>
    </dgm:pt>
    <dgm:pt modelId="{3DDD518A-1198-4834-98DB-88B6CC39787E}" type="parTrans" cxnId="{E1690640-4B6F-4379-9BD8-A4B432539C60}">
      <dgm:prSet/>
      <dgm:spPr/>
      <dgm:t>
        <a:bodyPr/>
        <a:lstStyle/>
        <a:p>
          <a:endParaRPr lang="en-US"/>
        </a:p>
      </dgm:t>
    </dgm:pt>
    <dgm:pt modelId="{DD4F8D48-8990-405C-9C8C-8363DBC5AA56}" type="sibTrans" cxnId="{E1690640-4B6F-4379-9BD8-A4B432539C60}">
      <dgm:prSet/>
      <dgm:spPr/>
      <dgm:t>
        <a:bodyPr/>
        <a:lstStyle/>
        <a:p>
          <a:endParaRPr lang="en-US"/>
        </a:p>
      </dgm:t>
    </dgm:pt>
    <dgm:pt modelId="{39B2C39F-DFC7-406A-B9A7-02FCAB8501FF}">
      <dgm:prSet/>
      <dgm:spPr/>
      <dgm:t>
        <a:bodyPr/>
        <a:lstStyle/>
        <a:p>
          <a:r>
            <a:rPr lang="en-US"/>
            <a:t>Another application could be that you have the project of opening a Art Gallery. You might want to know in which neighborhood you're the most likely to find other galleries and match the demand there.</a:t>
          </a:r>
        </a:p>
      </dgm:t>
    </dgm:pt>
    <dgm:pt modelId="{8F5B3374-F0D9-4B94-BA3B-C055CBABFCDE}" type="parTrans" cxnId="{76DF8092-2915-4B51-BDDE-DD339FEFE1B5}">
      <dgm:prSet/>
      <dgm:spPr/>
      <dgm:t>
        <a:bodyPr/>
        <a:lstStyle/>
        <a:p>
          <a:endParaRPr lang="en-US"/>
        </a:p>
      </dgm:t>
    </dgm:pt>
    <dgm:pt modelId="{E4A0CA6D-3526-405F-824D-6FB82F5C1B0C}" type="sibTrans" cxnId="{76DF8092-2915-4B51-BDDE-DD339FEFE1B5}">
      <dgm:prSet/>
      <dgm:spPr/>
      <dgm:t>
        <a:bodyPr/>
        <a:lstStyle/>
        <a:p>
          <a:endParaRPr lang="en-US"/>
        </a:p>
      </dgm:t>
    </dgm:pt>
    <dgm:pt modelId="{8EF0356A-086C-4F66-8B72-43908A5A50B6}">
      <dgm:prSet/>
      <dgm:spPr/>
      <dgm:t>
        <a:bodyPr/>
        <a:lstStyle/>
        <a:p>
          <a:r>
            <a:rPr lang="en-US"/>
            <a:t>The </a:t>
          </a:r>
          <a:r>
            <a:rPr lang="en-US" b="1"/>
            <a:t>target</a:t>
          </a:r>
          <a:r>
            <a:rPr lang="en-US"/>
            <a:t> can be then very wide : from citizens looking for a place to a professional trying to start a business</a:t>
          </a:r>
        </a:p>
      </dgm:t>
    </dgm:pt>
    <dgm:pt modelId="{4CE0CE68-32D1-41BD-8C6D-F8E3E91B72F5}" type="parTrans" cxnId="{6A6AAEEA-9EB2-4768-A0C4-C3A2F2FA0711}">
      <dgm:prSet/>
      <dgm:spPr/>
      <dgm:t>
        <a:bodyPr/>
        <a:lstStyle/>
        <a:p>
          <a:endParaRPr lang="en-US"/>
        </a:p>
      </dgm:t>
    </dgm:pt>
    <dgm:pt modelId="{BB8F73D3-6E72-4E36-8554-4AFEAF3284AA}" type="sibTrans" cxnId="{6A6AAEEA-9EB2-4768-A0C4-C3A2F2FA0711}">
      <dgm:prSet/>
      <dgm:spPr/>
      <dgm:t>
        <a:bodyPr/>
        <a:lstStyle/>
        <a:p>
          <a:endParaRPr lang="en-US"/>
        </a:p>
      </dgm:t>
    </dgm:pt>
    <dgm:pt modelId="{67A5466F-1F8A-437A-87D7-0544BE0F50C2}" type="pres">
      <dgm:prSet presAssocID="{B1E37116-B3F0-45D4-AEF6-C4FF08652B51}" presName="linear" presStyleCnt="0">
        <dgm:presLayoutVars>
          <dgm:animLvl val="lvl"/>
          <dgm:resizeHandles val="exact"/>
        </dgm:presLayoutVars>
      </dgm:prSet>
      <dgm:spPr/>
    </dgm:pt>
    <dgm:pt modelId="{1E38F520-A819-429F-B727-9CE875E90268}" type="pres">
      <dgm:prSet presAssocID="{335E150E-4F01-4261-8AFB-B412BAF4BFDF}" presName="parentText" presStyleLbl="node1" presStyleIdx="0" presStyleCnt="3">
        <dgm:presLayoutVars>
          <dgm:chMax val="0"/>
          <dgm:bulletEnabled val="1"/>
        </dgm:presLayoutVars>
      </dgm:prSet>
      <dgm:spPr/>
    </dgm:pt>
    <dgm:pt modelId="{82409D6B-3FF5-4E9B-AEC7-78DA595B76A3}" type="pres">
      <dgm:prSet presAssocID="{DD4F8D48-8990-405C-9C8C-8363DBC5AA56}" presName="spacer" presStyleCnt="0"/>
      <dgm:spPr/>
    </dgm:pt>
    <dgm:pt modelId="{36A3DDF8-136A-4730-B8EF-356C8763D0EA}" type="pres">
      <dgm:prSet presAssocID="{39B2C39F-DFC7-406A-B9A7-02FCAB8501FF}" presName="parentText" presStyleLbl="node1" presStyleIdx="1" presStyleCnt="3">
        <dgm:presLayoutVars>
          <dgm:chMax val="0"/>
          <dgm:bulletEnabled val="1"/>
        </dgm:presLayoutVars>
      </dgm:prSet>
      <dgm:spPr/>
    </dgm:pt>
    <dgm:pt modelId="{1E1C38A7-8F92-4150-AD61-294D802F71CC}" type="pres">
      <dgm:prSet presAssocID="{E4A0CA6D-3526-405F-824D-6FB82F5C1B0C}" presName="spacer" presStyleCnt="0"/>
      <dgm:spPr/>
    </dgm:pt>
    <dgm:pt modelId="{D61628C4-899F-47DB-A353-4FAE878E123C}" type="pres">
      <dgm:prSet presAssocID="{8EF0356A-086C-4F66-8B72-43908A5A50B6}" presName="parentText" presStyleLbl="node1" presStyleIdx="2" presStyleCnt="3">
        <dgm:presLayoutVars>
          <dgm:chMax val="0"/>
          <dgm:bulletEnabled val="1"/>
        </dgm:presLayoutVars>
      </dgm:prSet>
      <dgm:spPr/>
    </dgm:pt>
  </dgm:ptLst>
  <dgm:cxnLst>
    <dgm:cxn modelId="{17C72D19-3E7A-4911-9467-B2F1A11C8541}" type="presOf" srcId="{8EF0356A-086C-4F66-8B72-43908A5A50B6}" destId="{D61628C4-899F-47DB-A353-4FAE878E123C}" srcOrd="0" destOrd="0" presId="urn:microsoft.com/office/officeart/2005/8/layout/vList2"/>
    <dgm:cxn modelId="{4E0E4923-9B14-4463-9D7E-FF56879B0FC2}" type="presOf" srcId="{B1E37116-B3F0-45D4-AEF6-C4FF08652B51}" destId="{67A5466F-1F8A-437A-87D7-0544BE0F50C2}" srcOrd="0" destOrd="0" presId="urn:microsoft.com/office/officeart/2005/8/layout/vList2"/>
    <dgm:cxn modelId="{E1690640-4B6F-4379-9BD8-A4B432539C60}" srcId="{B1E37116-B3F0-45D4-AEF6-C4FF08652B51}" destId="{335E150E-4F01-4261-8AFB-B412BAF4BFDF}" srcOrd="0" destOrd="0" parTransId="{3DDD518A-1198-4834-98DB-88B6CC39787E}" sibTransId="{DD4F8D48-8990-405C-9C8C-8363DBC5AA56}"/>
    <dgm:cxn modelId="{05CBAC7C-D97C-4DA1-A5CD-8BAF51130435}" type="presOf" srcId="{335E150E-4F01-4261-8AFB-B412BAF4BFDF}" destId="{1E38F520-A819-429F-B727-9CE875E90268}" srcOrd="0" destOrd="0" presId="urn:microsoft.com/office/officeart/2005/8/layout/vList2"/>
    <dgm:cxn modelId="{76DF8092-2915-4B51-BDDE-DD339FEFE1B5}" srcId="{B1E37116-B3F0-45D4-AEF6-C4FF08652B51}" destId="{39B2C39F-DFC7-406A-B9A7-02FCAB8501FF}" srcOrd="1" destOrd="0" parTransId="{8F5B3374-F0D9-4B94-BA3B-C055CBABFCDE}" sibTransId="{E4A0CA6D-3526-405F-824D-6FB82F5C1B0C}"/>
    <dgm:cxn modelId="{6A6AAEEA-9EB2-4768-A0C4-C3A2F2FA0711}" srcId="{B1E37116-B3F0-45D4-AEF6-C4FF08652B51}" destId="{8EF0356A-086C-4F66-8B72-43908A5A50B6}" srcOrd="2" destOrd="0" parTransId="{4CE0CE68-32D1-41BD-8C6D-F8E3E91B72F5}" sibTransId="{BB8F73D3-6E72-4E36-8554-4AFEAF3284AA}"/>
    <dgm:cxn modelId="{197400F4-97E7-4E5D-A164-B4C56C872E6E}" type="presOf" srcId="{39B2C39F-DFC7-406A-B9A7-02FCAB8501FF}" destId="{36A3DDF8-136A-4730-B8EF-356C8763D0EA}" srcOrd="0" destOrd="0" presId="urn:microsoft.com/office/officeart/2005/8/layout/vList2"/>
    <dgm:cxn modelId="{AFC2D6E5-FF05-45EB-B3F0-9A856BF0F613}" type="presParOf" srcId="{67A5466F-1F8A-437A-87D7-0544BE0F50C2}" destId="{1E38F520-A819-429F-B727-9CE875E90268}" srcOrd="0" destOrd="0" presId="urn:microsoft.com/office/officeart/2005/8/layout/vList2"/>
    <dgm:cxn modelId="{823E34B7-5C8F-461A-AF32-0F45DD8D17A4}" type="presParOf" srcId="{67A5466F-1F8A-437A-87D7-0544BE0F50C2}" destId="{82409D6B-3FF5-4E9B-AEC7-78DA595B76A3}" srcOrd="1" destOrd="0" presId="urn:microsoft.com/office/officeart/2005/8/layout/vList2"/>
    <dgm:cxn modelId="{7D59F9F2-C342-4C34-AE45-8FAE928F129F}" type="presParOf" srcId="{67A5466F-1F8A-437A-87D7-0544BE0F50C2}" destId="{36A3DDF8-136A-4730-B8EF-356C8763D0EA}" srcOrd="2" destOrd="0" presId="urn:microsoft.com/office/officeart/2005/8/layout/vList2"/>
    <dgm:cxn modelId="{633B0886-6A73-4AC6-8826-C28BBFDB146E}" type="presParOf" srcId="{67A5466F-1F8A-437A-87D7-0544BE0F50C2}" destId="{1E1C38A7-8F92-4150-AD61-294D802F71CC}" srcOrd="3" destOrd="0" presId="urn:microsoft.com/office/officeart/2005/8/layout/vList2"/>
    <dgm:cxn modelId="{05585828-DDE5-429B-9544-9E5C5A1509DE}" type="presParOf" srcId="{67A5466F-1F8A-437A-87D7-0544BE0F50C2}" destId="{D61628C4-899F-47DB-A353-4FAE878E123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0F9B1-AC8A-4CE8-863C-3B422F8632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97B2258-D7A5-4981-9B7A-2C909D21A1F8}">
      <dgm:prSet/>
      <dgm:spPr/>
      <dgm:t>
        <a:bodyPr/>
        <a:lstStyle/>
        <a:p>
          <a:r>
            <a:rPr lang="en-US" dirty="0">
              <a:solidFill>
                <a:schemeClr val="tx1"/>
              </a:solidFill>
            </a:rPr>
            <a:t>I will need two sources of data for this project: </a:t>
          </a:r>
        </a:p>
      </dgm:t>
    </dgm:pt>
    <dgm:pt modelId="{ABFCC2A6-C0AF-4C55-B96D-6E7F98B50F4F}" type="parTrans" cxnId="{74B416E4-CE9B-45D3-B7F5-8C456EEFA6C2}">
      <dgm:prSet/>
      <dgm:spPr/>
      <dgm:t>
        <a:bodyPr/>
        <a:lstStyle/>
        <a:p>
          <a:endParaRPr lang="en-US"/>
        </a:p>
      </dgm:t>
    </dgm:pt>
    <dgm:pt modelId="{F5CBFE29-E7B2-41BA-8E0D-0CCDA63C26C8}" type="sibTrans" cxnId="{74B416E4-CE9B-45D3-B7F5-8C456EEFA6C2}">
      <dgm:prSet/>
      <dgm:spPr/>
      <dgm:t>
        <a:bodyPr/>
        <a:lstStyle/>
        <a:p>
          <a:endParaRPr lang="en-US"/>
        </a:p>
      </dgm:t>
    </dgm:pt>
    <dgm:pt modelId="{53DBF271-AA3D-4FC1-8D90-4208746AA724}">
      <dgm:prSet/>
      <dgm:spPr/>
      <dgm:t>
        <a:bodyPr/>
        <a:lstStyle/>
        <a:p>
          <a:r>
            <a:rPr lang="en-US"/>
            <a:t>I will need the list of neighborhoods of Paris, which I can find on the </a:t>
          </a:r>
          <a:r>
            <a:rPr lang="en-US" u="sng">
              <a:hlinkClick xmlns:r="http://schemas.openxmlformats.org/officeDocument/2006/relationships" r:id="rId1"/>
            </a:rPr>
            <a:t>data.gouv website</a:t>
          </a:r>
          <a:r>
            <a:rPr lang="en-US"/>
            <a:t>. This will be extracted as a json file and then converted into a dataframe. The table will contain the list of neighborhoods and their related coordinates.</a:t>
          </a:r>
        </a:p>
      </dgm:t>
    </dgm:pt>
    <dgm:pt modelId="{F81B09D1-AFCB-4CD5-9193-B143DD105CD4}" type="parTrans" cxnId="{F652AE38-5869-46C0-ADFA-6FBCEFB4C1E9}">
      <dgm:prSet/>
      <dgm:spPr/>
      <dgm:t>
        <a:bodyPr/>
        <a:lstStyle/>
        <a:p>
          <a:endParaRPr lang="en-US"/>
        </a:p>
      </dgm:t>
    </dgm:pt>
    <dgm:pt modelId="{39B98971-6B2C-4FBD-BB9E-D5E085B773C1}" type="sibTrans" cxnId="{F652AE38-5869-46C0-ADFA-6FBCEFB4C1E9}">
      <dgm:prSet/>
      <dgm:spPr/>
      <dgm:t>
        <a:bodyPr/>
        <a:lstStyle/>
        <a:p>
          <a:endParaRPr lang="en-US"/>
        </a:p>
      </dgm:t>
    </dgm:pt>
    <dgm:pt modelId="{9B92285E-7126-41E2-9ED3-3B769D6ED288}">
      <dgm:prSet/>
      <dgm:spPr/>
      <dgm:t>
        <a:bodyPr/>
        <a:lstStyle/>
        <a:p>
          <a:r>
            <a:rPr lang="en-US"/>
            <a:t>I will then need to extract the venues of the different neighborhoods in Paris through the Foursquare API. I create a function that uses the Foursquare API search for each neighborhood. Here I will get a list of the venues, their coordinates, and their category. We will use the categories for the model later on.</a:t>
          </a:r>
        </a:p>
      </dgm:t>
    </dgm:pt>
    <dgm:pt modelId="{FA57B0EC-D48B-491E-B8D0-8182D197C393}" type="parTrans" cxnId="{496D2E44-284E-45E3-A506-5951CC562FB8}">
      <dgm:prSet/>
      <dgm:spPr/>
      <dgm:t>
        <a:bodyPr/>
        <a:lstStyle/>
        <a:p>
          <a:endParaRPr lang="en-US"/>
        </a:p>
      </dgm:t>
    </dgm:pt>
    <dgm:pt modelId="{013B389B-8AD6-426F-8DD4-D45CD191E02D}" type="sibTrans" cxnId="{496D2E44-284E-45E3-A506-5951CC562FB8}">
      <dgm:prSet/>
      <dgm:spPr/>
      <dgm:t>
        <a:bodyPr/>
        <a:lstStyle/>
        <a:p>
          <a:endParaRPr lang="en-US"/>
        </a:p>
      </dgm:t>
    </dgm:pt>
    <dgm:pt modelId="{7A0C1DAB-D699-45FD-9444-BEB192385970}" type="pres">
      <dgm:prSet presAssocID="{D250F9B1-AC8A-4CE8-863C-3B422F863272}" presName="root" presStyleCnt="0">
        <dgm:presLayoutVars>
          <dgm:dir/>
          <dgm:resizeHandles val="exact"/>
        </dgm:presLayoutVars>
      </dgm:prSet>
      <dgm:spPr/>
    </dgm:pt>
    <dgm:pt modelId="{DC474E28-CCE8-4265-873E-8C3B70DABE60}" type="pres">
      <dgm:prSet presAssocID="{897B2258-D7A5-4981-9B7A-2C909D21A1F8}" presName="compNode" presStyleCnt="0"/>
      <dgm:spPr/>
    </dgm:pt>
    <dgm:pt modelId="{61BB83AB-5208-498B-ACE3-27E5144495E8}" type="pres">
      <dgm:prSet presAssocID="{897B2258-D7A5-4981-9B7A-2C909D21A1F8}" presName="bgRect" presStyleLbl="bgShp" presStyleIdx="0" presStyleCnt="3"/>
      <dgm:spPr>
        <a:solidFill>
          <a:schemeClr val="bg1"/>
        </a:solidFill>
      </dgm:spPr>
    </dgm:pt>
    <dgm:pt modelId="{D0E51404-7816-4671-94F5-5880D006EB82}" type="pres">
      <dgm:prSet presAssocID="{897B2258-D7A5-4981-9B7A-2C909D21A1F8}"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keleton"/>
        </a:ext>
      </dgm:extLst>
    </dgm:pt>
    <dgm:pt modelId="{05C6141A-6D57-4C42-A7D1-112E0120D914}" type="pres">
      <dgm:prSet presAssocID="{897B2258-D7A5-4981-9B7A-2C909D21A1F8}" presName="spaceRect" presStyleCnt="0"/>
      <dgm:spPr/>
    </dgm:pt>
    <dgm:pt modelId="{985008B5-874F-4F59-AF80-7E2047558BBD}" type="pres">
      <dgm:prSet presAssocID="{897B2258-D7A5-4981-9B7A-2C909D21A1F8}" presName="parTx" presStyleLbl="revTx" presStyleIdx="0" presStyleCnt="3">
        <dgm:presLayoutVars>
          <dgm:chMax val="0"/>
          <dgm:chPref val="0"/>
        </dgm:presLayoutVars>
      </dgm:prSet>
      <dgm:spPr/>
    </dgm:pt>
    <dgm:pt modelId="{8482A244-58E2-4067-A68A-40BA73A18DD4}" type="pres">
      <dgm:prSet presAssocID="{F5CBFE29-E7B2-41BA-8E0D-0CCDA63C26C8}" presName="sibTrans" presStyleCnt="0"/>
      <dgm:spPr/>
    </dgm:pt>
    <dgm:pt modelId="{FE2CC184-C0CC-4FE7-97D0-2DD0584228BA}" type="pres">
      <dgm:prSet presAssocID="{53DBF271-AA3D-4FC1-8D90-4208746AA724}" presName="compNode" presStyleCnt="0"/>
      <dgm:spPr/>
    </dgm:pt>
    <dgm:pt modelId="{94632F91-0117-4AEF-A965-82B979CC3F60}" type="pres">
      <dgm:prSet presAssocID="{53DBF271-AA3D-4FC1-8D90-4208746AA724}" presName="bgRect" presStyleLbl="bgShp" presStyleIdx="1" presStyleCnt="3"/>
      <dgm:spPr/>
    </dgm:pt>
    <dgm:pt modelId="{954C5421-03B4-4720-9EB1-AD4A5958272D}" type="pres">
      <dgm:prSet presAssocID="{53DBF271-AA3D-4FC1-8D90-4208746AA72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A9089462-ED8F-40ED-901F-53EED49E3910}" type="pres">
      <dgm:prSet presAssocID="{53DBF271-AA3D-4FC1-8D90-4208746AA724}" presName="spaceRect" presStyleCnt="0"/>
      <dgm:spPr/>
    </dgm:pt>
    <dgm:pt modelId="{0ED0C173-6358-407B-8E62-01132CECF047}" type="pres">
      <dgm:prSet presAssocID="{53DBF271-AA3D-4FC1-8D90-4208746AA724}" presName="parTx" presStyleLbl="revTx" presStyleIdx="1" presStyleCnt="3">
        <dgm:presLayoutVars>
          <dgm:chMax val="0"/>
          <dgm:chPref val="0"/>
        </dgm:presLayoutVars>
      </dgm:prSet>
      <dgm:spPr/>
    </dgm:pt>
    <dgm:pt modelId="{5251BECB-76CF-496A-9F3F-441657BB5237}" type="pres">
      <dgm:prSet presAssocID="{39B98971-6B2C-4FBD-BB9E-D5E085B773C1}" presName="sibTrans" presStyleCnt="0"/>
      <dgm:spPr/>
    </dgm:pt>
    <dgm:pt modelId="{9D6B7F4C-6B56-4C65-A0B2-1BAB37D45DB8}" type="pres">
      <dgm:prSet presAssocID="{9B92285E-7126-41E2-9ED3-3B769D6ED288}" presName="compNode" presStyleCnt="0"/>
      <dgm:spPr/>
    </dgm:pt>
    <dgm:pt modelId="{9807FC97-52D5-43BE-9848-993857E53600}" type="pres">
      <dgm:prSet presAssocID="{9B92285E-7126-41E2-9ED3-3B769D6ED288}" presName="bgRect" presStyleLbl="bgShp" presStyleIdx="2" presStyleCnt="3"/>
      <dgm:spPr/>
    </dgm:pt>
    <dgm:pt modelId="{AC626E2F-B450-4A85-8C7B-FD22BECEB3FC}" type="pres">
      <dgm:prSet presAssocID="{9B92285E-7126-41E2-9ED3-3B769D6ED28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ker"/>
        </a:ext>
      </dgm:extLst>
    </dgm:pt>
    <dgm:pt modelId="{106D4854-3346-4B33-AB56-A53D36535301}" type="pres">
      <dgm:prSet presAssocID="{9B92285E-7126-41E2-9ED3-3B769D6ED288}" presName="spaceRect" presStyleCnt="0"/>
      <dgm:spPr/>
    </dgm:pt>
    <dgm:pt modelId="{0E1C3A5A-EEAB-47CC-A042-9D21F03468CE}" type="pres">
      <dgm:prSet presAssocID="{9B92285E-7126-41E2-9ED3-3B769D6ED288}" presName="parTx" presStyleLbl="revTx" presStyleIdx="2" presStyleCnt="3">
        <dgm:presLayoutVars>
          <dgm:chMax val="0"/>
          <dgm:chPref val="0"/>
        </dgm:presLayoutVars>
      </dgm:prSet>
      <dgm:spPr/>
    </dgm:pt>
  </dgm:ptLst>
  <dgm:cxnLst>
    <dgm:cxn modelId="{C2854028-8A08-4A7E-9C16-BB23CBD0AE35}" type="presOf" srcId="{9B92285E-7126-41E2-9ED3-3B769D6ED288}" destId="{0E1C3A5A-EEAB-47CC-A042-9D21F03468CE}" srcOrd="0" destOrd="0" presId="urn:microsoft.com/office/officeart/2018/2/layout/IconVerticalSolidList"/>
    <dgm:cxn modelId="{F652AE38-5869-46C0-ADFA-6FBCEFB4C1E9}" srcId="{D250F9B1-AC8A-4CE8-863C-3B422F863272}" destId="{53DBF271-AA3D-4FC1-8D90-4208746AA724}" srcOrd="1" destOrd="0" parTransId="{F81B09D1-AFCB-4CD5-9193-B143DD105CD4}" sibTransId="{39B98971-6B2C-4FBD-BB9E-D5E085B773C1}"/>
    <dgm:cxn modelId="{496D2E44-284E-45E3-A506-5951CC562FB8}" srcId="{D250F9B1-AC8A-4CE8-863C-3B422F863272}" destId="{9B92285E-7126-41E2-9ED3-3B769D6ED288}" srcOrd="2" destOrd="0" parTransId="{FA57B0EC-D48B-491E-B8D0-8182D197C393}" sibTransId="{013B389B-8AD6-426F-8DD4-D45CD191E02D}"/>
    <dgm:cxn modelId="{41BECAB0-52CD-4B77-BCFD-D41A38C2273F}" type="presOf" srcId="{897B2258-D7A5-4981-9B7A-2C909D21A1F8}" destId="{985008B5-874F-4F59-AF80-7E2047558BBD}" srcOrd="0" destOrd="0" presId="urn:microsoft.com/office/officeart/2018/2/layout/IconVerticalSolidList"/>
    <dgm:cxn modelId="{18BF15D1-72E0-4DEC-A004-472F9F044219}" type="presOf" srcId="{D250F9B1-AC8A-4CE8-863C-3B422F863272}" destId="{7A0C1DAB-D699-45FD-9444-BEB192385970}" srcOrd="0" destOrd="0" presId="urn:microsoft.com/office/officeart/2018/2/layout/IconVerticalSolidList"/>
    <dgm:cxn modelId="{6771A6D2-6FAD-4A85-8EE1-08E13E58719E}" type="presOf" srcId="{53DBF271-AA3D-4FC1-8D90-4208746AA724}" destId="{0ED0C173-6358-407B-8E62-01132CECF047}" srcOrd="0" destOrd="0" presId="urn:microsoft.com/office/officeart/2018/2/layout/IconVerticalSolidList"/>
    <dgm:cxn modelId="{74B416E4-CE9B-45D3-B7F5-8C456EEFA6C2}" srcId="{D250F9B1-AC8A-4CE8-863C-3B422F863272}" destId="{897B2258-D7A5-4981-9B7A-2C909D21A1F8}" srcOrd="0" destOrd="0" parTransId="{ABFCC2A6-C0AF-4C55-B96D-6E7F98B50F4F}" sibTransId="{F5CBFE29-E7B2-41BA-8E0D-0CCDA63C26C8}"/>
    <dgm:cxn modelId="{996C865E-D5FC-438F-96FE-1D874A4F488A}" type="presParOf" srcId="{7A0C1DAB-D699-45FD-9444-BEB192385970}" destId="{DC474E28-CCE8-4265-873E-8C3B70DABE60}" srcOrd="0" destOrd="0" presId="urn:microsoft.com/office/officeart/2018/2/layout/IconVerticalSolidList"/>
    <dgm:cxn modelId="{E58FBCBC-136C-40A5-8844-AECA50CEA432}" type="presParOf" srcId="{DC474E28-CCE8-4265-873E-8C3B70DABE60}" destId="{61BB83AB-5208-498B-ACE3-27E5144495E8}" srcOrd="0" destOrd="0" presId="urn:microsoft.com/office/officeart/2018/2/layout/IconVerticalSolidList"/>
    <dgm:cxn modelId="{4D1A6D35-6A4D-4910-A969-76901A1F3440}" type="presParOf" srcId="{DC474E28-CCE8-4265-873E-8C3B70DABE60}" destId="{D0E51404-7816-4671-94F5-5880D006EB82}" srcOrd="1" destOrd="0" presId="urn:microsoft.com/office/officeart/2018/2/layout/IconVerticalSolidList"/>
    <dgm:cxn modelId="{1CEC1E7D-9414-4578-844C-BE71F2CFBE98}" type="presParOf" srcId="{DC474E28-CCE8-4265-873E-8C3B70DABE60}" destId="{05C6141A-6D57-4C42-A7D1-112E0120D914}" srcOrd="2" destOrd="0" presId="urn:microsoft.com/office/officeart/2018/2/layout/IconVerticalSolidList"/>
    <dgm:cxn modelId="{A39B4815-58AA-449B-99EF-9E6E36FE28AA}" type="presParOf" srcId="{DC474E28-CCE8-4265-873E-8C3B70DABE60}" destId="{985008B5-874F-4F59-AF80-7E2047558BBD}" srcOrd="3" destOrd="0" presId="urn:microsoft.com/office/officeart/2018/2/layout/IconVerticalSolidList"/>
    <dgm:cxn modelId="{9AB8703C-BE22-4E37-BCF1-0E8F61B392E7}" type="presParOf" srcId="{7A0C1DAB-D699-45FD-9444-BEB192385970}" destId="{8482A244-58E2-4067-A68A-40BA73A18DD4}" srcOrd="1" destOrd="0" presId="urn:microsoft.com/office/officeart/2018/2/layout/IconVerticalSolidList"/>
    <dgm:cxn modelId="{D18FF4E4-7FD1-4B2D-BC3E-92EBC6217C2A}" type="presParOf" srcId="{7A0C1DAB-D699-45FD-9444-BEB192385970}" destId="{FE2CC184-C0CC-4FE7-97D0-2DD0584228BA}" srcOrd="2" destOrd="0" presId="urn:microsoft.com/office/officeart/2018/2/layout/IconVerticalSolidList"/>
    <dgm:cxn modelId="{6A3B7F79-8A28-4417-8EEC-8E2FFD2B6A8D}" type="presParOf" srcId="{FE2CC184-C0CC-4FE7-97D0-2DD0584228BA}" destId="{94632F91-0117-4AEF-A965-82B979CC3F60}" srcOrd="0" destOrd="0" presId="urn:microsoft.com/office/officeart/2018/2/layout/IconVerticalSolidList"/>
    <dgm:cxn modelId="{0E65C864-262F-402B-B13D-48C7F34A72BA}" type="presParOf" srcId="{FE2CC184-C0CC-4FE7-97D0-2DD0584228BA}" destId="{954C5421-03B4-4720-9EB1-AD4A5958272D}" srcOrd="1" destOrd="0" presId="urn:microsoft.com/office/officeart/2018/2/layout/IconVerticalSolidList"/>
    <dgm:cxn modelId="{2AAD9D7A-FC1D-452D-BFF6-A58549DA7810}" type="presParOf" srcId="{FE2CC184-C0CC-4FE7-97D0-2DD0584228BA}" destId="{A9089462-ED8F-40ED-901F-53EED49E3910}" srcOrd="2" destOrd="0" presId="urn:microsoft.com/office/officeart/2018/2/layout/IconVerticalSolidList"/>
    <dgm:cxn modelId="{E6AE6545-8BF0-4382-8AA7-82DCB71747AD}" type="presParOf" srcId="{FE2CC184-C0CC-4FE7-97D0-2DD0584228BA}" destId="{0ED0C173-6358-407B-8E62-01132CECF047}" srcOrd="3" destOrd="0" presId="urn:microsoft.com/office/officeart/2018/2/layout/IconVerticalSolidList"/>
    <dgm:cxn modelId="{9C6CD728-0307-4022-AB16-F7EDA67E8908}" type="presParOf" srcId="{7A0C1DAB-D699-45FD-9444-BEB192385970}" destId="{5251BECB-76CF-496A-9F3F-441657BB5237}" srcOrd="3" destOrd="0" presId="urn:microsoft.com/office/officeart/2018/2/layout/IconVerticalSolidList"/>
    <dgm:cxn modelId="{14455E2D-82D9-4D14-8666-6DE44FDCDC9D}" type="presParOf" srcId="{7A0C1DAB-D699-45FD-9444-BEB192385970}" destId="{9D6B7F4C-6B56-4C65-A0B2-1BAB37D45DB8}" srcOrd="4" destOrd="0" presId="urn:microsoft.com/office/officeart/2018/2/layout/IconVerticalSolidList"/>
    <dgm:cxn modelId="{6336AE00-22A8-4FDC-BC42-6140957434C5}" type="presParOf" srcId="{9D6B7F4C-6B56-4C65-A0B2-1BAB37D45DB8}" destId="{9807FC97-52D5-43BE-9848-993857E53600}" srcOrd="0" destOrd="0" presId="urn:microsoft.com/office/officeart/2018/2/layout/IconVerticalSolidList"/>
    <dgm:cxn modelId="{B92917FD-AB4C-45A7-84C9-28904E398DAD}" type="presParOf" srcId="{9D6B7F4C-6B56-4C65-A0B2-1BAB37D45DB8}" destId="{AC626E2F-B450-4A85-8C7B-FD22BECEB3FC}" srcOrd="1" destOrd="0" presId="urn:microsoft.com/office/officeart/2018/2/layout/IconVerticalSolidList"/>
    <dgm:cxn modelId="{F85499D2-8624-4EA2-9F06-468C092F91EF}" type="presParOf" srcId="{9D6B7F4C-6B56-4C65-A0B2-1BAB37D45DB8}" destId="{106D4854-3346-4B33-AB56-A53D36535301}" srcOrd="2" destOrd="0" presId="urn:microsoft.com/office/officeart/2018/2/layout/IconVerticalSolidList"/>
    <dgm:cxn modelId="{6D883D52-6987-4ABB-A97E-5C59216BEAB4}" type="presParOf" srcId="{9D6B7F4C-6B56-4C65-A0B2-1BAB37D45DB8}" destId="{0E1C3A5A-EEAB-47CC-A042-9D21F03468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8F520-A819-429F-B727-9CE875E90268}">
      <dsp:nvSpPr>
        <dsp:cNvPr id="0" name=""/>
        <dsp:cNvSpPr/>
      </dsp:nvSpPr>
      <dsp:spPr>
        <a:xfrm>
          <a:off x="0" y="86904"/>
          <a:ext cx="10515600" cy="1356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For this project, I've chosen to study </a:t>
          </a:r>
          <a:r>
            <a:rPr lang="en-US" sz="1900" b="1" kern="1200"/>
            <a:t>venues in Paris</a:t>
          </a:r>
          <a:r>
            <a:rPr lang="en-US" sz="1900" kern="1200"/>
            <a:t> and in which </a:t>
          </a:r>
          <a:r>
            <a:rPr lang="en-US" sz="1900" b="1" kern="1200"/>
            <a:t>arrondissement</a:t>
          </a:r>
          <a:r>
            <a:rPr lang="en-US" sz="1900" kern="1200"/>
            <a:t> they are most likely to appear. For instance, if you're a italian tourist in Paris, and craving for those italian pastas you miss so much. You might then wonder in which neighborhood you should head to in order to find what you're looking for.</a:t>
          </a:r>
        </a:p>
      </dsp:txBody>
      <dsp:txXfrm>
        <a:off x="66196" y="153100"/>
        <a:ext cx="10383208" cy="1223637"/>
      </dsp:txXfrm>
    </dsp:sp>
    <dsp:sp modelId="{36A3DDF8-136A-4730-B8EF-356C8763D0EA}">
      <dsp:nvSpPr>
        <dsp:cNvPr id="0" name=""/>
        <dsp:cNvSpPr/>
      </dsp:nvSpPr>
      <dsp:spPr>
        <a:xfrm>
          <a:off x="0" y="1497654"/>
          <a:ext cx="10515600" cy="1356029"/>
        </a:xfrm>
        <a:prstGeom prst="roundRect">
          <a:avLst/>
        </a:prstGeom>
        <a:solidFill>
          <a:schemeClr val="accent2">
            <a:hueOff val="3183231"/>
            <a:satOff val="5400"/>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Another application could be that you have the project of opening a Art Gallery. You might want to know in which neighborhood you're the most likely to find other galleries and match the demand there.</a:t>
          </a:r>
        </a:p>
      </dsp:txBody>
      <dsp:txXfrm>
        <a:off x="66196" y="1563850"/>
        <a:ext cx="10383208" cy="1223637"/>
      </dsp:txXfrm>
    </dsp:sp>
    <dsp:sp modelId="{D61628C4-899F-47DB-A353-4FAE878E123C}">
      <dsp:nvSpPr>
        <dsp:cNvPr id="0" name=""/>
        <dsp:cNvSpPr/>
      </dsp:nvSpPr>
      <dsp:spPr>
        <a:xfrm>
          <a:off x="0" y="2908403"/>
          <a:ext cx="10515600" cy="1356029"/>
        </a:xfrm>
        <a:prstGeom prst="roundRect">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a:t>
          </a:r>
          <a:r>
            <a:rPr lang="en-US" sz="1900" b="1" kern="1200"/>
            <a:t>target</a:t>
          </a:r>
          <a:r>
            <a:rPr lang="en-US" sz="1900" kern="1200"/>
            <a:t> can be then very wide : from citizens looking for a place to a professional trying to start a business</a:t>
          </a:r>
        </a:p>
      </dsp:txBody>
      <dsp:txXfrm>
        <a:off x="66196" y="2974599"/>
        <a:ext cx="10383208" cy="1223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B83AB-5208-498B-ACE3-27E5144495E8}">
      <dsp:nvSpPr>
        <dsp:cNvPr id="0" name=""/>
        <dsp:cNvSpPr/>
      </dsp:nvSpPr>
      <dsp:spPr>
        <a:xfrm>
          <a:off x="0" y="531"/>
          <a:ext cx="10515600" cy="1242935"/>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0E51404-7816-4671-94F5-5880D006EB8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5008B5-874F-4F59-AF80-7E2047558BBD}">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I will need two sources of data for this project: </a:t>
          </a:r>
        </a:p>
      </dsp:txBody>
      <dsp:txXfrm>
        <a:off x="1435590" y="531"/>
        <a:ext cx="9080009" cy="1242935"/>
      </dsp:txXfrm>
    </dsp:sp>
    <dsp:sp modelId="{94632F91-0117-4AEF-A965-82B979CC3F60}">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4C5421-03B4-4720-9EB1-AD4A5958272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D0C173-6358-407B-8E62-01132CECF04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I will need the list of neighborhoods of Paris, which I can find on the </a:t>
          </a:r>
          <a:r>
            <a:rPr lang="en-US" sz="1700" u="sng" kern="1200">
              <a:hlinkClick xmlns:r="http://schemas.openxmlformats.org/officeDocument/2006/relationships" r:id="rId5"/>
            </a:rPr>
            <a:t>data.gouv website</a:t>
          </a:r>
          <a:r>
            <a:rPr lang="en-US" sz="1700" kern="1200"/>
            <a:t>. This will be extracted as a json file and then converted into a dataframe. The table will contain the list of neighborhoods and their related coordinates.</a:t>
          </a:r>
        </a:p>
      </dsp:txBody>
      <dsp:txXfrm>
        <a:off x="1435590" y="1554201"/>
        <a:ext cx="9080009" cy="1242935"/>
      </dsp:txXfrm>
    </dsp:sp>
    <dsp:sp modelId="{9807FC97-52D5-43BE-9848-993857E53600}">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626E2F-B450-4A85-8C7B-FD22BECEB3FC}">
      <dsp:nvSpPr>
        <dsp:cNvPr id="0" name=""/>
        <dsp:cNvSpPr/>
      </dsp:nvSpPr>
      <dsp:spPr>
        <a:xfrm>
          <a:off x="375988" y="3387531"/>
          <a:ext cx="683614" cy="68361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1C3A5A-EEAB-47CC-A042-9D21F03468C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I will then need to extract the venues of the different neighborhoods in Paris through the Foursquare API. I create a function that uses the Foursquare API search for each neighborhood. Here I will get a list of the venues, their coordinates, and their category. We will use the categories for the model later on.</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C4FF157-0A1F-4963-B479-C63C7D22DD28}" type="datetimeFigureOut">
              <a:rPr lang="fr-FR" smtClean="0"/>
              <a:t>28/12/2019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179951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4FF157-0A1F-4963-B479-C63C7D22DD28}" type="datetimeFigureOut">
              <a:rPr lang="fr-FR" smtClean="0"/>
              <a:t>28/12/2019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209829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4FF157-0A1F-4963-B479-C63C7D22DD28}" type="datetimeFigureOut">
              <a:rPr lang="fr-FR" smtClean="0"/>
              <a:t>28/12/2019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373544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4FF157-0A1F-4963-B479-C63C7D22DD28}" type="datetimeFigureOut">
              <a:rPr lang="fr-FR" smtClean="0"/>
              <a:t>28/12/2019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42182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4FF157-0A1F-4963-B479-C63C7D22DD28}" type="datetimeFigureOut">
              <a:rPr lang="fr-FR" smtClean="0"/>
              <a:t>28/12/2019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8570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C4FF157-0A1F-4963-B479-C63C7D22DD28}" type="datetimeFigureOut">
              <a:rPr lang="fr-FR" smtClean="0"/>
              <a:t>28/12/2019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111655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C4FF157-0A1F-4963-B479-C63C7D22DD28}" type="datetimeFigureOut">
              <a:rPr lang="fr-FR" smtClean="0"/>
              <a:t>28/12/2019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3692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C4FF157-0A1F-4963-B479-C63C7D22DD28}" type="datetimeFigureOut">
              <a:rPr lang="fr-FR" smtClean="0"/>
              <a:t>28/12/2019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158714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FF157-0A1F-4963-B479-C63C7D22DD28}" type="datetimeFigureOut">
              <a:rPr lang="fr-FR" smtClean="0"/>
              <a:t>28/12/2019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97985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C4FF157-0A1F-4963-B479-C63C7D22DD28}" type="datetimeFigureOut">
              <a:rPr lang="fr-FR" smtClean="0"/>
              <a:t>28/12/2019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14301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C4FF157-0A1F-4963-B479-C63C7D22DD28}" type="datetimeFigureOut">
              <a:rPr lang="fr-FR" smtClean="0"/>
              <a:t>28/12/2019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2A47E0C-D0D5-440F-B90C-A23DEFB3AB0A}" type="slidenum">
              <a:rPr lang="fr-FR" smtClean="0"/>
              <a:t>‹N°›</a:t>
            </a:fld>
            <a:endParaRPr lang="fr-FR"/>
          </a:p>
        </p:txBody>
      </p:sp>
    </p:spTree>
    <p:extLst>
      <p:ext uri="{BB962C8B-B14F-4D97-AF65-F5344CB8AC3E}">
        <p14:creationId xmlns:p14="http://schemas.microsoft.com/office/powerpoint/2010/main" val="178019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FF157-0A1F-4963-B479-C63C7D22DD28}" type="datetimeFigureOut">
              <a:rPr lang="fr-FR" smtClean="0"/>
              <a:t>28/12/2019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47E0C-D0D5-440F-B90C-A23DEFB3AB0A}" type="slidenum">
              <a:rPr lang="fr-FR" smtClean="0"/>
              <a:t>‹N°›</a:t>
            </a:fld>
            <a:endParaRPr lang="fr-FR"/>
          </a:p>
        </p:txBody>
      </p:sp>
    </p:spTree>
    <p:extLst>
      <p:ext uri="{BB962C8B-B14F-4D97-AF65-F5344CB8AC3E}">
        <p14:creationId xmlns:p14="http://schemas.microsoft.com/office/powerpoint/2010/main" val="47580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17E2F9-032A-4CAE-A2E4-7465A67B7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3">
            <a:extLst>
              <a:ext uri="{FF2B5EF4-FFF2-40B4-BE49-F238E27FC236}">
                <a16:creationId xmlns:a16="http://schemas.microsoft.com/office/drawing/2014/main" id="{036EB2E8-1BD0-492D-BF5A-CE0184DA7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72"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Shape 11">
            <a:extLst>
              <a:ext uri="{FF2B5EF4-FFF2-40B4-BE49-F238E27FC236}">
                <a16:creationId xmlns:a16="http://schemas.microsoft.com/office/drawing/2014/main" id="{5316ED32-D562-46FD-A6C1-B0FBF4EF6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25"/>
            <a:ext cx="9681166" cy="6861324"/>
          </a:xfrm>
          <a:custGeom>
            <a:avLst/>
            <a:gdLst>
              <a:gd name="connsiteX0" fmla="*/ 0 w 9681166"/>
              <a:gd name="connsiteY0" fmla="*/ 6861324 h 6861324"/>
              <a:gd name="connsiteX1" fmla="*/ 3359025 w 9681166"/>
              <a:gd name="connsiteY1" fmla="*/ 6861324 h 6861324"/>
              <a:gd name="connsiteX2" fmla="*/ 3359025 w 9681166"/>
              <a:gd name="connsiteY2" fmla="*/ 6861323 h 6861324"/>
              <a:gd name="connsiteX3" fmla="*/ 9324977 w 9681166"/>
              <a:gd name="connsiteY3" fmla="*/ 6861323 h 6861324"/>
              <a:gd name="connsiteX4" fmla="*/ 9323659 w 9681166"/>
              <a:gd name="connsiteY4" fmla="*/ 6858478 h 6861324"/>
              <a:gd name="connsiteX5" fmla="*/ 9681166 w 9681166"/>
              <a:gd name="connsiteY5" fmla="*/ 6858478 h 6861324"/>
              <a:gd name="connsiteX6" fmla="*/ 6504791 w 9681166"/>
              <a:gd name="connsiteY6" fmla="*/ 0 h 6861324"/>
              <a:gd name="connsiteX7" fmla="*/ 6499214 w 9681166"/>
              <a:gd name="connsiteY7" fmla="*/ 0 h 6861324"/>
              <a:gd name="connsiteX8" fmla="*/ 5432986 w 9681166"/>
              <a:gd name="connsiteY8" fmla="*/ 0 h 6861324"/>
              <a:gd name="connsiteX9" fmla="*/ 1603114 w 9681166"/>
              <a:gd name="connsiteY9" fmla="*/ 0 h 6861324"/>
              <a:gd name="connsiteX10" fmla="*/ 1603114 w 9681166"/>
              <a:gd name="connsiteY10" fmla="*/ 479 h 6861324"/>
              <a:gd name="connsiteX11" fmla="*/ 356189 w 9681166"/>
              <a:gd name="connsiteY11" fmla="*/ 479 h 6861324"/>
              <a:gd name="connsiteX12" fmla="*/ 356189 w 9681166"/>
              <a:gd name="connsiteY12" fmla="*/ 3324 h 6861324"/>
              <a:gd name="connsiteX13" fmla="*/ 0 w 9681166"/>
              <a:gd name="connsiteY13" fmla="*/ 3324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81166" h="6861324">
                <a:moveTo>
                  <a:pt x="0" y="6861324"/>
                </a:moveTo>
                <a:lnTo>
                  <a:pt x="3359025" y="6861324"/>
                </a:lnTo>
                <a:lnTo>
                  <a:pt x="3359025" y="6861323"/>
                </a:lnTo>
                <a:lnTo>
                  <a:pt x="9324977" y="6861323"/>
                </a:lnTo>
                <a:lnTo>
                  <a:pt x="9323659" y="6858478"/>
                </a:lnTo>
                <a:lnTo>
                  <a:pt x="9681166" y="6858478"/>
                </a:lnTo>
                <a:lnTo>
                  <a:pt x="6504791" y="0"/>
                </a:lnTo>
                <a:lnTo>
                  <a:pt x="6499214" y="0"/>
                </a:lnTo>
                <a:lnTo>
                  <a:pt x="5432986" y="0"/>
                </a:lnTo>
                <a:lnTo>
                  <a:pt x="1603114" y="0"/>
                </a:lnTo>
                <a:lnTo>
                  <a:pt x="1603114" y="479"/>
                </a:lnTo>
                <a:lnTo>
                  <a:pt x="356189" y="479"/>
                </a:lnTo>
                <a:lnTo>
                  <a:pt x="356189" y="3324"/>
                </a:lnTo>
                <a:lnTo>
                  <a:pt x="0" y="332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F2B8AD1-662D-4ABC-85A3-EA741E825008}"/>
              </a:ext>
            </a:extLst>
          </p:cNvPr>
          <p:cNvSpPr>
            <a:spLocks noGrp="1"/>
          </p:cNvSpPr>
          <p:nvPr>
            <p:ph type="ctrTitle"/>
          </p:nvPr>
        </p:nvSpPr>
        <p:spPr>
          <a:xfrm>
            <a:off x="804672" y="1823107"/>
            <a:ext cx="6547742" cy="3431023"/>
          </a:xfrm>
        </p:spPr>
        <p:txBody>
          <a:bodyPr anchor="ctr">
            <a:normAutofit/>
          </a:bodyPr>
          <a:lstStyle/>
          <a:p>
            <a:pPr algn="l"/>
            <a:r>
              <a:rPr lang="fr-FR">
                <a:solidFill>
                  <a:schemeClr val="bg1"/>
                </a:solidFill>
              </a:rPr>
              <a:t>Capstone project</a:t>
            </a:r>
          </a:p>
        </p:txBody>
      </p:sp>
      <p:sp>
        <p:nvSpPr>
          <p:cNvPr id="3" name="Sous-titre 2">
            <a:extLst>
              <a:ext uri="{FF2B5EF4-FFF2-40B4-BE49-F238E27FC236}">
                <a16:creationId xmlns:a16="http://schemas.microsoft.com/office/drawing/2014/main" id="{0E6FBA01-5BA3-4DB6-89EB-A36CFBFF1AD1}"/>
              </a:ext>
            </a:extLst>
          </p:cNvPr>
          <p:cNvSpPr>
            <a:spLocks noGrp="1"/>
          </p:cNvSpPr>
          <p:nvPr>
            <p:ph type="subTitle" idx="1"/>
          </p:nvPr>
        </p:nvSpPr>
        <p:spPr>
          <a:xfrm>
            <a:off x="9223744" y="2710737"/>
            <a:ext cx="2163584" cy="1655762"/>
          </a:xfrm>
        </p:spPr>
        <p:txBody>
          <a:bodyPr anchor="ctr">
            <a:normAutofit/>
          </a:bodyPr>
          <a:lstStyle/>
          <a:p>
            <a:pPr algn="r"/>
            <a:r>
              <a:rPr lang="fr-FR" sz="2000">
                <a:solidFill>
                  <a:srgbClr val="FFFFFF"/>
                </a:solidFill>
              </a:rPr>
              <a:t>Where are you most likely to find a kin of venue in Paris</a:t>
            </a:r>
          </a:p>
        </p:txBody>
      </p:sp>
    </p:spTree>
    <p:extLst>
      <p:ext uri="{BB962C8B-B14F-4D97-AF65-F5344CB8AC3E}">
        <p14:creationId xmlns:p14="http://schemas.microsoft.com/office/powerpoint/2010/main" val="170736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0B357D-D14A-4E04-AA12-E688E5D555AD}"/>
              </a:ext>
            </a:extLst>
          </p:cNvPr>
          <p:cNvSpPr>
            <a:spLocks noGrp="1"/>
          </p:cNvSpPr>
          <p:nvPr>
            <p:ph type="title"/>
          </p:nvPr>
        </p:nvSpPr>
        <p:spPr>
          <a:xfrm>
            <a:off x="838200" y="365125"/>
            <a:ext cx="10515600" cy="1325563"/>
          </a:xfrm>
        </p:spPr>
        <p:txBody>
          <a:bodyPr>
            <a:normAutofit/>
          </a:bodyPr>
          <a:lstStyle/>
          <a:p>
            <a:r>
              <a:rPr lang="fr-FR"/>
              <a:t>Introduction</a:t>
            </a:r>
          </a:p>
        </p:txBody>
      </p:sp>
      <p:graphicFrame>
        <p:nvGraphicFramePr>
          <p:cNvPr id="14" name="Espace réservé du contenu 2">
            <a:extLst>
              <a:ext uri="{FF2B5EF4-FFF2-40B4-BE49-F238E27FC236}">
                <a16:creationId xmlns:a16="http://schemas.microsoft.com/office/drawing/2014/main" id="{942E7DCB-FE44-4B9B-8F18-9412F2C4578C}"/>
              </a:ext>
            </a:extLst>
          </p:cNvPr>
          <p:cNvGraphicFramePr>
            <a:graphicFrameLocks noGrp="1"/>
          </p:cNvGraphicFramePr>
          <p:nvPr>
            <p:ph idx="1"/>
            <p:extLst>
              <p:ext uri="{D42A27DB-BD31-4B8C-83A1-F6EECF244321}">
                <p14:modId xmlns:p14="http://schemas.microsoft.com/office/powerpoint/2010/main" val="20660315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43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C82463-0824-4DC8-AA07-8A67F5E5DC5B}"/>
              </a:ext>
            </a:extLst>
          </p:cNvPr>
          <p:cNvSpPr>
            <a:spLocks noGrp="1"/>
          </p:cNvSpPr>
          <p:nvPr>
            <p:ph type="title"/>
          </p:nvPr>
        </p:nvSpPr>
        <p:spPr>
          <a:xfrm>
            <a:off x="838200" y="365125"/>
            <a:ext cx="10515600" cy="1325563"/>
          </a:xfrm>
        </p:spPr>
        <p:txBody>
          <a:bodyPr>
            <a:normAutofit/>
          </a:bodyPr>
          <a:lstStyle/>
          <a:p>
            <a:r>
              <a:rPr lang="fr-FR" dirty="0"/>
              <a:t>The data</a:t>
            </a:r>
          </a:p>
        </p:txBody>
      </p:sp>
      <p:graphicFrame>
        <p:nvGraphicFramePr>
          <p:cNvPr id="6" name="Espace réservé du contenu 2">
            <a:extLst>
              <a:ext uri="{FF2B5EF4-FFF2-40B4-BE49-F238E27FC236}">
                <a16:creationId xmlns:a16="http://schemas.microsoft.com/office/drawing/2014/main" id="{A1B67A36-8C66-43ED-872C-3AB735BE51F6}"/>
              </a:ext>
            </a:extLst>
          </p:cNvPr>
          <p:cNvGraphicFramePr>
            <a:graphicFrameLocks noGrp="1"/>
          </p:cNvGraphicFramePr>
          <p:nvPr>
            <p:ph idx="1"/>
            <p:extLst>
              <p:ext uri="{D42A27DB-BD31-4B8C-83A1-F6EECF244321}">
                <p14:modId xmlns:p14="http://schemas.microsoft.com/office/powerpoint/2010/main" val="2158302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14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248F847-61DE-49B4-8B60-3866BA6F788F}"/>
              </a:ext>
            </a:extLst>
          </p:cNvPr>
          <p:cNvSpPr>
            <a:spLocks noGrp="1"/>
          </p:cNvSpPr>
          <p:nvPr>
            <p:ph type="title"/>
          </p:nvPr>
        </p:nvSpPr>
        <p:spPr>
          <a:xfrm>
            <a:off x="838200" y="365125"/>
            <a:ext cx="5558489" cy="1325563"/>
          </a:xfrm>
        </p:spPr>
        <p:txBody>
          <a:bodyPr>
            <a:normAutofit/>
          </a:bodyPr>
          <a:lstStyle/>
          <a:p>
            <a:r>
              <a:rPr lang="fr-FR" dirty="0"/>
              <a:t>The </a:t>
            </a:r>
            <a:r>
              <a:rPr lang="fr-FR" dirty="0" err="1"/>
              <a:t>methodology</a:t>
            </a:r>
            <a:r>
              <a:rPr lang="fr-FR" dirty="0"/>
              <a:t>  : classification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44A4186C-CC20-4818-98F1-6DC11F88DD97}"/>
              </a:ext>
            </a:extLst>
          </p:cNvPr>
          <p:cNvSpPr>
            <a:spLocks noGrp="1"/>
          </p:cNvSpPr>
          <p:nvPr>
            <p:ph idx="1"/>
          </p:nvPr>
        </p:nvSpPr>
        <p:spPr>
          <a:xfrm>
            <a:off x="838200" y="1825625"/>
            <a:ext cx="5558489" cy="4351338"/>
          </a:xfrm>
        </p:spPr>
        <p:txBody>
          <a:bodyPr>
            <a:normAutofit/>
          </a:bodyPr>
          <a:lstStyle/>
          <a:p>
            <a:r>
              <a:rPr lang="en-US" sz="2600" dirty="0"/>
              <a:t>I will then do a </a:t>
            </a:r>
            <a:r>
              <a:rPr lang="en-US" sz="2600" b="1" dirty="0"/>
              <a:t>Decision Tree</a:t>
            </a:r>
            <a:r>
              <a:rPr lang="en-US" sz="2600" dirty="0"/>
              <a:t> to look for classification in those neighborhoods. The data will be split into a training and a testing data set and the best depth maximum will be chosen in order to </a:t>
            </a:r>
            <a:r>
              <a:rPr lang="en-US" sz="2600" dirty="0" err="1"/>
              <a:t>maximise</a:t>
            </a:r>
            <a:r>
              <a:rPr lang="en-US" sz="2600" dirty="0"/>
              <a:t> the accuracy. The variables explaining the data set will be a one hot encoding of the types of venues and the variable to be explained will be the </a:t>
            </a:r>
            <a:r>
              <a:rPr lang="en-US" sz="2600" dirty="0" err="1"/>
              <a:t>the</a:t>
            </a:r>
            <a:r>
              <a:rPr lang="en-US" sz="2600" dirty="0"/>
              <a:t> neighborhood.</a:t>
            </a:r>
            <a:endParaRPr lang="fr-FR" sz="26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495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43913925-3FC1-4D55-8561-0C956B4DC940}"/>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a:solidFill>
                  <a:schemeClr val="tx1"/>
                </a:solidFill>
                <a:latin typeface="+mj-lt"/>
                <a:ea typeface="+mj-ea"/>
                <a:cs typeface="+mj-cs"/>
              </a:rPr>
              <a:t>Results</a:t>
            </a:r>
          </a:p>
        </p:txBody>
      </p:sp>
      <p:sp>
        <p:nvSpPr>
          <p:cNvPr id="3" name="Espace réservé du contenu 2">
            <a:extLst>
              <a:ext uri="{FF2B5EF4-FFF2-40B4-BE49-F238E27FC236}">
                <a16:creationId xmlns:a16="http://schemas.microsoft.com/office/drawing/2014/main" id="{65235582-A99F-41AE-9A6D-013C044E4515}"/>
              </a:ext>
            </a:extLst>
          </p:cNvPr>
          <p:cNvSpPr>
            <a:spLocks noGrp="1"/>
          </p:cNvSpPr>
          <p:nvPr>
            <p:ph sz="half" idx="1"/>
          </p:nvPr>
        </p:nvSpPr>
        <p:spPr>
          <a:xfrm>
            <a:off x="838201" y="1984443"/>
            <a:ext cx="5257800" cy="4192520"/>
          </a:xfrm>
        </p:spPr>
        <p:txBody>
          <a:bodyPr vert="horz" lIns="91440" tIns="45720" rIns="91440" bIns="45720" rtlCol="0">
            <a:normAutofit/>
          </a:bodyPr>
          <a:lstStyle/>
          <a:p>
            <a:r>
              <a:rPr lang="en-US" dirty="0"/>
              <a:t>I will then be able to predict in which neighborhood you're the most likely to find a specific kind of place. The results are then plotted on a map of Paris : the type of venue and the corresponding neighborhood.</a:t>
            </a: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Espace réservé du contenu 4">
            <a:extLst>
              <a:ext uri="{FF2B5EF4-FFF2-40B4-BE49-F238E27FC236}">
                <a16:creationId xmlns:a16="http://schemas.microsoft.com/office/drawing/2014/main" id="{D971753B-0F92-4963-81C7-CD51CFE7F030}"/>
              </a:ext>
            </a:extLst>
          </p:cNvPr>
          <p:cNvPicPr>
            <a:picLocks noGrp="1" noChangeAspect="1"/>
          </p:cNvPicPr>
          <p:nvPr>
            <p:ph sz="half" idx="2"/>
          </p:nvPr>
        </p:nvPicPr>
        <p:blipFill rotWithShape="1">
          <a:blip r:embed="rId2"/>
          <a:srcRect l="18530" t="22522" r="13628" b="6367"/>
          <a:stretch/>
        </p:blipFill>
        <p:spPr>
          <a:xfrm>
            <a:off x="6541053" y="1934263"/>
            <a:ext cx="4777381" cy="2816765"/>
          </a:xfrm>
          <a:custGeom>
            <a:avLst/>
            <a:gdLst>
              <a:gd name="connsiteX0" fmla="*/ 143704 w 4777381"/>
              <a:gd name="connsiteY0" fmla="*/ 0 h 5643794"/>
              <a:gd name="connsiteX1" fmla="*/ 4633677 w 4777381"/>
              <a:gd name="connsiteY1" fmla="*/ 0 h 5643794"/>
              <a:gd name="connsiteX2" fmla="*/ 4777381 w 4777381"/>
              <a:gd name="connsiteY2" fmla="*/ 143704 h 5643794"/>
              <a:gd name="connsiteX3" fmla="*/ 4777381 w 4777381"/>
              <a:gd name="connsiteY3" fmla="*/ 5500090 h 5643794"/>
              <a:gd name="connsiteX4" fmla="*/ 4633677 w 4777381"/>
              <a:gd name="connsiteY4" fmla="*/ 5643794 h 5643794"/>
              <a:gd name="connsiteX5" fmla="*/ 143704 w 4777381"/>
              <a:gd name="connsiteY5" fmla="*/ 5643794 h 5643794"/>
              <a:gd name="connsiteX6" fmla="*/ 0 w 4777381"/>
              <a:gd name="connsiteY6" fmla="*/ 5500090 h 5643794"/>
              <a:gd name="connsiteX7" fmla="*/ 0 w 4777381"/>
              <a:gd name="connsiteY7" fmla="*/ 143704 h 5643794"/>
              <a:gd name="connsiteX8" fmla="*/ 143704 w 4777381"/>
              <a:gd name="connsiteY8" fmla="*/ 0 h 564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87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F81D9A-1C3A-4289-8CBC-226DFFA4ACFA}"/>
              </a:ext>
            </a:extLst>
          </p:cNvPr>
          <p:cNvSpPr>
            <a:spLocks noGrp="1"/>
          </p:cNvSpPr>
          <p:nvPr>
            <p:ph type="title"/>
          </p:nvPr>
        </p:nvSpPr>
        <p:spPr/>
        <p:txBody>
          <a:bodyPr/>
          <a:lstStyle/>
          <a:p>
            <a:r>
              <a:rPr lang="fr-FR"/>
              <a:t>Discussion and conclusion</a:t>
            </a:r>
            <a:endParaRPr lang="fr-FR" dirty="0"/>
          </a:p>
        </p:txBody>
      </p:sp>
      <p:sp>
        <p:nvSpPr>
          <p:cNvPr id="3" name="Espace réservé du contenu 2">
            <a:extLst>
              <a:ext uri="{FF2B5EF4-FFF2-40B4-BE49-F238E27FC236}">
                <a16:creationId xmlns:a16="http://schemas.microsoft.com/office/drawing/2014/main" id="{9B492F74-E5E8-4A52-86CB-A38153ED3518}"/>
              </a:ext>
            </a:extLst>
          </p:cNvPr>
          <p:cNvSpPr>
            <a:spLocks noGrp="1"/>
          </p:cNvSpPr>
          <p:nvPr>
            <p:ph idx="1"/>
          </p:nvPr>
        </p:nvSpPr>
        <p:spPr/>
        <p:txBody>
          <a:bodyPr>
            <a:normAutofit fontScale="92500" lnSpcReduction="20000"/>
          </a:bodyPr>
          <a:lstStyle/>
          <a:p>
            <a:r>
              <a:rPr lang="en-US" dirty="0"/>
              <a:t>Though we can predict several results at a time (different request regarding the venues), the map would not be easily readable if we would plot all the results at the same time. To do so we would need fewer data but that would impact the accuracy of our model.</a:t>
            </a:r>
          </a:p>
          <a:p>
            <a:r>
              <a:rPr lang="en-US" dirty="0"/>
              <a:t>Another point that can be discussed is how relevant is the information for someone trying to open a business : would a neighborhood likely to have museums around would be a good place to open one ? Another study could be performed on the impact on concurrence and monopoly on a business.</a:t>
            </a:r>
          </a:p>
          <a:p>
            <a:r>
              <a:rPr lang="en-US" dirty="0"/>
              <a:t>In this project we gathered information about Paris : on its neighborhoods and its venues. The results are satisfying, for instance we predicted that a Greek Restaurant would be more likely to be found in the Temple neighborhood while a Art Gallery would be in the Louvre neighborhood.</a:t>
            </a:r>
            <a:endParaRPr lang="fr-FR" dirty="0"/>
          </a:p>
        </p:txBody>
      </p:sp>
    </p:spTree>
    <p:extLst>
      <p:ext uri="{BB962C8B-B14F-4D97-AF65-F5344CB8AC3E}">
        <p14:creationId xmlns:p14="http://schemas.microsoft.com/office/powerpoint/2010/main" val="1178507279"/>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Grand écran</PresentationFormat>
  <Paragraphs>18</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Office Theme</vt:lpstr>
      <vt:lpstr>Capstone project</vt:lpstr>
      <vt:lpstr>Introduction</vt:lpstr>
      <vt:lpstr>The data</vt:lpstr>
      <vt:lpstr>The methodology  : classification</vt:lpstr>
      <vt:lpstr>Results</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Elise POINDRON</dc:creator>
  <cp:lastModifiedBy>Elise POINDRON</cp:lastModifiedBy>
  <cp:revision>1</cp:revision>
  <dcterms:created xsi:type="dcterms:W3CDTF">2019-12-28T18:14:05Z</dcterms:created>
  <dcterms:modified xsi:type="dcterms:W3CDTF">2019-12-28T18:14:56Z</dcterms:modified>
</cp:coreProperties>
</file>