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8" r:id="rId1"/>
  </p:sldMasterIdLst>
  <p:notesMasterIdLst>
    <p:notesMasterId r:id="rId27"/>
  </p:notesMasterIdLst>
  <p:handoutMasterIdLst>
    <p:handoutMasterId r:id="rId28"/>
  </p:handoutMasterIdLst>
  <p:sldIdLst>
    <p:sldId id="256" r:id="rId2"/>
    <p:sldId id="257" r:id="rId3"/>
    <p:sldId id="258" r:id="rId4"/>
    <p:sldId id="260" r:id="rId5"/>
    <p:sldId id="259" r:id="rId6"/>
    <p:sldId id="262" r:id="rId7"/>
    <p:sldId id="273" r:id="rId8"/>
    <p:sldId id="265" r:id="rId9"/>
    <p:sldId id="263" r:id="rId10"/>
    <p:sldId id="266" r:id="rId11"/>
    <p:sldId id="264" r:id="rId12"/>
    <p:sldId id="267" r:id="rId13"/>
    <p:sldId id="274" r:id="rId14"/>
    <p:sldId id="268" r:id="rId15"/>
    <p:sldId id="275" r:id="rId16"/>
    <p:sldId id="276" r:id="rId17"/>
    <p:sldId id="269" r:id="rId18"/>
    <p:sldId id="277" r:id="rId19"/>
    <p:sldId id="278" r:id="rId20"/>
    <p:sldId id="279" r:id="rId21"/>
    <p:sldId id="282" r:id="rId22"/>
    <p:sldId id="280" r:id="rId23"/>
    <p:sldId id="281" r:id="rId24"/>
    <p:sldId id="272"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D8"/>
    <a:srgbClr val="FF004C"/>
    <a:srgbClr val="00FF87"/>
    <a:srgbClr val="FF009D"/>
    <a:srgbClr val="00FF37"/>
    <a:srgbClr val="FF00EE"/>
    <a:srgbClr val="19FF00"/>
    <a:srgbClr val="BF00FF"/>
    <a:srgbClr val="6AFF00"/>
    <a:srgbClr val="6E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08"/>
    <p:restoredTop sz="87583"/>
  </p:normalViewPr>
  <p:slideViewPr>
    <p:cSldViewPr snapToGrid="0">
      <p:cViewPr varScale="1">
        <p:scale>
          <a:sx n="92" d="100"/>
          <a:sy n="92" d="100"/>
        </p:scale>
        <p:origin x="200" y="552"/>
      </p:cViewPr>
      <p:guideLst/>
    </p:cSldViewPr>
  </p:slideViewPr>
  <p:notesTextViewPr>
    <p:cViewPr>
      <p:scale>
        <a:sx n="1" d="1"/>
        <a:sy n="1" d="1"/>
      </p:scale>
      <p:origin x="0" y="0"/>
    </p:cViewPr>
  </p:notesTextViewPr>
  <p:notesViewPr>
    <p:cSldViewPr snapToGrid="0">
      <p:cViewPr varScale="1">
        <p:scale>
          <a:sx n="105" d="100"/>
          <a:sy n="105" d="100"/>
        </p:scale>
        <p:origin x="28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5DD49B3-1942-C7A0-AAFD-D60483424A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A9CE5E02-203C-5D1A-3FED-D7B194848E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FC7F33-E8B3-014F-B669-FDB79290A172}" type="datetimeFigureOut">
              <a:rPr lang="fr-FR" smtClean="0"/>
              <a:t>07/09/2022</a:t>
            </a:fld>
            <a:endParaRPr lang="fr-FR"/>
          </a:p>
        </p:txBody>
      </p:sp>
      <p:sp>
        <p:nvSpPr>
          <p:cNvPr id="4" name="Espace réservé du pied de page 3">
            <a:extLst>
              <a:ext uri="{FF2B5EF4-FFF2-40B4-BE49-F238E27FC236}">
                <a16:creationId xmlns:a16="http://schemas.microsoft.com/office/drawing/2014/main" id="{562474E9-493C-B6F9-6526-8F54E48C810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DF2694A-B2E8-8C74-523F-98CD6F91F0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627D47-3CB1-E94C-BAD8-E8DBBFAB1896}" type="slidenum">
              <a:rPr lang="fr-FR" smtClean="0"/>
              <a:t>‹N°›</a:t>
            </a:fld>
            <a:endParaRPr lang="fr-FR"/>
          </a:p>
        </p:txBody>
      </p:sp>
    </p:spTree>
    <p:extLst>
      <p:ext uri="{BB962C8B-B14F-4D97-AF65-F5344CB8AC3E}">
        <p14:creationId xmlns:p14="http://schemas.microsoft.com/office/powerpoint/2010/main" val="20221871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2420BD-46B2-EB4F-A076-3C88D384752D}" type="datetimeFigureOut">
              <a:rPr lang="fr-FR" smtClean="0"/>
              <a:t>07/09/2022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787AF4-6D43-0546-B68C-F9704B12B9FA}" type="slidenum">
              <a:rPr lang="fr-FR" smtClean="0"/>
              <a:t>‹N°›</a:t>
            </a:fld>
            <a:endParaRPr lang="fr-FR"/>
          </a:p>
        </p:txBody>
      </p:sp>
    </p:spTree>
    <p:extLst>
      <p:ext uri="{BB962C8B-B14F-4D97-AF65-F5344CB8AC3E}">
        <p14:creationId xmlns:p14="http://schemas.microsoft.com/office/powerpoint/2010/main" val="1244643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4787AF4-6D43-0546-B68C-F9704B12B9FA}" type="slidenum">
              <a:rPr lang="fr-FR" smtClean="0"/>
              <a:t>1</a:t>
            </a:fld>
            <a:endParaRPr lang="fr-FR"/>
          </a:p>
        </p:txBody>
      </p:sp>
    </p:spTree>
    <p:extLst>
      <p:ext uri="{BB962C8B-B14F-4D97-AF65-F5344CB8AC3E}">
        <p14:creationId xmlns:p14="http://schemas.microsoft.com/office/powerpoint/2010/main" val="4281580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4787AF4-6D43-0546-B68C-F9704B12B9FA}" type="slidenum">
              <a:rPr lang="fr-FR" smtClean="0"/>
              <a:t>22</a:t>
            </a:fld>
            <a:endParaRPr lang="fr-FR"/>
          </a:p>
        </p:txBody>
      </p:sp>
    </p:spTree>
    <p:extLst>
      <p:ext uri="{BB962C8B-B14F-4D97-AF65-F5344CB8AC3E}">
        <p14:creationId xmlns:p14="http://schemas.microsoft.com/office/powerpoint/2010/main" val="2321566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4787AF4-6D43-0546-B68C-F9704B12B9FA}" type="slidenum">
              <a:rPr lang="fr-FR" smtClean="0"/>
              <a:t>23</a:t>
            </a:fld>
            <a:endParaRPr lang="fr-FR"/>
          </a:p>
        </p:txBody>
      </p:sp>
    </p:spTree>
    <p:extLst>
      <p:ext uri="{BB962C8B-B14F-4D97-AF65-F5344CB8AC3E}">
        <p14:creationId xmlns:p14="http://schemas.microsoft.com/office/powerpoint/2010/main" val="3411060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4787AF4-6D43-0546-B68C-F9704B12B9FA}" type="slidenum">
              <a:rPr lang="fr-FR" smtClean="0"/>
              <a:t>24</a:t>
            </a:fld>
            <a:endParaRPr lang="fr-FR"/>
          </a:p>
        </p:txBody>
      </p:sp>
    </p:spTree>
    <p:extLst>
      <p:ext uri="{BB962C8B-B14F-4D97-AF65-F5344CB8AC3E}">
        <p14:creationId xmlns:p14="http://schemas.microsoft.com/office/powerpoint/2010/main" val="3277067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4787AF4-6D43-0546-B68C-F9704B12B9FA}" type="slidenum">
              <a:rPr lang="fr-FR" smtClean="0"/>
              <a:t>2</a:t>
            </a:fld>
            <a:endParaRPr lang="fr-FR"/>
          </a:p>
        </p:txBody>
      </p:sp>
    </p:spTree>
    <p:extLst>
      <p:ext uri="{BB962C8B-B14F-4D97-AF65-F5344CB8AC3E}">
        <p14:creationId xmlns:p14="http://schemas.microsoft.com/office/powerpoint/2010/main" val="2608156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Variable </a:t>
            </a:r>
            <a:r>
              <a:rPr lang="fr-FR" dirty="0" err="1"/>
              <a:t>main_category_fr</a:t>
            </a:r>
            <a:r>
              <a:rPr lang="fr-FR" dirty="0"/>
              <a:t> ajoutée tardivement : attention, les produits les plus courants existaient déjà, donc ne surtout pas supprimer les lignes sans </a:t>
            </a:r>
            <a:r>
              <a:rPr lang="fr-FR" dirty="0" err="1"/>
              <a:t>main_category_fr</a:t>
            </a:r>
            <a:r>
              <a:rPr lang="fr-FR" dirty="0"/>
              <a:t>! importance de faire des imputations sur les valeurs manquantes. </a:t>
            </a:r>
            <a:r>
              <a:rPr lang="fr-FR" dirty="0" err="1"/>
              <a:t>Serving</a:t>
            </a:r>
            <a:r>
              <a:rPr lang="fr-FR" dirty="0"/>
              <a:t> size également. Si le consommateur achète 1kg de sel, on doit avoir une indication qui nous permette de ne pas penser qu’il va le consommer en une semaine! Labels est peu informé mais ce n’est pas grave. On ne peut pas inventer les informations pour ce point lorsqu’elles n’existent pas. Certaines valeurs manquantes sur les nutriments doivent également être imputées, au moins pour les glucides lipides et protides </a:t>
            </a:r>
          </a:p>
        </p:txBody>
      </p:sp>
      <p:sp>
        <p:nvSpPr>
          <p:cNvPr id="4" name="Espace réservé du numéro de diapositive 3"/>
          <p:cNvSpPr>
            <a:spLocks noGrp="1"/>
          </p:cNvSpPr>
          <p:nvPr>
            <p:ph type="sldNum" sz="quarter" idx="5"/>
          </p:nvPr>
        </p:nvSpPr>
        <p:spPr/>
        <p:txBody>
          <a:bodyPr/>
          <a:lstStyle/>
          <a:p>
            <a:fld id="{B4787AF4-6D43-0546-B68C-F9704B12B9FA}" type="slidenum">
              <a:rPr lang="fr-FR" smtClean="0"/>
              <a:t>6</a:t>
            </a:fld>
            <a:endParaRPr lang="fr-FR"/>
          </a:p>
        </p:txBody>
      </p:sp>
    </p:spTree>
    <p:extLst>
      <p:ext uri="{BB962C8B-B14F-4D97-AF65-F5344CB8AC3E}">
        <p14:creationId xmlns:p14="http://schemas.microsoft.com/office/powerpoint/2010/main" val="368678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4787AF4-6D43-0546-B68C-F9704B12B9FA}" type="slidenum">
              <a:rPr lang="fr-FR" smtClean="0"/>
              <a:t>7</a:t>
            </a:fld>
            <a:endParaRPr lang="fr-FR"/>
          </a:p>
        </p:txBody>
      </p:sp>
    </p:spTree>
    <p:extLst>
      <p:ext uri="{BB962C8B-B14F-4D97-AF65-F5344CB8AC3E}">
        <p14:creationId xmlns:p14="http://schemas.microsoft.com/office/powerpoint/2010/main" val="3975578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4787AF4-6D43-0546-B68C-F9704B12B9FA}" type="slidenum">
              <a:rPr lang="fr-FR" smtClean="0"/>
              <a:t>8</a:t>
            </a:fld>
            <a:endParaRPr lang="fr-FR"/>
          </a:p>
        </p:txBody>
      </p:sp>
    </p:spTree>
    <p:extLst>
      <p:ext uri="{BB962C8B-B14F-4D97-AF65-F5344CB8AC3E}">
        <p14:creationId xmlns:p14="http://schemas.microsoft.com/office/powerpoint/2010/main" val="1942131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4787AF4-6D43-0546-B68C-F9704B12B9FA}" type="slidenum">
              <a:rPr lang="fr-FR" smtClean="0"/>
              <a:t>14</a:t>
            </a:fld>
            <a:endParaRPr lang="fr-FR"/>
          </a:p>
        </p:txBody>
      </p:sp>
    </p:spTree>
    <p:extLst>
      <p:ext uri="{BB962C8B-B14F-4D97-AF65-F5344CB8AC3E}">
        <p14:creationId xmlns:p14="http://schemas.microsoft.com/office/powerpoint/2010/main" val="1084456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4787AF4-6D43-0546-B68C-F9704B12B9FA}" type="slidenum">
              <a:rPr lang="fr-FR" smtClean="0"/>
              <a:t>19</a:t>
            </a:fld>
            <a:endParaRPr lang="fr-FR"/>
          </a:p>
        </p:txBody>
      </p:sp>
    </p:spTree>
    <p:extLst>
      <p:ext uri="{BB962C8B-B14F-4D97-AF65-F5344CB8AC3E}">
        <p14:creationId xmlns:p14="http://schemas.microsoft.com/office/powerpoint/2010/main" val="2572494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4787AF4-6D43-0546-B68C-F9704B12B9FA}" type="slidenum">
              <a:rPr lang="fr-FR" smtClean="0"/>
              <a:t>20</a:t>
            </a:fld>
            <a:endParaRPr lang="fr-FR"/>
          </a:p>
        </p:txBody>
      </p:sp>
    </p:spTree>
    <p:extLst>
      <p:ext uri="{BB962C8B-B14F-4D97-AF65-F5344CB8AC3E}">
        <p14:creationId xmlns:p14="http://schemas.microsoft.com/office/powerpoint/2010/main" val="1245077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4787AF4-6D43-0546-B68C-F9704B12B9FA}" type="slidenum">
              <a:rPr lang="fr-FR" smtClean="0"/>
              <a:t>21</a:t>
            </a:fld>
            <a:endParaRPr lang="fr-FR"/>
          </a:p>
        </p:txBody>
      </p:sp>
    </p:spTree>
    <p:extLst>
      <p:ext uri="{BB962C8B-B14F-4D97-AF65-F5344CB8AC3E}">
        <p14:creationId xmlns:p14="http://schemas.microsoft.com/office/powerpoint/2010/main" val="2137333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fr-FR" dirty="0"/>
              <a:t>Modifiez le style du titre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dirty="0"/>
              <a:t>Modifiez le style des sous-titres du masque</a:t>
            </a:r>
            <a:endParaRPr lang="en-US" dirty="0"/>
          </a:p>
        </p:txBody>
      </p:sp>
      <p:sp>
        <p:nvSpPr>
          <p:cNvPr id="4" name="Date Placeholder 3"/>
          <p:cNvSpPr>
            <a:spLocks noGrp="1"/>
          </p:cNvSpPr>
          <p:nvPr>
            <p:ph type="dt" sz="half" idx="10"/>
          </p:nvPr>
        </p:nvSpPr>
        <p:spPr/>
        <p:txBody>
          <a:bodyPr/>
          <a:lstStyle/>
          <a:p>
            <a:fld id="{9340A1FA-6E19-B84D-B44F-9EA3C94772CE}" type="datetimeFigureOut">
              <a:rPr lang="fr-FR" smtClean="0"/>
              <a:t>07/09/2022</a:t>
            </a:fld>
            <a:endParaRPr lang="fr-FR"/>
          </a:p>
        </p:txBody>
      </p:sp>
      <p:sp>
        <p:nvSpPr>
          <p:cNvPr id="5" name="Footer Placeholder 4"/>
          <p:cNvSpPr>
            <a:spLocks noGrp="1"/>
          </p:cNvSpPr>
          <p:nvPr>
            <p:ph type="ftr" sz="quarter" idx="11"/>
          </p:nvPr>
        </p:nvSpPr>
        <p:spPr/>
        <p:txBody>
          <a:bodyPr/>
          <a:lstStyle/>
          <a:p>
            <a:r>
              <a:rPr lang="fr-FR" dirty="0"/>
              <a:t>Appel à projet pour une application innovante en lien avec l’alimentation</a:t>
            </a:r>
          </a:p>
        </p:txBody>
      </p:sp>
      <p:sp>
        <p:nvSpPr>
          <p:cNvPr id="6" name="Slide Number Placeholder 5"/>
          <p:cNvSpPr>
            <a:spLocks noGrp="1"/>
          </p:cNvSpPr>
          <p:nvPr>
            <p:ph type="sldNum" sz="quarter" idx="12"/>
          </p:nvPr>
        </p:nvSpPr>
        <p:spPr/>
        <p:txBody>
          <a:bodyPr/>
          <a:lstStyle/>
          <a:p>
            <a:fld id="{5512D3FE-F9F0-CC4E-97E8-B1A0F918D60F}" type="slidenum">
              <a:rPr lang="fr-FR" smtClean="0"/>
              <a:t>‹N°›</a:t>
            </a:fld>
            <a:r>
              <a:rPr lang="fr-FR" dirty="0"/>
              <a:t>/24</a:t>
            </a:r>
          </a:p>
        </p:txBody>
      </p:sp>
    </p:spTree>
    <p:extLst>
      <p:ext uri="{BB962C8B-B14F-4D97-AF65-F5344CB8AC3E}">
        <p14:creationId xmlns:p14="http://schemas.microsoft.com/office/powerpoint/2010/main" val="976682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a:xfrm>
            <a:off x="262465" y="6356350"/>
            <a:ext cx="2937936" cy="365125"/>
          </a:xfrm>
        </p:spPr>
        <p:txBody>
          <a:bodyPr/>
          <a:lstStyle>
            <a:lvl1pPr>
              <a:defRPr>
                <a:solidFill>
                  <a:schemeClr val="tx1">
                    <a:lumMod val="50000"/>
                    <a:lumOff val="50000"/>
                  </a:schemeClr>
                </a:solidFill>
              </a:defRPr>
            </a:lvl1pPr>
          </a:lstStyle>
          <a:p>
            <a:fld id="{9340A1FA-6E19-B84D-B44F-9EA3C94772CE}" type="datetimeFigureOut">
              <a:rPr lang="fr-FR" smtClean="0"/>
              <a:pPr/>
              <a:t>07/09/2022</a:t>
            </a:fld>
            <a:endParaRPr lang="fr-FR" dirty="0"/>
          </a:p>
        </p:txBody>
      </p:sp>
      <p:sp>
        <p:nvSpPr>
          <p:cNvPr id="5" name="Footer Placeholder 4"/>
          <p:cNvSpPr>
            <a:spLocks noGrp="1"/>
          </p:cNvSpPr>
          <p:nvPr>
            <p:ph type="ftr" sz="quarter" idx="11"/>
          </p:nvPr>
        </p:nvSpPr>
        <p:spPr/>
        <p:txBody>
          <a:bodyPr/>
          <a:lstStyle/>
          <a:p>
            <a:r>
              <a:rPr lang="fr-FR" dirty="0"/>
              <a:t>Appel à projet pour une application innovante en lien avec l’alimentation</a:t>
            </a:r>
          </a:p>
        </p:txBody>
      </p:sp>
      <p:sp>
        <p:nvSpPr>
          <p:cNvPr id="6" name="Slide Number Placeholder 5"/>
          <p:cNvSpPr>
            <a:spLocks noGrp="1"/>
          </p:cNvSpPr>
          <p:nvPr>
            <p:ph type="sldNum" sz="quarter" idx="12"/>
          </p:nvPr>
        </p:nvSpPr>
        <p:spPr>
          <a:xfrm>
            <a:off x="11418952" y="6356350"/>
            <a:ext cx="746110" cy="365125"/>
          </a:xfrm>
        </p:spPr>
        <p:txBody>
          <a:bodyPr/>
          <a:lstStyle/>
          <a:p>
            <a:fld id="{5512D3FE-F9F0-CC4E-97E8-B1A0F918D60F}" type="slidenum">
              <a:rPr lang="fr-FR" smtClean="0"/>
              <a:t>‹N°›</a:t>
            </a:fld>
            <a:r>
              <a:rPr lang="fr-FR" dirty="0"/>
              <a:t>/20</a:t>
            </a:r>
          </a:p>
        </p:txBody>
      </p:sp>
      <p:grpSp>
        <p:nvGrpSpPr>
          <p:cNvPr id="7" name="Groupe 6">
            <a:extLst>
              <a:ext uri="{FF2B5EF4-FFF2-40B4-BE49-F238E27FC236}">
                <a16:creationId xmlns:a16="http://schemas.microsoft.com/office/drawing/2014/main" id="{BD83AC0E-B107-B2D8-7076-580D0C976ED3}"/>
              </a:ext>
            </a:extLst>
          </p:cNvPr>
          <p:cNvGrpSpPr/>
          <p:nvPr userDrawn="1"/>
        </p:nvGrpSpPr>
        <p:grpSpPr>
          <a:xfrm>
            <a:off x="10763730" y="5993892"/>
            <a:ext cx="798959" cy="743395"/>
            <a:chOff x="9177252" y="3657285"/>
            <a:chExt cx="2626821" cy="2444137"/>
          </a:xfrm>
        </p:grpSpPr>
        <p:pic>
          <p:nvPicPr>
            <p:cNvPr id="8" name="Picture 2" descr="Panier D'Achat Caddie Chariot - Images vectorielles gratuites sur Pixabay">
              <a:extLst>
                <a:ext uri="{FF2B5EF4-FFF2-40B4-BE49-F238E27FC236}">
                  <a16:creationId xmlns:a16="http://schemas.microsoft.com/office/drawing/2014/main" id="{780D8FFD-DE96-C5F5-B3FA-0493AEA410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9949" y="3657285"/>
              <a:ext cx="2544124" cy="2444137"/>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C705AE0D-05C0-DADB-4AD3-EE5B4FCE15C2}"/>
                </a:ext>
              </a:extLst>
            </p:cNvPr>
            <p:cNvSpPr txBox="1"/>
            <p:nvPr/>
          </p:nvSpPr>
          <p:spPr>
            <a:xfrm rot="19693968">
              <a:off x="9477871" y="4048826"/>
              <a:ext cx="2037986" cy="758930"/>
            </a:xfrm>
            <a:prstGeom prst="rect">
              <a:avLst/>
            </a:prstGeom>
            <a:noFill/>
          </p:spPr>
          <p:txBody>
            <a:bodyPr wrap="square" rtlCol="0">
              <a:spAutoFit/>
            </a:bodyPr>
            <a:lstStyle/>
            <a:p>
              <a:pPr algn="ctr"/>
              <a:r>
                <a:rPr lang="fr-FR" sz="900" b="1" dirty="0">
                  <a:latin typeface="+mj-lt"/>
                  <a:cs typeface="Baghdad" pitchFamily="2" charset="-78"/>
                </a:rPr>
                <a:t>CADDIE</a:t>
              </a:r>
            </a:p>
          </p:txBody>
        </p:sp>
        <p:sp>
          <p:nvSpPr>
            <p:cNvPr id="10" name="ZoneTexte 9">
              <a:extLst>
                <a:ext uri="{FF2B5EF4-FFF2-40B4-BE49-F238E27FC236}">
                  <a16:creationId xmlns:a16="http://schemas.microsoft.com/office/drawing/2014/main" id="{83B140FB-1F2C-266C-5D81-5189AD192E84}"/>
                </a:ext>
              </a:extLst>
            </p:cNvPr>
            <p:cNvSpPr txBox="1"/>
            <p:nvPr/>
          </p:nvSpPr>
          <p:spPr>
            <a:xfrm rot="21065647">
              <a:off x="9177252" y="3717123"/>
              <a:ext cx="2083041" cy="758930"/>
            </a:xfrm>
            <a:prstGeom prst="rect">
              <a:avLst/>
            </a:prstGeom>
            <a:noFill/>
          </p:spPr>
          <p:txBody>
            <a:bodyPr wrap="square" rtlCol="0">
              <a:spAutoFit/>
            </a:bodyPr>
            <a:lstStyle/>
            <a:p>
              <a:pPr algn="ctr"/>
              <a:r>
                <a:rPr lang="fr-FR" sz="900" b="1" dirty="0">
                  <a:latin typeface="+mj-lt"/>
                  <a:cs typeface="Baghdad" pitchFamily="2" charset="-78"/>
                </a:rPr>
                <a:t>ÉQUI</a:t>
              </a:r>
            </a:p>
          </p:txBody>
        </p:sp>
      </p:grpSp>
      <p:grpSp>
        <p:nvGrpSpPr>
          <p:cNvPr id="11" name="Groupe 10">
            <a:extLst>
              <a:ext uri="{FF2B5EF4-FFF2-40B4-BE49-F238E27FC236}">
                <a16:creationId xmlns:a16="http://schemas.microsoft.com/office/drawing/2014/main" id="{B3A97C35-1252-A931-EE17-A57E20E66D79}"/>
              </a:ext>
            </a:extLst>
          </p:cNvPr>
          <p:cNvGrpSpPr/>
          <p:nvPr userDrawn="1"/>
        </p:nvGrpSpPr>
        <p:grpSpPr>
          <a:xfrm>
            <a:off x="329893" y="90488"/>
            <a:ext cx="1626530" cy="608181"/>
            <a:chOff x="329893" y="90488"/>
            <a:chExt cx="1626530" cy="608181"/>
          </a:xfrm>
        </p:grpSpPr>
        <p:pic>
          <p:nvPicPr>
            <p:cNvPr id="12" name="Image 11">
              <a:extLst>
                <a:ext uri="{FF2B5EF4-FFF2-40B4-BE49-F238E27FC236}">
                  <a16:creationId xmlns:a16="http://schemas.microsoft.com/office/drawing/2014/main" id="{DA4355E9-598C-71E7-D568-1E21F7F3316E}"/>
                </a:ext>
              </a:extLst>
            </p:cNvPr>
            <p:cNvPicPr>
              <a:picLocks noChangeAspect="1"/>
            </p:cNvPicPr>
            <p:nvPr userDrawn="1"/>
          </p:nvPicPr>
          <p:blipFill rotWithShape="1">
            <a:blip r:embed="rId3">
              <a:alphaModFix/>
            </a:blip>
            <a:srcRect t="13292" b="15523"/>
            <a:stretch/>
          </p:blipFill>
          <p:spPr>
            <a:xfrm>
              <a:off x="602866" y="90488"/>
              <a:ext cx="1353557" cy="608181"/>
            </a:xfrm>
            <a:prstGeom prst="rect">
              <a:avLst/>
            </a:prstGeom>
          </p:spPr>
        </p:pic>
        <p:sp>
          <p:nvSpPr>
            <p:cNvPr id="13" name="ZoneTexte 12">
              <a:extLst>
                <a:ext uri="{FF2B5EF4-FFF2-40B4-BE49-F238E27FC236}">
                  <a16:creationId xmlns:a16="http://schemas.microsoft.com/office/drawing/2014/main" id="{5C28365C-3C49-58B9-7DE6-2CE4AA11BA49}"/>
                </a:ext>
              </a:extLst>
            </p:cNvPr>
            <p:cNvSpPr txBox="1"/>
            <p:nvPr userDrawn="1"/>
          </p:nvSpPr>
          <p:spPr>
            <a:xfrm>
              <a:off x="329893" y="135432"/>
              <a:ext cx="542308" cy="553998"/>
            </a:xfrm>
            <a:prstGeom prst="rect">
              <a:avLst/>
            </a:prstGeom>
            <a:noFill/>
          </p:spPr>
          <p:txBody>
            <a:bodyPr wrap="square" rtlCol="0">
              <a:spAutoFit/>
            </a:bodyPr>
            <a:lstStyle/>
            <a:p>
              <a:r>
                <a:rPr lang="fr-FR" sz="1000" dirty="0"/>
                <a:t>Appel à projet</a:t>
              </a:r>
            </a:p>
          </p:txBody>
        </p:sp>
      </p:grpSp>
      <p:pic>
        <p:nvPicPr>
          <p:cNvPr id="14" name="Graphique 13">
            <a:extLst>
              <a:ext uri="{FF2B5EF4-FFF2-40B4-BE49-F238E27FC236}">
                <a16:creationId xmlns:a16="http://schemas.microsoft.com/office/drawing/2014/main" id="{F6B5A89A-4D60-7273-DB89-A4FAB802CE8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96765" y="6359368"/>
            <a:ext cx="2346826" cy="408144"/>
          </a:xfrm>
          <a:prstGeom prst="rect">
            <a:avLst/>
          </a:prstGeom>
        </p:spPr>
      </p:pic>
    </p:spTree>
    <p:extLst>
      <p:ext uri="{BB962C8B-B14F-4D97-AF65-F5344CB8AC3E}">
        <p14:creationId xmlns:p14="http://schemas.microsoft.com/office/powerpoint/2010/main" val="10126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5" name="Footer Placeholder 4"/>
          <p:cNvSpPr>
            <a:spLocks noGrp="1"/>
          </p:cNvSpPr>
          <p:nvPr>
            <p:ph type="ftr" sz="quarter" idx="11"/>
          </p:nvPr>
        </p:nvSpPr>
        <p:spPr/>
        <p:txBody>
          <a:bodyPr/>
          <a:lstStyle/>
          <a:p>
            <a:r>
              <a:rPr lang="fr-FR" dirty="0"/>
              <a:t>Appel à projet pour une application innovante en lien avec l’alimentation</a:t>
            </a:r>
          </a:p>
        </p:txBody>
      </p:sp>
      <p:sp>
        <p:nvSpPr>
          <p:cNvPr id="6" name="Slide Number Placeholder 5"/>
          <p:cNvSpPr>
            <a:spLocks noGrp="1"/>
          </p:cNvSpPr>
          <p:nvPr>
            <p:ph type="sldNum" sz="quarter" idx="12"/>
          </p:nvPr>
        </p:nvSpPr>
        <p:spPr/>
        <p:txBody>
          <a:bodyPr/>
          <a:lstStyle/>
          <a:p>
            <a:fld id="{5512D3FE-F9F0-CC4E-97E8-B1A0F918D60F}" type="slidenum">
              <a:rPr lang="fr-FR" smtClean="0"/>
              <a:t>‹N°›</a:t>
            </a:fld>
            <a:r>
              <a:rPr lang="fr-FR" dirty="0"/>
              <a:t>/20</a:t>
            </a:r>
          </a:p>
        </p:txBody>
      </p:sp>
      <p:sp>
        <p:nvSpPr>
          <p:cNvPr id="4" name="Date Placeholder 3"/>
          <p:cNvSpPr>
            <a:spLocks noGrp="1"/>
          </p:cNvSpPr>
          <p:nvPr>
            <p:ph type="dt" sz="half" idx="10"/>
          </p:nvPr>
        </p:nvSpPr>
        <p:spPr/>
        <p:txBody>
          <a:bodyPr/>
          <a:lstStyle/>
          <a:p>
            <a:fld id="{9340A1FA-6E19-B84D-B44F-9EA3C94772CE}" type="datetimeFigureOut">
              <a:rPr lang="fr-FR" smtClean="0"/>
              <a:t>07/09/2022</a:t>
            </a:fld>
            <a:endParaRPr lang="fr-FR" dirty="0"/>
          </a:p>
        </p:txBody>
      </p:sp>
      <p:grpSp>
        <p:nvGrpSpPr>
          <p:cNvPr id="12" name="Groupe 11">
            <a:extLst>
              <a:ext uri="{FF2B5EF4-FFF2-40B4-BE49-F238E27FC236}">
                <a16:creationId xmlns:a16="http://schemas.microsoft.com/office/drawing/2014/main" id="{40E7EFE1-BAD0-B4B1-A762-5C8673D023FC}"/>
              </a:ext>
            </a:extLst>
          </p:cNvPr>
          <p:cNvGrpSpPr/>
          <p:nvPr userDrawn="1"/>
        </p:nvGrpSpPr>
        <p:grpSpPr>
          <a:xfrm>
            <a:off x="10763730" y="5993892"/>
            <a:ext cx="798959" cy="743395"/>
            <a:chOff x="9177252" y="3657285"/>
            <a:chExt cx="2626821" cy="2444137"/>
          </a:xfrm>
        </p:grpSpPr>
        <p:pic>
          <p:nvPicPr>
            <p:cNvPr id="13" name="Picture 2" descr="Panier D'Achat Caddie Chariot - Images vectorielles gratuites sur Pixabay">
              <a:extLst>
                <a:ext uri="{FF2B5EF4-FFF2-40B4-BE49-F238E27FC236}">
                  <a16:creationId xmlns:a16="http://schemas.microsoft.com/office/drawing/2014/main" id="{72A5A4B4-1DE4-F9B7-B651-8242D3B93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9949" y="3657285"/>
              <a:ext cx="2544124" cy="2444137"/>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37826E72-782D-58F0-9E9B-2D87D9A4A3A4}"/>
                </a:ext>
              </a:extLst>
            </p:cNvPr>
            <p:cNvSpPr txBox="1"/>
            <p:nvPr/>
          </p:nvSpPr>
          <p:spPr>
            <a:xfrm rot="19693968">
              <a:off x="9477871" y="4048826"/>
              <a:ext cx="2037986" cy="758930"/>
            </a:xfrm>
            <a:prstGeom prst="rect">
              <a:avLst/>
            </a:prstGeom>
            <a:noFill/>
          </p:spPr>
          <p:txBody>
            <a:bodyPr wrap="square" rtlCol="0">
              <a:spAutoFit/>
            </a:bodyPr>
            <a:lstStyle/>
            <a:p>
              <a:pPr algn="ctr"/>
              <a:r>
                <a:rPr lang="fr-FR" sz="900" b="1" dirty="0">
                  <a:latin typeface="+mj-lt"/>
                  <a:cs typeface="Baghdad" pitchFamily="2" charset="-78"/>
                </a:rPr>
                <a:t>CADDIE</a:t>
              </a:r>
            </a:p>
          </p:txBody>
        </p:sp>
        <p:sp>
          <p:nvSpPr>
            <p:cNvPr id="15" name="ZoneTexte 14">
              <a:extLst>
                <a:ext uri="{FF2B5EF4-FFF2-40B4-BE49-F238E27FC236}">
                  <a16:creationId xmlns:a16="http://schemas.microsoft.com/office/drawing/2014/main" id="{D4931DDC-135C-FA65-67B3-79AF4D643E50}"/>
                </a:ext>
              </a:extLst>
            </p:cNvPr>
            <p:cNvSpPr txBox="1"/>
            <p:nvPr/>
          </p:nvSpPr>
          <p:spPr>
            <a:xfrm rot="21065647">
              <a:off x="9177252" y="3717123"/>
              <a:ext cx="2083041" cy="758930"/>
            </a:xfrm>
            <a:prstGeom prst="rect">
              <a:avLst/>
            </a:prstGeom>
            <a:noFill/>
          </p:spPr>
          <p:txBody>
            <a:bodyPr wrap="square" rtlCol="0">
              <a:spAutoFit/>
            </a:bodyPr>
            <a:lstStyle/>
            <a:p>
              <a:pPr algn="ctr"/>
              <a:r>
                <a:rPr lang="fr-FR" sz="900" b="1" dirty="0">
                  <a:latin typeface="+mj-lt"/>
                  <a:cs typeface="Baghdad" pitchFamily="2" charset="-78"/>
                </a:rPr>
                <a:t>ÉQUI</a:t>
              </a:r>
            </a:p>
          </p:txBody>
        </p:sp>
      </p:grpSp>
      <p:grpSp>
        <p:nvGrpSpPr>
          <p:cNvPr id="16" name="Groupe 15">
            <a:extLst>
              <a:ext uri="{FF2B5EF4-FFF2-40B4-BE49-F238E27FC236}">
                <a16:creationId xmlns:a16="http://schemas.microsoft.com/office/drawing/2014/main" id="{F7058618-3F48-35E7-B573-D23BC6F03475}"/>
              </a:ext>
            </a:extLst>
          </p:cNvPr>
          <p:cNvGrpSpPr/>
          <p:nvPr userDrawn="1"/>
        </p:nvGrpSpPr>
        <p:grpSpPr>
          <a:xfrm>
            <a:off x="329893" y="90488"/>
            <a:ext cx="1626530" cy="608181"/>
            <a:chOff x="329893" y="90488"/>
            <a:chExt cx="1626530" cy="608181"/>
          </a:xfrm>
        </p:grpSpPr>
        <p:pic>
          <p:nvPicPr>
            <p:cNvPr id="17" name="Image 16">
              <a:extLst>
                <a:ext uri="{FF2B5EF4-FFF2-40B4-BE49-F238E27FC236}">
                  <a16:creationId xmlns:a16="http://schemas.microsoft.com/office/drawing/2014/main" id="{A926B8BB-1C9D-C3E4-48DD-1030C921BE0E}"/>
                </a:ext>
              </a:extLst>
            </p:cNvPr>
            <p:cNvPicPr>
              <a:picLocks noChangeAspect="1"/>
            </p:cNvPicPr>
            <p:nvPr userDrawn="1"/>
          </p:nvPicPr>
          <p:blipFill rotWithShape="1">
            <a:blip r:embed="rId3">
              <a:alphaModFix/>
            </a:blip>
            <a:srcRect t="13292" b="15523"/>
            <a:stretch/>
          </p:blipFill>
          <p:spPr>
            <a:xfrm>
              <a:off x="602866" y="90488"/>
              <a:ext cx="1353557" cy="608181"/>
            </a:xfrm>
            <a:prstGeom prst="rect">
              <a:avLst/>
            </a:prstGeom>
          </p:spPr>
        </p:pic>
        <p:sp>
          <p:nvSpPr>
            <p:cNvPr id="18" name="ZoneTexte 17">
              <a:extLst>
                <a:ext uri="{FF2B5EF4-FFF2-40B4-BE49-F238E27FC236}">
                  <a16:creationId xmlns:a16="http://schemas.microsoft.com/office/drawing/2014/main" id="{71EE6425-2516-EE90-46A9-633EA531225D}"/>
                </a:ext>
              </a:extLst>
            </p:cNvPr>
            <p:cNvSpPr txBox="1"/>
            <p:nvPr userDrawn="1"/>
          </p:nvSpPr>
          <p:spPr>
            <a:xfrm>
              <a:off x="329893" y="135432"/>
              <a:ext cx="542308" cy="553998"/>
            </a:xfrm>
            <a:prstGeom prst="rect">
              <a:avLst/>
            </a:prstGeom>
            <a:noFill/>
          </p:spPr>
          <p:txBody>
            <a:bodyPr wrap="square" rtlCol="0">
              <a:spAutoFit/>
            </a:bodyPr>
            <a:lstStyle/>
            <a:p>
              <a:r>
                <a:rPr lang="fr-FR" sz="1000" dirty="0"/>
                <a:t>Appel à projet</a:t>
              </a:r>
            </a:p>
          </p:txBody>
        </p:sp>
      </p:grpSp>
      <p:pic>
        <p:nvPicPr>
          <p:cNvPr id="19" name="Graphique 18">
            <a:extLst>
              <a:ext uri="{FF2B5EF4-FFF2-40B4-BE49-F238E27FC236}">
                <a16:creationId xmlns:a16="http://schemas.microsoft.com/office/drawing/2014/main" id="{193A042C-5E58-801C-64BF-D2240A3F612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96765" y="6359368"/>
            <a:ext cx="2346826" cy="408144"/>
          </a:xfrm>
          <a:prstGeom prst="rect">
            <a:avLst/>
          </a:prstGeom>
        </p:spPr>
      </p:pic>
    </p:spTree>
    <p:extLst>
      <p:ext uri="{BB962C8B-B14F-4D97-AF65-F5344CB8AC3E}">
        <p14:creationId xmlns:p14="http://schemas.microsoft.com/office/powerpoint/2010/main" val="575026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9340A1FA-6E19-B84D-B44F-9EA3C94772CE}" type="datetimeFigureOut">
              <a:rPr lang="fr-FR" smtClean="0"/>
              <a:t>07/09/2022</a:t>
            </a:fld>
            <a:endParaRPr lang="fr-FR"/>
          </a:p>
        </p:txBody>
      </p:sp>
      <p:sp>
        <p:nvSpPr>
          <p:cNvPr id="9" name="Footer Placeholder 8"/>
          <p:cNvSpPr>
            <a:spLocks noGrp="1"/>
          </p:cNvSpPr>
          <p:nvPr>
            <p:ph type="ftr" sz="quarter" idx="11"/>
          </p:nvPr>
        </p:nvSpPr>
        <p:spPr/>
        <p:txBody>
          <a:bodyPr/>
          <a:lstStyle/>
          <a:p>
            <a:r>
              <a:rPr lang="fr-FR" dirty="0"/>
              <a:t>Appel à projet pour une application innovante en lien avec l’alimentation</a:t>
            </a:r>
          </a:p>
        </p:txBody>
      </p:sp>
      <p:sp>
        <p:nvSpPr>
          <p:cNvPr id="10" name="Slide Number Placeholder 9"/>
          <p:cNvSpPr>
            <a:spLocks noGrp="1"/>
          </p:cNvSpPr>
          <p:nvPr>
            <p:ph type="sldNum" sz="quarter" idx="12"/>
          </p:nvPr>
        </p:nvSpPr>
        <p:spPr/>
        <p:txBody>
          <a:bodyPr/>
          <a:lstStyle/>
          <a:p>
            <a:fld id="{5512D3FE-F9F0-CC4E-97E8-B1A0F918D60F}" type="slidenum">
              <a:rPr lang="fr-FR" smtClean="0"/>
              <a:t>‹N°›</a:t>
            </a:fld>
            <a:r>
              <a:rPr lang="fr-FR" dirty="0"/>
              <a:t>/20</a:t>
            </a:r>
          </a:p>
        </p:txBody>
      </p:sp>
      <p:grpSp>
        <p:nvGrpSpPr>
          <p:cNvPr id="12" name="Groupe 11">
            <a:extLst>
              <a:ext uri="{FF2B5EF4-FFF2-40B4-BE49-F238E27FC236}">
                <a16:creationId xmlns:a16="http://schemas.microsoft.com/office/drawing/2014/main" id="{B901832E-2974-19DF-37C6-5A8D892C8160}"/>
              </a:ext>
            </a:extLst>
          </p:cNvPr>
          <p:cNvGrpSpPr/>
          <p:nvPr userDrawn="1"/>
        </p:nvGrpSpPr>
        <p:grpSpPr>
          <a:xfrm>
            <a:off x="10763730" y="5993892"/>
            <a:ext cx="798959" cy="743395"/>
            <a:chOff x="9177252" y="3657285"/>
            <a:chExt cx="2626821" cy="2444137"/>
          </a:xfrm>
        </p:grpSpPr>
        <p:pic>
          <p:nvPicPr>
            <p:cNvPr id="13" name="Picture 2" descr="Panier D'Achat Caddie Chariot - Images vectorielles gratuites sur Pixabay">
              <a:extLst>
                <a:ext uri="{FF2B5EF4-FFF2-40B4-BE49-F238E27FC236}">
                  <a16:creationId xmlns:a16="http://schemas.microsoft.com/office/drawing/2014/main" id="{11D2B2EA-000F-CA93-FC8D-1CC27CB980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9949" y="3657285"/>
              <a:ext cx="2544124" cy="2444137"/>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00A078ED-AC24-0607-8ADB-0A263BF69931}"/>
                </a:ext>
              </a:extLst>
            </p:cNvPr>
            <p:cNvSpPr txBox="1"/>
            <p:nvPr/>
          </p:nvSpPr>
          <p:spPr>
            <a:xfrm rot="19693968">
              <a:off x="9477871" y="4048826"/>
              <a:ext cx="2037986" cy="758930"/>
            </a:xfrm>
            <a:prstGeom prst="rect">
              <a:avLst/>
            </a:prstGeom>
            <a:noFill/>
          </p:spPr>
          <p:txBody>
            <a:bodyPr wrap="square" rtlCol="0">
              <a:spAutoFit/>
            </a:bodyPr>
            <a:lstStyle/>
            <a:p>
              <a:pPr algn="ctr"/>
              <a:r>
                <a:rPr lang="fr-FR" sz="900" b="1" dirty="0">
                  <a:latin typeface="+mj-lt"/>
                  <a:cs typeface="Baghdad" pitchFamily="2" charset="-78"/>
                </a:rPr>
                <a:t>CADDIE</a:t>
              </a:r>
            </a:p>
          </p:txBody>
        </p:sp>
        <p:sp>
          <p:nvSpPr>
            <p:cNvPr id="15" name="ZoneTexte 14">
              <a:extLst>
                <a:ext uri="{FF2B5EF4-FFF2-40B4-BE49-F238E27FC236}">
                  <a16:creationId xmlns:a16="http://schemas.microsoft.com/office/drawing/2014/main" id="{42A6CCF8-C9E9-56C0-4032-2ED4F4CC8B36}"/>
                </a:ext>
              </a:extLst>
            </p:cNvPr>
            <p:cNvSpPr txBox="1"/>
            <p:nvPr/>
          </p:nvSpPr>
          <p:spPr>
            <a:xfrm rot="21065647">
              <a:off x="9177252" y="3717123"/>
              <a:ext cx="2083041" cy="758930"/>
            </a:xfrm>
            <a:prstGeom prst="rect">
              <a:avLst/>
            </a:prstGeom>
            <a:noFill/>
          </p:spPr>
          <p:txBody>
            <a:bodyPr wrap="square" rtlCol="0">
              <a:spAutoFit/>
            </a:bodyPr>
            <a:lstStyle/>
            <a:p>
              <a:pPr algn="ctr"/>
              <a:r>
                <a:rPr lang="fr-FR" sz="900" b="1" dirty="0">
                  <a:latin typeface="+mj-lt"/>
                  <a:cs typeface="Baghdad" pitchFamily="2" charset="-78"/>
                </a:rPr>
                <a:t>ÉQUI</a:t>
              </a:r>
            </a:p>
          </p:txBody>
        </p:sp>
      </p:grpSp>
      <p:grpSp>
        <p:nvGrpSpPr>
          <p:cNvPr id="16" name="Groupe 15">
            <a:extLst>
              <a:ext uri="{FF2B5EF4-FFF2-40B4-BE49-F238E27FC236}">
                <a16:creationId xmlns:a16="http://schemas.microsoft.com/office/drawing/2014/main" id="{E18D9216-641C-CA91-58CE-1AD551E37A1A}"/>
              </a:ext>
            </a:extLst>
          </p:cNvPr>
          <p:cNvGrpSpPr/>
          <p:nvPr userDrawn="1"/>
        </p:nvGrpSpPr>
        <p:grpSpPr>
          <a:xfrm>
            <a:off x="329893" y="90488"/>
            <a:ext cx="1626530" cy="608181"/>
            <a:chOff x="329893" y="90488"/>
            <a:chExt cx="1626530" cy="608181"/>
          </a:xfrm>
        </p:grpSpPr>
        <p:pic>
          <p:nvPicPr>
            <p:cNvPr id="17" name="Image 16">
              <a:extLst>
                <a:ext uri="{FF2B5EF4-FFF2-40B4-BE49-F238E27FC236}">
                  <a16:creationId xmlns:a16="http://schemas.microsoft.com/office/drawing/2014/main" id="{0F2C87AE-6D2A-7872-F50B-4CE80842668A}"/>
                </a:ext>
              </a:extLst>
            </p:cNvPr>
            <p:cNvPicPr>
              <a:picLocks noChangeAspect="1"/>
            </p:cNvPicPr>
            <p:nvPr userDrawn="1"/>
          </p:nvPicPr>
          <p:blipFill rotWithShape="1">
            <a:blip r:embed="rId3">
              <a:alphaModFix/>
            </a:blip>
            <a:srcRect t="13292" b="15523"/>
            <a:stretch/>
          </p:blipFill>
          <p:spPr>
            <a:xfrm>
              <a:off x="602866" y="90488"/>
              <a:ext cx="1353557" cy="608181"/>
            </a:xfrm>
            <a:prstGeom prst="rect">
              <a:avLst/>
            </a:prstGeom>
          </p:spPr>
        </p:pic>
        <p:sp>
          <p:nvSpPr>
            <p:cNvPr id="18" name="ZoneTexte 17">
              <a:extLst>
                <a:ext uri="{FF2B5EF4-FFF2-40B4-BE49-F238E27FC236}">
                  <a16:creationId xmlns:a16="http://schemas.microsoft.com/office/drawing/2014/main" id="{3D68971E-FEA6-B8D0-AC64-EE0163E05CD0}"/>
                </a:ext>
              </a:extLst>
            </p:cNvPr>
            <p:cNvSpPr txBox="1"/>
            <p:nvPr userDrawn="1"/>
          </p:nvSpPr>
          <p:spPr>
            <a:xfrm>
              <a:off x="329893" y="135432"/>
              <a:ext cx="542308" cy="553998"/>
            </a:xfrm>
            <a:prstGeom prst="rect">
              <a:avLst/>
            </a:prstGeom>
            <a:noFill/>
          </p:spPr>
          <p:txBody>
            <a:bodyPr wrap="square" rtlCol="0">
              <a:spAutoFit/>
            </a:bodyPr>
            <a:lstStyle/>
            <a:p>
              <a:r>
                <a:rPr lang="fr-FR" sz="1000" dirty="0"/>
                <a:t>Appel à projet</a:t>
              </a:r>
            </a:p>
          </p:txBody>
        </p:sp>
      </p:grpSp>
      <p:pic>
        <p:nvPicPr>
          <p:cNvPr id="19" name="Graphique 18">
            <a:extLst>
              <a:ext uri="{FF2B5EF4-FFF2-40B4-BE49-F238E27FC236}">
                <a16:creationId xmlns:a16="http://schemas.microsoft.com/office/drawing/2014/main" id="{4CA746B7-88E4-B330-7D2B-153A2977861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96765" y="6359368"/>
            <a:ext cx="2346826" cy="408144"/>
          </a:xfrm>
          <a:prstGeom prst="rect">
            <a:avLst/>
          </a:prstGeom>
        </p:spPr>
      </p:pic>
    </p:spTree>
    <p:extLst>
      <p:ext uri="{BB962C8B-B14F-4D97-AF65-F5344CB8AC3E}">
        <p14:creationId xmlns:p14="http://schemas.microsoft.com/office/powerpoint/2010/main" val="1833036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Date Placeholder 1"/>
          <p:cNvSpPr>
            <a:spLocks noGrp="1"/>
          </p:cNvSpPr>
          <p:nvPr>
            <p:ph type="dt" sz="half" idx="10"/>
          </p:nvPr>
        </p:nvSpPr>
        <p:spPr/>
        <p:txBody>
          <a:bodyPr/>
          <a:lstStyle/>
          <a:p>
            <a:fld id="{9340A1FA-6E19-B84D-B44F-9EA3C94772CE}" type="datetimeFigureOut">
              <a:rPr lang="fr-FR" smtClean="0"/>
              <a:t>07/09/2022</a:t>
            </a:fld>
            <a:endParaRPr lang="fr-FR"/>
          </a:p>
        </p:txBody>
      </p:sp>
      <p:sp>
        <p:nvSpPr>
          <p:cNvPr id="11" name="Footer Placeholder 10"/>
          <p:cNvSpPr>
            <a:spLocks noGrp="1"/>
          </p:cNvSpPr>
          <p:nvPr>
            <p:ph type="ftr" sz="quarter" idx="11"/>
          </p:nvPr>
        </p:nvSpPr>
        <p:spPr/>
        <p:txBody>
          <a:bodyPr/>
          <a:lstStyle/>
          <a:p>
            <a:r>
              <a:rPr lang="fr-FR" dirty="0"/>
              <a:t>Appel à projet pour une application innovante en lien avec l’alimentation</a:t>
            </a:r>
          </a:p>
        </p:txBody>
      </p:sp>
      <p:sp>
        <p:nvSpPr>
          <p:cNvPr id="12" name="Slide Number Placeholder 11"/>
          <p:cNvSpPr>
            <a:spLocks noGrp="1"/>
          </p:cNvSpPr>
          <p:nvPr>
            <p:ph type="sldNum" sz="quarter" idx="12"/>
          </p:nvPr>
        </p:nvSpPr>
        <p:spPr/>
        <p:txBody>
          <a:bodyPr/>
          <a:lstStyle/>
          <a:p>
            <a:fld id="{5512D3FE-F9F0-CC4E-97E8-B1A0F918D60F}" type="slidenum">
              <a:rPr lang="fr-FR" smtClean="0"/>
              <a:t>‹N°›</a:t>
            </a:fld>
            <a:r>
              <a:rPr lang="fr-FR" dirty="0"/>
              <a:t>/20</a:t>
            </a:r>
          </a:p>
        </p:txBody>
      </p:sp>
      <p:grpSp>
        <p:nvGrpSpPr>
          <p:cNvPr id="14" name="Groupe 13">
            <a:extLst>
              <a:ext uri="{FF2B5EF4-FFF2-40B4-BE49-F238E27FC236}">
                <a16:creationId xmlns:a16="http://schemas.microsoft.com/office/drawing/2014/main" id="{21B53F1C-113F-1468-50EB-4FB9FA30D1A4}"/>
              </a:ext>
            </a:extLst>
          </p:cNvPr>
          <p:cNvGrpSpPr/>
          <p:nvPr userDrawn="1"/>
        </p:nvGrpSpPr>
        <p:grpSpPr>
          <a:xfrm>
            <a:off x="10763730" y="5993892"/>
            <a:ext cx="798959" cy="743395"/>
            <a:chOff x="9177252" y="3657285"/>
            <a:chExt cx="2626821" cy="2444137"/>
          </a:xfrm>
        </p:grpSpPr>
        <p:pic>
          <p:nvPicPr>
            <p:cNvPr id="15" name="Picture 2" descr="Panier D'Achat Caddie Chariot - Images vectorielles gratuites sur Pixabay">
              <a:extLst>
                <a:ext uri="{FF2B5EF4-FFF2-40B4-BE49-F238E27FC236}">
                  <a16:creationId xmlns:a16="http://schemas.microsoft.com/office/drawing/2014/main" id="{5C29110D-E929-3C64-91AB-DC6FB1FB5C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9949" y="3657285"/>
              <a:ext cx="2544124" cy="2444137"/>
            </a:xfrm>
            <a:prstGeom prst="rect">
              <a:avLst/>
            </a:prstGeom>
            <a:noFill/>
            <a:extLst>
              <a:ext uri="{909E8E84-426E-40DD-AFC4-6F175D3DCCD1}">
                <a14:hiddenFill xmlns:a14="http://schemas.microsoft.com/office/drawing/2010/main">
                  <a:solidFill>
                    <a:srgbClr val="FFFFFF"/>
                  </a:solidFill>
                </a14:hiddenFill>
              </a:ext>
            </a:extLst>
          </p:spPr>
        </p:pic>
        <p:sp>
          <p:nvSpPr>
            <p:cNvPr id="16" name="ZoneTexte 15">
              <a:extLst>
                <a:ext uri="{FF2B5EF4-FFF2-40B4-BE49-F238E27FC236}">
                  <a16:creationId xmlns:a16="http://schemas.microsoft.com/office/drawing/2014/main" id="{E55F3596-3731-24C2-49EB-98A324F93B6E}"/>
                </a:ext>
              </a:extLst>
            </p:cNvPr>
            <p:cNvSpPr txBox="1"/>
            <p:nvPr/>
          </p:nvSpPr>
          <p:spPr>
            <a:xfrm rot="19693968">
              <a:off x="9477871" y="4048826"/>
              <a:ext cx="2037986" cy="758930"/>
            </a:xfrm>
            <a:prstGeom prst="rect">
              <a:avLst/>
            </a:prstGeom>
            <a:noFill/>
          </p:spPr>
          <p:txBody>
            <a:bodyPr wrap="square" rtlCol="0">
              <a:spAutoFit/>
            </a:bodyPr>
            <a:lstStyle/>
            <a:p>
              <a:pPr algn="ctr"/>
              <a:r>
                <a:rPr lang="fr-FR" sz="900" b="1" dirty="0">
                  <a:latin typeface="+mj-lt"/>
                  <a:cs typeface="Baghdad" pitchFamily="2" charset="-78"/>
                </a:rPr>
                <a:t>CADDIE</a:t>
              </a:r>
            </a:p>
          </p:txBody>
        </p:sp>
        <p:sp>
          <p:nvSpPr>
            <p:cNvPr id="17" name="ZoneTexte 16">
              <a:extLst>
                <a:ext uri="{FF2B5EF4-FFF2-40B4-BE49-F238E27FC236}">
                  <a16:creationId xmlns:a16="http://schemas.microsoft.com/office/drawing/2014/main" id="{DD76E12B-76B8-066B-D34C-9DD37E036F25}"/>
                </a:ext>
              </a:extLst>
            </p:cNvPr>
            <p:cNvSpPr txBox="1"/>
            <p:nvPr/>
          </p:nvSpPr>
          <p:spPr>
            <a:xfrm rot="21065647">
              <a:off x="9177252" y="3717123"/>
              <a:ext cx="2083041" cy="758930"/>
            </a:xfrm>
            <a:prstGeom prst="rect">
              <a:avLst/>
            </a:prstGeom>
            <a:noFill/>
          </p:spPr>
          <p:txBody>
            <a:bodyPr wrap="square" rtlCol="0">
              <a:spAutoFit/>
            </a:bodyPr>
            <a:lstStyle/>
            <a:p>
              <a:pPr algn="ctr"/>
              <a:r>
                <a:rPr lang="fr-FR" sz="900" b="1" dirty="0">
                  <a:latin typeface="+mj-lt"/>
                  <a:cs typeface="Baghdad" pitchFamily="2" charset="-78"/>
                </a:rPr>
                <a:t>ÉQUI</a:t>
              </a:r>
            </a:p>
          </p:txBody>
        </p:sp>
      </p:grpSp>
      <p:grpSp>
        <p:nvGrpSpPr>
          <p:cNvPr id="18" name="Groupe 17">
            <a:extLst>
              <a:ext uri="{FF2B5EF4-FFF2-40B4-BE49-F238E27FC236}">
                <a16:creationId xmlns:a16="http://schemas.microsoft.com/office/drawing/2014/main" id="{5EF0C007-E3EE-EED9-1B1C-3E87A2897BD7}"/>
              </a:ext>
            </a:extLst>
          </p:cNvPr>
          <p:cNvGrpSpPr/>
          <p:nvPr userDrawn="1"/>
        </p:nvGrpSpPr>
        <p:grpSpPr>
          <a:xfrm>
            <a:off x="329893" y="90488"/>
            <a:ext cx="1626530" cy="608181"/>
            <a:chOff x="329893" y="90488"/>
            <a:chExt cx="1626530" cy="608181"/>
          </a:xfrm>
        </p:grpSpPr>
        <p:pic>
          <p:nvPicPr>
            <p:cNvPr id="19" name="Image 18">
              <a:extLst>
                <a:ext uri="{FF2B5EF4-FFF2-40B4-BE49-F238E27FC236}">
                  <a16:creationId xmlns:a16="http://schemas.microsoft.com/office/drawing/2014/main" id="{44AFE275-118A-4B7F-99A0-3A4E80170CEE}"/>
                </a:ext>
              </a:extLst>
            </p:cNvPr>
            <p:cNvPicPr>
              <a:picLocks noChangeAspect="1"/>
            </p:cNvPicPr>
            <p:nvPr userDrawn="1"/>
          </p:nvPicPr>
          <p:blipFill rotWithShape="1">
            <a:blip r:embed="rId3">
              <a:alphaModFix/>
            </a:blip>
            <a:srcRect t="13292" b="15523"/>
            <a:stretch/>
          </p:blipFill>
          <p:spPr>
            <a:xfrm>
              <a:off x="602866" y="90488"/>
              <a:ext cx="1353557" cy="608181"/>
            </a:xfrm>
            <a:prstGeom prst="rect">
              <a:avLst/>
            </a:prstGeom>
          </p:spPr>
        </p:pic>
        <p:sp>
          <p:nvSpPr>
            <p:cNvPr id="20" name="ZoneTexte 19">
              <a:extLst>
                <a:ext uri="{FF2B5EF4-FFF2-40B4-BE49-F238E27FC236}">
                  <a16:creationId xmlns:a16="http://schemas.microsoft.com/office/drawing/2014/main" id="{2479AD81-5FD6-CB08-FD19-7081C0CC1EF7}"/>
                </a:ext>
              </a:extLst>
            </p:cNvPr>
            <p:cNvSpPr txBox="1"/>
            <p:nvPr userDrawn="1"/>
          </p:nvSpPr>
          <p:spPr>
            <a:xfrm>
              <a:off x="329893" y="135432"/>
              <a:ext cx="542308" cy="553998"/>
            </a:xfrm>
            <a:prstGeom prst="rect">
              <a:avLst/>
            </a:prstGeom>
            <a:noFill/>
          </p:spPr>
          <p:txBody>
            <a:bodyPr wrap="square" rtlCol="0">
              <a:spAutoFit/>
            </a:bodyPr>
            <a:lstStyle/>
            <a:p>
              <a:r>
                <a:rPr lang="fr-FR" sz="1000" dirty="0"/>
                <a:t>Appel à projet</a:t>
              </a:r>
            </a:p>
          </p:txBody>
        </p:sp>
      </p:grpSp>
      <p:pic>
        <p:nvPicPr>
          <p:cNvPr id="21" name="Graphique 20">
            <a:extLst>
              <a:ext uri="{FF2B5EF4-FFF2-40B4-BE49-F238E27FC236}">
                <a16:creationId xmlns:a16="http://schemas.microsoft.com/office/drawing/2014/main" id="{78E5B1AE-5B26-C522-573F-66B762D5426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96765" y="6359368"/>
            <a:ext cx="2346826" cy="408144"/>
          </a:xfrm>
          <a:prstGeom prst="rect">
            <a:avLst/>
          </a:prstGeom>
        </p:spPr>
      </p:pic>
    </p:spTree>
    <p:extLst>
      <p:ext uri="{BB962C8B-B14F-4D97-AF65-F5344CB8AC3E}">
        <p14:creationId xmlns:p14="http://schemas.microsoft.com/office/powerpoint/2010/main" val="678544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2" name="Date Placeholder 1"/>
          <p:cNvSpPr>
            <a:spLocks noGrp="1"/>
          </p:cNvSpPr>
          <p:nvPr>
            <p:ph type="dt" sz="half" idx="10"/>
          </p:nvPr>
        </p:nvSpPr>
        <p:spPr/>
        <p:txBody>
          <a:bodyPr/>
          <a:lstStyle/>
          <a:p>
            <a:fld id="{9340A1FA-6E19-B84D-B44F-9EA3C94772CE}" type="datetimeFigureOut">
              <a:rPr lang="fr-FR" smtClean="0"/>
              <a:t>07/09/2022</a:t>
            </a:fld>
            <a:endParaRPr lang="fr-FR"/>
          </a:p>
        </p:txBody>
      </p:sp>
      <p:sp>
        <p:nvSpPr>
          <p:cNvPr id="7" name="Footer Placeholder 6"/>
          <p:cNvSpPr>
            <a:spLocks noGrp="1"/>
          </p:cNvSpPr>
          <p:nvPr>
            <p:ph type="ftr" sz="quarter" idx="11"/>
          </p:nvPr>
        </p:nvSpPr>
        <p:spPr/>
        <p:txBody>
          <a:bodyPr/>
          <a:lstStyle/>
          <a:p>
            <a:r>
              <a:rPr lang="fr-FR" dirty="0"/>
              <a:t>Appel à projet pour une application innovante en lien avec l’alimentation</a:t>
            </a:r>
          </a:p>
        </p:txBody>
      </p:sp>
      <p:sp>
        <p:nvSpPr>
          <p:cNvPr id="8" name="Slide Number Placeholder 7"/>
          <p:cNvSpPr>
            <a:spLocks noGrp="1"/>
          </p:cNvSpPr>
          <p:nvPr>
            <p:ph type="sldNum" sz="quarter" idx="12"/>
          </p:nvPr>
        </p:nvSpPr>
        <p:spPr/>
        <p:txBody>
          <a:bodyPr/>
          <a:lstStyle/>
          <a:p>
            <a:fld id="{5512D3FE-F9F0-CC4E-97E8-B1A0F918D60F}" type="slidenum">
              <a:rPr lang="fr-FR" smtClean="0"/>
              <a:t>‹N°›</a:t>
            </a:fld>
            <a:r>
              <a:rPr lang="fr-FR" dirty="0"/>
              <a:t>/20</a:t>
            </a:r>
          </a:p>
        </p:txBody>
      </p:sp>
      <p:grpSp>
        <p:nvGrpSpPr>
          <p:cNvPr id="10" name="Groupe 9">
            <a:extLst>
              <a:ext uri="{FF2B5EF4-FFF2-40B4-BE49-F238E27FC236}">
                <a16:creationId xmlns:a16="http://schemas.microsoft.com/office/drawing/2014/main" id="{DB45683C-BC9D-6EDF-AC49-E47221FA654C}"/>
              </a:ext>
            </a:extLst>
          </p:cNvPr>
          <p:cNvGrpSpPr/>
          <p:nvPr userDrawn="1"/>
        </p:nvGrpSpPr>
        <p:grpSpPr>
          <a:xfrm>
            <a:off x="10763730" y="5993892"/>
            <a:ext cx="798959" cy="743395"/>
            <a:chOff x="9177252" y="3657285"/>
            <a:chExt cx="2626821" cy="2444137"/>
          </a:xfrm>
        </p:grpSpPr>
        <p:pic>
          <p:nvPicPr>
            <p:cNvPr id="11" name="Picture 2" descr="Panier D'Achat Caddie Chariot - Images vectorielles gratuites sur Pixabay">
              <a:extLst>
                <a:ext uri="{FF2B5EF4-FFF2-40B4-BE49-F238E27FC236}">
                  <a16:creationId xmlns:a16="http://schemas.microsoft.com/office/drawing/2014/main" id="{10B23037-16F0-FC38-B371-CCD6F4C6A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9949" y="3657285"/>
              <a:ext cx="2544124" cy="2444137"/>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432EFC84-C42C-03BC-5A9B-2BD2BC98839B}"/>
                </a:ext>
              </a:extLst>
            </p:cNvPr>
            <p:cNvSpPr txBox="1"/>
            <p:nvPr/>
          </p:nvSpPr>
          <p:spPr>
            <a:xfrm rot="19693968">
              <a:off x="9477871" y="4048826"/>
              <a:ext cx="2037986" cy="758930"/>
            </a:xfrm>
            <a:prstGeom prst="rect">
              <a:avLst/>
            </a:prstGeom>
            <a:noFill/>
          </p:spPr>
          <p:txBody>
            <a:bodyPr wrap="square" rtlCol="0">
              <a:spAutoFit/>
            </a:bodyPr>
            <a:lstStyle/>
            <a:p>
              <a:pPr algn="ctr"/>
              <a:r>
                <a:rPr lang="fr-FR" sz="900" b="1" dirty="0">
                  <a:latin typeface="+mj-lt"/>
                  <a:cs typeface="Baghdad" pitchFamily="2" charset="-78"/>
                </a:rPr>
                <a:t>CADDIE</a:t>
              </a:r>
            </a:p>
          </p:txBody>
        </p:sp>
        <p:sp>
          <p:nvSpPr>
            <p:cNvPr id="13" name="ZoneTexte 12">
              <a:extLst>
                <a:ext uri="{FF2B5EF4-FFF2-40B4-BE49-F238E27FC236}">
                  <a16:creationId xmlns:a16="http://schemas.microsoft.com/office/drawing/2014/main" id="{364BA54D-FA92-902B-C970-38487DBFDBE3}"/>
                </a:ext>
              </a:extLst>
            </p:cNvPr>
            <p:cNvSpPr txBox="1"/>
            <p:nvPr/>
          </p:nvSpPr>
          <p:spPr>
            <a:xfrm rot="21065647">
              <a:off x="9177252" y="3717123"/>
              <a:ext cx="2083041" cy="758930"/>
            </a:xfrm>
            <a:prstGeom prst="rect">
              <a:avLst/>
            </a:prstGeom>
            <a:noFill/>
          </p:spPr>
          <p:txBody>
            <a:bodyPr wrap="square" rtlCol="0">
              <a:spAutoFit/>
            </a:bodyPr>
            <a:lstStyle/>
            <a:p>
              <a:pPr algn="ctr"/>
              <a:r>
                <a:rPr lang="fr-FR" sz="900" b="1" dirty="0">
                  <a:latin typeface="+mj-lt"/>
                  <a:cs typeface="Baghdad" pitchFamily="2" charset="-78"/>
                </a:rPr>
                <a:t>ÉQUI</a:t>
              </a:r>
            </a:p>
          </p:txBody>
        </p:sp>
      </p:grpSp>
      <p:grpSp>
        <p:nvGrpSpPr>
          <p:cNvPr id="14" name="Groupe 13">
            <a:extLst>
              <a:ext uri="{FF2B5EF4-FFF2-40B4-BE49-F238E27FC236}">
                <a16:creationId xmlns:a16="http://schemas.microsoft.com/office/drawing/2014/main" id="{4F6B9691-9F45-773A-0E93-33B846C6A099}"/>
              </a:ext>
            </a:extLst>
          </p:cNvPr>
          <p:cNvGrpSpPr/>
          <p:nvPr userDrawn="1"/>
        </p:nvGrpSpPr>
        <p:grpSpPr>
          <a:xfrm>
            <a:off x="329893" y="90488"/>
            <a:ext cx="1626530" cy="608181"/>
            <a:chOff x="329893" y="90488"/>
            <a:chExt cx="1626530" cy="608181"/>
          </a:xfrm>
        </p:grpSpPr>
        <p:pic>
          <p:nvPicPr>
            <p:cNvPr id="15" name="Image 14">
              <a:extLst>
                <a:ext uri="{FF2B5EF4-FFF2-40B4-BE49-F238E27FC236}">
                  <a16:creationId xmlns:a16="http://schemas.microsoft.com/office/drawing/2014/main" id="{4AC9861B-DBDB-411D-BA6E-90EC872CC3A5}"/>
                </a:ext>
              </a:extLst>
            </p:cNvPr>
            <p:cNvPicPr>
              <a:picLocks noChangeAspect="1"/>
            </p:cNvPicPr>
            <p:nvPr userDrawn="1"/>
          </p:nvPicPr>
          <p:blipFill rotWithShape="1">
            <a:blip r:embed="rId3">
              <a:alphaModFix/>
            </a:blip>
            <a:srcRect t="13292" b="15523"/>
            <a:stretch/>
          </p:blipFill>
          <p:spPr>
            <a:xfrm>
              <a:off x="602866" y="90488"/>
              <a:ext cx="1353557" cy="608181"/>
            </a:xfrm>
            <a:prstGeom prst="rect">
              <a:avLst/>
            </a:prstGeom>
          </p:spPr>
        </p:pic>
        <p:sp>
          <p:nvSpPr>
            <p:cNvPr id="16" name="ZoneTexte 15">
              <a:extLst>
                <a:ext uri="{FF2B5EF4-FFF2-40B4-BE49-F238E27FC236}">
                  <a16:creationId xmlns:a16="http://schemas.microsoft.com/office/drawing/2014/main" id="{B82E0D96-6237-8ADA-8103-A6D1B876A2E9}"/>
                </a:ext>
              </a:extLst>
            </p:cNvPr>
            <p:cNvSpPr txBox="1"/>
            <p:nvPr userDrawn="1"/>
          </p:nvSpPr>
          <p:spPr>
            <a:xfrm>
              <a:off x="329893" y="135432"/>
              <a:ext cx="542308" cy="553998"/>
            </a:xfrm>
            <a:prstGeom prst="rect">
              <a:avLst/>
            </a:prstGeom>
            <a:noFill/>
          </p:spPr>
          <p:txBody>
            <a:bodyPr wrap="square" rtlCol="0">
              <a:spAutoFit/>
            </a:bodyPr>
            <a:lstStyle/>
            <a:p>
              <a:r>
                <a:rPr lang="fr-FR" sz="1000" dirty="0"/>
                <a:t>Appel à projet</a:t>
              </a:r>
            </a:p>
          </p:txBody>
        </p:sp>
      </p:grpSp>
      <p:pic>
        <p:nvPicPr>
          <p:cNvPr id="17" name="Graphique 16">
            <a:extLst>
              <a:ext uri="{FF2B5EF4-FFF2-40B4-BE49-F238E27FC236}">
                <a16:creationId xmlns:a16="http://schemas.microsoft.com/office/drawing/2014/main" id="{E970FF4A-8B25-0E15-F5AB-8D12910A748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96765" y="6359368"/>
            <a:ext cx="2346826" cy="408144"/>
          </a:xfrm>
          <a:prstGeom prst="rect">
            <a:avLst/>
          </a:prstGeom>
        </p:spPr>
      </p:pic>
    </p:spTree>
    <p:extLst>
      <p:ext uri="{BB962C8B-B14F-4D97-AF65-F5344CB8AC3E}">
        <p14:creationId xmlns:p14="http://schemas.microsoft.com/office/powerpoint/2010/main" val="487941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fr-FR"/>
              <a:t>Modifiez le style du titre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p>
            <a:fld id="{9340A1FA-6E19-B84D-B44F-9EA3C94772CE}" type="datetimeFigureOut">
              <a:rPr lang="fr-FR" smtClean="0"/>
              <a:t>07/09/2022</a:t>
            </a:fld>
            <a:endParaRPr lang="fr-FR" dirty="0"/>
          </a:p>
        </p:txBody>
      </p:sp>
      <p:sp>
        <p:nvSpPr>
          <p:cNvPr id="9" name="Footer Placeholder 8"/>
          <p:cNvSpPr>
            <a:spLocks noGrp="1"/>
          </p:cNvSpPr>
          <p:nvPr>
            <p:ph type="ftr" sz="quarter" idx="11"/>
          </p:nvPr>
        </p:nvSpPr>
        <p:spPr/>
        <p:txBody>
          <a:bodyPr/>
          <a:lstStyle/>
          <a:p>
            <a:r>
              <a:rPr lang="fr-FR" dirty="0"/>
              <a:t>Appel à projet pour une application innovante en lien avec l’alimentation</a:t>
            </a:r>
          </a:p>
        </p:txBody>
      </p:sp>
      <p:sp>
        <p:nvSpPr>
          <p:cNvPr id="10" name="Slide Number Placeholder 9"/>
          <p:cNvSpPr>
            <a:spLocks noGrp="1"/>
          </p:cNvSpPr>
          <p:nvPr>
            <p:ph type="sldNum" sz="quarter" idx="12"/>
          </p:nvPr>
        </p:nvSpPr>
        <p:spPr/>
        <p:txBody>
          <a:bodyPr/>
          <a:lstStyle/>
          <a:p>
            <a:fld id="{5512D3FE-F9F0-CC4E-97E8-B1A0F918D60F}" type="slidenum">
              <a:rPr lang="fr-FR" smtClean="0"/>
              <a:t>‹N°›</a:t>
            </a:fld>
            <a:r>
              <a:rPr lang="fr-FR" dirty="0"/>
              <a:t>/20</a:t>
            </a:r>
          </a:p>
        </p:txBody>
      </p:sp>
      <p:grpSp>
        <p:nvGrpSpPr>
          <p:cNvPr id="12" name="Groupe 11">
            <a:extLst>
              <a:ext uri="{FF2B5EF4-FFF2-40B4-BE49-F238E27FC236}">
                <a16:creationId xmlns:a16="http://schemas.microsoft.com/office/drawing/2014/main" id="{95F47977-7B01-EF28-2476-6B3AD246B61C}"/>
              </a:ext>
            </a:extLst>
          </p:cNvPr>
          <p:cNvGrpSpPr/>
          <p:nvPr userDrawn="1"/>
        </p:nvGrpSpPr>
        <p:grpSpPr>
          <a:xfrm>
            <a:off x="10763730" y="5993892"/>
            <a:ext cx="798959" cy="743395"/>
            <a:chOff x="9177252" y="3657285"/>
            <a:chExt cx="2626821" cy="2444137"/>
          </a:xfrm>
        </p:grpSpPr>
        <p:pic>
          <p:nvPicPr>
            <p:cNvPr id="13" name="Picture 2" descr="Panier D'Achat Caddie Chariot - Images vectorielles gratuites sur Pixabay">
              <a:extLst>
                <a:ext uri="{FF2B5EF4-FFF2-40B4-BE49-F238E27FC236}">
                  <a16:creationId xmlns:a16="http://schemas.microsoft.com/office/drawing/2014/main" id="{ACE5A3E5-401E-C125-626F-E41AF293A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9949" y="3657285"/>
              <a:ext cx="2544124" cy="2444137"/>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EA774AEC-714B-F652-507B-9EF3F2D597B2}"/>
                </a:ext>
              </a:extLst>
            </p:cNvPr>
            <p:cNvSpPr txBox="1"/>
            <p:nvPr/>
          </p:nvSpPr>
          <p:spPr>
            <a:xfrm rot="19693968">
              <a:off x="9477871" y="4048826"/>
              <a:ext cx="2037986" cy="758930"/>
            </a:xfrm>
            <a:prstGeom prst="rect">
              <a:avLst/>
            </a:prstGeom>
            <a:noFill/>
          </p:spPr>
          <p:txBody>
            <a:bodyPr wrap="square" rtlCol="0">
              <a:spAutoFit/>
            </a:bodyPr>
            <a:lstStyle/>
            <a:p>
              <a:pPr algn="ctr"/>
              <a:r>
                <a:rPr lang="fr-FR" sz="900" b="1" dirty="0">
                  <a:latin typeface="+mj-lt"/>
                  <a:cs typeface="Baghdad" pitchFamily="2" charset="-78"/>
                </a:rPr>
                <a:t>CADDIE</a:t>
              </a:r>
            </a:p>
          </p:txBody>
        </p:sp>
        <p:sp>
          <p:nvSpPr>
            <p:cNvPr id="15" name="ZoneTexte 14">
              <a:extLst>
                <a:ext uri="{FF2B5EF4-FFF2-40B4-BE49-F238E27FC236}">
                  <a16:creationId xmlns:a16="http://schemas.microsoft.com/office/drawing/2014/main" id="{DA931DD8-F815-4D46-5B01-A6E098310198}"/>
                </a:ext>
              </a:extLst>
            </p:cNvPr>
            <p:cNvSpPr txBox="1"/>
            <p:nvPr/>
          </p:nvSpPr>
          <p:spPr>
            <a:xfrm rot="21065647">
              <a:off x="9177252" y="3717123"/>
              <a:ext cx="2083041" cy="758930"/>
            </a:xfrm>
            <a:prstGeom prst="rect">
              <a:avLst/>
            </a:prstGeom>
            <a:noFill/>
          </p:spPr>
          <p:txBody>
            <a:bodyPr wrap="square" rtlCol="0">
              <a:spAutoFit/>
            </a:bodyPr>
            <a:lstStyle/>
            <a:p>
              <a:pPr algn="ctr"/>
              <a:r>
                <a:rPr lang="fr-FR" sz="900" b="1" dirty="0">
                  <a:latin typeface="+mj-lt"/>
                  <a:cs typeface="Baghdad" pitchFamily="2" charset="-78"/>
                </a:rPr>
                <a:t>ÉQUI</a:t>
              </a:r>
            </a:p>
          </p:txBody>
        </p:sp>
      </p:grpSp>
      <p:grpSp>
        <p:nvGrpSpPr>
          <p:cNvPr id="16" name="Groupe 15">
            <a:extLst>
              <a:ext uri="{FF2B5EF4-FFF2-40B4-BE49-F238E27FC236}">
                <a16:creationId xmlns:a16="http://schemas.microsoft.com/office/drawing/2014/main" id="{C5547CFC-4068-5EE4-1542-B7B517E8F203}"/>
              </a:ext>
            </a:extLst>
          </p:cNvPr>
          <p:cNvGrpSpPr/>
          <p:nvPr userDrawn="1"/>
        </p:nvGrpSpPr>
        <p:grpSpPr>
          <a:xfrm>
            <a:off x="329893" y="90488"/>
            <a:ext cx="1626530" cy="608181"/>
            <a:chOff x="329893" y="90488"/>
            <a:chExt cx="1626530" cy="608181"/>
          </a:xfrm>
        </p:grpSpPr>
        <p:pic>
          <p:nvPicPr>
            <p:cNvPr id="17" name="Image 16">
              <a:extLst>
                <a:ext uri="{FF2B5EF4-FFF2-40B4-BE49-F238E27FC236}">
                  <a16:creationId xmlns:a16="http://schemas.microsoft.com/office/drawing/2014/main" id="{C2052D0A-38B7-A3F9-FD5F-010AC645E758}"/>
                </a:ext>
              </a:extLst>
            </p:cNvPr>
            <p:cNvPicPr>
              <a:picLocks noChangeAspect="1"/>
            </p:cNvPicPr>
            <p:nvPr userDrawn="1"/>
          </p:nvPicPr>
          <p:blipFill rotWithShape="1">
            <a:blip r:embed="rId3">
              <a:alphaModFix/>
            </a:blip>
            <a:srcRect t="13292" b="15523"/>
            <a:stretch/>
          </p:blipFill>
          <p:spPr>
            <a:xfrm>
              <a:off x="602866" y="90488"/>
              <a:ext cx="1353557" cy="608181"/>
            </a:xfrm>
            <a:prstGeom prst="rect">
              <a:avLst/>
            </a:prstGeom>
          </p:spPr>
        </p:pic>
        <p:sp>
          <p:nvSpPr>
            <p:cNvPr id="18" name="ZoneTexte 17">
              <a:extLst>
                <a:ext uri="{FF2B5EF4-FFF2-40B4-BE49-F238E27FC236}">
                  <a16:creationId xmlns:a16="http://schemas.microsoft.com/office/drawing/2014/main" id="{B2ACC8FC-5233-D854-222B-AC6504780A7D}"/>
                </a:ext>
              </a:extLst>
            </p:cNvPr>
            <p:cNvSpPr txBox="1"/>
            <p:nvPr userDrawn="1"/>
          </p:nvSpPr>
          <p:spPr>
            <a:xfrm>
              <a:off x="329893" y="135432"/>
              <a:ext cx="542308" cy="553998"/>
            </a:xfrm>
            <a:prstGeom prst="rect">
              <a:avLst/>
            </a:prstGeom>
            <a:noFill/>
          </p:spPr>
          <p:txBody>
            <a:bodyPr wrap="square" rtlCol="0">
              <a:spAutoFit/>
            </a:bodyPr>
            <a:lstStyle/>
            <a:p>
              <a:r>
                <a:rPr lang="fr-FR" sz="1000" dirty="0"/>
                <a:t>Appel à projet</a:t>
              </a:r>
            </a:p>
          </p:txBody>
        </p:sp>
      </p:grpSp>
      <p:pic>
        <p:nvPicPr>
          <p:cNvPr id="19" name="Graphique 18">
            <a:extLst>
              <a:ext uri="{FF2B5EF4-FFF2-40B4-BE49-F238E27FC236}">
                <a16:creationId xmlns:a16="http://schemas.microsoft.com/office/drawing/2014/main" id="{B2B49C6F-747F-E289-1015-63EE8645B8E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96765" y="6359368"/>
            <a:ext cx="2346826" cy="408144"/>
          </a:xfrm>
          <a:prstGeom prst="rect">
            <a:avLst/>
          </a:prstGeom>
        </p:spPr>
      </p:pic>
    </p:spTree>
    <p:extLst>
      <p:ext uri="{BB962C8B-B14F-4D97-AF65-F5344CB8AC3E}">
        <p14:creationId xmlns:p14="http://schemas.microsoft.com/office/powerpoint/2010/main" val="3719133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fr-FR" dirty="0"/>
              <a:t>Appel à projet pour une application innovante en lien avec l’alimentation</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340A1FA-6E19-B84D-B44F-9EA3C94772CE}" type="datetimeFigureOut">
              <a:rPr lang="fr-FR" smtClean="0"/>
              <a:t>07/09/2022</a:t>
            </a:fld>
            <a:endParaRPr lang="fr-F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5512D3FE-F9F0-CC4E-97E8-B1A0F918D60F}" type="slidenum">
              <a:rPr lang="fr-FR" smtClean="0"/>
              <a:t>‹N°›</a:t>
            </a:fld>
            <a:r>
              <a:rPr lang="fr-FR" dirty="0"/>
              <a:t>/20</a:t>
            </a:r>
          </a:p>
        </p:txBody>
      </p:sp>
    </p:spTree>
    <p:extLst>
      <p:ext uri="{BB962C8B-B14F-4D97-AF65-F5344CB8AC3E}">
        <p14:creationId xmlns:p14="http://schemas.microsoft.com/office/powerpoint/2010/main" val="647583522"/>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6" r:id="rId7"/>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7" Type="http://schemas.microsoft.com/office/2007/relationships/hdphoto" Target="../media/hdphoto5.wdp"/><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6.png"/><Relationship Id="rId5" Type="http://schemas.microsoft.com/office/2007/relationships/hdphoto" Target="../media/hdphoto4.wdp"/><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2.png"/><Relationship Id="rId1" Type="http://schemas.openxmlformats.org/officeDocument/2006/relationships/slideLayout" Target="../slideLayouts/slideLayout2.xml"/><Relationship Id="rId4" Type="http://schemas.microsoft.com/office/2007/relationships/hdphoto" Target="../media/hdphoto6.wdp"/></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7" Type="http://schemas.microsoft.com/office/2007/relationships/hdphoto" Target="../media/hdphoto10.wdp"/><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microsoft.com/office/2007/relationships/hdphoto" Target="../media/hdphoto9.wdp"/><Relationship Id="rId5" Type="http://schemas.microsoft.com/office/2007/relationships/hdphoto" Target="../media/hdphoto8.wdp"/><Relationship Id="rId4" Type="http://schemas.microsoft.com/office/2007/relationships/hdphoto" Target="../media/hdphoto7.wd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4.jpe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7.svg"/><Relationship Id="rId9" Type="http://schemas.openxmlformats.org/officeDocument/2006/relationships/image" Target="../media/image1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2.wdp"/><Relationship Id="rId5" Type="http://schemas.microsoft.com/office/2007/relationships/hdphoto" Target="../media/hdphoto1.wdp"/><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8A8487-D1A1-55B5-9203-17ACA0F44C9A}"/>
              </a:ext>
            </a:extLst>
          </p:cNvPr>
          <p:cNvSpPr>
            <a:spLocks noGrp="1"/>
          </p:cNvSpPr>
          <p:nvPr>
            <p:ph type="ctrTitle"/>
          </p:nvPr>
        </p:nvSpPr>
        <p:spPr/>
        <p:txBody>
          <a:bodyPr/>
          <a:lstStyle/>
          <a:p>
            <a:r>
              <a:rPr lang="fr-FR" dirty="0"/>
              <a:t>De l’équilibre dans votre caddie!</a:t>
            </a:r>
          </a:p>
        </p:txBody>
      </p:sp>
      <p:sp>
        <p:nvSpPr>
          <p:cNvPr id="3" name="Sous-titre 2">
            <a:extLst>
              <a:ext uri="{FF2B5EF4-FFF2-40B4-BE49-F238E27FC236}">
                <a16:creationId xmlns:a16="http://schemas.microsoft.com/office/drawing/2014/main" id="{9B69242F-D356-DD41-13CF-8A50BDEFA2D9}"/>
              </a:ext>
            </a:extLst>
          </p:cNvPr>
          <p:cNvSpPr>
            <a:spLocks noGrp="1"/>
          </p:cNvSpPr>
          <p:nvPr>
            <p:ph type="subTitle" idx="1"/>
          </p:nvPr>
        </p:nvSpPr>
        <p:spPr>
          <a:xfrm>
            <a:off x="1100016" y="4670246"/>
            <a:ext cx="7315200" cy="914400"/>
          </a:xfrm>
        </p:spPr>
        <p:txBody>
          <a:bodyPr/>
          <a:lstStyle/>
          <a:p>
            <a:r>
              <a:rPr lang="fr-FR" dirty="0"/>
              <a:t>Une application innovante en lien avec l’alimentation</a:t>
            </a:r>
          </a:p>
        </p:txBody>
      </p:sp>
      <p:pic>
        <p:nvPicPr>
          <p:cNvPr id="5" name="Image 4">
            <a:extLst>
              <a:ext uri="{FF2B5EF4-FFF2-40B4-BE49-F238E27FC236}">
                <a16:creationId xmlns:a16="http://schemas.microsoft.com/office/drawing/2014/main" id="{3EBDF008-9934-CC09-02CC-78070BDB8BB4}"/>
              </a:ext>
            </a:extLst>
          </p:cNvPr>
          <p:cNvPicPr>
            <a:picLocks noChangeAspect="1"/>
          </p:cNvPicPr>
          <p:nvPr/>
        </p:nvPicPr>
        <p:blipFill>
          <a:blip r:embed="rId3"/>
          <a:stretch>
            <a:fillRect/>
          </a:stretch>
        </p:blipFill>
        <p:spPr>
          <a:xfrm>
            <a:off x="9259948" y="1022944"/>
            <a:ext cx="2557913" cy="1614569"/>
          </a:xfrm>
          <a:prstGeom prst="rect">
            <a:avLst/>
          </a:prstGeom>
        </p:spPr>
      </p:pic>
      <p:pic>
        <p:nvPicPr>
          <p:cNvPr id="7" name="Graphique 6">
            <a:extLst>
              <a:ext uri="{FF2B5EF4-FFF2-40B4-BE49-F238E27FC236}">
                <a16:creationId xmlns:a16="http://schemas.microsoft.com/office/drawing/2014/main" id="{91A15591-BD40-C016-72D7-AF01CD8C96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75173" y="2885162"/>
            <a:ext cx="2628900" cy="457200"/>
          </a:xfrm>
          <a:prstGeom prst="rect">
            <a:avLst/>
          </a:prstGeom>
        </p:spPr>
      </p:pic>
      <p:grpSp>
        <p:nvGrpSpPr>
          <p:cNvPr id="13" name="Groupe 12">
            <a:extLst>
              <a:ext uri="{FF2B5EF4-FFF2-40B4-BE49-F238E27FC236}">
                <a16:creationId xmlns:a16="http://schemas.microsoft.com/office/drawing/2014/main" id="{B274A4CD-EF85-E124-87CD-6D6B57C056BB}"/>
              </a:ext>
            </a:extLst>
          </p:cNvPr>
          <p:cNvGrpSpPr/>
          <p:nvPr/>
        </p:nvGrpSpPr>
        <p:grpSpPr>
          <a:xfrm>
            <a:off x="9261862" y="3685074"/>
            <a:ext cx="2544124" cy="2444137"/>
            <a:chOff x="9248074" y="3657285"/>
            <a:chExt cx="2544124" cy="2444137"/>
          </a:xfrm>
        </p:grpSpPr>
        <p:pic>
          <p:nvPicPr>
            <p:cNvPr id="1026" name="Picture 2" descr="Panier D'Achat Caddie Chariot - Images vectorielles gratuites sur Pixabay">
              <a:extLst>
                <a:ext uri="{FF2B5EF4-FFF2-40B4-BE49-F238E27FC236}">
                  <a16:creationId xmlns:a16="http://schemas.microsoft.com/office/drawing/2014/main" id="{716A479C-CE26-8C3C-315F-D35D9509A3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48074" y="3657285"/>
              <a:ext cx="2544124" cy="2444137"/>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D20C31A0-7288-81E6-F305-0E125E6DB440}"/>
                </a:ext>
              </a:extLst>
            </p:cNvPr>
            <p:cNvSpPr txBox="1"/>
            <p:nvPr/>
          </p:nvSpPr>
          <p:spPr>
            <a:xfrm rot="19693968">
              <a:off x="9618749" y="4140398"/>
              <a:ext cx="1620486" cy="584775"/>
            </a:xfrm>
            <a:prstGeom prst="rect">
              <a:avLst/>
            </a:prstGeom>
            <a:noFill/>
          </p:spPr>
          <p:txBody>
            <a:bodyPr wrap="square" rtlCol="0">
              <a:spAutoFit/>
            </a:bodyPr>
            <a:lstStyle/>
            <a:p>
              <a:pPr algn="ctr"/>
              <a:r>
                <a:rPr lang="fr-FR" sz="3200" b="1" dirty="0">
                  <a:latin typeface="+mj-lt"/>
                  <a:cs typeface="Baghdad" pitchFamily="2" charset="-78"/>
                </a:rPr>
                <a:t>CADDIE</a:t>
              </a:r>
            </a:p>
          </p:txBody>
        </p:sp>
        <p:sp>
          <p:nvSpPr>
            <p:cNvPr id="10" name="ZoneTexte 9">
              <a:extLst>
                <a:ext uri="{FF2B5EF4-FFF2-40B4-BE49-F238E27FC236}">
                  <a16:creationId xmlns:a16="http://schemas.microsoft.com/office/drawing/2014/main" id="{F4B3B2A0-5114-789D-7B4E-B179DC2BAD15}"/>
                </a:ext>
              </a:extLst>
            </p:cNvPr>
            <p:cNvSpPr txBox="1"/>
            <p:nvPr/>
          </p:nvSpPr>
          <p:spPr>
            <a:xfrm rot="21065647">
              <a:off x="9264894" y="3778452"/>
              <a:ext cx="1620486" cy="707886"/>
            </a:xfrm>
            <a:prstGeom prst="rect">
              <a:avLst/>
            </a:prstGeom>
            <a:noFill/>
          </p:spPr>
          <p:txBody>
            <a:bodyPr wrap="square" rtlCol="0">
              <a:spAutoFit/>
            </a:bodyPr>
            <a:lstStyle/>
            <a:p>
              <a:pPr algn="ctr"/>
              <a:r>
                <a:rPr lang="fr-FR" sz="4000" b="1" dirty="0">
                  <a:latin typeface="+mj-lt"/>
                  <a:cs typeface="Baghdad" pitchFamily="2" charset="-78"/>
                </a:rPr>
                <a:t>ÉQUI</a:t>
              </a:r>
            </a:p>
          </p:txBody>
        </p:sp>
      </p:grpSp>
      <p:sp>
        <p:nvSpPr>
          <p:cNvPr id="11" name="ZoneTexte 10">
            <a:extLst>
              <a:ext uri="{FF2B5EF4-FFF2-40B4-BE49-F238E27FC236}">
                <a16:creationId xmlns:a16="http://schemas.microsoft.com/office/drawing/2014/main" id="{7FCEBFDB-E4D4-9BD8-E758-BDC294EE5FB3}"/>
              </a:ext>
            </a:extLst>
          </p:cNvPr>
          <p:cNvSpPr txBox="1"/>
          <p:nvPr/>
        </p:nvSpPr>
        <p:spPr>
          <a:xfrm>
            <a:off x="9259948" y="728789"/>
            <a:ext cx="2544125" cy="307777"/>
          </a:xfrm>
          <a:prstGeom prst="rect">
            <a:avLst/>
          </a:prstGeom>
          <a:noFill/>
        </p:spPr>
        <p:txBody>
          <a:bodyPr wrap="square" rtlCol="0">
            <a:spAutoFit/>
          </a:bodyPr>
          <a:lstStyle/>
          <a:p>
            <a:r>
              <a:rPr lang="fr-FR" sz="1400" dirty="0"/>
              <a:t>Appel à projets de :</a:t>
            </a:r>
          </a:p>
        </p:txBody>
      </p:sp>
      <p:sp>
        <p:nvSpPr>
          <p:cNvPr id="12" name="ZoneTexte 11">
            <a:extLst>
              <a:ext uri="{FF2B5EF4-FFF2-40B4-BE49-F238E27FC236}">
                <a16:creationId xmlns:a16="http://schemas.microsoft.com/office/drawing/2014/main" id="{4AF0B5E6-8399-27D5-09D0-1AB7E8854A29}"/>
              </a:ext>
            </a:extLst>
          </p:cNvPr>
          <p:cNvSpPr txBox="1"/>
          <p:nvPr/>
        </p:nvSpPr>
        <p:spPr>
          <a:xfrm>
            <a:off x="9273736" y="2637513"/>
            <a:ext cx="2544125" cy="307777"/>
          </a:xfrm>
          <a:prstGeom prst="rect">
            <a:avLst/>
          </a:prstGeom>
          <a:noFill/>
        </p:spPr>
        <p:txBody>
          <a:bodyPr wrap="square" rtlCol="0">
            <a:spAutoFit/>
          </a:bodyPr>
          <a:lstStyle/>
          <a:p>
            <a:r>
              <a:rPr lang="fr-FR" sz="1400" dirty="0"/>
              <a:t>À partir de la base de données :</a:t>
            </a:r>
          </a:p>
        </p:txBody>
      </p:sp>
      <p:sp>
        <p:nvSpPr>
          <p:cNvPr id="15" name="Rectangle 14">
            <a:extLst>
              <a:ext uri="{FF2B5EF4-FFF2-40B4-BE49-F238E27FC236}">
                <a16:creationId xmlns:a16="http://schemas.microsoft.com/office/drawing/2014/main" id="{1A8394CB-B2CB-3356-CC19-1203CCDAE1E2}"/>
              </a:ext>
            </a:extLst>
          </p:cNvPr>
          <p:cNvSpPr/>
          <p:nvPr/>
        </p:nvSpPr>
        <p:spPr>
          <a:xfrm>
            <a:off x="9233655" y="3342362"/>
            <a:ext cx="2570418" cy="34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89034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7">
            <a:extLst>
              <a:ext uri="{FF2B5EF4-FFF2-40B4-BE49-F238E27FC236}">
                <a16:creationId xmlns:a16="http://schemas.microsoft.com/office/drawing/2014/main" id="{BE9FC94A-256B-DA6C-21B2-6987C7E5C79D}"/>
              </a:ext>
            </a:extLst>
          </p:cNvPr>
          <p:cNvSpPr>
            <a:spLocks noGrp="1"/>
          </p:cNvSpPr>
          <p:nvPr>
            <p:ph type="dt" sz="half" idx="10"/>
          </p:nvPr>
        </p:nvSpPr>
        <p:spPr>
          <a:xfrm>
            <a:off x="262465" y="6356350"/>
            <a:ext cx="2743200" cy="365125"/>
          </a:xfrm>
        </p:spPr>
        <p:txBody>
          <a:bodyPr/>
          <a:lstStyle/>
          <a:p>
            <a:fld id="{9340A1FA-6E19-B84D-B44F-9EA3C94772CE}" type="datetimeFigureOut">
              <a:rPr lang="fr-FR" smtClean="0"/>
              <a:t>07/09/2022</a:t>
            </a:fld>
            <a:endParaRPr lang="fr-FR" dirty="0"/>
          </a:p>
        </p:txBody>
      </p:sp>
      <p:sp>
        <p:nvSpPr>
          <p:cNvPr id="11" name="Slide Number Placeholder 9">
            <a:extLst>
              <a:ext uri="{FF2B5EF4-FFF2-40B4-BE49-F238E27FC236}">
                <a16:creationId xmlns:a16="http://schemas.microsoft.com/office/drawing/2014/main" id="{A96FFC0E-D2DC-B19F-9E6D-1572F3BDD8A7}"/>
              </a:ext>
            </a:extLst>
          </p:cNvPr>
          <p:cNvSpPr>
            <a:spLocks noGrp="1"/>
          </p:cNvSpPr>
          <p:nvPr>
            <p:ph type="sldNum" sz="quarter" idx="12"/>
          </p:nvPr>
        </p:nvSpPr>
        <p:spPr>
          <a:xfrm>
            <a:off x="10634135" y="6356350"/>
            <a:ext cx="1530927" cy="365125"/>
          </a:xfrm>
        </p:spPr>
        <p:txBody>
          <a:bodyPr/>
          <a:lstStyle/>
          <a:p>
            <a:fld id="{5512D3FE-F9F0-CC4E-97E8-B1A0F918D60F}" type="slidenum">
              <a:rPr lang="fr-FR" smtClean="0"/>
              <a:t>10</a:t>
            </a:fld>
            <a:r>
              <a:rPr lang="fr-FR" dirty="0"/>
              <a:t>/24</a:t>
            </a:r>
          </a:p>
        </p:txBody>
      </p:sp>
      <p:graphicFrame>
        <p:nvGraphicFramePr>
          <p:cNvPr id="2" name="Tableau 3">
            <a:extLst>
              <a:ext uri="{FF2B5EF4-FFF2-40B4-BE49-F238E27FC236}">
                <a16:creationId xmlns:a16="http://schemas.microsoft.com/office/drawing/2014/main" id="{D9269343-EA18-2542-4965-B52E3A501531}"/>
              </a:ext>
            </a:extLst>
          </p:cNvPr>
          <p:cNvGraphicFramePr>
            <a:graphicFrameLocks noGrp="1"/>
          </p:cNvGraphicFramePr>
          <p:nvPr>
            <p:ph idx="1"/>
            <p:extLst>
              <p:ext uri="{D42A27DB-BD31-4B8C-83A1-F6EECF244321}">
                <p14:modId xmlns:p14="http://schemas.microsoft.com/office/powerpoint/2010/main" val="3488623994"/>
              </p:ext>
            </p:extLst>
          </p:nvPr>
        </p:nvGraphicFramePr>
        <p:xfrm>
          <a:off x="3874038" y="783746"/>
          <a:ext cx="7525560" cy="457200"/>
        </p:xfrm>
        <a:graphic>
          <a:graphicData uri="http://schemas.openxmlformats.org/drawingml/2006/table">
            <a:tbl>
              <a:tblPr bandRow="1">
                <a:tableStyleId>{5C22544A-7EE6-4342-B048-85BDC9FD1C3A}</a:tableStyleId>
              </a:tblPr>
              <a:tblGrid>
                <a:gridCol w="646462">
                  <a:extLst>
                    <a:ext uri="{9D8B030D-6E8A-4147-A177-3AD203B41FA5}">
                      <a16:colId xmlns:a16="http://schemas.microsoft.com/office/drawing/2014/main" val="3762482882"/>
                    </a:ext>
                  </a:extLst>
                </a:gridCol>
                <a:gridCol w="1660844">
                  <a:extLst>
                    <a:ext uri="{9D8B030D-6E8A-4147-A177-3AD203B41FA5}">
                      <a16:colId xmlns:a16="http://schemas.microsoft.com/office/drawing/2014/main" val="3226218396"/>
                    </a:ext>
                  </a:extLst>
                </a:gridCol>
                <a:gridCol w="905256">
                  <a:extLst>
                    <a:ext uri="{9D8B030D-6E8A-4147-A177-3AD203B41FA5}">
                      <a16:colId xmlns:a16="http://schemas.microsoft.com/office/drawing/2014/main" val="1479165127"/>
                    </a:ext>
                  </a:extLst>
                </a:gridCol>
                <a:gridCol w="1188720">
                  <a:extLst>
                    <a:ext uri="{9D8B030D-6E8A-4147-A177-3AD203B41FA5}">
                      <a16:colId xmlns:a16="http://schemas.microsoft.com/office/drawing/2014/main" val="2795630827"/>
                    </a:ext>
                  </a:extLst>
                </a:gridCol>
                <a:gridCol w="1435608">
                  <a:extLst>
                    <a:ext uri="{9D8B030D-6E8A-4147-A177-3AD203B41FA5}">
                      <a16:colId xmlns:a16="http://schemas.microsoft.com/office/drawing/2014/main" val="3227663492"/>
                    </a:ext>
                  </a:extLst>
                </a:gridCol>
                <a:gridCol w="1688670">
                  <a:extLst>
                    <a:ext uri="{9D8B030D-6E8A-4147-A177-3AD203B41FA5}">
                      <a16:colId xmlns:a16="http://schemas.microsoft.com/office/drawing/2014/main" val="1975335145"/>
                    </a:ext>
                  </a:extLst>
                </a:gridCol>
              </a:tblGrid>
              <a:tr h="365125">
                <a:tc>
                  <a:txBody>
                    <a:bodyPr/>
                    <a:lstStyle/>
                    <a:p>
                      <a:r>
                        <a:rPr lang="fr-FR" sz="1200" dirty="0"/>
                        <a:t>Étape</a:t>
                      </a:r>
                    </a:p>
                  </a:txBody>
                  <a:tcPr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fontAlgn="ctr"/>
                      <a:r>
                        <a:rPr lang="fr-FR" sz="1200" dirty="0"/>
                        <a:t>Valeurs aberrantes des nutriments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lignes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266 525</a:t>
                      </a:r>
                    </a:p>
                    <a:p>
                      <a:r>
                        <a:rPr lang="fr-FR" sz="1200" dirty="0"/>
                        <a:t>Après : 266 525</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valeurs manquantes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7 785 milliers</a:t>
                      </a:r>
                    </a:p>
                    <a:p>
                      <a:r>
                        <a:rPr lang="fr-FR" sz="1200" dirty="0"/>
                        <a:t>Après : 7 785 milliers</a:t>
                      </a:r>
                    </a:p>
                  </a:txBody>
                  <a:tcPr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576997727"/>
                  </a:ext>
                </a:extLst>
              </a:tr>
            </a:tbl>
          </a:graphicData>
        </a:graphic>
      </p:graphicFrame>
      <p:pic>
        <p:nvPicPr>
          <p:cNvPr id="7" name="Image 6">
            <a:extLst>
              <a:ext uri="{FF2B5EF4-FFF2-40B4-BE49-F238E27FC236}">
                <a16:creationId xmlns:a16="http://schemas.microsoft.com/office/drawing/2014/main" id="{43E401AE-00D5-16DA-FFA6-FBA256CA750F}"/>
              </a:ext>
            </a:extLst>
          </p:cNvPr>
          <p:cNvPicPr>
            <a:picLocks noChangeAspect="1"/>
          </p:cNvPicPr>
          <p:nvPr/>
        </p:nvPicPr>
        <p:blipFill>
          <a:blip r:embed="rId2"/>
          <a:stretch>
            <a:fillRect/>
          </a:stretch>
        </p:blipFill>
        <p:spPr>
          <a:xfrm>
            <a:off x="3874038" y="1455719"/>
            <a:ext cx="7116234" cy="4601182"/>
          </a:xfrm>
          <a:prstGeom prst="rect">
            <a:avLst/>
          </a:prstGeom>
        </p:spPr>
      </p:pic>
      <p:sp>
        <p:nvSpPr>
          <p:cNvPr id="3" name="Rectangle : coins arrondis 2">
            <a:extLst>
              <a:ext uri="{FF2B5EF4-FFF2-40B4-BE49-F238E27FC236}">
                <a16:creationId xmlns:a16="http://schemas.microsoft.com/office/drawing/2014/main" id="{15E1BC04-6D05-08CF-E2A0-0A486D267EB4}"/>
              </a:ext>
            </a:extLst>
          </p:cNvPr>
          <p:cNvSpPr/>
          <p:nvPr/>
        </p:nvSpPr>
        <p:spPr>
          <a:xfrm rot="20946906">
            <a:off x="10784894" y="1538534"/>
            <a:ext cx="629393" cy="10648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a:t>
            </a:r>
          </a:p>
          <a:p>
            <a:pPr algn="ctr"/>
            <a:r>
              <a:rPr lang="fr-FR" dirty="0"/>
              <a:t>mg</a:t>
            </a:r>
          </a:p>
          <a:p>
            <a:pPr algn="ctr"/>
            <a:r>
              <a:rPr lang="fr-FR" dirty="0"/>
              <a:t>μg</a:t>
            </a:r>
          </a:p>
        </p:txBody>
      </p:sp>
      <p:sp>
        <p:nvSpPr>
          <p:cNvPr id="15" name="Titre 1">
            <a:extLst>
              <a:ext uri="{FF2B5EF4-FFF2-40B4-BE49-F238E27FC236}">
                <a16:creationId xmlns:a16="http://schemas.microsoft.com/office/drawing/2014/main" id="{89F937FE-3B22-EBF7-C76D-E0BCC7F67C1E}"/>
              </a:ext>
            </a:extLst>
          </p:cNvPr>
          <p:cNvSpPr>
            <a:spLocks noGrp="1"/>
          </p:cNvSpPr>
          <p:nvPr>
            <p:ph type="title"/>
          </p:nvPr>
        </p:nvSpPr>
        <p:spPr>
          <a:xfrm>
            <a:off x="252918" y="1123837"/>
            <a:ext cx="3063853" cy="4601183"/>
          </a:xfrm>
        </p:spPr>
        <p:txBody>
          <a:bodyPr>
            <a:normAutofit/>
          </a:bodyPr>
          <a:lstStyle/>
          <a:p>
            <a:r>
              <a:rPr lang="fr-FR" sz="2000" dirty="0"/>
              <a:t>Sommaire</a:t>
            </a:r>
            <a:br>
              <a:rPr lang="fr-FR" dirty="0"/>
            </a:br>
            <a:br>
              <a:rPr lang="fr-FR" sz="2000" dirty="0"/>
            </a:br>
            <a:r>
              <a:rPr lang="fr-FR" sz="2000" dirty="0">
                <a:solidFill>
                  <a:prstClr val="white"/>
                </a:solidFill>
              </a:rPr>
              <a:t>Présentation ÉQUI CADDIE</a:t>
            </a:r>
            <a:br>
              <a:rPr lang="fr-FR" sz="2000" dirty="0">
                <a:solidFill>
                  <a:prstClr val="white"/>
                </a:solidFill>
              </a:rPr>
            </a:br>
            <a:r>
              <a:rPr lang="fr-FR" sz="2000" dirty="0">
                <a:solidFill>
                  <a:prstClr val="white"/>
                </a:solidFill>
              </a:rPr>
              <a:t>Sélection des variables</a:t>
            </a:r>
            <a:br>
              <a:rPr lang="fr-FR" sz="2000" dirty="0"/>
            </a:br>
            <a:r>
              <a:rPr lang="fr-FR" sz="2000" dirty="0">
                <a:solidFill>
                  <a:schemeClr val="tx1"/>
                </a:solidFill>
              </a:rPr>
              <a:t>Nettoyage</a:t>
            </a:r>
            <a:br>
              <a:rPr lang="fr-FR" sz="2000" dirty="0">
                <a:solidFill>
                  <a:srgbClr val="000000"/>
                </a:solidFill>
              </a:rPr>
            </a:br>
            <a:r>
              <a:rPr lang="fr-FR" sz="1600" dirty="0">
                <a:solidFill>
                  <a:srgbClr val="000000"/>
                </a:solidFill>
              </a:rPr>
              <a:t>      </a:t>
            </a:r>
            <a:r>
              <a:rPr lang="fr-FR" sz="1600" dirty="0">
                <a:solidFill>
                  <a:prstClr val="white"/>
                </a:solidFill>
              </a:rPr>
              <a:t>Suppression de lignes / code</a:t>
            </a:r>
            <a:br>
              <a:rPr lang="fr-FR" sz="1600" dirty="0">
                <a:solidFill>
                  <a:prstClr val="white"/>
                </a:solidFill>
              </a:rPr>
            </a:br>
            <a:r>
              <a:rPr lang="fr-FR" sz="1600" dirty="0"/>
              <a:t>      </a:t>
            </a:r>
            <a:r>
              <a:rPr lang="fr-FR" sz="1600" dirty="0">
                <a:solidFill>
                  <a:schemeClr val="bg1"/>
                </a:solidFill>
              </a:rPr>
              <a:t>Récupération des doses servies</a:t>
            </a:r>
            <a:br>
              <a:rPr lang="fr-FR" sz="1600" dirty="0">
                <a:solidFill>
                  <a:srgbClr val="000000"/>
                </a:solidFill>
              </a:rPr>
            </a:br>
            <a:r>
              <a:rPr lang="fr-FR" sz="1600" dirty="0"/>
              <a:t>      </a:t>
            </a:r>
            <a:r>
              <a:rPr lang="fr-FR" sz="1600" dirty="0">
                <a:solidFill>
                  <a:schemeClr val="tx1"/>
                </a:solidFill>
              </a:rPr>
              <a:t>Traitement des valeurs  aberrantes</a:t>
            </a:r>
            <a:br>
              <a:rPr lang="fr-FR" sz="1600" dirty="0">
                <a:solidFill>
                  <a:schemeClr val="tx1"/>
                </a:solidFill>
              </a:rPr>
            </a:br>
            <a:r>
              <a:rPr lang="fr-FR" sz="1600" dirty="0">
                <a:solidFill>
                  <a:schemeClr val="tx1"/>
                </a:solidFill>
              </a:rPr>
              <a:t>      </a:t>
            </a:r>
            <a:r>
              <a:rPr lang="fr-FR" sz="1600" dirty="0">
                <a:solidFill>
                  <a:schemeClr val="bg1"/>
                </a:solidFill>
              </a:rPr>
              <a:t>Suppression de lignes / nutriments</a:t>
            </a:r>
            <a:br>
              <a:rPr lang="fr-FR" sz="1600" dirty="0">
                <a:solidFill>
                  <a:schemeClr val="tx1"/>
                </a:solidFill>
              </a:rPr>
            </a:br>
            <a:r>
              <a:rPr lang="fr-FR" sz="1600" dirty="0">
                <a:solidFill>
                  <a:schemeClr val="bg1"/>
                </a:solidFill>
              </a:rPr>
              <a:t>      Détermination de groupes</a:t>
            </a:r>
            <a:br>
              <a:rPr lang="fr-FR" sz="1600" dirty="0">
                <a:solidFill>
                  <a:schemeClr val="tx1"/>
                </a:solidFill>
              </a:rPr>
            </a:br>
            <a:r>
              <a:rPr lang="fr-FR" sz="1600" dirty="0">
                <a:solidFill>
                  <a:schemeClr val="tx1"/>
                </a:solidFill>
              </a:rPr>
              <a:t>      </a:t>
            </a:r>
            <a:r>
              <a:rPr lang="fr-FR" sz="1600" dirty="0">
                <a:solidFill>
                  <a:schemeClr val="bg1"/>
                </a:solidFill>
              </a:rPr>
              <a:t>Nettoyage des groupes</a:t>
            </a:r>
            <a:br>
              <a:rPr lang="fr-FR" sz="1600" dirty="0">
                <a:solidFill>
                  <a:schemeClr val="bg1"/>
                </a:solidFill>
              </a:rPr>
            </a:br>
            <a:r>
              <a:rPr lang="fr-FR" sz="1600" dirty="0">
                <a:solidFill>
                  <a:schemeClr val="tx1"/>
                </a:solidFill>
              </a:rPr>
              <a:t>      </a:t>
            </a:r>
            <a:r>
              <a:rPr lang="fr-FR" sz="1600" dirty="0">
                <a:solidFill>
                  <a:schemeClr val="bg1"/>
                </a:solidFill>
              </a:rPr>
              <a:t>Imputation des groupes</a:t>
            </a:r>
            <a:br>
              <a:rPr lang="fr-FR" sz="1600" dirty="0">
                <a:solidFill>
                  <a:schemeClr val="bg1"/>
                </a:solidFill>
              </a:rPr>
            </a:br>
            <a:r>
              <a:rPr lang="fr-FR" sz="1600" dirty="0">
                <a:solidFill>
                  <a:schemeClr val="bg1"/>
                </a:solidFill>
              </a:rPr>
              <a:t>      Imputation des nutriments</a:t>
            </a:r>
            <a:br>
              <a:rPr lang="fr-FR" sz="1600" dirty="0">
                <a:solidFill>
                  <a:schemeClr val="tx1"/>
                </a:solidFill>
              </a:rPr>
            </a:br>
            <a:r>
              <a:rPr lang="fr-FR" sz="1600" dirty="0">
                <a:solidFill>
                  <a:schemeClr val="tx1"/>
                </a:solidFill>
              </a:rPr>
              <a:t>      </a:t>
            </a:r>
            <a:r>
              <a:rPr lang="fr-FR" sz="1600" dirty="0">
                <a:solidFill>
                  <a:schemeClr val="bg1"/>
                </a:solidFill>
              </a:rPr>
              <a:t>Imputation des </a:t>
            </a:r>
            <a:r>
              <a:rPr lang="fr-FR" sz="1600" dirty="0" err="1">
                <a:solidFill>
                  <a:schemeClr val="bg1"/>
                </a:solidFill>
              </a:rPr>
              <a:t>serving_size</a:t>
            </a:r>
            <a:br>
              <a:rPr lang="fr-FR" sz="1600" dirty="0">
                <a:solidFill>
                  <a:schemeClr val="bg1"/>
                </a:solidFill>
              </a:rPr>
            </a:br>
            <a:r>
              <a:rPr lang="fr-FR" sz="2000" dirty="0">
                <a:solidFill>
                  <a:schemeClr val="bg1"/>
                </a:solidFill>
              </a:rPr>
              <a:t>Exploration</a:t>
            </a:r>
            <a:br>
              <a:rPr lang="fr-FR" sz="2000" dirty="0">
                <a:solidFill>
                  <a:schemeClr val="bg1"/>
                </a:solidFill>
              </a:rPr>
            </a:br>
            <a:r>
              <a:rPr lang="fr-FR" sz="2000" dirty="0"/>
              <a:t>Conclusion</a:t>
            </a:r>
            <a:endParaRPr lang="fr-FR" dirty="0"/>
          </a:p>
        </p:txBody>
      </p:sp>
    </p:spTree>
    <p:extLst>
      <p:ext uri="{BB962C8B-B14F-4D97-AF65-F5344CB8AC3E}">
        <p14:creationId xmlns:p14="http://schemas.microsoft.com/office/powerpoint/2010/main" val="2002726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7">
            <a:extLst>
              <a:ext uri="{FF2B5EF4-FFF2-40B4-BE49-F238E27FC236}">
                <a16:creationId xmlns:a16="http://schemas.microsoft.com/office/drawing/2014/main" id="{BE9FC94A-256B-DA6C-21B2-6987C7E5C79D}"/>
              </a:ext>
            </a:extLst>
          </p:cNvPr>
          <p:cNvSpPr>
            <a:spLocks noGrp="1"/>
          </p:cNvSpPr>
          <p:nvPr>
            <p:ph type="dt" sz="half" idx="10"/>
          </p:nvPr>
        </p:nvSpPr>
        <p:spPr>
          <a:xfrm>
            <a:off x="262465" y="6356350"/>
            <a:ext cx="2743200" cy="365125"/>
          </a:xfrm>
        </p:spPr>
        <p:txBody>
          <a:bodyPr/>
          <a:lstStyle/>
          <a:p>
            <a:fld id="{9340A1FA-6E19-B84D-B44F-9EA3C94772CE}" type="datetimeFigureOut">
              <a:rPr lang="fr-FR" smtClean="0"/>
              <a:t>07/09/2022</a:t>
            </a:fld>
            <a:endParaRPr lang="fr-FR" dirty="0"/>
          </a:p>
        </p:txBody>
      </p:sp>
      <p:sp>
        <p:nvSpPr>
          <p:cNvPr id="10" name="Footer Placeholder 8">
            <a:extLst>
              <a:ext uri="{FF2B5EF4-FFF2-40B4-BE49-F238E27FC236}">
                <a16:creationId xmlns:a16="http://schemas.microsoft.com/office/drawing/2014/main" id="{12815FEB-D04D-986C-A31B-5FC09C260725}"/>
              </a:ext>
            </a:extLst>
          </p:cNvPr>
          <p:cNvSpPr>
            <a:spLocks noGrp="1"/>
          </p:cNvSpPr>
          <p:nvPr>
            <p:ph type="ftr" sz="quarter" idx="11"/>
          </p:nvPr>
        </p:nvSpPr>
        <p:spPr>
          <a:xfrm>
            <a:off x="3869268" y="6356350"/>
            <a:ext cx="5911517" cy="365125"/>
          </a:xfrm>
        </p:spPr>
        <p:txBody>
          <a:bodyPr/>
          <a:lstStyle/>
          <a:p>
            <a:r>
              <a:rPr lang="fr-FR" dirty="0"/>
              <a:t>Appel à projet pour une application innovante en lien avec l’alimentation</a:t>
            </a:r>
          </a:p>
        </p:txBody>
      </p:sp>
      <p:sp>
        <p:nvSpPr>
          <p:cNvPr id="11" name="Slide Number Placeholder 9">
            <a:extLst>
              <a:ext uri="{FF2B5EF4-FFF2-40B4-BE49-F238E27FC236}">
                <a16:creationId xmlns:a16="http://schemas.microsoft.com/office/drawing/2014/main" id="{A96FFC0E-D2DC-B19F-9E6D-1572F3BDD8A7}"/>
              </a:ext>
            </a:extLst>
          </p:cNvPr>
          <p:cNvSpPr>
            <a:spLocks noGrp="1"/>
          </p:cNvSpPr>
          <p:nvPr>
            <p:ph type="sldNum" sz="quarter" idx="12"/>
          </p:nvPr>
        </p:nvSpPr>
        <p:spPr>
          <a:xfrm>
            <a:off x="10634135" y="6356350"/>
            <a:ext cx="1530927" cy="365125"/>
          </a:xfrm>
        </p:spPr>
        <p:txBody>
          <a:bodyPr/>
          <a:lstStyle/>
          <a:p>
            <a:fld id="{5512D3FE-F9F0-CC4E-97E8-B1A0F918D60F}" type="slidenum">
              <a:rPr lang="fr-FR" smtClean="0"/>
              <a:t>11</a:t>
            </a:fld>
            <a:r>
              <a:rPr lang="fr-FR" dirty="0"/>
              <a:t>/24</a:t>
            </a:r>
          </a:p>
        </p:txBody>
      </p:sp>
      <p:graphicFrame>
        <p:nvGraphicFramePr>
          <p:cNvPr id="2" name="Tableau 3">
            <a:extLst>
              <a:ext uri="{FF2B5EF4-FFF2-40B4-BE49-F238E27FC236}">
                <a16:creationId xmlns:a16="http://schemas.microsoft.com/office/drawing/2014/main" id="{D9269343-EA18-2542-4965-B52E3A501531}"/>
              </a:ext>
            </a:extLst>
          </p:cNvPr>
          <p:cNvGraphicFramePr>
            <a:graphicFrameLocks noGrp="1"/>
          </p:cNvGraphicFramePr>
          <p:nvPr>
            <p:ph idx="1"/>
            <p:extLst>
              <p:ext uri="{D42A27DB-BD31-4B8C-83A1-F6EECF244321}">
                <p14:modId xmlns:p14="http://schemas.microsoft.com/office/powerpoint/2010/main" val="3077329388"/>
              </p:ext>
            </p:extLst>
          </p:nvPr>
        </p:nvGraphicFramePr>
        <p:xfrm>
          <a:off x="3874038" y="783746"/>
          <a:ext cx="7525560" cy="640080"/>
        </p:xfrm>
        <a:graphic>
          <a:graphicData uri="http://schemas.openxmlformats.org/drawingml/2006/table">
            <a:tbl>
              <a:tblPr bandRow="1">
                <a:tableStyleId>{5C22544A-7EE6-4342-B048-85BDC9FD1C3A}</a:tableStyleId>
              </a:tblPr>
              <a:tblGrid>
                <a:gridCol w="646462">
                  <a:extLst>
                    <a:ext uri="{9D8B030D-6E8A-4147-A177-3AD203B41FA5}">
                      <a16:colId xmlns:a16="http://schemas.microsoft.com/office/drawing/2014/main" val="3762482882"/>
                    </a:ext>
                  </a:extLst>
                </a:gridCol>
                <a:gridCol w="1660844">
                  <a:extLst>
                    <a:ext uri="{9D8B030D-6E8A-4147-A177-3AD203B41FA5}">
                      <a16:colId xmlns:a16="http://schemas.microsoft.com/office/drawing/2014/main" val="3226218396"/>
                    </a:ext>
                  </a:extLst>
                </a:gridCol>
                <a:gridCol w="905256">
                  <a:extLst>
                    <a:ext uri="{9D8B030D-6E8A-4147-A177-3AD203B41FA5}">
                      <a16:colId xmlns:a16="http://schemas.microsoft.com/office/drawing/2014/main" val="1479165127"/>
                    </a:ext>
                  </a:extLst>
                </a:gridCol>
                <a:gridCol w="1188720">
                  <a:extLst>
                    <a:ext uri="{9D8B030D-6E8A-4147-A177-3AD203B41FA5}">
                      <a16:colId xmlns:a16="http://schemas.microsoft.com/office/drawing/2014/main" val="2795630827"/>
                    </a:ext>
                  </a:extLst>
                </a:gridCol>
                <a:gridCol w="1435608">
                  <a:extLst>
                    <a:ext uri="{9D8B030D-6E8A-4147-A177-3AD203B41FA5}">
                      <a16:colId xmlns:a16="http://schemas.microsoft.com/office/drawing/2014/main" val="3227663492"/>
                    </a:ext>
                  </a:extLst>
                </a:gridCol>
                <a:gridCol w="1688670">
                  <a:extLst>
                    <a:ext uri="{9D8B030D-6E8A-4147-A177-3AD203B41FA5}">
                      <a16:colId xmlns:a16="http://schemas.microsoft.com/office/drawing/2014/main" val="1975335145"/>
                    </a:ext>
                  </a:extLst>
                </a:gridCol>
              </a:tblGrid>
              <a:tr h="365125">
                <a:tc>
                  <a:txBody>
                    <a:bodyPr/>
                    <a:lstStyle/>
                    <a:p>
                      <a:r>
                        <a:rPr lang="fr-FR" sz="1200" dirty="0"/>
                        <a:t>Étape</a:t>
                      </a:r>
                    </a:p>
                  </a:txBody>
                  <a:tcPr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fontAlgn="ctr"/>
                      <a:r>
                        <a:rPr lang="fr-FR" sz="1200" dirty="0"/>
                        <a:t>Suppression des lignes aux nutriments incohérents</a:t>
                      </a:r>
                      <a:endParaRPr lang="fr-FR" sz="1200" b="1" dirty="0"/>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lignes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266 525</a:t>
                      </a:r>
                    </a:p>
                    <a:p>
                      <a:r>
                        <a:rPr lang="fr-FR" sz="1200" dirty="0"/>
                        <a:t>Après : 254 998</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valeurs manquantes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7 785 milliers</a:t>
                      </a:r>
                    </a:p>
                    <a:p>
                      <a:r>
                        <a:rPr lang="fr-FR" sz="1200" dirty="0"/>
                        <a:t>Après : 5 564 milliers</a:t>
                      </a:r>
                    </a:p>
                  </a:txBody>
                  <a:tcPr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576997727"/>
                  </a:ext>
                </a:extLst>
              </a:tr>
            </a:tbl>
          </a:graphicData>
        </a:graphic>
      </p:graphicFrame>
      <mc:AlternateContent xmlns:mc="http://schemas.openxmlformats.org/markup-compatibility/2006" xmlns:a14="http://schemas.microsoft.com/office/drawing/2010/main">
        <mc:Choice Requires="a14">
          <p:sp>
            <p:nvSpPr>
              <p:cNvPr id="18" name="Rectangle : coins arrondis 17">
                <a:extLst>
                  <a:ext uri="{FF2B5EF4-FFF2-40B4-BE49-F238E27FC236}">
                    <a16:creationId xmlns:a16="http://schemas.microsoft.com/office/drawing/2014/main" id="{3B52A9D8-A079-3DC2-247B-B9DB22552DFA}"/>
                  </a:ext>
                </a:extLst>
              </p:cNvPr>
              <p:cNvSpPr/>
              <p:nvPr/>
            </p:nvSpPr>
            <p:spPr>
              <a:xfrm>
                <a:off x="4887679" y="3090434"/>
                <a:ext cx="5498277" cy="667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Σ</m:t>
                    </m:r>
                  </m:oMath>
                </a14:m>
                <a:r>
                  <a:rPr lang="fr-FR" dirty="0"/>
                  <a:t> des poids de nutriments pour 100g d’aliment </a:t>
                </a:r>
                <a14:m>
                  <m:oMath xmlns:m="http://schemas.openxmlformats.org/officeDocument/2006/math">
                    <m:r>
                      <a:rPr lang="fr-FR" i="1" smtClean="0">
                        <a:latin typeface="Cambria Math" panose="02040503050406030204" pitchFamily="18" charset="0"/>
                        <a:ea typeface="Cambria Math" panose="02040503050406030204" pitchFamily="18" charset="0"/>
                      </a:rPr>
                      <m:t>≤</m:t>
                    </m:r>
                  </m:oMath>
                </a14:m>
                <a:r>
                  <a:rPr lang="fr-FR" dirty="0"/>
                  <a:t> 100 g</a:t>
                </a:r>
              </a:p>
            </p:txBody>
          </p:sp>
        </mc:Choice>
        <mc:Fallback xmlns="">
          <p:sp>
            <p:nvSpPr>
              <p:cNvPr id="18" name="Rectangle : coins arrondis 17">
                <a:extLst>
                  <a:ext uri="{FF2B5EF4-FFF2-40B4-BE49-F238E27FC236}">
                    <a16:creationId xmlns:a16="http://schemas.microsoft.com/office/drawing/2014/main" id="{3B52A9D8-A079-3DC2-247B-B9DB22552DFA}"/>
                  </a:ext>
                </a:extLst>
              </p:cNvPr>
              <p:cNvSpPr>
                <a:spLocks noRot="1" noChangeAspect="1" noMove="1" noResize="1" noEditPoints="1" noAdjustHandles="1" noChangeArrowheads="1" noChangeShapeType="1" noTextEdit="1"/>
              </p:cNvSpPr>
              <p:nvPr/>
            </p:nvSpPr>
            <p:spPr>
              <a:xfrm>
                <a:off x="4887679" y="3090434"/>
                <a:ext cx="5498277" cy="667987"/>
              </a:xfrm>
              <a:prstGeom prst="roundRect">
                <a:avLst/>
              </a:prstGeom>
              <a:blipFill>
                <a:blip r:embed="rId2"/>
                <a:stretch>
                  <a:fillRect/>
                </a:stretch>
              </a:blipFill>
            </p:spPr>
            <p:txBody>
              <a:bodyPr/>
              <a:lstStyle/>
              <a:p>
                <a:r>
                  <a:rPr lang="fr-FR">
                    <a:noFill/>
                  </a:rPr>
                  <a:t> </a:t>
                </a:r>
              </a:p>
            </p:txBody>
          </p:sp>
        </mc:Fallback>
      </mc:AlternateContent>
      <p:sp>
        <p:nvSpPr>
          <p:cNvPr id="21" name="Titre 1">
            <a:extLst>
              <a:ext uri="{FF2B5EF4-FFF2-40B4-BE49-F238E27FC236}">
                <a16:creationId xmlns:a16="http://schemas.microsoft.com/office/drawing/2014/main" id="{752FF53F-BC33-1462-EDA2-E2FCC027EB97}"/>
              </a:ext>
            </a:extLst>
          </p:cNvPr>
          <p:cNvSpPr>
            <a:spLocks noGrp="1"/>
          </p:cNvSpPr>
          <p:nvPr>
            <p:ph type="title"/>
          </p:nvPr>
        </p:nvSpPr>
        <p:spPr>
          <a:xfrm>
            <a:off x="252918" y="1123837"/>
            <a:ext cx="3063853" cy="4601183"/>
          </a:xfrm>
        </p:spPr>
        <p:txBody>
          <a:bodyPr>
            <a:normAutofit/>
          </a:bodyPr>
          <a:lstStyle/>
          <a:p>
            <a:r>
              <a:rPr lang="fr-FR" sz="2000" dirty="0"/>
              <a:t>Sommaire</a:t>
            </a:r>
            <a:br>
              <a:rPr lang="fr-FR" dirty="0"/>
            </a:br>
            <a:br>
              <a:rPr lang="fr-FR" sz="2000" dirty="0"/>
            </a:br>
            <a:r>
              <a:rPr lang="fr-FR" sz="2000" dirty="0">
                <a:solidFill>
                  <a:prstClr val="white"/>
                </a:solidFill>
              </a:rPr>
              <a:t>Présentation ÉQUI CADDIE</a:t>
            </a:r>
            <a:br>
              <a:rPr lang="fr-FR" sz="2000" dirty="0">
                <a:solidFill>
                  <a:prstClr val="white"/>
                </a:solidFill>
              </a:rPr>
            </a:br>
            <a:r>
              <a:rPr lang="fr-FR" sz="2000" dirty="0">
                <a:solidFill>
                  <a:prstClr val="white"/>
                </a:solidFill>
              </a:rPr>
              <a:t>Sélection des variables</a:t>
            </a:r>
            <a:br>
              <a:rPr lang="fr-FR" sz="2000" dirty="0"/>
            </a:br>
            <a:r>
              <a:rPr lang="fr-FR" sz="2000" dirty="0">
                <a:solidFill>
                  <a:schemeClr val="tx1"/>
                </a:solidFill>
              </a:rPr>
              <a:t>Nettoyage</a:t>
            </a:r>
            <a:br>
              <a:rPr lang="fr-FR" sz="2000" dirty="0">
                <a:solidFill>
                  <a:srgbClr val="000000"/>
                </a:solidFill>
              </a:rPr>
            </a:br>
            <a:r>
              <a:rPr lang="fr-FR" sz="1600" dirty="0">
                <a:solidFill>
                  <a:srgbClr val="000000"/>
                </a:solidFill>
              </a:rPr>
              <a:t>      </a:t>
            </a:r>
            <a:r>
              <a:rPr lang="fr-FR" sz="1600" dirty="0">
                <a:solidFill>
                  <a:prstClr val="white"/>
                </a:solidFill>
              </a:rPr>
              <a:t>Suppression de lignes / code</a:t>
            </a:r>
            <a:br>
              <a:rPr lang="fr-FR" sz="1600" dirty="0">
                <a:solidFill>
                  <a:prstClr val="white"/>
                </a:solidFill>
              </a:rPr>
            </a:br>
            <a:r>
              <a:rPr lang="fr-FR" sz="1600" dirty="0"/>
              <a:t>      </a:t>
            </a:r>
            <a:r>
              <a:rPr lang="fr-FR" sz="1600" dirty="0">
                <a:solidFill>
                  <a:schemeClr val="bg1"/>
                </a:solidFill>
              </a:rPr>
              <a:t>Récupération des doses servies</a:t>
            </a:r>
            <a:br>
              <a:rPr lang="fr-FR" sz="1600" dirty="0">
                <a:solidFill>
                  <a:srgbClr val="000000"/>
                </a:solidFill>
              </a:rPr>
            </a:br>
            <a:r>
              <a:rPr lang="fr-FR" sz="1600" dirty="0"/>
              <a:t>      </a:t>
            </a:r>
            <a:r>
              <a:rPr lang="fr-FR" sz="1600" dirty="0">
                <a:solidFill>
                  <a:schemeClr val="bg1"/>
                </a:solidFill>
              </a:rPr>
              <a:t>Traitement des valeurs  aberrantes</a:t>
            </a:r>
            <a:br>
              <a:rPr lang="fr-FR" sz="1600" dirty="0">
                <a:solidFill>
                  <a:schemeClr val="tx1"/>
                </a:solidFill>
              </a:rPr>
            </a:br>
            <a:r>
              <a:rPr lang="fr-FR" sz="1600" dirty="0">
                <a:solidFill>
                  <a:schemeClr val="tx1"/>
                </a:solidFill>
              </a:rPr>
              <a:t>      Suppression de lignes / nutriments</a:t>
            </a:r>
            <a:br>
              <a:rPr lang="fr-FR" sz="1600" dirty="0">
                <a:solidFill>
                  <a:schemeClr val="tx1"/>
                </a:solidFill>
              </a:rPr>
            </a:br>
            <a:r>
              <a:rPr lang="fr-FR" sz="1600" dirty="0">
                <a:solidFill>
                  <a:schemeClr val="bg1"/>
                </a:solidFill>
              </a:rPr>
              <a:t>      Détermination de groupes</a:t>
            </a:r>
            <a:br>
              <a:rPr lang="fr-FR" sz="1600" dirty="0">
                <a:solidFill>
                  <a:schemeClr val="tx1"/>
                </a:solidFill>
              </a:rPr>
            </a:br>
            <a:r>
              <a:rPr lang="fr-FR" sz="1600" dirty="0">
                <a:solidFill>
                  <a:schemeClr val="tx1"/>
                </a:solidFill>
              </a:rPr>
              <a:t>      </a:t>
            </a:r>
            <a:r>
              <a:rPr lang="fr-FR" sz="1600" dirty="0">
                <a:solidFill>
                  <a:schemeClr val="bg1"/>
                </a:solidFill>
              </a:rPr>
              <a:t>Nettoyage des groupes</a:t>
            </a:r>
            <a:br>
              <a:rPr lang="fr-FR" sz="1600" dirty="0">
                <a:solidFill>
                  <a:schemeClr val="bg1"/>
                </a:solidFill>
              </a:rPr>
            </a:br>
            <a:r>
              <a:rPr lang="fr-FR" sz="1600" dirty="0">
                <a:solidFill>
                  <a:schemeClr val="tx1"/>
                </a:solidFill>
              </a:rPr>
              <a:t>      </a:t>
            </a:r>
            <a:r>
              <a:rPr lang="fr-FR" sz="1600" dirty="0">
                <a:solidFill>
                  <a:schemeClr val="bg1"/>
                </a:solidFill>
              </a:rPr>
              <a:t>Imputation des groupes</a:t>
            </a:r>
            <a:br>
              <a:rPr lang="fr-FR" sz="1600" dirty="0">
                <a:solidFill>
                  <a:schemeClr val="bg1"/>
                </a:solidFill>
              </a:rPr>
            </a:br>
            <a:r>
              <a:rPr lang="fr-FR" sz="1600" dirty="0">
                <a:solidFill>
                  <a:schemeClr val="bg1"/>
                </a:solidFill>
              </a:rPr>
              <a:t>      Imputation des nutriments</a:t>
            </a:r>
            <a:br>
              <a:rPr lang="fr-FR" sz="1600" dirty="0">
                <a:solidFill>
                  <a:schemeClr val="tx1"/>
                </a:solidFill>
              </a:rPr>
            </a:br>
            <a:r>
              <a:rPr lang="fr-FR" sz="1600" dirty="0">
                <a:solidFill>
                  <a:schemeClr val="tx1"/>
                </a:solidFill>
              </a:rPr>
              <a:t>      </a:t>
            </a:r>
            <a:r>
              <a:rPr lang="fr-FR" sz="1600" dirty="0">
                <a:solidFill>
                  <a:schemeClr val="bg1"/>
                </a:solidFill>
              </a:rPr>
              <a:t>Imputation des </a:t>
            </a:r>
            <a:r>
              <a:rPr lang="fr-FR" sz="1600" dirty="0" err="1">
                <a:solidFill>
                  <a:schemeClr val="bg1"/>
                </a:solidFill>
              </a:rPr>
              <a:t>serving_size</a:t>
            </a:r>
            <a:br>
              <a:rPr lang="fr-FR" sz="1600" dirty="0">
                <a:solidFill>
                  <a:schemeClr val="bg1"/>
                </a:solidFill>
              </a:rPr>
            </a:br>
            <a:r>
              <a:rPr lang="fr-FR" sz="2000" dirty="0">
                <a:solidFill>
                  <a:schemeClr val="bg1"/>
                </a:solidFill>
              </a:rPr>
              <a:t>Exploration</a:t>
            </a:r>
            <a:br>
              <a:rPr lang="fr-FR" sz="2000" dirty="0">
                <a:solidFill>
                  <a:schemeClr val="bg1"/>
                </a:solidFill>
              </a:rPr>
            </a:br>
            <a:r>
              <a:rPr lang="fr-FR" sz="2000" dirty="0"/>
              <a:t>Conclusion</a:t>
            </a:r>
            <a:endParaRPr lang="fr-FR" dirty="0"/>
          </a:p>
        </p:txBody>
      </p:sp>
    </p:spTree>
    <p:extLst>
      <p:ext uri="{BB962C8B-B14F-4D97-AF65-F5344CB8AC3E}">
        <p14:creationId xmlns:p14="http://schemas.microsoft.com/office/powerpoint/2010/main" val="3188064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7">
            <a:extLst>
              <a:ext uri="{FF2B5EF4-FFF2-40B4-BE49-F238E27FC236}">
                <a16:creationId xmlns:a16="http://schemas.microsoft.com/office/drawing/2014/main" id="{BE9FC94A-256B-DA6C-21B2-6987C7E5C79D}"/>
              </a:ext>
            </a:extLst>
          </p:cNvPr>
          <p:cNvSpPr>
            <a:spLocks noGrp="1"/>
          </p:cNvSpPr>
          <p:nvPr>
            <p:ph type="dt" sz="half" idx="10"/>
          </p:nvPr>
        </p:nvSpPr>
        <p:spPr>
          <a:xfrm>
            <a:off x="262465" y="6356350"/>
            <a:ext cx="2743200" cy="365125"/>
          </a:xfrm>
        </p:spPr>
        <p:txBody>
          <a:bodyPr/>
          <a:lstStyle/>
          <a:p>
            <a:fld id="{9340A1FA-6E19-B84D-B44F-9EA3C94772CE}" type="datetimeFigureOut">
              <a:rPr lang="fr-FR" smtClean="0"/>
              <a:t>07/09/2022</a:t>
            </a:fld>
            <a:endParaRPr lang="fr-FR" dirty="0"/>
          </a:p>
        </p:txBody>
      </p:sp>
      <p:sp>
        <p:nvSpPr>
          <p:cNvPr id="10" name="Footer Placeholder 8">
            <a:extLst>
              <a:ext uri="{FF2B5EF4-FFF2-40B4-BE49-F238E27FC236}">
                <a16:creationId xmlns:a16="http://schemas.microsoft.com/office/drawing/2014/main" id="{12815FEB-D04D-986C-A31B-5FC09C260725}"/>
              </a:ext>
            </a:extLst>
          </p:cNvPr>
          <p:cNvSpPr>
            <a:spLocks noGrp="1"/>
          </p:cNvSpPr>
          <p:nvPr>
            <p:ph type="ftr" sz="quarter" idx="11"/>
          </p:nvPr>
        </p:nvSpPr>
        <p:spPr>
          <a:xfrm>
            <a:off x="3869268" y="6356350"/>
            <a:ext cx="5911517" cy="365125"/>
          </a:xfrm>
        </p:spPr>
        <p:txBody>
          <a:bodyPr/>
          <a:lstStyle/>
          <a:p>
            <a:r>
              <a:rPr lang="fr-FR" dirty="0"/>
              <a:t>Appel à projet pour une application innovante en lien avec l’alimentation</a:t>
            </a:r>
          </a:p>
        </p:txBody>
      </p:sp>
      <p:sp>
        <p:nvSpPr>
          <p:cNvPr id="11" name="Slide Number Placeholder 9">
            <a:extLst>
              <a:ext uri="{FF2B5EF4-FFF2-40B4-BE49-F238E27FC236}">
                <a16:creationId xmlns:a16="http://schemas.microsoft.com/office/drawing/2014/main" id="{A96FFC0E-D2DC-B19F-9E6D-1572F3BDD8A7}"/>
              </a:ext>
            </a:extLst>
          </p:cNvPr>
          <p:cNvSpPr>
            <a:spLocks noGrp="1"/>
          </p:cNvSpPr>
          <p:nvPr>
            <p:ph type="sldNum" sz="quarter" idx="12"/>
          </p:nvPr>
        </p:nvSpPr>
        <p:spPr>
          <a:xfrm>
            <a:off x="10634135" y="6356350"/>
            <a:ext cx="1530927" cy="365125"/>
          </a:xfrm>
        </p:spPr>
        <p:txBody>
          <a:bodyPr/>
          <a:lstStyle/>
          <a:p>
            <a:fld id="{5512D3FE-F9F0-CC4E-97E8-B1A0F918D60F}" type="slidenum">
              <a:rPr lang="fr-FR" smtClean="0"/>
              <a:t>12</a:t>
            </a:fld>
            <a:r>
              <a:rPr lang="fr-FR" dirty="0"/>
              <a:t>/24</a:t>
            </a:r>
          </a:p>
        </p:txBody>
      </p:sp>
      <p:graphicFrame>
        <p:nvGraphicFramePr>
          <p:cNvPr id="2" name="Tableau 3">
            <a:extLst>
              <a:ext uri="{FF2B5EF4-FFF2-40B4-BE49-F238E27FC236}">
                <a16:creationId xmlns:a16="http://schemas.microsoft.com/office/drawing/2014/main" id="{D9269343-EA18-2542-4965-B52E3A501531}"/>
              </a:ext>
            </a:extLst>
          </p:cNvPr>
          <p:cNvGraphicFramePr>
            <a:graphicFrameLocks noGrp="1"/>
          </p:cNvGraphicFramePr>
          <p:nvPr>
            <p:ph idx="1"/>
            <p:extLst>
              <p:ext uri="{D42A27DB-BD31-4B8C-83A1-F6EECF244321}">
                <p14:modId xmlns:p14="http://schemas.microsoft.com/office/powerpoint/2010/main" val="1495913405"/>
              </p:ext>
            </p:extLst>
          </p:nvPr>
        </p:nvGraphicFramePr>
        <p:xfrm>
          <a:off x="3874038" y="783746"/>
          <a:ext cx="7525560" cy="457200"/>
        </p:xfrm>
        <a:graphic>
          <a:graphicData uri="http://schemas.openxmlformats.org/drawingml/2006/table">
            <a:tbl>
              <a:tblPr bandRow="1">
                <a:tableStyleId>{5C22544A-7EE6-4342-B048-85BDC9FD1C3A}</a:tableStyleId>
              </a:tblPr>
              <a:tblGrid>
                <a:gridCol w="646462">
                  <a:extLst>
                    <a:ext uri="{9D8B030D-6E8A-4147-A177-3AD203B41FA5}">
                      <a16:colId xmlns:a16="http://schemas.microsoft.com/office/drawing/2014/main" val="3762482882"/>
                    </a:ext>
                  </a:extLst>
                </a:gridCol>
                <a:gridCol w="1660844">
                  <a:extLst>
                    <a:ext uri="{9D8B030D-6E8A-4147-A177-3AD203B41FA5}">
                      <a16:colId xmlns:a16="http://schemas.microsoft.com/office/drawing/2014/main" val="3226218396"/>
                    </a:ext>
                  </a:extLst>
                </a:gridCol>
                <a:gridCol w="905256">
                  <a:extLst>
                    <a:ext uri="{9D8B030D-6E8A-4147-A177-3AD203B41FA5}">
                      <a16:colId xmlns:a16="http://schemas.microsoft.com/office/drawing/2014/main" val="1479165127"/>
                    </a:ext>
                  </a:extLst>
                </a:gridCol>
                <a:gridCol w="1188720">
                  <a:extLst>
                    <a:ext uri="{9D8B030D-6E8A-4147-A177-3AD203B41FA5}">
                      <a16:colId xmlns:a16="http://schemas.microsoft.com/office/drawing/2014/main" val="2795630827"/>
                    </a:ext>
                  </a:extLst>
                </a:gridCol>
                <a:gridCol w="1435608">
                  <a:extLst>
                    <a:ext uri="{9D8B030D-6E8A-4147-A177-3AD203B41FA5}">
                      <a16:colId xmlns:a16="http://schemas.microsoft.com/office/drawing/2014/main" val="3227663492"/>
                    </a:ext>
                  </a:extLst>
                </a:gridCol>
                <a:gridCol w="1688670">
                  <a:extLst>
                    <a:ext uri="{9D8B030D-6E8A-4147-A177-3AD203B41FA5}">
                      <a16:colId xmlns:a16="http://schemas.microsoft.com/office/drawing/2014/main" val="1975335145"/>
                    </a:ext>
                  </a:extLst>
                </a:gridCol>
              </a:tblGrid>
              <a:tr h="365125">
                <a:tc>
                  <a:txBody>
                    <a:bodyPr/>
                    <a:lstStyle/>
                    <a:p>
                      <a:r>
                        <a:rPr lang="fr-FR" sz="1200" dirty="0"/>
                        <a:t>Étape</a:t>
                      </a:r>
                    </a:p>
                  </a:txBody>
                  <a:tcPr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fontAlgn="ctr"/>
                      <a:r>
                        <a:rPr lang="fr-FR" sz="1200" dirty="0"/>
                        <a:t>Détermination des groupes d’aliments</a:t>
                      </a:r>
                      <a:endParaRPr lang="fr-FR" sz="1200" b="1" dirty="0"/>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lignes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254 998</a:t>
                      </a:r>
                    </a:p>
                    <a:p>
                      <a:r>
                        <a:rPr lang="fr-FR" sz="1200" dirty="0"/>
                        <a:t>Après : 254 998</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valeurs manquantes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5 564 milliers</a:t>
                      </a:r>
                    </a:p>
                    <a:p>
                      <a:r>
                        <a:rPr lang="fr-FR" sz="1200" dirty="0"/>
                        <a:t>Après : 5 564 milliers</a:t>
                      </a:r>
                    </a:p>
                  </a:txBody>
                  <a:tcPr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576997727"/>
                  </a:ext>
                </a:extLst>
              </a:tr>
            </a:tbl>
          </a:graphicData>
        </a:graphic>
      </p:graphicFrame>
      <p:pic>
        <p:nvPicPr>
          <p:cNvPr id="21520" name="Picture 16">
            <a:extLst>
              <a:ext uri="{FF2B5EF4-FFF2-40B4-BE49-F238E27FC236}">
                <a16:creationId xmlns:a16="http://schemas.microsoft.com/office/drawing/2014/main" id="{1F092674-8FDD-73EB-EC93-9F26F1DFF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9266" y="1454252"/>
            <a:ext cx="7124700" cy="31496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F41B7228-5DE7-E344-F432-768A6084B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483" y="4689048"/>
            <a:ext cx="2141517" cy="155594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54676EDD-933A-C108-7C6B-8E72C2ED83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5611" y="4689048"/>
            <a:ext cx="1807111" cy="1520952"/>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A041BD26-0D8C-8193-9A07-09F039B1BE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2154" y="4689047"/>
            <a:ext cx="2089156" cy="1520951"/>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 coins arrondis 15">
            <a:extLst>
              <a:ext uri="{FF2B5EF4-FFF2-40B4-BE49-F238E27FC236}">
                <a16:creationId xmlns:a16="http://schemas.microsoft.com/office/drawing/2014/main" id="{614B5062-82A3-55D0-1606-611E9E1675C0}"/>
              </a:ext>
            </a:extLst>
          </p:cNvPr>
          <p:cNvSpPr/>
          <p:nvPr/>
        </p:nvSpPr>
        <p:spPr>
          <a:xfrm>
            <a:off x="5234014" y="5149455"/>
            <a:ext cx="4805607" cy="433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Impossible de réutiliser </a:t>
            </a:r>
            <a:r>
              <a:rPr lang="fr-FR" dirty="0" err="1"/>
              <a:t>main_category_fr</a:t>
            </a:r>
            <a:endParaRPr lang="fr-FR" dirty="0"/>
          </a:p>
        </p:txBody>
      </p:sp>
      <p:sp>
        <p:nvSpPr>
          <p:cNvPr id="19" name="Titre 1">
            <a:extLst>
              <a:ext uri="{FF2B5EF4-FFF2-40B4-BE49-F238E27FC236}">
                <a16:creationId xmlns:a16="http://schemas.microsoft.com/office/drawing/2014/main" id="{6077E1E1-993E-F843-1597-CE849809D33F}"/>
              </a:ext>
            </a:extLst>
          </p:cNvPr>
          <p:cNvSpPr>
            <a:spLocks noGrp="1"/>
          </p:cNvSpPr>
          <p:nvPr>
            <p:ph type="title"/>
          </p:nvPr>
        </p:nvSpPr>
        <p:spPr>
          <a:xfrm>
            <a:off x="252918" y="1123837"/>
            <a:ext cx="3063853" cy="4601183"/>
          </a:xfrm>
        </p:spPr>
        <p:txBody>
          <a:bodyPr>
            <a:normAutofit/>
          </a:bodyPr>
          <a:lstStyle/>
          <a:p>
            <a:r>
              <a:rPr lang="fr-FR" sz="2000" dirty="0"/>
              <a:t>Sommaire</a:t>
            </a:r>
            <a:br>
              <a:rPr lang="fr-FR" dirty="0"/>
            </a:br>
            <a:br>
              <a:rPr lang="fr-FR" sz="2000" dirty="0"/>
            </a:br>
            <a:r>
              <a:rPr lang="fr-FR" sz="2000" dirty="0">
                <a:solidFill>
                  <a:prstClr val="white"/>
                </a:solidFill>
              </a:rPr>
              <a:t>Présentation ÉQUI CADDIE</a:t>
            </a:r>
            <a:br>
              <a:rPr lang="fr-FR" sz="2000" dirty="0">
                <a:solidFill>
                  <a:prstClr val="white"/>
                </a:solidFill>
              </a:rPr>
            </a:br>
            <a:r>
              <a:rPr lang="fr-FR" sz="2000" dirty="0">
                <a:solidFill>
                  <a:prstClr val="white"/>
                </a:solidFill>
              </a:rPr>
              <a:t>Sélection des variables</a:t>
            </a:r>
            <a:br>
              <a:rPr lang="fr-FR" sz="2000" dirty="0"/>
            </a:br>
            <a:r>
              <a:rPr lang="fr-FR" sz="2000" dirty="0">
                <a:solidFill>
                  <a:schemeClr val="tx1"/>
                </a:solidFill>
              </a:rPr>
              <a:t>Nettoyage</a:t>
            </a:r>
            <a:br>
              <a:rPr lang="fr-FR" sz="2000" dirty="0">
                <a:solidFill>
                  <a:srgbClr val="000000"/>
                </a:solidFill>
              </a:rPr>
            </a:br>
            <a:r>
              <a:rPr lang="fr-FR" sz="1600" dirty="0">
                <a:solidFill>
                  <a:srgbClr val="000000"/>
                </a:solidFill>
              </a:rPr>
              <a:t>      </a:t>
            </a:r>
            <a:r>
              <a:rPr lang="fr-FR" sz="1600" dirty="0">
                <a:solidFill>
                  <a:prstClr val="white"/>
                </a:solidFill>
              </a:rPr>
              <a:t>Suppression de lignes / code</a:t>
            </a:r>
            <a:br>
              <a:rPr lang="fr-FR" sz="1600" dirty="0">
                <a:solidFill>
                  <a:prstClr val="white"/>
                </a:solidFill>
              </a:rPr>
            </a:br>
            <a:r>
              <a:rPr lang="fr-FR" sz="1600" dirty="0"/>
              <a:t>      </a:t>
            </a:r>
            <a:r>
              <a:rPr lang="fr-FR" sz="1600" dirty="0">
                <a:solidFill>
                  <a:schemeClr val="bg1"/>
                </a:solidFill>
              </a:rPr>
              <a:t>Récupération des doses servies</a:t>
            </a:r>
            <a:br>
              <a:rPr lang="fr-FR" sz="1600" dirty="0">
                <a:solidFill>
                  <a:srgbClr val="000000"/>
                </a:solidFill>
              </a:rPr>
            </a:br>
            <a:r>
              <a:rPr lang="fr-FR" sz="1600" dirty="0"/>
              <a:t>      </a:t>
            </a:r>
            <a:r>
              <a:rPr lang="fr-FR" sz="1600" dirty="0">
                <a:solidFill>
                  <a:schemeClr val="bg1"/>
                </a:solidFill>
              </a:rPr>
              <a:t>Traitement des valeurs  aberrantes</a:t>
            </a:r>
            <a:br>
              <a:rPr lang="fr-FR" sz="1600" dirty="0">
                <a:solidFill>
                  <a:schemeClr val="tx1"/>
                </a:solidFill>
              </a:rPr>
            </a:br>
            <a:r>
              <a:rPr lang="fr-FR" sz="1600" dirty="0">
                <a:solidFill>
                  <a:schemeClr val="tx1"/>
                </a:solidFill>
              </a:rPr>
              <a:t>      </a:t>
            </a:r>
            <a:r>
              <a:rPr lang="fr-FR" sz="1600" dirty="0">
                <a:solidFill>
                  <a:schemeClr val="bg1"/>
                </a:solidFill>
              </a:rPr>
              <a:t>Suppression de lignes / nutriments</a:t>
            </a:r>
            <a:br>
              <a:rPr lang="fr-FR" sz="1600" dirty="0">
                <a:solidFill>
                  <a:schemeClr val="tx1"/>
                </a:solidFill>
              </a:rPr>
            </a:br>
            <a:r>
              <a:rPr lang="fr-FR" sz="1600" dirty="0">
                <a:solidFill>
                  <a:schemeClr val="bg1"/>
                </a:solidFill>
              </a:rPr>
              <a:t>      </a:t>
            </a:r>
            <a:r>
              <a:rPr lang="fr-FR" sz="1600" dirty="0">
                <a:solidFill>
                  <a:schemeClr val="tx1"/>
                </a:solidFill>
              </a:rPr>
              <a:t>Détermination de groupes</a:t>
            </a:r>
            <a:br>
              <a:rPr lang="fr-FR" sz="1600" dirty="0">
                <a:solidFill>
                  <a:schemeClr val="tx1"/>
                </a:solidFill>
              </a:rPr>
            </a:br>
            <a:r>
              <a:rPr lang="fr-FR" sz="1600" dirty="0">
                <a:solidFill>
                  <a:schemeClr val="tx1"/>
                </a:solidFill>
              </a:rPr>
              <a:t>      </a:t>
            </a:r>
            <a:r>
              <a:rPr lang="fr-FR" sz="1600" dirty="0">
                <a:solidFill>
                  <a:schemeClr val="bg1"/>
                </a:solidFill>
              </a:rPr>
              <a:t>Nettoyage des groupes</a:t>
            </a:r>
            <a:br>
              <a:rPr lang="fr-FR" sz="1600" dirty="0">
                <a:solidFill>
                  <a:schemeClr val="bg1"/>
                </a:solidFill>
              </a:rPr>
            </a:br>
            <a:r>
              <a:rPr lang="fr-FR" sz="1600" dirty="0">
                <a:solidFill>
                  <a:schemeClr val="tx1"/>
                </a:solidFill>
              </a:rPr>
              <a:t>      </a:t>
            </a:r>
            <a:r>
              <a:rPr lang="fr-FR" sz="1600" dirty="0">
                <a:solidFill>
                  <a:schemeClr val="bg1"/>
                </a:solidFill>
              </a:rPr>
              <a:t>Imputation des groupes</a:t>
            </a:r>
            <a:br>
              <a:rPr lang="fr-FR" sz="1600" dirty="0">
                <a:solidFill>
                  <a:schemeClr val="bg1"/>
                </a:solidFill>
              </a:rPr>
            </a:br>
            <a:r>
              <a:rPr lang="fr-FR" sz="1600" dirty="0">
                <a:solidFill>
                  <a:schemeClr val="bg1"/>
                </a:solidFill>
              </a:rPr>
              <a:t>      Imputation des nutriments</a:t>
            </a:r>
            <a:br>
              <a:rPr lang="fr-FR" sz="1600" dirty="0">
                <a:solidFill>
                  <a:schemeClr val="tx1"/>
                </a:solidFill>
              </a:rPr>
            </a:br>
            <a:r>
              <a:rPr lang="fr-FR" sz="1600" dirty="0">
                <a:solidFill>
                  <a:schemeClr val="tx1"/>
                </a:solidFill>
              </a:rPr>
              <a:t>      </a:t>
            </a:r>
            <a:r>
              <a:rPr lang="fr-FR" sz="1600" dirty="0">
                <a:solidFill>
                  <a:schemeClr val="bg1"/>
                </a:solidFill>
              </a:rPr>
              <a:t>Imputation des </a:t>
            </a:r>
            <a:r>
              <a:rPr lang="fr-FR" sz="1600" dirty="0" err="1">
                <a:solidFill>
                  <a:schemeClr val="bg1"/>
                </a:solidFill>
              </a:rPr>
              <a:t>serving_size</a:t>
            </a:r>
            <a:br>
              <a:rPr lang="fr-FR" sz="1600" dirty="0">
                <a:solidFill>
                  <a:schemeClr val="bg1"/>
                </a:solidFill>
              </a:rPr>
            </a:br>
            <a:r>
              <a:rPr lang="fr-FR" sz="2000" dirty="0">
                <a:solidFill>
                  <a:schemeClr val="bg1"/>
                </a:solidFill>
              </a:rPr>
              <a:t>Exploration</a:t>
            </a:r>
            <a:br>
              <a:rPr lang="fr-FR" sz="2000" dirty="0">
                <a:solidFill>
                  <a:schemeClr val="bg1"/>
                </a:solidFill>
              </a:rPr>
            </a:br>
            <a:r>
              <a:rPr lang="fr-FR" sz="2000" dirty="0"/>
              <a:t>Conclusion</a:t>
            </a:r>
            <a:endParaRPr lang="fr-FR" dirty="0"/>
          </a:p>
        </p:txBody>
      </p:sp>
    </p:spTree>
    <p:extLst>
      <p:ext uri="{BB962C8B-B14F-4D97-AF65-F5344CB8AC3E}">
        <p14:creationId xmlns:p14="http://schemas.microsoft.com/office/powerpoint/2010/main" val="79349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7">
            <a:extLst>
              <a:ext uri="{FF2B5EF4-FFF2-40B4-BE49-F238E27FC236}">
                <a16:creationId xmlns:a16="http://schemas.microsoft.com/office/drawing/2014/main" id="{BE9FC94A-256B-DA6C-21B2-6987C7E5C79D}"/>
              </a:ext>
            </a:extLst>
          </p:cNvPr>
          <p:cNvSpPr>
            <a:spLocks noGrp="1"/>
          </p:cNvSpPr>
          <p:nvPr>
            <p:ph type="dt" sz="half" idx="10"/>
          </p:nvPr>
        </p:nvSpPr>
        <p:spPr>
          <a:xfrm>
            <a:off x="262465" y="6356350"/>
            <a:ext cx="2743200" cy="365125"/>
          </a:xfrm>
        </p:spPr>
        <p:txBody>
          <a:bodyPr/>
          <a:lstStyle/>
          <a:p>
            <a:fld id="{9340A1FA-6E19-B84D-B44F-9EA3C94772CE}" type="datetimeFigureOut">
              <a:rPr lang="fr-FR" smtClean="0"/>
              <a:t>07/09/2022</a:t>
            </a:fld>
            <a:endParaRPr lang="fr-FR" dirty="0"/>
          </a:p>
        </p:txBody>
      </p:sp>
      <p:sp>
        <p:nvSpPr>
          <p:cNvPr id="10" name="Footer Placeholder 8">
            <a:extLst>
              <a:ext uri="{FF2B5EF4-FFF2-40B4-BE49-F238E27FC236}">
                <a16:creationId xmlns:a16="http://schemas.microsoft.com/office/drawing/2014/main" id="{12815FEB-D04D-986C-A31B-5FC09C260725}"/>
              </a:ext>
            </a:extLst>
          </p:cNvPr>
          <p:cNvSpPr>
            <a:spLocks noGrp="1"/>
          </p:cNvSpPr>
          <p:nvPr>
            <p:ph type="ftr" sz="quarter" idx="11"/>
          </p:nvPr>
        </p:nvSpPr>
        <p:spPr>
          <a:xfrm>
            <a:off x="3869268" y="6356350"/>
            <a:ext cx="5911517" cy="365125"/>
          </a:xfrm>
        </p:spPr>
        <p:txBody>
          <a:bodyPr/>
          <a:lstStyle/>
          <a:p>
            <a:r>
              <a:rPr lang="fr-FR" dirty="0"/>
              <a:t>Appel à projet pour une application innovante en lien avec l’alimentation</a:t>
            </a:r>
          </a:p>
        </p:txBody>
      </p:sp>
      <p:sp>
        <p:nvSpPr>
          <p:cNvPr id="11" name="Slide Number Placeholder 9">
            <a:extLst>
              <a:ext uri="{FF2B5EF4-FFF2-40B4-BE49-F238E27FC236}">
                <a16:creationId xmlns:a16="http://schemas.microsoft.com/office/drawing/2014/main" id="{A96FFC0E-D2DC-B19F-9E6D-1572F3BDD8A7}"/>
              </a:ext>
            </a:extLst>
          </p:cNvPr>
          <p:cNvSpPr>
            <a:spLocks noGrp="1"/>
          </p:cNvSpPr>
          <p:nvPr>
            <p:ph type="sldNum" sz="quarter" idx="12"/>
          </p:nvPr>
        </p:nvSpPr>
        <p:spPr>
          <a:xfrm>
            <a:off x="10634135" y="6356350"/>
            <a:ext cx="1530927" cy="365125"/>
          </a:xfrm>
        </p:spPr>
        <p:txBody>
          <a:bodyPr/>
          <a:lstStyle/>
          <a:p>
            <a:fld id="{5512D3FE-F9F0-CC4E-97E8-B1A0F918D60F}" type="slidenum">
              <a:rPr lang="fr-FR" smtClean="0"/>
              <a:t>13</a:t>
            </a:fld>
            <a:r>
              <a:rPr lang="fr-FR" dirty="0"/>
              <a:t>/24</a:t>
            </a:r>
          </a:p>
        </p:txBody>
      </p:sp>
      <p:graphicFrame>
        <p:nvGraphicFramePr>
          <p:cNvPr id="2" name="Tableau 3">
            <a:extLst>
              <a:ext uri="{FF2B5EF4-FFF2-40B4-BE49-F238E27FC236}">
                <a16:creationId xmlns:a16="http://schemas.microsoft.com/office/drawing/2014/main" id="{D9269343-EA18-2542-4965-B52E3A501531}"/>
              </a:ext>
            </a:extLst>
          </p:cNvPr>
          <p:cNvGraphicFramePr>
            <a:graphicFrameLocks noGrp="1"/>
          </p:cNvGraphicFramePr>
          <p:nvPr>
            <p:ph idx="1"/>
          </p:nvPr>
        </p:nvGraphicFramePr>
        <p:xfrm>
          <a:off x="3874038" y="783746"/>
          <a:ext cx="7525560" cy="457200"/>
        </p:xfrm>
        <a:graphic>
          <a:graphicData uri="http://schemas.openxmlformats.org/drawingml/2006/table">
            <a:tbl>
              <a:tblPr bandRow="1">
                <a:tableStyleId>{5C22544A-7EE6-4342-B048-85BDC9FD1C3A}</a:tableStyleId>
              </a:tblPr>
              <a:tblGrid>
                <a:gridCol w="646462">
                  <a:extLst>
                    <a:ext uri="{9D8B030D-6E8A-4147-A177-3AD203B41FA5}">
                      <a16:colId xmlns:a16="http://schemas.microsoft.com/office/drawing/2014/main" val="3762482882"/>
                    </a:ext>
                  </a:extLst>
                </a:gridCol>
                <a:gridCol w="1660844">
                  <a:extLst>
                    <a:ext uri="{9D8B030D-6E8A-4147-A177-3AD203B41FA5}">
                      <a16:colId xmlns:a16="http://schemas.microsoft.com/office/drawing/2014/main" val="3226218396"/>
                    </a:ext>
                  </a:extLst>
                </a:gridCol>
                <a:gridCol w="905256">
                  <a:extLst>
                    <a:ext uri="{9D8B030D-6E8A-4147-A177-3AD203B41FA5}">
                      <a16:colId xmlns:a16="http://schemas.microsoft.com/office/drawing/2014/main" val="1479165127"/>
                    </a:ext>
                  </a:extLst>
                </a:gridCol>
                <a:gridCol w="1188720">
                  <a:extLst>
                    <a:ext uri="{9D8B030D-6E8A-4147-A177-3AD203B41FA5}">
                      <a16:colId xmlns:a16="http://schemas.microsoft.com/office/drawing/2014/main" val="2795630827"/>
                    </a:ext>
                  </a:extLst>
                </a:gridCol>
                <a:gridCol w="1435608">
                  <a:extLst>
                    <a:ext uri="{9D8B030D-6E8A-4147-A177-3AD203B41FA5}">
                      <a16:colId xmlns:a16="http://schemas.microsoft.com/office/drawing/2014/main" val="3227663492"/>
                    </a:ext>
                  </a:extLst>
                </a:gridCol>
                <a:gridCol w="1688670">
                  <a:extLst>
                    <a:ext uri="{9D8B030D-6E8A-4147-A177-3AD203B41FA5}">
                      <a16:colId xmlns:a16="http://schemas.microsoft.com/office/drawing/2014/main" val="1975335145"/>
                    </a:ext>
                  </a:extLst>
                </a:gridCol>
              </a:tblGrid>
              <a:tr h="365125">
                <a:tc>
                  <a:txBody>
                    <a:bodyPr/>
                    <a:lstStyle/>
                    <a:p>
                      <a:r>
                        <a:rPr lang="fr-FR" sz="1200" dirty="0"/>
                        <a:t>Étape</a:t>
                      </a:r>
                    </a:p>
                  </a:txBody>
                  <a:tcPr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fontAlgn="ctr"/>
                      <a:r>
                        <a:rPr lang="fr-FR" sz="1200" dirty="0"/>
                        <a:t>Détermination des groupes d’aliments</a:t>
                      </a:r>
                      <a:endParaRPr lang="fr-FR" sz="1200" b="1" dirty="0"/>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lignes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254 998</a:t>
                      </a:r>
                    </a:p>
                    <a:p>
                      <a:r>
                        <a:rPr lang="fr-FR" sz="1200" dirty="0"/>
                        <a:t>Après : 254 998</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valeurs manquantes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5 564 milliers</a:t>
                      </a:r>
                    </a:p>
                    <a:p>
                      <a:r>
                        <a:rPr lang="fr-FR" sz="1200" dirty="0"/>
                        <a:t>Après : 5 564 milliers</a:t>
                      </a:r>
                    </a:p>
                  </a:txBody>
                  <a:tcPr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576997727"/>
                  </a:ext>
                </a:extLst>
              </a:tr>
            </a:tbl>
          </a:graphicData>
        </a:graphic>
      </p:graphicFrame>
      <p:sp>
        <p:nvSpPr>
          <p:cNvPr id="3" name="Rectangle : coins arrondis 2">
            <a:extLst>
              <a:ext uri="{FF2B5EF4-FFF2-40B4-BE49-F238E27FC236}">
                <a16:creationId xmlns:a16="http://schemas.microsoft.com/office/drawing/2014/main" id="{F9D0142B-6C51-EF62-1EAC-8374893F1569}"/>
              </a:ext>
            </a:extLst>
          </p:cNvPr>
          <p:cNvSpPr/>
          <p:nvPr/>
        </p:nvSpPr>
        <p:spPr>
          <a:xfrm>
            <a:off x="3869268" y="1370583"/>
            <a:ext cx="2146236" cy="537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Produits sucrés</a:t>
            </a:r>
          </a:p>
        </p:txBody>
      </p:sp>
      <p:sp>
        <p:nvSpPr>
          <p:cNvPr id="4" name="Rectangle : coins arrondis 3">
            <a:extLst>
              <a:ext uri="{FF2B5EF4-FFF2-40B4-BE49-F238E27FC236}">
                <a16:creationId xmlns:a16="http://schemas.microsoft.com/office/drawing/2014/main" id="{92A47AFB-E465-FAAD-3FCE-21BDCE53A1F5}"/>
              </a:ext>
            </a:extLst>
          </p:cNvPr>
          <p:cNvSpPr/>
          <p:nvPr/>
        </p:nvSpPr>
        <p:spPr>
          <a:xfrm>
            <a:off x="3877840" y="2040596"/>
            <a:ext cx="2146236" cy="680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Céréales et féculents</a:t>
            </a:r>
          </a:p>
        </p:txBody>
      </p:sp>
      <p:sp>
        <p:nvSpPr>
          <p:cNvPr id="5" name="Rectangle : coins arrondis 4">
            <a:extLst>
              <a:ext uri="{FF2B5EF4-FFF2-40B4-BE49-F238E27FC236}">
                <a16:creationId xmlns:a16="http://schemas.microsoft.com/office/drawing/2014/main" id="{D468A30C-7BC9-2978-71CC-C2DFE928DCC3}"/>
              </a:ext>
            </a:extLst>
          </p:cNvPr>
          <p:cNvSpPr/>
          <p:nvPr/>
        </p:nvSpPr>
        <p:spPr>
          <a:xfrm>
            <a:off x="3889335" y="4191627"/>
            <a:ext cx="2146236" cy="537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Produits laitiers</a:t>
            </a:r>
          </a:p>
        </p:txBody>
      </p:sp>
      <p:sp>
        <p:nvSpPr>
          <p:cNvPr id="7" name="Rectangle : coins arrondis 6">
            <a:extLst>
              <a:ext uri="{FF2B5EF4-FFF2-40B4-BE49-F238E27FC236}">
                <a16:creationId xmlns:a16="http://schemas.microsoft.com/office/drawing/2014/main" id="{1CCC25F5-4F92-634C-6CF7-A13350531AE7}"/>
              </a:ext>
            </a:extLst>
          </p:cNvPr>
          <p:cNvSpPr/>
          <p:nvPr/>
        </p:nvSpPr>
        <p:spPr>
          <a:xfrm>
            <a:off x="3877840" y="3522425"/>
            <a:ext cx="2146236" cy="537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Boissons</a:t>
            </a:r>
          </a:p>
        </p:txBody>
      </p:sp>
      <p:sp>
        <p:nvSpPr>
          <p:cNvPr id="12" name="Rectangle : coins arrondis 11">
            <a:extLst>
              <a:ext uri="{FF2B5EF4-FFF2-40B4-BE49-F238E27FC236}">
                <a16:creationId xmlns:a16="http://schemas.microsoft.com/office/drawing/2014/main" id="{D689F1DC-5A23-D994-E482-8C13799D18B1}"/>
              </a:ext>
            </a:extLst>
          </p:cNvPr>
          <p:cNvSpPr/>
          <p:nvPr/>
        </p:nvSpPr>
        <p:spPr>
          <a:xfrm>
            <a:off x="3877840" y="2853223"/>
            <a:ext cx="2146236" cy="537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Fruits et légumes</a:t>
            </a:r>
          </a:p>
        </p:txBody>
      </p:sp>
      <p:sp>
        <p:nvSpPr>
          <p:cNvPr id="14" name="Rectangle : coins arrondis 13">
            <a:extLst>
              <a:ext uri="{FF2B5EF4-FFF2-40B4-BE49-F238E27FC236}">
                <a16:creationId xmlns:a16="http://schemas.microsoft.com/office/drawing/2014/main" id="{C872139A-B33E-149F-3C51-3769EFEE5D2C}"/>
              </a:ext>
            </a:extLst>
          </p:cNvPr>
          <p:cNvSpPr/>
          <p:nvPr/>
        </p:nvSpPr>
        <p:spPr>
          <a:xfrm>
            <a:off x="3889335" y="5533061"/>
            <a:ext cx="2146236" cy="680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Viandes poissons œufs </a:t>
            </a:r>
          </a:p>
        </p:txBody>
      </p:sp>
      <p:sp>
        <p:nvSpPr>
          <p:cNvPr id="15" name="Rectangle : coins arrondis 14">
            <a:extLst>
              <a:ext uri="{FF2B5EF4-FFF2-40B4-BE49-F238E27FC236}">
                <a16:creationId xmlns:a16="http://schemas.microsoft.com/office/drawing/2014/main" id="{93BAB04C-AC11-5872-8EC9-896B0D36D17E}"/>
              </a:ext>
            </a:extLst>
          </p:cNvPr>
          <p:cNvSpPr/>
          <p:nvPr/>
        </p:nvSpPr>
        <p:spPr>
          <a:xfrm>
            <a:off x="3889335" y="4858394"/>
            <a:ext cx="2146236" cy="537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Matières grasses</a:t>
            </a:r>
          </a:p>
        </p:txBody>
      </p:sp>
      <p:sp>
        <p:nvSpPr>
          <p:cNvPr id="17" name="Rectangle : coins arrondis 16">
            <a:extLst>
              <a:ext uri="{FF2B5EF4-FFF2-40B4-BE49-F238E27FC236}">
                <a16:creationId xmlns:a16="http://schemas.microsoft.com/office/drawing/2014/main" id="{92D401D3-50C9-83C2-B06E-1ECEECB2BC3B}"/>
              </a:ext>
            </a:extLst>
          </p:cNvPr>
          <p:cNvSpPr/>
          <p:nvPr/>
        </p:nvSpPr>
        <p:spPr>
          <a:xfrm rot="21120000">
            <a:off x="8929381" y="3906961"/>
            <a:ext cx="2146236" cy="537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Fromages</a:t>
            </a:r>
          </a:p>
        </p:txBody>
      </p:sp>
      <p:sp>
        <p:nvSpPr>
          <p:cNvPr id="18" name="Rectangle : coins arrondis 17">
            <a:extLst>
              <a:ext uri="{FF2B5EF4-FFF2-40B4-BE49-F238E27FC236}">
                <a16:creationId xmlns:a16="http://schemas.microsoft.com/office/drawing/2014/main" id="{7E7E0595-14E3-CA39-3B0A-5EBF80AB6227}"/>
              </a:ext>
            </a:extLst>
          </p:cNvPr>
          <p:cNvSpPr/>
          <p:nvPr/>
        </p:nvSpPr>
        <p:spPr>
          <a:xfrm rot="21120000">
            <a:off x="8929381" y="2992352"/>
            <a:ext cx="2146236" cy="537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Chocolats</a:t>
            </a:r>
          </a:p>
        </p:txBody>
      </p:sp>
      <p:sp>
        <p:nvSpPr>
          <p:cNvPr id="19" name="Rectangle : coins arrondis 18">
            <a:extLst>
              <a:ext uri="{FF2B5EF4-FFF2-40B4-BE49-F238E27FC236}">
                <a16:creationId xmlns:a16="http://schemas.microsoft.com/office/drawing/2014/main" id="{68F8CF2A-A76D-940E-8178-0F5F3B76E356}"/>
              </a:ext>
            </a:extLst>
          </p:cNvPr>
          <p:cNvSpPr/>
          <p:nvPr/>
        </p:nvSpPr>
        <p:spPr>
          <a:xfrm rot="21120000">
            <a:off x="8875231" y="2082725"/>
            <a:ext cx="2146236" cy="537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Condiments</a:t>
            </a:r>
          </a:p>
        </p:txBody>
      </p:sp>
      <p:sp>
        <p:nvSpPr>
          <p:cNvPr id="20" name="Rectangle : coins arrondis 19">
            <a:extLst>
              <a:ext uri="{FF2B5EF4-FFF2-40B4-BE49-F238E27FC236}">
                <a16:creationId xmlns:a16="http://schemas.microsoft.com/office/drawing/2014/main" id="{D392EA86-E94B-B8F9-8626-EB296D288B96}"/>
              </a:ext>
            </a:extLst>
          </p:cNvPr>
          <p:cNvSpPr/>
          <p:nvPr/>
        </p:nvSpPr>
        <p:spPr>
          <a:xfrm rot="21120000">
            <a:off x="6376535" y="2082725"/>
            <a:ext cx="2146236" cy="537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Plats préparés</a:t>
            </a:r>
          </a:p>
        </p:txBody>
      </p:sp>
      <p:sp>
        <p:nvSpPr>
          <p:cNvPr id="21" name="Rectangle : coins arrondis 20">
            <a:extLst>
              <a:ext uri="{FF2B5EF4-FFF2-40B4-BE49-F238E27FC236}">
                <a16:creationId xmlns:a16="http://schemas.microsoft.com/office/drawing/2014/main" id="{ECAD72CA-00D6-66CA-7939-88DD280E568D}"/>
              </a:ext>
            </a:extLst>
          </p:cNvPr>
          <p:cNvSpPr/>
          <p:nvPr/>
        </p:nvSpPr>
        <p:spPr>
          <a:xfrm rot="21120000">
            <a:off x="6403610" y="2992352"/>
            <a:ext cx="2146236" cy="537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Fruits secs</a:t>
            </a:r>
          </a:p>
        </p:txBody>
      </p:sp>
      <p:sp>
        <p:nvSpPr>
          <p:cNvPr id="22" name="Rectangle : coins arrondis 21">
            <a:extLst>
              <a:ext uri="{FF2B5EF4-FFF2-40B4-BE49-F238E27FC236}">
                <a16:creationId xmlns:a16="http://schemas.microsoft.com/office/drawing/2014/main" id="{3CC57877-AE12-D156-4734-A47A78C47E8A}"/>
              </a:ext>
            </a:extLst>
          </p:cNvPr>
          <p:cNvSpPr/>
          <p:nvPr/>
        </p:nvSpPr>
        <p:spPr>
          <a:xfrm rot="21120000">
            <a:off x="6409358" y="3901979"/>
            <a:ext cx="2146236" cy="537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Fruits à coques</a:t>
            </a:r>
          </a:p>
        </p:txBody>
      </p:sp>
      <p:sp>
        <p:nvSpPr>
          <p:cNvPr id="23" name="Rectangle : coins arrondis 22">
            <a:extLst>
              <a:ext uri="{FF2B5EF4-FFF2-40B4-BE49-F238E27FC236}">
                <a16:creationId xmlns:a16="http://schemas.microsoft.com/office/drawing/2014/main" id="{927FF452-0CD1-39A7-7768-1C911C311337}"/>
              </a:ext>
            </a:extLst>
          </p:cNvPr>
          <p:cNvSpPr/>
          <p:nvPr/>
        </p:nvSpPr>
        <p:spPr>
          <a:xfrm rot="21120000">
            <a:off x="6443088" y="4811606"/>
            <a:ext cx="2146236" cy="537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Foies</a:t>
            </a:r>
          </a:p>
        </p:txBody>
      </p:sp>
      <p:sp>
        <p:nvSpPr>
          <p:cNvPr id="24" name="Rectangle : coins arrondis 23">
            <a:extLst>
              <a:ext uri="{FF2B5EF4-FFF2-40B4-BE49-F238E27FC236}">
                <a16:creationId xmlns:a16="http://schemas.microsoft.com/office/drawing/2014/main" id="{8716863B-34A2-2F9A-23AC-5B7B059978B0}"/>
              </a:ext>
            </a:extLst>
          </p:cNvPr>
          <p:cNvSpPr/>
          <p:nvPr/>
        </p:nvSpPr>
        <p:spPr>
          <a:xfrm rot="21120000">
            <a:off x="8929381" y="4811606"/>
            <a:ext cx="2146236" cy="537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Olives</a:t>
            </a:r>
          </a:p>
        </p:txBody>
      </p:sp>
      <p:sp>
        <p:nvSpPr>
          <p:cNvPr id="27" name="Titre 1">
            <a:extLst>
              <a:ext uri="{FF2B5EF4-FFF2-40B4-BE49-F238E27FC236}">
                <a16:creationId xmlns:a16="http://schemas.microsoft.com/office/drawing/2014/main" id="{5F58B9F1-C938-C240-5154-02B01975A14A}"/>
              </a:ext>
            </a:extLst>
          </p:cNvPr>
          <p:cNvSpPr>
            <a:spLocks noGrp="1"/>
          </p:cNvSpPr>
          <p:nvPr>
            <p:ph type="title"/>
          </p:nvPr>
        </p:nvSpPr>
        <p:spPr>
          <a:xfrm>
            <a:off x="252918" y="1123837"/>
            <a:ext cx="3063853" cy="4601183"/>
          </a:xfrm>
        </p:spPr>
        <p:txBody>
          <a:bodyPr>
            <a:normAutofit/>
          </a:bodyPr>
          <a:lstStyle/>
          <a:p>
            <a:r>
              <a:rPr lang="fr-FR" sz="2000" dirty="0"/>
              <a:t>Sommaire</a:t>
            </a:r>
            <a:br>
              <a:rPr lang="fr-FR" dirty="0"/>
            </a:br>
            <a:br>
              <a:rPr lang="fr-FR" sz="2000" dirty="0"/>
            </a:br>
            <a:r>
              <a:rPr lang="fr-FR" sz="2000" dirty="0">
                <a:solidFill>
                  <a:prstClr val="white"/>
                </a:solidFill>
              </a:rPr>
              <a:t>Présentation ÉQUI CADDIE</a:t>
            </a:r>
            <a:br>
              <a:rPr lang="fr-FR" sz="2000" dirty="0">
                <a:solidFill>
                  <a:prstClr val="white"/>
                </a:solidFill>
              </a:rPr>
            </a:br>
            <a:r>
              <a:rPr lang="fr-FR" sz="2000" dirty="0">
                <a:solidFill>
                  <a:prstClr val="white"/>
                </a:solidFill>
              </a:rPr>
              <a:t>Sélection des variables</a:t>
            </a:r>
            <a:br>
              <a:rPr lang="fr-FR" sz="2000" dirty="0"/>
            </a:br>
            <a:r>
              <a:rPr lang="fr-FR" sz="2000" dirty="0">
                <a:solidFill>
                  <a:schemeClr val="tx1"/>
                </a:solidFill>
              </a:rPr>
              <a:t>Nettoyage</a:t>
            </a:r>
            <a:br>
              <a:rPr lang="fr-FR" sz="2000" dirty="0">
                <a:solidFill>
                  <a:srgbClr val="000000"/>
                </a:solidFill>
              </a:rPr>
            </a:br>
            <a:r>
              <a:rPr lang="fr-FR" sz="1600" dirty="0">
                <a:solidFill>
                  <a:srgbClr val="000000"/>
                </a:solidFill>
              </a:rPr>
              <a:t>      </a:t>
            </a:r>
            <a:r>
              <a:rPr lang="fr-FR" sz="1600" dirty="0">
                <a:solidFill>
                  <a:prstClr val="white"/>
                </a:solidFill>
              </a:rPr>
              <a:t>Suppression de lignes / code</a:t>
            </a:r>
            <a:br>
              <a:rPr lang="fr-FR" sz="1600" dirty="0">
                <a:solidFill>
                  <a:prstClr val="white"/>
                </a:solidFill>
              </a:rPr>
            </a:br>
            <a:r>
              <a:rPr lang="fr-FR" sz="1600" dirty="0"/>
              <a:t>      </a:t>
            </a:r>
            <a:r>
              <a:rPr lang="fr-FR" sz="1600" dirty="0">
                <a:solidFill>
                  <a:schemeClr val="bg1"/>
                </a:solidFill>
              </a:rPr>
              <a:t>Récupération des doses servies</a:t>
            </a:r>
            <a:br>
              <a:rPr lang="fr-FR" sz="1600" dirty="0">
                <a:solidFill>
                  <a:srgbClr val="000000"/>
                </a:solidFill>
              </a:rPr>
            </a:br>
            <a:r>
              <a:rPr lang="fr-FR" sz="1600" dirty="0"/>
              <a:t>      </a:t>
            </a:r>
            <a:r>
              <a:rPr lang="fr-FR" sz="1600" dirty="0">
                <a:solidFill>
                  <a:schemeClr val="bg1"/>
                </a:solidFill>
              </a:rPr>
              <a:t>Traitement des valeurs  aberrantes</a:t>
            </a:r>
            <a:br>
              <a:rPr lang="fr-FR" sz="1600" dirty="0">
                <a:solidFill>
                  <a:schemeClr val="tx1"/>
                </a:solidFill>
              </a:rPr>
            </a:br>
            <a:r>
              <a:rPr lang="fr-FR" sz="1600" dirty="0">
                <a:solidFill>
                  <a:schemeClr val="tx1"/>
                </a:solidFill>
              </a:rPr>
              <a:t>      </a:t>
            </a:r>
            <a:r>
              <a:rPr lang="fr-FR" sz="1600" dirty="0">
                <a:solidFill>
                  <a:schemeClr val="bg1"/>
                </a:solidFill>
              </a:rPr>
              <a:t>Suppression de lignes / nutriments</a:t>
            </a:r>
            <a:br>
              <a:rPr lang="fr-FR" sz="1600" dirty="0">
                <a:solidFill>
                  <a:schemeClr val="tx1"/>
                </a:solidFill>
              </a:rPr>
            </a:br>
            <a:r>
              <a:rPr lang="fr-FR" sz="1600" dirty="0">
                <a:solidFill>
                  <a:schemeClr val="bg1"/>
                </a:solidFill>
              </a:rPr>
              <a:t>      </a:t>
            </a:r>
            <a:r>
              <a:rPr lang="fr-FR" sz="1600" dirty="0">
                <a:solidFill>
                  <a:schemeClr val="tx1"/>
                </a:solidFill>
              </a:rPr>
              <a:t>Détermination de groupes</a:t>
            </a:r>
            <a:br>
              <a:rPr lang="fr-FR" sz="1600" dirty="0">
                <a:solidFill>
                  <a:schemeClr val="tx1"/>
                </a:solidFill>
              </a:rPr>
            </a:br>
            <a:r>
              <a:rPr lang="fr-FR" sz="1600" dirty="0">
                <a:solidFill>
                  <a:schemeClr val="tx1"/>
                </a:solidFill>
              </a:rPr>
              <a:t>      </a:t>
            </a:r>
            <a:r>
              <a:rPr lang="fr-FR" sz="1600" dirty="0">
                <a:solidFill>
                  <a:schemeClr val="bg1"/>
                </a:solidFill>
              </a:rPr>
              <a:t>Nettoyage des groupes</a:t>
            </a:r>
            <a:br>
              <a:rPr lang="fr-FR" sz="1600" dirty="0">
                <a:solidFill>
                  <a:schemeClr val="bg1"/>
                </a:solidFill>
              </a:rPr>
            </a:br>
            <a:r>
              <a:rPr lang="fr-FR" sz="1600" dirty="0">
                <a:solidFill>
                  <a:schemeClr val="tx1"/>
                </a:solidFill>
              </a:rPr>
              <a:t>      </a:t>
            </a:r>
            <a:r>
              <a:rPr lang="fr-FR" sz="1600" dirty="0">
                <a:solidFill>
                  <a:schemeClr val="bg1"/>
                </a:solidFill>
              </a:rPr>
              <a:t>Imputation des groupes</a:t>
            </a:r>
            <a:br>
              <a:rPr lang="fr-FR" sz="1600" dirty="0">
                <a:solidFill>
                  <a:schemeClr val="bg1"/>
                </a:solidFill>
              </a:rPr>
            </a:br>
            <a:r>
              <a:rPr lang="fr-FR" sz="1600" dirty="0">
                <a:solidFill>
                  <a:schemeClr val="bg1"/>
                </a:solidFill>
              </a:rPr>
              <a:t>      Imputation des nutriments</a:t>
            </a:r>
            <a:br>
              <a:rPr lang="fr-FR" sz="1600" dirty="0">
                <a:solidFill>
                  <a:schemeClr val="tx1"/>
                </a:solidFill>
              </a:rPr>
            </a:br>
            <a:r>
              <a:rPr lang="fr-FR" sz="1600" dirty="0">
                <a:solidFill>
                  <a:schemeClr val="tx1"/>
                </a:solidFill>
              </a:rPr>
              <a:t>      </a:t>
            </a:r>
            <a:r>
              <a:rPr lang="fr-FR" sz="1600" dirty="0">
                <a:solidFill>
                  <a:schemeClr val="bg1"/>
                </a:solidFill>
              </a:rPr>
              <a:t>Imputation des </a:t>
            </a:r>
            <a:r>
              <a:rPr lang="fr-FR" sz="1600" dirty="0" err="1">
                <a:solidFill>
                  <a:schemeClr val="bg1"/>
                </a:solidFill>
              </a:rPr>
              <a:t>serving_size</a:t>
            </a:r>
            <a:br>
              <a:rPr lang="fr-FR" sz="1600" dirty="0">
                <a:solidFill>
                  <a:schemeClr val="bg1"/>
                </a:solidFill>
              </a:rPr>
            </a:br>
            <a:r>
              <a:rPr lang="fr-FR" sz="2000" dirty="0">
                <a:solidFill>
                  <a:schemeClr val="bg1"/>
                </a:solidFill>
              </a:rPr>
              <a:t>Exploration</a:t>
            </a:r>
            <a:br>
              <a:rPr lang="fr-FR" sz="2000" dirty="0">
                <a:solidFill>
                  <a:schemeClr val="bg1"/>
                </a:solidFill>
              </a:rPr>
            </a:br>
            <a:r>
              <a:rPr lang="fr-FR" sz="2000" dirty="0"/>
              <a:t>Conclusion</a:t>
            </a:r>
            <a:endParaRPr lang="fr-FR" dirty="0"/>
          </a:p>
        </p:txBody>
      </p:sp>
    </p:spTree>
    <p:extLst>
      <p:ext uri="{BB962C8B-B14F-4D97-AF65-F5344CB8AC3E}">
        <p14:creationId xmlns:p14="http://schemas.microsoft.com/office/powerpoint/2010/main" val="390231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7">
            <a:extLst>
              <a:ext uri="{FF2B5EF4-FFF2-40B4-BE49-F238E27FC236}">
                <a16:creationId xmlns:a16="http://schemas.microsoft.com/office/drawing/2014/main" id="{BE9FC94A-256B-DA6C-21B2-6987C7E5C79D}"/>
              </a:ext>
            </a:extLst>
          </p:cNvPr>
          <p:cNvSpPr>
            <a:spLocks noGrp="1"/>
          </p:cNvSpPr>
          <p:nvPr>
            <p:ph type="dt" sz="half" idx="10"/>
          </p:nvPr>
        </p:nvSpPr>
        <p:spPr>
          <a:xfrm>
            <a:off x="262465" y="6356350"/>
            <a:ext cx="2743200" cy="365125"/>
          </a:xfrm>
        </p:spPr>
        <p:txBody>
          <a:bodyPr/>
          <a:lstStyle/>
          <a:p>
            <a:fld id="{9340A1FA-6E19-B84D-B44F-9EA3C94772CE}" type="datetimeFigureOut">
              <a:rPr lang="fr-FR" smtClean="0"/>
              <a:t>07/09/2022</a:t>
            </a:fld>
            <a:endParaRPr lang="fr-FR" dirty="0"/>
          </a:p>
        </p:txBody>
      </p:sp>
      <p:sp>
        <p:nvSpPr>
          <p:cNvPr id="10" name="Footer Placeholder 8">
            <a:extLst>
              <a:ext uri="{FF2B5EF4-FFF2-40B4-BE49-F238E27FC236}">
                <a16:creationId xmlns:a16="http://schemas.microsoft.com/office/drawing/2014/main" id="{12815FEB-D04D-986C-A31B-5FC09C260725}"/>
              </a:ext>
            </a:extLst>
          </p:cNvPr>
          <p:cNvSpPr>
            <a:spLocks noGrp="1"/>
          </p:cNvSpPr>
          <p:nvPr>
            <p:ph type="ftr" sz="quarter" idx="11"/>
          </p:nvPr>
        </p:nvSpPr>
        <p:spPr>
          <a:xfrm>
            <a:off x="3869268" y="6356350"/>
            <a:ext cx="5911517" cy="365125"/>
          </a:xfrm>
        </p:spPr>
        <p:txBody>
          <a:bodyPr/>
          <a:lstStyle/>
          <a:p>
            <a:r>
              <a:rPr lang="fr-FR" dirty="0"/>
              <a:t>Appel à projet pour une application innovante en lien avec l’alimentation</a:t>
            </a:r>
          </a:p>
        </p:txBody>
      </p:sp>
      <p:sp>
        <p:nvSpPr>
          <p:cNvPr id="11" name="Slide Number Placeholder 9">
            <a:extLst>
              <a:ext uri="{FF2B5EF4-FFF2-40B4-BE49-F238E27FC236}">
                <a16:creationId xmlns:a16="http://schemas.microsoft.com/office/drawing/2014/main" id="{A96FFC0E-D2DC-B19F-9E6D-1572F3BDD8A7}"/>
              </a:ext>
            </a:extLst>
          </p:cNvPr>
          <p:cNvSpPr>
            <a:spLocks noGrp="1"/>
          </p:cNvSpPr>
          <p:nvPr>
            <p:ph type="sldNum" sz="quarter" idx="12"/>
          </p:nvPr>
        </p:nvSpPr>
        <p:spPr>
          <a:xfrm>
            <a:off x="10634135" y="6356350"/>
            <a:ext cx="1530927" cy="365125"/>
          </a:xfrm>
        </p:spPr>
        <p:txBody>
          <a:bodyPr/>
          <a:lstStyle/>
          <a:p>
            <a:fld id="{5512D3FE-F9F0-CC4E-97E8-B1A0F918D60F}" type="slidenum">
              <a:rPr lang="fr-FR" smtClean="0"/>
              <a:t>14</a:t>
            </a:fld>
            <a:r>
              <a:rPr lang="fr-FR" dirty="0"/>
              <a:t>/24</a:t>
            </a:r>
          </a:p>
        </p:txBody>
      </p:sp>
      <p:graphicFrame>
        <p:nvGraphicFramePr>
          <p:cNvPr id="2" name="Tableau 3">
            <a:extLst>
              <a:ext uri="{FF2B5EF4-FFF2-40B4-BE49-F238E27FC236}">
                <a16:creationId xmlns:a16="http://schemas.microsoft.com/office/drawing/2014/main" id="{D9269343-EA18-2542-4965-B52E3A501531}"/>
              </a:ext>
            </a:extLst>
          </p:cNvPr>
          <p:cNvGraphicFramePr>
            <a:graphicFrameLocks noGrp="1"/>
          </p:cNvGraphicFramePr>
          <p:nvPr>
            <p:ph idx="1"/>
            <p:extLst>
              <p:ext uri="{D42A27DB-BD31-4B8C-83A1-F6EECF244321}">
                <p14:modId xmlns:p14="http://schemas.microsoft.com/office/powerpoint/2010/main" val="58550825"/>
              </p:ext>
            </p:extLst>
          </p:nvPr>
        </p:nvGraphicFramePr>
        <p:xfrm>
          <a:off x="3874038" y="783746"/>
          <a:ext cx="7525560" cy="457200"/>
        </p:xfrm>
        <a:graphic>
          <a:graphicData uri="http://schemas.openxmlformats.org/drawingml/2006/table">
            <a:tbl>
              <a:tblPr bandRow="1">
                <a:tableStyleId>{5C22544A-7EE6-4342-B048-85BDC9FD1C3A}</a:tableStyleId>
              </a:tblPr>
              <a:tblGrid>
                <a:gridCol w="646462">
                  <a:extLst>
                    <a:ext uri="{9D8B030D-6E8A-4147-A177-3AD203B41FA5}">
                      <a16:colId xmlns:a16="http://schemas.microsoft.com/office/drawing/2014/main" val="3762482882"/>
                    </a:ext>
                  </a:extLst>
                </a:gridCol>
                <a:gridCol w="1660844">
                  <a:extLst>
                    <a:ext uri="{9D8B030D-6E8A-4147-A177-3AD203B41FA5}">
                      <a16:colId xmlns:a16="http://schemas.microsoft.com/office/drawing/2014/main" val="3226218396"/>
                    </a:ext>
                  </a:extLst>
                </a:gridCol>
                <a:gridCol w="905256">
                  <a:extLst>
                    <a:ext uri="{9D8B030D-6E8A-4147-A177-3AD203B41FA5}">
                      <a16:colId xmlns:a16="http://schemas.microsoft.com/office/drawing/2014/main" val="1479165127"/>
                    </a:ext>
                  </a:extLst>
                </a:gridCol>
                <a:gridCol w="1188720">
                  <a:extLst>
                    <a:ext uri="{9D8B030D-6E8A-4147-A177-3AD203B41FA5}">
                      <a16:colId xmlns:a16="http://schemas.microsoft.com/office/drawing/2014/main" val="2795630827"/>
                    </a:ext>
                  </a:extLst>
                </a:gridCol>
                <a:gridCol w="1435608">
                  <a:extLst>
                    <a:ext uri="{9D8B030D-6E8A-4147-A177-3AD203B41FA5}">
                      <a16:colId xmlns:a16="http://schemas.microsoft.com/office/drawing/2014/main" val="3227663492"/>
                    </a:ext>
                  </a:extLst>
                </a:gridCol>
                <a:gridCol w="1688670">
                  <a:extLst>
                    <a:ext uri="{9D8B030D-6E8A-4147-A177-3AD203B41FA5}">
                      <a16:colId xmlns:a16="http://schemas.microsoft.com/office/drawing/2014/main" val="1975335145"/>
                    </a:ext>
                  </a:extLst>
                </a:gridCol>
              </a:tblGrid>
              <a:tr h="365125">
                <a:tc>
                  <a:txBody>
                    <a:bodyPr/>
                    <a:lstStyle/>
                    <a:p>
                      <a:r>
                        <a:rPr lang="fr-FR" sz="1200" dirty="0"/>
                        <a:t>Étape</a:t>
                      </a:r>
                    </a:p>
                  </a:txBody>
                  <a:tcPr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fontAlgn="ctr"/>
                      <a:r>
                        <a:rPr lang="fr-FR" sz="1200" dirty="0"/>
                        <a:t>Imputation n°1 des groupes</a:t>
                      </a:r>
                      <a:endParaRPr lang="fr-FR" sz="1200" b="1" dirty="0"/>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lignes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254 998</a:t>
                      </a:r>
                    </a:p>
                    <a:p>
                      <a:r>
                        <a:rPr lang="fr-FR" sz="1200" dirty="0"/>
                        <a:t>Après : 254 998</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valeurs manquantes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5 564 milliers</a:t>
                      </a:r>
                    </a:p>
                    <a:p>
                      <a:r>
                        <a:rPr lang="fr-FR" sz="1200" dirty="0"/>
                        <a:t>Après : 5 763 milliers</a:t>
                      </a:r>
                    </a:p>
                  </a:txBody>
                  <a:tcPr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576997727"/>
                  </a:ext>
                </a:extLst>
              </a:tr>
            </a:tbl>
          </a:graphicData>
        </a:graphic>
      </p:graphicFrame>
      <p:graphicFrame>
        <p:nvGraphicFramePr>
          <p:cNvPr id="3" name="Tableau 3">
            <a:extLst>
              <a:ext uri="{FF2B5EF4-FFF2-40B4-BE49-F238E27FC236}">
                <a16:creationId xmlns:a16="http://schemas.microsoft.com/office/drawing/2014/main" id="{D999AC96-5A37-6BE5-BE3F-D5AA1BBA48FE}"/>
              </a:ext>
            </a:extLst>
          </p:cNvPr>
          <p:cNvGraphicFramePr>
            <a:graphicFrameLocks/>
          </p:cNvGraphicFramePr>
          <p:nvPr>
            <p:extLst>
              <p:ext uri="{D42A27DB-BD31-4B8C-83A1-F6EECF244321}">
                <p14:modId xmlns:p14="http://schemas.microsoft.com/office/powerpoint/2010/main" val="2598346626"/>
              </p:ext>
            </p:extLst>
          </p:nvPr>
        </p:nvGraphicFramePr>
        <p:xfrm>
          <a:off x="3869266" y="3837777"/>
          <a:ext cx="7525560" cy="457200"/>
        </p:xfrm>
        <a:graphic>
          <a:graphicData uri="http://schemas.openxmlformats.org/drawingml/2006/table">
            <a:tbl>
              <a:tblPr bandRow="1">
                <a:tableStyleId>{5C22544A-7EE6-4342-B048-85BDC9FD1C3A}</a:tableStyleId>
              </a:tblPr>
              <a:tblGrid>
                <a:gridCol w="646462">
                  <a:extLst>
                    <a:ext uri="{9D8B030D-6E8A-4147-A177-3AD203B41FA5}">
                      <a16:colId xmlns:a16="http://schemas.microsoft.com/office/drawing/2014/main" val="3762482882"/>
                    </a:ext>
                  </a:extLst>
                </a:gridCol>
                <a:gridCol w="1660844">
                  <a:extLst>
                    <a:ext uri="{9D8B030D-6E8A-4147-A177-3AD203B41FA5}">
                      <a16:colId xmlns:a16="http://schemas.microsoft.com/office/drawing/2014/main" val="3226218396"/>
                    </a:ext>
                  </a:extLst>
                </a:gridCol>
                <a:gridCol w="905256">
                  <a:extLst>
                    <a:ext uri="{9D8B030D-6E8A-4147-A177-3AD203B41FA5}">
                      <a16:colId xmlns:a16="http://schemas.microsoft.com/office/drawing/2014/main" val="1479165127"/>
                    </a:ext>
                  </a:extLst>
                </a:gridCol>
                <a:gridCol w="1188720">
                  <a:extLst>
                    <a:ext uri="{9D8B030D-6E8A-4147-A177-3AD203B41FA5}">
                      <a16:colId xmlns:a16="http://schemas.microsoft.com/office/drawing/2014/main" val="2795630827"/>
                    </a:ext>
                  </a:extLst>
                </a:gridCol>
                <a:gridCol w="1435608">
                  <a:extLst>
                    <a:ext uri="{9D8B030D-6E8A-4147-A177-3AD203B41FA5}">
                      <a16:colId xmlns:a16="http://schemas.microsoft.com/office/drawing/2014/main" val="3227663492"/>
                    </a:ext>
                  </a:extLst>
                </a:gridCol>
                <a:gridCol w="1688670">
                  <a:extLst>
                    <a:ext uri="{9D8B030D-6E8A-4147-A177-3AD203B41FA5}">
                      <a16:colId xmlns:a16="http://schemas.microsoft.com/office/drawing/2014/main" val="1975335145"/>
                    </a:ext>
                  </a:extLst>
                </a:gridCol>
              </a:tblGrid>
              <a:tr h="365125">
                <a:tc>
                  <a:txBody>
                    <a:bodyPr/>
                    <a:lstStyle/>
                    <a:p>
                      <a:r>
                        <a:rPr lang="fr-FR" sz="1200" dirty="0"/>
                        <a:t>Étape</a:t>
                      </a:r>
                    </a:p>
                  </a:txBody>
                  <a:tcPr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fontAlgn="ctr"/>
                      <a:r>
                        <a:rPr lang="fr-FR" sz="1200" dirty="0"/>
                        <a:t>Suppression de lignes / énergie, LPG</a:t>
                      </a:r>
                      <a:endParaRPr lang="fr-FR" sz="1200" b="1" dirty="0"/>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lignes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254 998</a:t>
                      </a:r>
                    </a:p>
                    <a:p>
                      <a:r>
                        <a:rPr lang="fr-FR" sz="1200" dirty="0"/>
                        <a:t>Après : 223 458</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valeurs manquantes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5 763 milliers</a:t>
                      </a:r>
                    </a:p>
                    <a:p>
                      <a:r>
                        <a:rPr lang="fr-FR" sz="1200" dirty="0"/>
                        <a:t>Après : 4 867 milliers</a:t>
                      </a:r>
                    </a:p>
                  </a:txBody>
                  <a:tcPr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576997727"/>
                  </a:ext>
                </a:extLst>
              </a:tr>
            </a:tbl>
          </a:graphicData>
        </a:graphic>
      </p:graphicFrame>
      <p:sp>
        <p:nvSpPr>
          <p:cNvPr id="14" name="Rectangle : coins arrondis 13">
            <a:extLst>
              <a:ext uri="{FF2B5EF4-FFF2-40B4-BE49-F238E27FC236}">
                <a16:creationId xmlns:a16="http://schemas.microsoft.com/office/drawing/2014/main" id="{8ECAEDE9-9AEB-2828-F954-AAB7F57084D3}"/>
              </a:ext>
            </a:extLst>
          </p:cNvPr>
          <p:cNvSpPr/>
          <p:nvPr/>
        </p:nvSpPr>
        <p:spPr>
          <a:xfrm>
            <a:off x="4669788" y="1429956"/>
            <a:ext cx="2146236" cy="1812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main_category_fr</a:t>
            </a:r>
            <a:endParaRPr lang="fr-FR" dirty="0"/>
          </a:p>
          <a:p>
            <a:pPr algn="ctr"/>
            <a:r>
              <a:rPr lang="fr-FR" sz="1600" dirty="0"/>
              <a:t>Boissons</a:t>
            </a:r>
          </a:p>
          <a:p>
            <a:pPr algn="ctr"/>
            <a:r>
              <a:rPr lang="fr-FR" sz="1600" dirty="0"/>
              <a:t>Epicerie</a:t>
            </a:r>
          </a:p>
          <a:p>
            <a:pPr algn="ctr"/>
            <a:r>
              <a:rPr lang="fr-FR" sz="1600" dirty="0"/>
              <a:t>[ ]</a:t>
            </a:r>
          </a:p>
          <a:p>
            <a:pPr algn="ctr"/>
            <a:r>
              <a:rPr lang="fr-FR" sz="1600" dirty="0"/>
              <a:t>Snacks sucrés</a:t>
            </a:r>
          </a:p>
          <a:p>
            <a:pPr algn="ctr"/>
            <a:r>
              <a:rPr lang="fr-FR" sz="1600" dirty="0"/>
              <a:t>…</a:t>
            </a:r>
          </a:p>
        </p:txBody>
      </p:sp>
      <p:pic>
        <p:nvPicPr>
          <p:cNvPr id="15" name="Picture 2" descr="Fleche PNG Images, 89000+ Ressources graphiques pour le téléchargement libre">
            <a:extLst>
              <a:ext uri="{FF2B5EF4-FFF2-40B4-BE49-F238E27FC236}">
                <a16:creationId xmlns:a16="http://schemas.microsoft.com/office/drawing/2014/main" id="{88C1D369-D91D-62AB-9633-458F4C1871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0186" y="2060059"/>
            <a:ext cx="533059" cy="29851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 coins arrondis 15">
            <a:extLst>
              <a:ext uri="{FF2B5EF4-FFF2-40B4-BE49-F238E27FC236}">
                <a16:creationId xmlns:a16="http://schemas.microsoft.com/office/drawing/2014/main" id="{BA181E2E-A8C9-5121-8EE1-01ADD337A638}"/>
              </a:ext>
            </a:extLst>
          </p:cNvPr>
          <p:cNvSpPr/>
          <p:nvPr/>
        </p:nvSpPr>
        <p:spPr>
          <a:xfrm>
            <a:off x="8237408" y="1429956"/>
            <a:ext cx="2146236" cy="1812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groupe</a:t>
            </a:r>
          </a:p>
          <a:p>
            <a:pPr algn="ctr"/>
            <a:r>
              <a:rPr lang="fr-FR" sz="1600" dirty="0"/>
              <a:t>Boissons</a:t>
            </a:r>
          </a:p>
          <a:p>
            <a:pPr algn="ctr"/>
            <a:r>
              <a:rPr lang="fr-FR" sz="1600" dirty="0"/>
              <a:t>[ ]</a:t>
            </a:r>
          </a:p>
          <a:p>
            <a:pPr algn="ctr"/>
            <a:r>
              <a:rPr lang="fr-FR" sz="1600" dirty="0"/>
              <a:t>[ ]</a:t>
            </a:r>
          </a:p>
          <a:p>
            <a:pPr algn="ctr"/>
            <a:r>
              <a:rPr lang="fr-FR" sz="1600" dirty="0"/>
              <a:t>Produits sucrés</a:t>
            </a:r>
          </a:p>
          <a:p>
            <a:pPr algn="ctr"/>
            <a:r>
              <a:rPr lang="fr-FR" sz="1600" dirty="0"/>
              <a:t>…</a:t>
            </a:r>
          </a:p>
        </p:txBody>
      </p:sp>
      <p:sp>
        <p:nvSpPr>
          <p:cNvPr id="17" name="Rectangle : coins arrondis 16">
            <a:extLst>
              <a:ext uri="{FF2B5EF4-FFF2-40B4-BE49-F238E27FC236}">
                <a16:creationId xmlns:a16="http://schemas.microsoft.com/office/drawing/2014/main" id="{D8753FDA-5B4A-C28E-67B7-B5A5EA02C5FD}"/>
              </a:ext>
            </a:extLst>
          </p:cNvPr>
          <p:cNvSpPr/>
          <p:nvPr/>
        </p:nvSpPr>
        <p:spPr>
          <a:xfrm>
            <a:off x="5742906" y="4854985"/>
            <a:ext cx="3562597" cy="1017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Energie = 0 </a:t>
            </a:r>
          </a:p>
          <a:p>
            <a:pPr algn="ctr"/>
            <a:r>
              <a:rPr lang="fr-FR" dirty="0"/>
              <a:t>et </a:t>
            </a:r>
          </a:p>
          <a:p>
            <a:pPr algn="ctr"/>
            <a:r>
              <a:rPr lang="fr-FR" dirty="0"/>
              <a:t>Lipides ou Glucide ou Protide = 0</a:t>
            </a:r>
          </a:p>
        </p:txBody>
      </p:sp>
      <p:pic>
        <p:nvPicPr>
          <p:cNvPr id="9222" name="Picture 6" descr="Croix-Rouge illustration stock. Illustration du liquide - 12263791">
            <a:extLst>
              <a:ext uri="{FF2B5EF4-FFF2-40B4-BE49-F238E27FC236}">
                <a16:creationId xmlns:a16="http://schemas.microsoft.com/office/drawing/2014/main" id="{0142370B-59D3-1AFA-033B-C49AE3E8E399}"/>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502528" y="4401031"/>
            <a:ext cx="1231757" cy="1231757"/>
          </a:xfrm>
          <a:prstGeom prst="rect">
            <a:avLst/>
          </a:prstGeom>
          <a:noFill/>
          <a:extLst>
            <a:ext uri="{909E8E84-426E-40DD-AFC4-6F175D3DCCD1}">
              <a14:hiddenFill xmlns:a14="http://schemas.microsoft.com/office/drawing/2010/main">
                <a:solidFill>
                  <a:srgbClr val="FFFFFF"/>
                </a:solidFill>
              </a14:hiddenFill>
            </a:ext>
          </a:extLst>
        </p:spPr>
      </p:pic>
      <p:sp>
        <p:nvSpPr>
          <p:cNvPr id="20" name="Titre 1">
            <a:extLst>
              <a:ext uri="{FF2B5EF4-FFF2-40B4-BE49-F238E27FC236}">
                <a16:creationId xmlns:a16="http://schemas.microsoft.com/office/drawing/2014/main" id="{31229E9C-2BCF-E6A9-6973-6F62F0C5C10E}"/>
              </a:ext>
            </a:extLst>
          </p:cNvPr>
          <p:cNvSpPr>
            <a:spLocks noGrp="1"/>
          </p:cNvSpPr>
          <p:nvPr>
            <p:ph type="title"/>
          </p:nvPr>
        </p:nvSpPr>
        <p:spPr>
          <a:xfrm>
            <a:off x="252918" y="1123837"/>
            <a:ext cx="3063853" cy="4601183"/>
          </a:xfrm>
        </p:spPr>
        <p:txBody>
          <a:bodyPr>
            <a:normAutofit/>
          </a:bodyPr>
          <a:lstStyle/>
          <a:p>
            <a:r>
              <a:rPr lang="fr-FR" sz="2000" dirty="0"/>
              <a:t>Sommaire</a:t>
            </a:r>
            <a:br>
              <a:rPr lang="fr-FR" dirty="0"/>
            </a:br>
            <a:br>
              <a:rPr lang="fr-FR" sz="2000" dirty="0"/>
            </a:br>
            <a:r>
              <a:rPr lang="fr-FR" sz="2000" dirty="0">
                <a:solidFill>
                  <a:prstClr val="white"/>
                </a:solidFill>
              </a:rPr>
              <a:t>Présentation ÉQUI CADDIE</a:t>
            </a:r>
            <a:br>
              <a:rPr lang="fr-FR" sz="2000" dirty="0">
                <a:solidFill>
                  <a:prstClr val="white"/>
                </a:solidFill>
              </a:rPr>
            </a:br>
            <a:r>
              <a:rPr lang="fr-FR" sz="2000" dirty="0">
                <a:solidFill>
                  <a:prstClr val="white"/>
                </a:solidFill>
              </a:rPr>
              <a:t>Sélection des variables</a:t>
            </a:r>
            <a:br>
              <a:rPr lang="fr-FR" sz="2000" dirty="0"/>
            </a:br>
            <a:r>
              <a:rPr lang="fr-FR" sz="2000" dirty="0">
                <a:solidFill>
                  <a:schemeClr val="tx1"/>
                </a:solidFill>
              </a:rPr>
              <a:t>Nettoyage</a:t>
            </a:r>
            <a:br>
              <a:rPr lang="fr-FR" sz="2000" dirty="0">
                <a:solidFill>
                  <a:srgbClr val="000000"/>
                </a:solidFill>
              </a:rPr>
            </a:br>
            <a:r>
              <a:rPr lang="fr-FR" sz="1600" dirty="0">
                <a:solidFill>
                  <a:srgbClr val="000000"/>
                </a:solidFill>
              </a:rPr>
              <a:t>      </a:t>
            </a:r>
            <a:r>
              <a:rPr lang="fr-FR" sz="1600" dirty="0">
                <a:solidFill>
                  <a:prstClr val="white"/>
                </a:solidFill>
              </a:rPr>
              <a:t>Suppression de lignes / code</a:t>
            </a:r>
            <a:br>
              <a:rPr lang="fr-FR" sz="1600" dirty="0">
                <a:solidFill>
                  <a:prstClr val="white"/>
                </a:solidFill>
              </a:rPr>
            </a:br>
            <a:r>
              <a:rPr lang="fr-FR" sz="1600" dirty="0"/>
              <a:t>      </a:t>
            </a:r>
            <a:r>
              <a:rPr lang="fr-FR" sz="1600" dirty="0">
                <a:solidFill>
                  <a:schemeClr val="bg1"/>
                </a:solidFill>
              </a:rPr>
              <a:t>Récupération des doses servies</a:t>
            </a:r>
            <a:br>
              <a:rPr lang="fr-FR" sz="1600" dirty="0">
                <a:solidFill>
                  <a:srgbClr val="000000"/>
                </a:solidFill>
              </a:rPr>
            </a:br>
            <a:r>
              <a:rPr lang="fr-FR" sz="1600" dirty="0"/>
              <a:t>      </a:t>
            </a:r>
            <a:r>
              <a:rPr lang="fr-FR" sz="1600" dirty="0">
                <a:solidFill>
                  <a:schemeClr val="bg1"/>
                </a:solidFill>
              </a:rPr>
              <a:t>Traitement des valeurs  aberrantes</a:t>
            </a:r>
            <a:br>
              <a:rPr lang="fr-FR" sz="1600" dirty="0">
                <a:solidFill>
                  <a:schemeClr val="tx1"/>
                </a:solidFill>
              </a:rPr>
            </a:br>
            <a:r>
              <a:rPr lang="fr-FR" sz="1600" dirty="0">
                <a:solidFill>
                  <a:schemeClr val="tx1"/>
                </a:solidFill>
              </a:rPr>
              <a:t>      </a:t>
            </a:r>
            <a:r>
              <a:rPr lang="fr-FR" sz="1600" dirty="0">
                <a:solidFill>
                  <a:schemeClr val="bg1"/>
                </a:solidFill>
              </a:rPr>
              <a:t>Suppression de lignes / nutriments</a:t>
            </a:r>
            <a:br>
              <a:rPr lang="fr-FR" sz="1600" dirty="0">
                <a:solidFill>
                  <a:schemeClr val="tx1"/>
                </a:solidFill>
              </a:rPr>
            </a:br>
            <a:r>
              <a:rPr lang="fr-FR" sz="1600" dirty="0">
                <a:solidFill>
                  <a:schemeClr val="bg1"/>
                </a:solidFill>
              </a:rPr>
              <a:t>      Détermination de groupes</a:t>
            </a:r>
            <a:br>
              <a:rPr lang="fr-FR" sz="1600" dirty="0">
                <a:solidFill>
                  <a:schemeClr val="tx1"/>
                </a:solidFill>
              </a:rPr>
            </a:br>
            <a:r>
              <a:rPr lang="fr-FR" sz="1600" dirty="0">
                <a:solidFill>
                  <a:schemeClr val="tx1"/>
                </a:solidFill>
              </a:rPr>
              <a:t>      Nettoyage des groupes</a:t>
            </a:r>
            <a:br>
              <a:rPr lang="fr-FR" sz="1600" dirty="0">
                <a:solidFill>
                  <a:schemeClr val="bg1"/>
                </a:solidFill>
              </a:rPr>
            </a:br>
            <a:r>
              <a:rPr lang="fr-FR" sz="1600" dirty="0">
                <a:solidFill>
                  <a:schemeClr val="tx1"/>
                </a:solidFill>
              </a:rPr>
              <a:t>      </a:t>
            </a:r>
            <a:r>
              <a:rPr lang="fr-FR" sz="1600" dirty="0">
                <a:solidFill>
                  <a:schemeClr val="bg1"/>
                </a:solidFill>
              </a:rPr>
              <a:t>Imputation des groupes</a:t>
            </a:r>
            <a:br>
              <a:rPr lang="fr-FR" sz="1600" dirty="0">
                <a:solidFill>
                  <a:schemeClr val="bg1"/>
                </a:solidFill>
              </a:rPr>
            </a:br>
            <a:r>
              <a:rPr lang="fr-FR" sz="1600" dirty="0">
                <a:solidFill>
                  <a:schemeClr val="bg1"/>
                </a:solidFill>
              </a:rPr>
              <a:t>      Imputation des nutriments</a:t>
            </a:r>
            <a:br>
              <a:rPr lang="fr-FR" sz="1600" dirty="0">
                <a:solidFill>
                  <a:schemeClr val="tx1"/>
                </a:solidFill>
              </a:rPr>
            </a:br>
            <a:r>
              <a:rPr lang="fr-FR" sz="1600" dirty="0">
                <a:solidFill>
                  <a:schemeClr val="tx1"/>
                </a:solidFill>
              </a:rPr>
              <a:t>      </a:t>
            </a:r>
            <a:r>
              <a:rPr lang="fr-FR" sz="1600" dirty="0">
                <a:solidFill>
                  <a:schemeClr val="bg1"/>
                </a:solidFill>
              </a:rPr>
              <a:t>Imputation des </a:t>
            </a:r>
            <a:r>
              <a:rPr lang="fr-FR" sz="1600" dirty="0" err="1">
                <a:solidFill>
                  <a:schemeClr val="bg1"/>
                </a:solidFill>
              </a:rPr>
              <a:t>serving_size</a:t>
            </a:r>
            <a:br>
              <a:rPr lang="fr-FR" sz="1600" dirty="0">
                <a:solidFill>
                  <a:schemeClr val="bg1"/>
                </a:solidFill>
              </a:rPr>
            </a:br>
            <a:r>
              <a:rPr lang="fr-FR" sz="2000" dirty="0">
                <a:solidFill>
                  <a:schemeClr val="bg1"/>
                </a:solidFill>
              </a:rPr>
              <a:t>Exploration</a:t>
            </a:r>
            <a:br>
              <a:rPr lang="fr-FR" sz="2000" dirty="0">
                <a:solidFill>
                  <a:schemeClr val="bg1"/>
                </a:solidFill>
              </a:rPr>
            </a:br>
            <a:r>
              <a:rPr lang="fr-FR" sz="2000" dirty="0"/>
              <a:t>Conclusion</a:t>
            </a:r>
            <a:endParaRPr lang="fr-FR" dirty="0"/>
          </a:p>
        </p:txBody>
      </p:sp>
    </p:spTree>
    <p:extLst>
      <p:ext uri="{BB962C8B-B14F-4D97-AF65-F5344CB8AC3E}">
        <p14:creationId xmlns:p14="http://schemas.microsoft.com/office/powerpoint/2010/main" val="2534638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C60A4DA-F89E-6245-C00A-2923CE78A3F6}"/>
              </a:ext>
            </a:extLst>
          </p:cNvPr>
          <p:cNvSpPr/>
          <p:nvPr/>
        </p:nvSpPr>
        <p:spPr>
          <a:xfrm>
            <a:off x="10515600" y="5816600"/>
            <a:ext cx="1092200" cy="1041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Date Placeholder 7">
            <a:extLst>
              <a:ext uri="{FF2B5EF4-FFF2-40B4-BE49-F238E27FC236}">
                <a16:creationId xmlns:a16="http://schemas.microsoft.com/office/drawing/2014/main" id="{BE9FC94A-256B-DA6C-21B2-6987C7E5C79D}"/>
              </a:ext>
            </a:extLst>
          </p:cNvPr>
          <p:cNvSpPr>
            <a:spLocks noGrp="1"/>
          </p:cNvSpPr>
          <p:nvPr>
            <p:ph type="dt" sz="half" idx="10"/>
          </p:nvPr>
        </p:nvSpPr>
        <p:spPr>
          <a:xfrm>
            <a:off x="262465" y="6356350"/>
            <a:ext cx="2743200" cy="365125"/>
          </a:xfrm>
        </p:spPr>
        <p:txBody>
          <a:bodyPr/>
          <a:lstStyle/>
          <a:p>
            <a:fld id="{9340A1FA-6E19-B84D-B44F-9EA3C94772CE}" type="datetimeFigureOut">
              <a:rPr lang="fr-FR" smtClean="0"/>
              <a:t>07/09/2022</a:t>
            </a:fld>
            <a:endParaRPr lang="fr-FR" dirty="0"/>
          </a:p>
        </p:txBody>
      </p:sp>
      <p:sp>
        <p:nvSpPr>
          <p:cNvPr id="10" name="Footer Placeholder 8">
            <a:extLst>
              <a:ext uri="{FF2B5EF4-FFF2-40B4-BE49-F238E27FC236}">
                <a16:creationId xmlns:a16="http://schemas.microsoft.com/office/drawing/2014/main" id="{12815FEB-D04D-986C-A31B-5FC09C260725}"/>
              </a:ext>
            </a:extLst>
          </p:cNvPr>
          <p:cNvSpPr>
            <a:spLocks noGrp="1"/>
          </p:cNvSpPr>
          <p:nvPr>
            <p:ph type="ftr" sz="quarter" idx="11"/>
          </p:nvPr>
        </p:nvSpPr>
        <p:spPr>
          <a:xfrm>
            <a:off x="3869268" y="6356350"/>
            <a:ext cx="5911517" cy="365125"/>
          </a:xfrm>
        </p:spPr>
        <p:txBody>
          <a:bodyPr/>
          <a:lstStyle/>
          <a:p>
            <a:r>
              <a:rPr lang="fr-FR" dirty="0"/>
              <a:t>Appel à projet pour une application innovante en lien avec l’alimentation</a:t>
            </a:r>
          </a:p>
        </p:txBody>
      </p:sp>
      <p:sp>
        <p:nvSpPr>
          <p:cNvPr id="11" name="Slide Number Placeholder 9">
            <a:extLst>
              <a:ext uri="{FF2B5EF4-FFF2-40B4-BE49-F238E27FC236}">
                <a16:creationId xmlns:a16="http://schemas.microsoft.com/office/drawing/2014/main" id="{A96FFC0E-D2DC-B19F-9E6D-1572F3BDD8A7}"/>
              </a:ext>
            </a:extLst>
          </p:cNvPr>
          <p:cNvSpPr>
            <a:spLocks noGrp="1"/>
          </p:cNvSpPr>
          <p:nvPr>
            <p:ph type="sldNum" sz="quarter" idx="12"/>
          </p:nvPr>
        </p:nvSpPr>
        <p:spPr>
          <a:xfrm>
            <a:off x="10634135" y="6356350"/>
            <a:ext cx="1530927" cy="365125"/>
          </a:xfrm>
        </p:spPr>
        <p:txBody>
          <a:bodyPr/>
          <a:lstStyle/>
          <a:p>
            <a:fld id="{5512D3FE-F9F0-CC4E-97E8-B1A0F918D60F}" type="slidenum">
              <a:rPr lang="fr-FR" smtClean="0"/>
              <a:t>15</a:t>
            </a:fld>
            <a:r>
              <a:rPr lang="fr-FR" dirty="0"/>
              <a:t>/24</a:t>
            </a:r>
          </a:p>
        </p:txBody>
      </p:sp>
      <p:graphicFrame>
        <p:nvGraphicFramePr>
          <p:cNvPr id="3" name="Tableau 3">
            <a:extLst>
              <a:ext uri="{FF2B5EF4-FFF2-40B4-BE49-F238E27FC236}">
                <a16:creationId xmlns:a16="http://schemas.microsoft.com/office/drawing/2014/main" id="{D999AC96-5A37-6BE5-BE3F-D5AA1BBA48FE}"/>
              </a:ext>
            </a:extLst>
          </p:cNvPr>
          <p:cNvGraphicFramePr>
            <a:graphicFrameLocks/>
          </p:cNvGraphicFramePr>
          <p:nvPr>
            <p:extLst>
              <p:ext uri="{D42A27DB-BD31-4B8C-83A1-F6EECF244321}">
                <p14:modId xmlns:p14="http://schemas.microsoft.com/office/powerpoint/2010/main" val="1054912431"/>
              </p:ext>
            </p:extLst>
          </p:nvPr>
        </p:nvGraphicFramePr>
        <p:xfrm>
          <a:off x="3869265" y="757718"/>
          <a:ext cx="7525560" cy="457200"/>
        </p:xfrm>
        <a:graphic>
          <a:graphicData uri="http://schemas.openxmlformats.org/drawingml/2006/table">
            <a:tbl>
              <a:tblPr bandRow="1">
                <a:tableStyleId>{5C22544A-7EE6-4342-B048-85BDC9FD1C3A}</a:tableStyleId>
              </a:tblPr>
              <a:tblGrid>
                <a:gridCol w="646462">
                  <a:extLst>
                    <a:ext uri="{9D8B030D-6E8A-4147-A177-3AD203B41FA5}">
                      <a16:colId xmlns:a16="http://schemas.microsoft.com/office/drawing/2014/main" val="3762482882"/>
                    </a:ext>
                  </a:extLst>
                </a:gridCol>
                <a:gridCol w="1660844">
                  <a:extLst>
                    <a:ext uri="{9D8B030D-6E8A-4147-A177-3AD203B41FA5}">
                      <a16:colId xmlns:a16="http://schemas.microsoft.com/office/drawing/2014/main" val="3226218396"/>
                    </a:ext>
                  </a:extLst>
                </a:gridCol>
                <a:gridCol w="905256">
                  <a:extLst>
                    <a:ext uri="{9D8B030D-6E8A-4147-A177-3AD203B41FA5}">
                      <a16:colId xmlns:a16="http://schemas.microsoft.com/office/drawing/2014/main" val="1479165127"/>
                    </a:ext>
                  </a:extLst>
                </a:gridCol>
                <a:gridCol w="1188720">
                  <a:extLst>
                    <a:ext uri="{9D8B030D-6E8A-4147-A177-3AD203B41FA5}">
                      <a16:colId xmlns:a16="http://schemas.microsoft.com/office/drawing/2014/main" val="2795630827"/>
                    </a:ext>
                  </a:extLst>
                </a:gridCol>
                <a:gridCol w="1435608">
                  <a:extLst>
                    <a:ext uri="{9D8B030D-6E8A-4147-A177-3AD203B41FA5}">
                      <a16:colId xmlns:a16="http://schemas.microsoft.com/office/drawing/2014/main" val="3227663492"/>
                    </a:ext>
                  </a:extLst>
                </a:gridCol>
                <a:gridCol w="1688670">
                  <a:extLst>
                    <a:ext uri="{9D8B030D-6E8A-4147-A177-3AD203B41FA5}">
                      <a16:colId xmlns:a16="http://schemas.microsoft.com/office/drawing/2014/main" val="1975335145"/>
                    </a:ext>
                  </a:extLst>
                </a:gridCol>
              </a:tblGrid>
              <a:tr h="365125">
                <a:tc>
                  <a:txBody>
                    <a:bodyPr/>
                    <a:lstStyle/>
                    <a:p>
                      <a:r>
                        <a:rPr lang="fr-FR" sz="1200" dirty="0"/>
                        <a:t>Étape</a:t>
                      </a:r>
                    </a:p>
                  </a:txBody>
                  <a:tcPr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fontAlgn="ctr"/>
                      <a:r>
                        <a:rPr lang="fr-FR" sz="1200" dirty="0"/>
                        <a:t>Nettoyage des groupes</a:t>
                      </a:r>
                      <a:endParaRPr lang="fr-FR" sz="1200" b="1" dirty="0"/>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lignes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223 458</a:t>
                      </a:r>
                    </a:p>
                    <a:p>
                      <a:r>
                        <a:rPr lang="fr-FR" sz="1200" dirty="0"/>
                        <a:t>Après : 223 458</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valeurs manquantes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4 867 milliers</a:t>
                      </a:r>
                    </a:p>
                    <a:p>
                      <a:r>
                        <a:rPr lang="fr-FR" sz="1200" dirty="0"/>
                        <a:t>Après : 4 868 milliers</a:t>
                      </a:r>
                    </a:p>
                  </a:txBody>
                  <a:tcPr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576997727"/>
                  </a:ext>
                </a:extLst>
              </a:tr>
            </a:tbl>
          </a:graphicData>
        </a:graphic>
      </p:graphicFrame>
      <p:pic>
        <p:nvPicPr>
          <p:cNvPr id="10244" name="Picture 4">
            <a:extLst>
              <a:ext uri="{FF2B5EF4-FFF2-40B4-BE49-F238E27FC236}">
                <a16:creationId xmlns:a16="http://schemas.microsoft.com/office/drawing/2014/main" id="{C007F30E-53C6-6312-676B-EE3EB80939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9266" y="4050743"/>
            <a:ext cx="3569858" cy="2227666"/>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0A3B3AEC-CEB7-F429-4778-B658A2A08E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4967" y="4050743"/>
            <a:ext cx="3569858" cy="222766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 coins arrondis 11">
            <a:extLst>
              <a:ext uri="{FF2B5EF4-FFF2-40B4-BE49-F238E27FC236}">
                <a16:creationId xmlns:a16="http://schemas.microsoft.com/office/drawing/2014/main" id="{B3013D54-B8AB-017B-A6CA-19619C40D6F6}"/>
              </a:ext>
            </a:extLst>
          </p:cNvPr>
          <p:cNvSpPr/>
          <p:nvPr/>
        </p:nvSpPr>
        <p:spPr>
          <a:xfrm>
            <a:off x="3869265" y="3705626"/>
            <a:ext cx="3569858" cy="2620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Avant nettoyage</a:t>
            </a:r>
          </a:p>
        </p:txBody>
      </p:sp>
      <p:sp>
        <p:nvSpPr>
          <p:cNvPr id="14" name="Rectangle : coins arrondis 13">
            <a:extLst>
              <a:ext uri="{FF2B5EF4-FFF2-40B4-BE49-F238E27FC236}">
                <a16:creationId xmlns:a16="http://schemas.microsoft.com/office/drawing/2014/main" id="{EFF0ADBD-ACCE-6859-8620-E6D3DB511175}"/>
              </a:ext>
            </a:extLst>
          </p:cNvPr>
          <p:cNvSpPr/>
          <p:nvPr/>
        </p:nvSpPr>
        <p:spPr>
          <a:xfrm>
            <a:off x="7824967" y="3705626"/>
            <a:ext cx="3569858" cy="271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Après nettoyage</a:t>
            </a:r>
          </a:p>
        </p:txBody>
      </p:sp>
      <p:sp>
        <p:nvSpPr>
          <p:cNvPr id="15" name="Rectangle : coins arrondis 14">
            <a:extLst>
              <a:ext uri="{FF2B5EF4-FFF2-40B4-BE49-F238E27FC236}">
                <a16:creationId xmlns:a16="http://schemas.microsoft.com/office/drawing/2014/main" id="{48885032-3B58-82EA-9FB9-83098620A3BA}"/>
              </a:ext>
            </a:extLst>
          </p:cNvPr>
          <p:cNvSpPr/>
          <p:nvPr/>
        </p:nvSpPr>
        <p:spPr>
          <a:xfrm>
            <a:off x="5847116" y="1429792"/>
            <a:ext cx="3569858" cy="936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Sortir tous les produits qui ne correspondent pas au groupe</a:t>
            </a:r>
          </a:p>
        </p:txBody>
      </p:sp>
      <p:sp>
        <p:nvSpPr>
          <p:cNvPr id="16" name="Rectangle : coins arrondis 15">
            <a:extLst>
              <a:ext uri="{FF2B5EF4-FFF2-40B4-BE49-F238E27FC236}">
                <a16:creationId xmlns:a16="http://schemas.microsoft.com/office/drawing/2014/main" id="{AA78A75C-9A06-DD07-2AE0-670A04F91219}"/>
              </a:ext>
            </a:extLst>
          </p:cNvPr>
          <p:cNvSpPr/>
          <p:nvPr/>
        </p:nvSpPr>
        <p:spPr>
          <a:xfrm rot="21120000">
            <a:off x="3904278" y="2299427"/>
            <a:ext cx="2146236" cy="803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Médianes, moyennes</a:t>
            </a:r>
          </a:p>
        </p:txBody>
      </p:sp>
      <p:sp>
        <p:nvSpPr>
          <p:cNvPr id="17" name="Rectangle : coins arrondis 16">
            <a:extLst>
              <a:ext uri="{FF2B5EF4-FFF2-40B4-BE49-F238E27FC236}">
                <a16:creationId xmlns:a16="http://schemas.microsoft.com/office/drawing/2014/main" id="{8F1956B8-FFD3-3322-23AC-8B51768A930D}"/>
              </a:ext>
            </a:extLst>
          </p:cNvPr>
          <p:cNvSpPr/>
          <p:nvPr/>
        </p:nvSpPr>
        <p:spPr>
          <a:xfrm rot="21120000">
            <a:off x="5024469" y="2815007"/>
            <a:ext cx="2561893" cy="433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Ne pas s’en préoccuper</a:t>
            </a:r>
          </a:p>
        </p:txBody>
      </p:sp>
      <p:sp>
        <p:nvSpPr>
          <p:cNvPr id="18" name="Rectangle : coins arrondis 17">
            <a:extLst>
              <a:ext uri="{FF2B5EF4-FFF2-40B4-BE49-F238E27FC236}">
                <a16:creationId xmlns:a16="http://schemas.microsoft.com/office/drawing/2014/main" id="{38AC375E-14C2-AC6F-4D25-385E574044AC}"/>
              </a:ext>
            </a:extLst>
          </p:cNvPr>
          <p:cNvSpPr/>
          <p:nvPr/>
        </p:nvSpPr>
        <p:spPr>
          <a:xfrm rot="21120000">
            <a:off x="8641994" y="2062786"/>
            <a:ext cx="2980026" cy="433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Observations des </a:t>
            </a:r>
            <a:r>
              <a:rPr lang="fr-FR" dirty="0" err="1"/>
              <a:t>outliers</a:t>
            </a:r>
            <a:endParaRPr lang="fr-FR" dirty="0"/>
          </a:p>
        </p:txBody>
      </p:sp>
      <p:sp>
        <p:nvSpPr>
          <p:cNvPr id="19" name="Rectangle : coins arrondis 18">
            <a:extLst>
              <a:ext uri="{FF2B5EF4-FFF2-40B4-BE49-F238E27FC236}">
                <a16:creationId xmlns:a16="http://schemas.microsoft.com/office/drawing/2014/main" id="{77975B53-65DF-FC3F-D284-E06E82BB5C09}"/>
              </a:ext>
            </a:extLst>
          </p:cNvPr>
          <p:cNvSpPr/>
          <p:nvPr/>
        </p:nvSpPr>
        <p:spPr>
          <a:xfrm rot="21120000">
            <a:off x="8641995" y="2619398"/>
            <a:ext cx="2980026" cy="433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Chasses aux </a:t>
            </a:r>
            <a:r>
              <a:rPr lang="fr-FR" dirty="0" err="1"/>
              <a:t>outliers</a:t>
            </a:r>
            <a:endParaRPr lang="fr-FR" dirty="0"/>
          </a:p>
        </p:txBody>
      </p:sp>
      <p:pic>
        <p:nvPicPr>
          <p:cNvPr id="20" name="Picture 6" descr="Croix-Rouge illustration stock. Illustration du liquide - 12263791">
            <a:extLst>
              <a:ext uri="{FF2B5EF4-FFF2-40B4-BE49-F238E27FC236}">
                <a16:creationId xmlns:a16="http://schemas.microsoft.com/office/drawing/2014/main" id="{43F5037A-7314-E052-0069-227D590FC88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1061700" y="2303738"/>
            <a:ext cx="704916" cy="704916"/>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descr="Coche Vert D'isolement Sur Le Fond Transparent Illustration de Vecteur -  Illustration du croix, vert: 113459362">
            <a:extLst>
              <a:ext uri="{FF2B5EF4-FFF2-40B4-BE49-F238E27FC236}">
                <a16:creationId xmlns:a16="http://schemas.microsoft.com/office/drawing/2014/main" id="{E6FA51A5-9A11-EAE1-B28D-D1367E1C1E83}"/>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1159104" y="1450172"/>
            <a:ext cx="897392" cy="942466"/>
          </a:xfrm>
          <a:prstGeom prst="rect">
            <a:avLst/>
          </a:prstGeom>
          <a:noFill/>
          <a:extLst>
            <a:ext uri="{909E8E84-426E-40DD-AFC4-6F175D3DCCD1}">
              <a14:hiddenFill xmlns:a14="http://schemas.microsoft.com/office/drawing/2010/main">
                <a:solidFill>
                  <a:srgbClr val="FFFFFF"/>
                </a:solidFill>
              </a14:hiddenFill>
            </a:ext>
          </a:extLst>
        </p:spPr>
      </p:pic>
      <p:sp>
        <p:nvSpPr>
          <p:cNvPr id="23" name="Titre 1">
            <a:extLst>
              <a:ext uri="{FF2B5EF4-FFF2-40B4-BE49-F238E27FC236}">
                <a16:creationId xmlns:a16="http://schemas.microsoft.com/office/drawing/2014/main" id="{B8C57D1C-FCA3-6ACC-9097-76F8B8CCBDBE}"/>
              </a:ext>
            </a:extLst>
          </p:cNvPr>
          <p:cNvSpPr>
            <a:spLocks noGrp="1"/>
          </p:cNvSpPr>
          <p:nvPr>
            <p:ph type="title"/>
          </p:nvPr>
        </p:nvSpPr>
        <p:spPr>
          <a:xfrm>
            <a:off x="252918" y="1123837"/>
            <a:ext cx="3063853" cy="4601183"/>
          </a:xfrm>
        </p:spPr>
        <p:txBody>
          <a:bodyPr>
            <a:normAutofit/>
          </a:bodyPr>
          <a:lstStyle/>
          <a:p>
            <a:r>
              <a:rPr lang="fr-FR" sz="2000" dirty="0"/>
              <a:t>Sommaire</a:t>
            </a:r>
            <a:br>
              <a:rPr lang="fr-FR" dirty="0"/>
            </a:br>
            <a:br>
              <a:rPr lang="fr-FR" sz="2000" dirty="0"/>
            </a:br>
            <a:r>
              <a:rPr lang="fr-FR" sz="2000" dirty="0">
                <a:solidFill>
                  <a:prstClr val="white"/>
                </a:solidFill>
              </a:rPr>
              <a:t>Présentation ÉQUI CADDIE</a:t>
            </a:r>
            <a:br>
              <a:rPr lang="fr-FR" sz="2000" dirty="0">
                <a:solidFill>
                  <a:prstClr val="white"/>
                </a:solidFill>
              </a:rPr>
            </a:br>
            <a:r>
              <a:rPr lang="fr-FR" sz="2000" dirty="0">
                <a:solidFill>
                  <a:prstClr val="white"/>
                </a:solidFill>
              </a:rPr>
              <a:t>Sélection des variables</a:t>
            </a:r>
            <a:br>
              <a:rPr lang="fr-FR" sz="2000" dirty="0"/>
            </a:br>
            <a:r>
              <a:rPr lang="fr-FR" sz="2000" dirty="0">
                <a:solidFill>
                  <a:schemeClr val="tx1"/>
                </a:solidFill>
              </a:rPr>
              <a:t>Nettoyage</a:t>
            </a:r>
            <a:br>
              <a:rPr lang="fr-FR" sz="2000" dirty="0">
                <a:solidFill>
                  <a:srgbClr val="000000"/>
                </a:solidFill>
              </a:rPr>
            </a:br>
            <a:r>
              <a:rPr lang="fr-FR" sz="1600" dirty="0">
                <a:solidFill>
                  <a:srgbClr val="000000"/>
                </a:solidFill>
              </a:rPr>
              <a:t>      </a:t>
            </a:r>
            <a:r>
              <a:rPr lang="fr-FR" sz="1600" dirty="0">
                <a:solidFill>
                  <a:prstClr val="white"/>
                </a:solidFill>
              </a:rPr>
              <a:t>Suppression de lignes / code</a:t>
            </a:r>
            <a:br>
              <a:rPr lang="fr-FR" sz="1600" dirty="0">
                <a:solidFill>
                  <a:prstClr val="white"/>
                </a:solidFill>
              </a:rPr>
            </a:br>
            <a:r>
              <a:rPr lang="fr-FR" sz="1600" dirty="0"/>
              <a:t>      </a:t>
            </a:r>
            <a:r>
              <a:rPr lang="fr-FR" sz="1600" dirty="0">
                <a:solidFill>
                  <a:schemeClr val="bg1"/>
                </a:solidFill>
              </a:rPr>
              <a:t>Récupération des doses servies</a:t>
            </a:r>
            <a:br>
              <a:rPr lang="fr-FR" sz="1600" dirty="0">
                <a:solidFill>
                  <a:srgbClr val="000000"/>
                </a:solidFill>
              </a:rPr>
            </a:br>
            <a:r>
              <a:rPr lang="fr-FR" sz="1600" dirty="0"/>
              <a:t>      </a:t>
            </a:r>
            <a:r>
              <a:rPr lang="fr-FR" sz="1600" dirty="0">
                <a:solidFill>
                  <a:schemeClr val="bg1"/>
                </a:solidFill>
              </a:rPr>
              <a:t>Traitement des valeurs  aberrantes</a:t>
            </a:r>
            <a:br>
              <a:rPr lang="fr-FR" sz="1600" dirty="0">
                <a:solidFill>
                  <a:schemeClr val="tx1"/>
                </a:solidFill>
              </a:rPr>
            </a:br>
            <a:r>
              <a:rPr lang="fr-FR" sz="1600" dirty="0">
                <a:solidFill>
                  <a:schemeClr val="tx1"/>
                </a:solidFill>
              </a:rPr>
              <a:t>      </a:t>
            </a:r>
            <a:r>
              <a:rPr lang="fr-FR" sz="1600" dirty="0">
                <a:solidFill>
                  <a:schemeClr val="bg1"/>
                </a:solidFill>
              </a:rPr>
              <a:t>Suppression de lignes / nutriments</a:t>
            </a:r>
            <a:br>
              <a:rPr lang="fr-FR" sz="1600" dirty="0">
                <a:solidFill>
                  <a:schemeClr val="tx1"/>
                </a:solidFill>
              </a:rPr>
            </a:br>
            <a:r>
              <a:rPr lang="fr-FR" sz="1600" dirty="0">
                <a:solidFill>
                  <a:schemeClr val="bg1"/>
                </a:solidFill>
              </a:rPr>
              <a:t>      Détermination de groupes</a:t>
            </a:r>
            <a:br>
              <a:rPr lang="fr-FR" sz="1600" dirty="0">
                <a:solidFill>
                  <a:schemeClr val="tx1"/>
                </a:solidFill>
              </a:rPr>
            </a:br>
            <a:r>
              <a:rPr lang="fr-FR" sz="1600" dirty="0">
                <a:solidFill>
                  <a:schemeClr val="tx1"/>
                </a:solidFill>
              </a:rPr>
              <a:t>      Nettoyage des groupes</a:t>
            </a:r>
            <a:br>
              <a:rPr lang="fr-FR" sz="1600" dirty="0">
                <a:solidFill>
                  <a:schemeClr val="bg1"/>
                </a:solidFill>
              </a:rPr>
            </a:br>
            <a:r>
              <a:rPr lang="fr-FR" sz="1600" dirty="0">
                <a:solidFill>
                  <a:schemeClr val="tx1"/>
                </a:solidFill>
              </a:rPr>
              <a:t>      </a:t>
            </a:r>
            <a:r>
              <a:rPr lang="fr-FR" sz="1600" dirty="0">
                <a:solidFill>
                  <a:schemeClr val="bg1"/>
                </a:solidFill>
              </a:rPr>
              <a:t>Imputation des groupes</a:t>
            </a:r>
            <a:br>
              <a:rPr lang="fr-FR" sz="1600" dirty="0">
                <a:solidFill>
                  <a:schemeClr val="bg1"/>
                </a:solidFill>
              </a:rPr>
            </a:br>
            <a:r>
              <a:rPr lang="fr-FR" sz="1600" dirty="0">
                <a:solidFill>
                  <a:schemeClr val="bg1"/>
                </a:solidFill>
              </a:rPr>
              <a:t>      Imputation des nutriments</a:t>
            </a:r>
            <a:br>
              <a:rPr lang="fr-FR" sz="1600" dirty="0">
                <a:solidFill>
                  <a:schemeClr val="tx1"/>
                </a:solidFill>
              </a:rPr>
            </a:br>
            <a:r>
              <a:rPr lang="fr-FR" sz="1600" dirty="0">
                <a:solidFill>
                  <a:schemeClr val="tx1"/>
                </a:solidFill>
              </a:rPr>
              <a:t>      </a:t>
            </a:r>
            <a:r>
              <a:rPr lang="fr-FR" sz="1600" dirty="0">
                <a:solidFill>
                  <a:schemeClr val="bg1"/>
                </a:solidFill>
              </a:rPr>
              <a:t>Imputation des </a:t>
            </a:r>
            <a:r>
              <a:rPr lang="fr-FR" sz="1600" dirty="0" err="1">
                <a:solidFill>
                  <a:schemeClr val="bg1"/>
                </a:solidFill>
              </a:rPr>
              <a:t>serving_size</a:t>
            </a:r>
            <a:br>
              <a:rPr lang="fr-FR" sz="1600" dirty="0">
                <a:solidFill>
                  <a:schemeClr val="bg1"/>
                </a:solidFill>
              </a:rPr>
            </a:br>
            <a:r>
              <a:rPr lang="fr-FR" sz="2000" dirty="0">
                <a:solidFill>
                  <a:schemeClr val="bg1"/>
                </a:solidFill>
              </a:rPr>
              <a:t>Exploration</a:t>
            </a:r>
            <a:br>
              <a:rPr lang="fr-FR" sz="2000" dirty="0">
                <a:solidFill>
                  <a:schemeClr val="bg1"/>
                </a:solidFill>
              </a:rPr>
            </a:br>
            <a:r>
              <a:rPr lang="fr-FR" sz="2000" dirty="0"/>
              <a:t>Conclusion</a:t>
            </a:r>
            <a:endParaRPr lang="fr-FR" dirty="0"/>
          </a:p>
        </p:txBody>
      </p:sp>
    </p:spTree>
    <p:extLst>
      <p:ext uri="{BB962C8B-B14F-4D97-AF65-F5344CB8AC3E}">
        <p14:creationId xmlns:p14="http://schemas.microsoft.com/office/powerpoint/2010/main" val="2235245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7">
            <a:extLst>
              <a:ext uri="{FF2B5EF4-FFF2-40B4-BE49-F238E27FC236}">
                <a16:creationId xmlns:a16="http://schemas.microsoft.com/office/drawing/2014/main" id="{BE9FC94A-256B-DA6C-21B2-6987C7E5C79D}"/>
              </a:ext>
            </a:extLst>
          </p:cNvPr>
          <p:cNvSpPr>
            <a:spLocks noGrp="1"/>
          </p:cNvSpPr>
          <p:nvPr>
            <p:ph type="dt" sz="half" idx="10"/>
          </p:nvPr>
        </p:nvSpPr>
        <p:spPr>
          <a:xfrm>
            <a:off x="262465" y="6356350"/>
            <a:ext cx="2743200" cy="365125"/>
          </a:xfrm>
        </p:spPr>
        <p:txBody>
          <a:bodyPr/>
          <a:lstStyle/>
          <a:p>
            <a:fld id="{9340A1FA-6E19-B84D-B44F-9EA3C94772CE}" type="datetimeFigureOut">
              <a:rPr lang="fr-FR" smtClean="0"/>
              <a:t>07/09/2022</a:t>
            </a:fld>
            <a:endParaRPr lang="fr-FR" dirty="0"/>
          </a:p>
        </p:txBody>
      </p:sp>
      <p:sp>
        <p:nvSpPr>
          <p:cNvPr id="10" name="Footer Placeholder 8">
            <a:extLst>
              <a:ext uri="{FF2B5EF4-FFF2-40B4-BE49-F238E27FC236}">
                <a16:creationId xmlns:a16="http://schemas.microsoft.com/office/drawing/2014/main" id="{12815FEB-D04D-986C-A31B-5FC09C260725}"/>
              </a:ext>
            </a:extLst>
          </p:cNvPr>
          <p:cNvSpPr>
            <a:spLocks noGrp="1"/>
          </p:cNvSpPr>
          <p:nvPr>
            <p:ph type="ftr" sz="quarter" idx="11"/>
          </p:nvPr>
        </p:nvSpPr>
        <p:spPr>
          <a:xfrm>
            <a:off x="3869268" y="6356350"/>
            <a:ext cx="5911517" cy="365125"/>
          </a:xfrm>
        </p:spPr>
        <p:txBody>
          <a:bodyPr/>
          <a:lstStyle/>
          <a:p>
            <a:r>
              <a:rPr lang="fr-FR" dirty="0"/>
              <a:t>Appel à projet pour une application innovante en lien avec l’alimentation</a:t>
            </a:r>
          </a:p>
        </p:txBody>
      </p:sp>
      <p:sp>
        <p:nvSpPr>
          <p:cNvPr id="11" name="Slide Number Placeholder 9">
            <a:extLst>
              <a:ext uri="{FF2B5EF4-FFF2-40B4-BE49-F238E27FC236}">
                <a16:creationId xmlns:a16="http://schemas.microsoft.com/office/drawing/2014/main" id="{A96FFC0E-D2DC-B19F-9E6D-1572F3BDD8A7}"/>
              </a:ext>
            </a:extLst>
          </p:cNvPr>
          <p:cNvSpPr>
            <a:spLocks noGrp="1"/>
          </p:cNvSpPr>
          <p:nvPr>
            <p:ph type="sldNum" sz="quarter" idx="12"/>
          </p:nvPr>
        </p:nvSpPr>
        <p:spPr>
          <a:xfrm>
            <a:off x="10634135" y="6356350"/>
            <a:ext cx="1530927" cy="365125"/>
          </a:xfrm>
        </p:spPr>
        <p:txBody>
          <a:bodyPr/>
          <a:lstStyle/>
          <a:p>
            <a:fld id="{5512D3FE-F9F0-CC4E-97E8-B1A0F918D60F}" type="slidenum">
              <a:rPr lang="fr-FR" smtClean="0"/>
              <a:t>16</a:t>
            </a:fld>
            <a:r>
              <a:rPr lang="fr-FR" dirty="0"/>
              <a:t>/24</a:t>
            </a:r>
          </a:p>
        </p:txBody>
      </p:sp>
      <p:graphicFrame>
        <p:nvGraphicFramePr>
          <p:cNvPr id="6" name="Tableau 3">
            <a:extLst>
              <a:ext uri="{FF2B5EF4-FFF2-40B4-BE49-F238E27FC236}">
                <a16:creationId xmlns:a16="http://schemas.microsoft.com/office/drawing/2014/main" id="{F4863CC7-82FC-B43B-7909-126C5B5DAFED}"/>
              </a:ext>
            </a:extLst>
          </p:cNvPr>
          <p:cNvGraphicFramePr>
            <a:graphicFrameLocks/>
          </p:cNvGraphicFramePr>
          <p:nvPr/>
        </p:nvGraphicFramePr>
        <p:xfrm>
          <a:off x="3874038" y="781050"/>
          <a:ext cx="7525560" cy="457200"/>
        </p:xfrm>
        <a:graphic>
          <a:graphicData uri="http://schemas.openxmlformats.org/drawingml/2006/table">
            <a:tbl>
              <a:tblPr bandRow="1">
                <a:tableStyleId>{5C22544A-7EE6-4342-B048-85BDC9FD1C3A}</a:tableStyleId>
              </a:tblPr>
              <a:tblGrid>
                <a:gridCol w="646462">
                  <a:extLst>
                    <a:ext uri="{9D8B030D-6E8A-4147-A177-3AD203B41FA5}">
                      <a16:colId xmlns:a16="http://schemas.microsoft.com/office/drawing/2014/main" val="3762482882"/>
                    </a:ext>
                  </a:extLst>
                </a:gridCol>
                <a:gridCol w="1660844">
                  <a:extLst>
                    <a:ext uri="{9D8B030D-6E8A-4147-A177-3AD203B41FA5}">
                      <a16:colId xmlns:a16="http://schemas.microsoft.com/office/drawing/2014/main" val="3226218396"/>
                    </a:ext>
                  </a:extLst>
                </a:gridCol>
                <a:gridCol w="905256">
                  <a:extLst>
                    <a:ext uri="{9D8B030D-6E8A-4147-A177-3AD203B41FA5}">
                      <a16:colId xmlns:a16="http://schemas.microsoft.com/office/drawing/2014/main" val="1479165127"/>
                    </a:ext>
                  </a:extLst>
                </a:gridCol>
                <a:gridCol w="1188720">
                  <a:extLst>
                    <a:ext uri="{9D8B030D-6E8A-4147-A177-3AD203B41FA5}">
                      <a16:colId xmlns:a16="http://schemas.microsoft.com/office/drawing/2014/main" val="2795630827"/>
                    </a:ext>
                  </a:extLst>
                </a:gridCol>
                <a:gridCol w="1435608">
                  <a:extLst>
                    <a:ext uri="{9D8B030D-6E8A-4147-A177-3AD203B41FA5}">
                      <a16:colId xmlns:a16="http://schemas.microsoft.com/office/drawing/2014/main" val="3227663492"/>
                    </a:ext>
                  </a:extLst>
                </a:gridCol>
                <a:gridCol w="1688670">
                  <a:extLst>
                    <a:ext uri="{9D8B030D-6E8A-4147-A177-3AD203B41FA5}">
                      <a16:colId xmlns:a16="http://schemas.microsoft.com/office/drawing/2014/main" val="1975335145"/>
                    </a:ext>
                  </a:extLst>
                </a:gridCol>
              </a:tblGrid>
              <a:tr h="365125">
                <a:tc>
                  <a:txBody>
                    <a:bodyPr/>
                    <a:lstStyle/>
                    <a:p>
                      <a:r>
                        <a:rPr lang="fr-FR" sz="1200" dirty="0"/>
                        <a:t>Étape</a:t>
                      </a:r>
                    </a:p>
                  </a:txBody>
                  <a:tcPr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fontAlgn="ctr"/>
                      <a:r>
                        <a:rPr lang="fr-FR" sz="1200" dirty="0"/>
                        <a:t>Imputation des groupes</a:t>
                      </a:r>
                      <a:endParaRPr lang="fr-FR" sz="1200" b="1" dirty="0"/>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lignes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223 458</a:t>
                      </a:r>
                    </a:p>
                    <a:p>
                      <a:r>
                        <a:rPr lang="fr-FR" sz="1200" dirty="0"/>
                        <a:t>Après : 223 458</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valeurs manquantes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4 868 milliers</a:t>
                      </a:r>
                    </a:p>
                    <a:p>
                      <a:r>
                        <a:rPr lang="fr-FR" sz="1200" dirty="0"/>
                        <a:t>Après : 4 683 milliers</a:t>
                      </a:r>
                    </a:p>
                  </a:txBody>
                  <a:tcPr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576997727"/>
                  </a:ext>
                </a:extLst>
              </a:tr>
            </a:tbl>
          </a:graphicData>
        </a:graphic>
      </p:graphicFrame>
      <p:pic>
        <p:nvPicPr>
          <p:cNvPr id="11266" name="Picture 2">
            <a:extLst>
              <a:ext uri="{FF2B5EF4-FFF2-40B4-BE49-F238E27FC236}">
                <a16:creationId xmlns:a16="http://schemas.microsoft.com/office/drawing/2014/main" id="{5A483326-D456-FFB4-7DAE-3743B78995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8737" y="1880621"/>
            <a:ext cx="7533097" cy="29898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EC5D048B-0199-78F2-2F89-E90BEE79FF74}"/>
              </a:ext>
            </a:extLst>
          </p:cNvPr>
          <p:cNvSpPr>
            <a:spLocks noChangeArrowheads="1"/>
          </p:cNvSpPr>
          <p:nvPr/>
        </p:nvSpPr>
        <p:spPr bwMode="auto">
          <a:xfrm>
            <a:off x="3868738" y="1341168"/>
            <a:ext cx="91285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8" name="Titre 1">
            <a:extLst>
              <a:ext uri="{FF2B5EF4-FFF2-40B4-BE49-F238E27FC236}">
                <a16:creationId xmlns:a16="http://schemas.microsoft.com/office/drawing/2014/main" id="{4905BD7B-C6CE-823F-70EC-BB0A2B367F68}"/>
              </a:ext>
            </a:extLst>
          </p:cNvPr>
          <p:cNvSpPr>
            <a:spLocks noGrp="1"/>
          </p:cNvSpPr>
          <p:nvPr>
            <p:ph type="title"/>
          </p:nvPr>
        </p:nvSpPr>
        <p:spPr>
          <a:xfrm>
            <a:off x="252918" y="1123837"/>
            <a:ext cx="3063853" cy="4601183"/>
          </a:xfrm>
        </p:spPr>
        <p:txBody>
          <a:bodyPr>
            <a:normAutofit/>
          </a:bodyPr>
          <a:lstStyle/>
          <a:p>
            <a:r>
              <a:rPr lang="fr-FR" sz="2000" dirty="0"/>
              <a:t>Sommaire</a:t>
            </a:r>
            <a:br>
              <a:rPr lang="fr-FR" dirty="0"/>
            </a:br>
            <a:br>
              <a:rPr lang="fr-FR" sz="2000" dirty="0"/>
            </a:br>
            <a:r>
              <a:rPr lang="fr-FR" sz="2000" dirty="0">
                <a:solidFill>
                  <a:prstClr val="white"/>
                </a:solidFill>
              </a:rPr>
              <a:t>Présentation ÉQUI CADDIE</a:t>
            </a:r>
            <a:br>
              <a:rPr lang="fr-FR" sz="2000" dirty="0">
                <a:solidFill>
                  <a:prstClr val="white"/>
                </a:solidFill>
              </a:rPr>
            </a:br>
            <a:r>
              <a:rPr lang="fr-FR" sz="2000" dirty="0">
                <a:solidFill>
                  <a:prstClr val="white"/>
                </a:solidFill>
              </a:rPr>
              <a:t>Sélection des variables</a:t>
            </a:r>
            <a:br>
              <a:rPr lang="fr-FR" sz="2000" dirty="0"/>
            </a:br>
            <a:r>
              <a:rPr lang="fr-FR" sz="2000" dirty="0">
                <a:solidFill>
                  <a:schemeClr val="tx1"/>
                </a:solidFill>
              </a:rPr>
              <a:t>Nettoyage</a:t>
            </a:r>
            <a:br>
              <a:rPr lang="fr-FR" sz="2000" dirty="0">
                <a:solidFill>
                  <a:srgbClr val="000000"/>
                </a:solidFill>
              </a:rPr>
            </a:br>
            <a:r>
              <a:rPr lang="fr-FR" sz="1600" dirty="0">
                <a:solidFill>
                  <a:srgbClr val="000000"/>
                </a:solidFill>
              </a:rPr>
              <a:t>      </a:t>
            </a:r>
            <a:r>
              <a:rPr lang="fr-FR" sz="1600" dirty="0">
                <a:solidFill>
                  <a:prstClr val="white"/>
                </a:solidFill>
              </a:rPr>
              <a:t>Suppression de lignes / code</a:t>
            </a:r>
            <a:br>
              <a:rPr lang="fr-FR" sz="1600" dirty="0">
                <a:solidFill>
                  <a:prstClr val="white"/>
                </a:solidFill>
              </a:rPr>
            </a:br>
            <a:r>
              <a:rPr lang="fr-FR" sz="1600" dirty="0"/>
              <a:t>      </a:t>
            </a:r>
            <a:r>
              <a:rPr lang="fr-FR" sz="1600" dirty="0">
                <a:solidFill>
                  <a:schemeClr val="bg1"/>
                </a:solidFill>
              </a:rPr>
              <a:t>Récupération des doses servies</a:t>
            </a:r>
            <a:br>
              <a:rPr lang="fr-FR" sz="1600" dirty="0">
                <a:solidFill>
                  <a:srgbClr val="000000"/>
                </a:solidFill>
              </a:rPr>
            </a:br>
            <a:r>
              <a:rPr lang="fr-FR" sz="1600" dirty="0"/>
              <a:t>      </a:t>
            </a:r>
            <a:r>
              <a:rPr lang="fr-FR" sz="1600" dirty="0">
                <a:solidFill>
                  <a:schemeClr val="bg1"/>
                </a:solidFill>
              </a:rPr>
              <a:t>Traitement des valeurs  aberrantes</a:t>
            </a:r>
            <a:br>
              <a:rPr lang="fr-FR" sz="1600" dirty="0">
                <a:solidFill>
                  <a:schemeClr val="tx1"/>
                </a:solidFill>
              </a:rPr>
            </a:br>
            <a:r>
              <a:rPr lang="fr-FR" sz="1600" dirty="0">
                <a:solidFill>
                  <a:schemeClr val="tx1"/>
                </a:solidFill>
              </a:rPr>
              <a:t>      </a:t>
            </a:r>
            <a:r>
              <a:rPr lang="fr-FR" sz="1600" dirty="0">
                <a:solidFill>
                  <a:schemeClr val="bg1"/>
                </a:solidFill>
              </a:rPr>
              <a:t>Suppression de lignes / nutriments</a:t>
            </a:r>
            <a:br>
              <a:rPr lang="fr-FR" sz="1600" dirty="0">
                <a:solidFill>
                  <a:schemeClr val="tx1"/>
                </a:solidFill>
              </a:rPr>
            </a:br>
            <a:r>
              <a:rPr lang="fr-FR" sz="1600" dirty="0">
                <a:solidFill>
                  <a:schemeClr val="bg1"/>
                </a:solidFill>
              </a:rPr>
              <a:t>      Détermination de groupes</a:t>
            </a:r>
            <a:br>
              <a:rPr lang="fr-FR" sz="1600" dirty="0">
                <a:solidFill>
                  <a:schemeClr val="tx1"/>
                </a:solidFill>
              </a:rPr>
            </a:br>
            <a:r>
              <a:rPr lang="fr-FR" sz="1600" dirty="0">
                <a:solidFill>
                  <a:schemeClr val="tx1"/>
                </a:solidFill>
              </a:rPr>
              <a:t>      </a:t>
            </a:r>
            <a:r>
              <a:rPr lang="fr-FR" sz="1600" dirty="0">
                <a:solidFill>
                  <a:schemeClr val="bg1"/>
                </a:solidFill>
              </a:rPr>
              <a:t>Nettoyage des groupes</a:t>
            </a:r>
            <a:br>
              <a:rPr lang="fr-FR" sz="1600" dirty="0">
                <a:solidFill>
                  <a:schemeClr val="bg1"/>
                </a:solidFill>
              </a:rPr>
            </a:br>
            <a:r>
              <a:rPr lang="fr-FR" sz="1600" dirty="0">
                <a:solidFill>
                  <a:schemeClr val="tx1"/>
                </a:solidFill>
              </a:rPr>
              <a:t>      Imputation des groupes</a:t>
            </a:r>
            <a:br>
              <a:rPr lang="fr-FR" sz="1600" dirty="0">
                <a:solidFill>
                  <a:schemeClr val="bg1"/>
                </a:solidFill>
              </a:rPr>
            </a:br>
            <a:r>
              <a:rPr lang="fr-FR" sz="1600" dirty="0">
                <a:solidFill>
                  <a:schemeClr val="bg1"/>
                </a:solidFill>
              </a:rPr>
              <a:t>      Imputation des nutriments</a:t>
            </a:r>
            <a:br>
              <a:rPr lang="fr-FR" sz="1600" dirty="0">
                <a:solidFill>
                  <a:schemeClr val="tx1"/>
                </a:solidFill>
              </a:rPr>
            </a:br>
            <a:r>
              <a:rPr lang="fr-FR" sz="1600" dirty="0">
                <a:solidFill>
                  <a:schemeClr val="tx1"/>
                </a:solidFill>
              </a:rPr>
              <a:t>      </a:t>
            </a:r>
            <a:r>
              <a:rPr lang="fr-FR" sz="1600" dirty="0">
                <a:solidFill>
                  <a:schemeClr val="bg1"/>
                </a:solidFill>
              </a:rPr>
              <a:t>Imputation des </a:t>
            </a:r>
            <a:r>
              <a:rPr lang="fr-FR" sz="1600" dirty="0" err="1">
                <a:solidFill>
                  <a:schemeClr val="bg1"/>
                </a:solidFill>
              </a:rPr>
              <a:t>serving_size</a:t>
            </a:r>
            <a:br>
              <a:rPr lang="fr-FR" sz="1600" dirty="0">
                <a:solidFill>
                  <a:schemeClr val="bg1"/>
                </a:solidFill>
              </a:rPr>
            </a:br>
            <a:r>
              <a:rPr lang="fr-FR" sz="2000" dirty="0">
                <a:solidFill>
                  <a:schemeClr val="bg1"/>
                </a:solidFill>
              </a:rPr>
              <a:t>Exploration</a:t>
            </a:r>
            <a:br>
              <a:rPr lang="fr-FR" sz="2000" dirty="0">
                <a:solidFill>
                  <a:schemeClr val="bg1"/>
                </a:solidFill>
              </a:rPr>
            </a:br>
            <a:r>
              <a:rPr lang="fr-FR" sz="2000" dirty="0"/>
              <a:t>Conclusion</a:t>
            </a:r>
            <a:endParaRPr lang="fr-FR" dirty="0"/>
          </a:p>
        </p:txBody>
      </p:sp>
    </p:spTree>
    <p:extLst>
      <p:ext uri="{BB962C8B-B14F-4D97-AF65-F5344CB8AC3E}">
        <p14:creationId xmlns:p14="http://schemas.microsoft.com/office/powerpoint/2010/main" val="4250574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7">
            <a:extLst>
              <a:ext uri="{FF2B5EF4-FFF2-40B4-BE49-F238E27FC236}">
                <a16:creationId xmlns:a16="http://schemas.microsoft.com/office/drawing/2014/main" id="{BE9FC94A-256B-DA6C-21B2-6987C7E5C79D}"/>
              </a:ext>
            </a:extLst>
          </p:cNvPr>
          <p:cNvSpPr>
            <a:spLocks noGrp="1"/>
          </p:cNvSpPr>
          <p:nvPr>
            <p:ph type="dt" sz="half" idx="10"/>
          </p:nvPr>
        </p:nvSpPr>
        <p:spPr>
          <a:xfrm>
            <a:off x="262465" y="6356350"/>
            <a:ext cx="2743200" cy="365125"/>
          </a:xfrm>
        </p:spPr>
        <p:txBody>
          <a:bodyPr/>
          <a:lstStyle/>
          <a:p>
            <a:fld id="{9340A1FA-6E19-B84D-B44F-9EA3C94772CE}" type="datetimeFigureOut">
              <a:rPr lang="fr-FR" smtClean="0"/>
              <a:t>07/09/2022</a:t>
            </a:fld>
            <a:endParaRPr lang="fr-FR" dirty="0"/>
          </a:p>
        </p:txBody>
      </p:sp>
      <p:sp>
        <p:nvSpPr>
          <p:cNvPr id="10" name="Footer Placeholder 8">
            <a:extLst>
              <a:ext uri="{FF2B5EF4-FFF2-40B4-BE49-F238E27FC236}">
                <a16:creationId xmlns:a16="http://schemas.microsoft.com/office/drawing/2014/main" id="{12815FEB-D04D-986C-A31B-5FC09C260725}"/>
              </a:ext>
            </a:extLst>
          </p:cNvPr>
          <p:cNvSpPr>
            <a:spLocks noGrp="1"/>
          </p:cNvSpPr>
          <p:nvPr>
            <p:ph type="ftr" sz="quarter" idx="11"/>
          </p:nvPr>
        </p:nvSpPr>
        <p:spPr>
          <a:xfrm>
            <a:off x="3869268" y="6356350"/>
            <a:ext cx="5911517" cy="365125"/>
          </a:xfrm>
        </p:spPr>
        <p:txBody>
          <a:bodyPr/>
          <a:lstStyle/>
          <a:p>
            <a:r>
              <a:rPr lang="fr-FR" dirty="0"/>
              <a:t>Appel à projet pour une application innovante en lien avec l’alimentation</a:t>
            </a:r>
          </a:p>
        </p:txBody>
      </p:sp>
      <p:sp>
        <p:nvSpPr>
          <p:cNvPr id="11" name="Slide Number Placeholder 9">
            <a:extLst>
              <a:ext uri="{FF2B5EF4-FFF2-40B4-BE49-F238E27FC236}">
                <a16:creationId xmlns:a16="http://schemas.microsoft.com/office/drawing/2014/main" id="{A96FFC0E-D2DC-B19F-9E6D-1572F3BDD8A7}"/>
              </a:ext>
            </a:extLst>
          </p:cNvPr>
          <p:cNvSpPr>
            <a:spLocks noGrp="1"/>
          </p:cNvSpPr>
          <p:nvPr>
            <p:ph type="sldNum" sz="quarter" idx="12"/>
          </p:nvPr>
        </p:nvSpPr>
        <p:spPr>
          <a:xfrm>
            <a:off x="10634135" y="6356350"/>
            <a:ext cx="1530927" cy="365125"/>
          </a:xfrm>
        </p:spPr>
        <p:txBody>
          <a:bodyPr/>
          <a:lstStyle/>
          <a:p>
            <a:fld id="{5512D3FE-F9F0-CC4E-97E8-B1A0F918D60F}" type="slidenum">
              <a:rPr lang="fr-FR" smtClean="0"/>
              <a:t>17</a:t>
            </a:fld>
            <a:r>
              <a:rPr lang="fr-FR" dirty="0"/>
              <a:t>/24</a:t>
            </a:r>
          </a:p>
        </p:txBody>
      </p:sp>
      <p:graphicFrame>
        <p:nvGraphicFramePr>
          <p:cNvPr id="6" name="Tableau 3">
            <a:extLst>
              <a:ext uri="{FF2B5EF4-FFF2-40B4-BE49-F238E27FC236}">
                <a16:creationId xmlns:a16="http://schemas.microsoft.com/office/drawing/2014/main" id="{F4863CC7-82FC-B43B-7909-126C5B5DAFED}"/>
              </a:ext>
            </a:extLst>
          </p:cNvPr>
          <p:cNvGraphicFramePr>
            <a:graphicFrameLocks/>
          </p:cNvGraphicFramePr>
          <p:nvPr>
            <p:extLst>
              <p:ext uri="{D42A27DB-BD31-4B8C-83A1-F6EECF244321}">
                <p14:modId xmlns:p14="http://schemas.microsoft.com/office/powerpoint/2010/main" val="1801259647"/>
              </p:ext>
            </p:extLst>
          </p:nvPr>
        </p:nvGraphicFramePr>
        <p:xfrm>
          <a:off x="3874038" y="781050"/>
          <a:ext cx="7525560" cy="457200"/>
        </p:xfrm>
        <a:graphic>
          <a:graphicData uri="http://schemas.openxmlformats.org/drawingml/2006/table">
            <a:tbl>
              <a:tblPr bandRow="1">
                <a:tableStyleId>{5C22544A-7EE6-4342-B048-85BDC9FD1C3A}</a:tableStyleId>
              </a:tblPr>
              <a:tblGrid>
                <a:gridCol w="646462">
                  <a:extLst>
                    <a:ext uri="{9D8B030D-6E8A-4147-A177-3AD203B41FA5}">
                      <a16:colId xmlns:a16="http://schemas.microsoft.com/office/drawing/2014/main" val="3762482882"/>
                    </a:ext>
                  </a:extLst>
                </a:gridCol>
                <a:gridCol w="1660844">
                  <a:extLst>
                    <a:ext uri="{9D8B030D-6E8A-4147-A177-3AD203B41FA5}">
                      <a16:colId xmlns:a16="http://schemas.microsoft.com/office/drawing/2014/main" val="3226218396"/>
                    </a:ext>
                  </a:extLst>
                </a:gridCol>
                <a:gridCol w="905256">
                  <a:extLst>
                    <a:ext uri="{9D8B030D-6E8A-4147-A177-3AD203B41FA5}">
                      <a16:colId xmlns:a16="http://schemas.microsoft.com/office/drawing/2014/main" val="1479165127"/>
                    </a:ext>
                  </a:extLst>
                </a:gridCol>
                <a:gridCol w="1188720">
                  <a:extLst>
                    <a:ext uri="{9D8B030D-6E8A-4147-A177-3AD203B41FA5}">
                      <a16:colId xmlns:a16="http://schemas.microsoft.com/office/drawing/2014/main" val="2795630827"/>
                    </a:ext>
                  </a:extLst>
                </a:gridCol>
                <a:gridCol w="1435608">
                  <a:extLst>
                    <a:ext uri="{9D8B030D-6E8A-4147-A177-3AD203B41FA5}">
                      <a16:colId xmlns:a16="http://schemas.microsoft.com/office/drawing/2014/main" val="3227663492"/>
                    </a:ext>
                  </a:extLst>
                </a:gridCol>
                <a:gridCol w="1688670">
                  <a:extLst>
                    <a:ext uri="{9D8B030D-6E8A-4147-A177-3AD203B41FA5}">
                      <a16:colId xmlns:a16="http://schemas.microsoft.com/office/drawing/2014/main" val="1975335145"/>
                    </a:ext>
                  </a:extLst>
                </a:gridCol>
              </a:tblGrid>
              <a:tr h="365125">
                <a:tc>
                  <a:txBody>
                    <a:bodyPr/>
                    <a:lstStyle/>
                    <a:p>
                      <a:r>
                        <a:rPr lang="fr-FR" sz="1200" dirty="0"/>
                        <a:t>Étape</a:t>
                      </a:r>
                    </a:p>
                  </a:txBody>
                  <a:tcPr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fontAlgn="ctr"/>
                      <a:r>
                        <a:rPr lang="fr-FR" sz="1200" dirty="0"/>
                        <a:t>Imputation des groupes</a:t>
                      </a:r>
                      <a:endParaRPr lang="fr-FR" sz="1200" b="1" dirty="0"/>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lignes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223 458</a:t>
                      </a:r>
                    </a:p>
                    <a:p>
                      <a:r>
                        <a:rPr lang="fr-FR" sz="1200" dirty="0"/>
                        <a:t>Après : 223 458</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valeurs manquantes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4 868 milliers</a:t>
                      </a:r>
                    </a:p>
                    <a:p>
                      <a:r>
                        <a:rPr lang="fr-FR" sz="1200" dirty="0"/>
                        <a:t>Après : 4 683 milliers</a:t>
                      </a:r>
                    </a:p>
                  </a:txBody>
                  <a:tcPr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576997727"/>
                  </a:ext>
                </a:extLst>
              </a:tr>
            </a:tbl>
          </a:graphicData>
        </a:graphic>
      </p:graphicFrame>
      <p:pic>
        <p:nvPicPr>
          <p:cNvPr id="11268" name="Picture 4">
            <a:extLst>
              <a:ext uri="{FF2B5EF4-FFF2-40B4-BE49-F238E27FC236}">
                <a16:creationId xmlns:a16="http://schemas.microsoft.com/office/drawing/2014/main" id="{5C3BD73C-9D78-F59E-9080-03994C57A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5490" y="2616447"/>
            <a:ext cx="4785042" cy="265279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8" name="Titre 1">
            <a:extLst>
              <a:ext uri="{FF2B5EF4-FFF2-40B4-BE49-F238E27FC236}">
                <a16:creationId xmlns:a16="http://schemas.microsoft.com/office/drawing/2014/main" id="{67961E93-C4F7-6030-201F-687F679744FB}"/>
              </a:ext>
            </a:extLst>
          </p:cNvPr>
          <p:cNvSpPr>
            <a:spLocks noGrp="1"/>
          </p:cNvSpPr>
          <p:nvPr>
            <p:ph type="title"/>
          </p:nvPr>
        </p:nvSpPr>
        <p:spPr>
          <a:xfrm>
            <a:off x="252918" y="1123837"/>
            <a:ext cx="3063853" cy="4601183"/>
          </a:xfrm>
        </p:spPr>
        <p:txBody>
          <a:bodyPr>
            <a:normAutofit/>
          </a:bodyPr>
          <a:lstStyle/>
          <a:p>
            <a:r>
              <a:rPr lang="fr-FR" sz="2000" dirty="0"/>
              <a:t>Sommaire</a:t>
            </a:r>
            <a:br>
              <a:rPr lang="fr-FR" dirty="0"/>
            </a:br>
            <a:br>
              <a:rPr lang="fr-FR" sz="2000" dirty="0"/>
            </a:br>
            <a:r>
              <a:rPr lang="fr-FR" sz="2000" dirty="0">
                <a:solidFill>
                  <a:prstClr val="white"/>
                </a:solidFill>
              </a:rPr>
              <a:t>Présentation ÉQUI CADDIE</a:t>
            </a:r>
            <a:br>
              <a:rPr lang="fr-FR" sz="2000" dirty="0">
                <a:solidFill>
                  <a:prstClr val="white"/>
                </a:solidFill>
              </a:rPr>
            </a:br>
            <a:r>
              <a:rPr lang="fr-FR" sz="2000" dirty="0">
                <a:solidFill>
                  <a:prstClr val="white"/>
                </a:solidFill>
              </a:rPr>
              <a:t>Sélection des variables</a:t>
            </a:r>
            <a:br>
              <a:rPr lang="fr-FR" sz="2000" dirty="0"/>
            </a:br>
            <a:r>
              <a:rPr lang="fr-FR" sz="2000" dirty="0">
                <a:solidFill>
                  <a:schemeClr val="tx1"/>
                </a:solidFill>
              </a:rPr>
              <a:t>Nettoyage</a:t>
            </a:r>
            <a:br>
              <a:rPr lang="fr-FR" sz="2000" dirty="0">
                <a:solidFill>
                  <a:srgbClr val="000000"/>
                </a:solidFill>
              </a:rPr>
            </a:br>
            <a:r>
              <a:rPr lang="fr-FR" sz="1600" dirty="0">
                <a:solidFill>
                  <a:srgbClr val="000000"/>
                </a:solidFill>
              </a:rPr>
              <a:t>      </a:t>
            </a:r>
            <a:r>
              <a:rPr lang="fr-FR" sz="1600" dirty="0">
                <a:solidFill>
                  <a:prstClr val="white"/>
                </a:solidFill>
              </a:rPr>
              <a:t>Suppression de lignes / code</a:t>
            </a:r>
            <a:br>
              <a:rPr lang="fr-FR" sz="1600" dirty="0">
                <a:solidFill>
                  <a:prstClr val="white"/>
                </a:solidFill>
              </a:rPr>
            </a:br>
            <a:r>
              <a:rPr lang="fr-FR" sz="1600" dirty="0"/>
              <a:t>      </a:t>
            </a:r>
            <a:r>
              <a:rPr lang="fr-FR" sz="1600" dirty="0">
                <a:solidFill>
                  <a:schemeClr val="bg1"/>
                </a:solidFill>
              </a:rPr>
              <a:t>Récupération des doses servies</a:t>
            </a:r>
            <a:br>
              <a:rPr lang="fr-FR" sz="1600" dirty="0">
                <a:solidFill>
                  <a:srgbClr val="000000"/>
                </a:solidFill>
              </a:rPr>
            </a:br>
            <a:r>
              <a:rPr lang="fr-FR" sz="1600" dirty="0"/>
              <a:t>      </a:t>
            </a:r>
            <a:r>
              <a:rPr lang="fr-FR" sz="1600" dirty="0">
                <a:solidFill>
                  <a:schemeClr val="bg1"/>
                </a:solidFill>
              </a:rPr>
              <a:t>Traitement des valeurs  aberrantes</a:t>
            </a:r>
            <a:br>
              <a:rPr lang="fr-FR" sz="1600" dirty="0">
                <a:solidFill>
                  <a:schemeClr val="tx1"/>
                </a:solidFill>
              </a:rPr>
            </a:br>
            <a:r>
              <a:rPr lang="fr-FR" sz="1600" dirty="0">
                <a:solidFill>
                  <a:schemeClr val="tx1"/>
                </a:solidFill>
              </a:rPr>
              <a:t>      </a:t>
            </a:r>
            <a:r>
              <a:rPr lang="fr-FR" sz="1600" dirty="0">
                <a:solidFill>
                  <a:schemeClr val="bg1"/>
                </a:solidFill>
              </a:rPr>
              <a:t>Suppression de lignes / nutriments</a:t>
            </a:r>
            <a:br>
              <a:rPr lang="fr-FR" sz="1600" dirty="0">
                <a:solidFill>
                  <a:schemeClr val="tx1"/>
                </a:solidFill>
              </a:rPr>
            </a:br>
            <a:r>
              <a:rPr lang="fr-FR" sz="1600" dirty="0">
                <a:solidFill>
                  <a:schemeClr val="bg1"/>
                </a:solidFill>
              </a:rPr>
              <a:t>      Détermination de groupes</a:t>
            </a:r>
            <a:br>
              <a:rPr lang="fr-FR" sz="1600" dirty="0">
                <a:solidFill>
                  <a:schemeClr val="tx1"/>
                </a:solidFill>
              </a:rPr>
            </a:br>
            <a:r>
              <a:rPr lang="fr-FR" sz="1600" dirty="0">
                <a:solidFill>
                  <a:schemeClr val="tx1"/>
                </a:solidFill>
              </a:rPr>
              <a:t>      </a:t>
            </a:r>
            <a:r>
              <a:rPr lang="fr-FR" sz="1600" dirty="0">
                <a:solidFill>
                  <a:schemeClr val="bg1"/>
                </a:solidFill>
              </a:rPr>
              <a:t>Nettoyage des groupes</a:t>
            </a:r>
            <a:br>
              <a:rPr lang="fr-FR" sz="1600" dirty="0">
                <a:solidFill>
                  <a:schemeClr val="bg1"/>
                </a:solidFill>
              </a:rPr>
            </a:br>
            <a:r>
              <a:rPr lang="fr-FR" sz="1600" dirty="0">
                <a:solidFill>
                  <a:schemeClr val="tx1"/>
                </a:solidFill>
              </a:rPr>
              <a:t>      Imputation des groupes</a:t>
            </a:r>
            <a:br>
              <a:rPr lang="fr-FR" sz="1600" dirty="0">
                <a:solidFill>
                  <a:schemeClr val="bg1"/>
                </a:solidFill>
              </a:rPr>
            </a:br>
            <a:r>
              <a:rPr lang="fr-FR" sz="1600" dirty="0">
                <a:solidFill>
                  <a:schemeClr val="bg1"/>
                </a:solidFill>
              </a:rPr>
              <a:t>      Imputation des nutriments</a:t>
            </a:r>
            <a:br>
              <a:rPr lang="fr-FR" sz="1600" dirty="0">
                <a:solidFill>
                  <a:schemeClr val="tx1"/>
                </a:solidFill>
              </a:rPr>
            </a:br>
            <a:r>
              <a:rPr lang="fr-FR" sz="1600" dirty="0">
                <a:solidFill>
                  <a:schemeClr val="tx1"/>
                </a:solidFill>
              </a:rPr>
              <a:t>      </a:t>
            </a:r>
            <a:r>
              <a:rPr lang="fr-FR" sz="1600" dirty="0">
                <a:solidFill>
                  <a:schemeClr val="bg1"/>
                </a:solidFill>
              </a:rPr>
              <a:t>Imputation des </a:t>
            </a:r>
            <a:r>
              <a:rPr lang="fr-FR" sz="1600" dirty="0" err="1">
                <a:solidFill>
                  <a:schemeClr val="bg1"/>
                </a:solidFill>
              </a:rPr>
              <a:t>serving_size</a:t>
            </a:r>
            <a:br>
              <a:rPr lang="fr-FR" sz="1600" dirty="0">
                <a:solidFill>
                  <a:schemeClr val="bg1"/>
                </a:solidFill>
              </a:rPr>
            </a:br>
            <a:r>
              <a:rPr lang="fr-FR" sz="2000" dirty="0">
                <a:solidFill>
                  <a:schemeClr val="bg1"/>
                </a:solidFill>
              </a:rPr>
              <a:t>Exploration</a:t>
            </a:r>
            <a:br>
              <a:rPr lang="fr-FR" sz="2000" dirty="0">
                <a:solidFill>
                  <a:schemeClr val="bg1"/>
                </a:solidFill>
              </a:rPr>
            </a:br>
            <a:r>
              <a:rPr lang="fr-FR" sz="2000" dirty="0"/>
              <a:t>Conclusion</a:t>
            </a:r>
            <a:endParaRPr lang="fr-FR" dirty="0"/>
          </a:p>
        </p:txBody>
      </p:sp>
      <p:graphicFrame>
        <p:nvGraphicFramePr>
          <p:cNvPr id="2" name="Tableau 1">
            <a:extLst>
              <a:ext uri="{FF2B5EF4-FFF2-40B4-BE49-F238E27FC236}">
                <a16:creationId xmlns:a16="http://schemas.microsoft.com/office/drawing/2014/main" id="{6E1EEE2F-E541-CE40-6B3F-4821EBFAF86A}"/>
              </a:ext>
            </a:extLst>
          </p:cNvPr>
          <p:cNvGraphicFramePr>
            <a:graphicFrameLocks noGrp="1"/>
          </p:cNvGraphicFramePr>
          <p:nvPr>
            <p:extLst>
              <p:ext uri="{D42A27DB-BD31-4B8C-83A1-F6EECF244321}">
                <p14:modId xmlns:p14="http://schemas.microsoft.com/office/powerpoint/2010/main" val="2482211169"/>
              </p:ext>
            </p:extLst>
          </p:nvPr>
        </p:nvGraphicFramePr>
        <p:xfrm>
          <a:off x="3869268" y="1694180"/>
          <a:ext cx="3063854" cy="4206240"/>
        </p:xfrm>
        <a:graphic>
          <a:graphicData uri="http://schemas.openxmlformats.org/drawingml/2006/table">
            <a:tbl>
              <a:tblPr/>
              <a:tblGrid>
                <a:gridCol w="947375">
                  <a:extLst>
                    <a:ext uri="{9D8B030D-6E8A-4147-A177-3AD203B41FA5}">
                      <a16:colId xmlns:a16="http://schemas.microsoft.com/office/drawing/2014/main" val="1284432852"/>
                    </a:ext>
                  </a:extLst>
                </a:gridCol>
                <a:gridCol w="1233054">
                  <a:extLst>
                    <a:ext uri="{9D8B030D-6E8A-4147-A177-3AD203B41FA5}">
                      <a16:colId xmlns:a16="http://schemas.microsoft.com/office/drawing/2014/main" val="1548368788"/>
                    </a:ext>
                  </a:extLst>
                </a:gridCol>
                <a:gridCol w="883425">
                  <a:extLst>
                    <a:ext uri="{9D8B030D-6E8A-4147-A177-3AD203B41FA5}">
                      <a16:colId xmlns:a16="http://schemas.microsoft.com/office/drawing/2014/main" val="2495639239"/>
                    </a:ext>
                  </a:extLst>
                </a:gridCol>
              </a:tblGrid>
              <a:tr h="394436">
                <a:tc>
                  <a:txBody>
                    <a:bodyPr/>
                    <a:lstStyle/>
                    <a:p>
                      <a:pPr algn="l" fontAlgn="ctr"/>
                      <a:r>
                        <a:rPr lang="fr-FR" sz="1200" b="1" dirty="0">
                          <a:effectLst/>
                        </a:rPr>
                        <a:t>Méthode</a:t>
                      </a:r>
                    </a:p>
                  </a:txBody>
                  <a:tcPr anchor="ctr">
                    <a:lnL>
                      <a:noFill/>
                    </a:lnL>
                    <a:lnR>
                      <a:noFill/>
                    </a:lnR>
                    <a:lnT>
                      <a:noFill/>
                    </a:lnT>
                    <a:lnB>
                      <a:noFill/>
                    </a:lnB>
                    <a:solidFill>
                      <a:srgbClr val="FFFFFF"/>
                    </a:solidFill>
                  </a:tcPr>
                </a:tc>
                <a:tc>
                  <a:txBody>
                    <a:bodyPr/>
                    <a:lstStyle/>
                    <a:p>
                      <a:pPr algn="ctr" fontAlgn="ctr"/>
                      <a:r>
                        <a:rPr lang="fr-FR" sz="1200" b="1">
                          <a:effectLst/>
                        </a:rPr>
                        <a:t>Score sur le jeu de données d'entrainement</a:t>
                      </a:r>
                    </a:p>
                  </a:txBody>
                  <a:tcPr anchor="ctr">
                    <a:lnL>
                      <a:noFill/>
                    </a:lnL>
                    <a:lnR>
                      <a:noFill/>
                    </a:lnR>
                    <a:lnT>
                      <a:noFill/>
                    </a:lnT>
                    <a:lnB>
                      <a:noFill/>
                    </a:lnB>
                    <a:solidFill>
                      <a:srgbClr val="FFFFFF"/>
                    </a:solidFill>
                  </a:tcPr>
                </a:tc>
                <a:tc>
                  <a:txBody>
                    <a:bodyPr/>
                    <a:lstStyle/>
                    <a:p>
                      <a:pPr algn="ctr" fontAlgn="ctr"/>
                      <a:r>
                        <a:rPr lang="fr-FR" sz="1200" b="1">
                          <a:effectLst/>
                        </a:rPr>
                        <a:t>Score sur les données non connues</a:t>
                      </a:r>
                    </a:p>
                  </a:txBody>
                  <a:tcPr anchor="ctr">
                    <a:lnL>
                      <a:noFill/>
                    </a:lnL>
                    <a:lnR>
                      <a:noFill/>
                    </a:lnR>
                    <a:lnT>
                      <a:noFill/>
                    </a:lnT>
                    <a:lnB>
                      <a:noFill/>
                    </a:lnB>
                    <a:solidFill>
                      <a:srgbClr val="FFFFFF"/>
                    </a:solidFill>
                  </a:tcPr>
                </a:tc>
                <a:extLst>
                  <a:ext uri="{0D108BD9-81ED-4DB2-BD59-A6C34878D82A}">
                    <a16:rowId xmlns:a16="http://schemas.microsoft.com/office/drawing/2014/main" val="3685051390"/>
                  </a:ext>
                </a:extLst>
              </a:tr>
              <a:tr h="276105">
                <a:tc>
                  <a:txBody>
                    <a:bodyPr/>
                    <a:lstStyle/>
                    <a:p>
                      <a:pPr algn="l" fontAlgn="ctr"/>
                      <a:r>
                        <a:rPr lang="fr-FR" sz="1200">
                          <a:effectLst/>
                        </a:rPr>
                        <a:t>reg_avant_nettoyage - 0:26</a:t>
                      </a:r>
                    </a:p>
                  </a:txBody>
                  <a:tcPr anchor="ctr">
                    <a:lnL>
                      <a:noFill/>
                    </a:lnL>
                    <a:lnR>
                      <a:noFill/>
                    </a:lnR>
                    <a:lnT>
                      <a:noFill/>
                    </a:lnT>
                    <a:lnB>
                      <a:noFill/>
                    </a:lnB>
                    <a:solidFill>
                      <a:srgbClr val="F5F5F5"/>
                    </a:solidFill>
                  </a:tcPr>
                </a:tc>
                <a:tc>
                  <a:txBody>
                    <a:bodyPr/>
                    <a:lstStyle/>
                    <a:p>
                      <a:pPr algn="ctr" fontAlgn="ctr"/>
                      <a:r>
                        <a:rPr lang="fr-FR" sz="1200" dirty="0">
                          <a:effectLst/>
                        </a:rPr>
                        <a:t>60%</a:t>
                      </a:r>
                    </a:p>
                  </a:txBody>
                  <a:tcPr anchor="ctr">
                    <a:lnL>
                      <a:noFill/>
                    </a:lnL>
                    <a:lnR>
                      <a:noFill/>
                    </a:lnR>
                    <a:lnT>
                      <a:noFill/>
                    </a:lnT>
                    <a:lnB>
                      <a:noFill/>
                    </a:lnB>
                    <a:solidFill>
                      <a:srgbClr val="F5F5F5"/>
                    </a:solidFill>
                  </a:tcPr>
                </a:tc>
                <a:tc>
                  <a:txBody>
                    <a:bodyPr/>
                    <a:lstStyle/>
                    <a:p>
                      <a:pPr algn="ctr" fontAlgn="ctr"/>
                      <a:r>
                        <a:rPr lang="fr-FR" sz="1200" dirty="0">
                          <a:effectLst/>
                        </a:rPr>
                        <a:t>74%</a:t>
                      </a:r>
                    </a:p>
                  </a:txBody>
                  <a:tcPr anchor="ctr">
                    <a:lnL>
                      <a:noFill/>
                    </a:lnL>
                    <a:lnR>
                      <a:noFill/>
                    </a:lnR>
                    <a:lnT>
                      <a:noFill/>
                    </a:lnT>
                    <a:lnB>
                      <a:noFill/>
                    </a:lnB>
                    <a:solidFill>
                      <a:srgbClr val="F5F5F5"/>
                    </a:solidFill>
                  </a:tcPr>
                </a:tc>
                <a:extLst>
                  <a:ext uri="{0D108BD9-81ED-4DB2-BD59-A6C34878D82A}">
                    <a16:rowId xmlns:a16="http://schemas.microsoft.com/office/drawing/2014/main" val="1578056827"/>
                  </a:ext>
                </a:extLst>
              </a:tr>
              <a:tr h="276105">
                <a:tc>
                  <a:txBody>
                    <a:bodyPr/>
                    <a:lstStyle/>
                    <a:p>
                      <a:pPr algn="l" fontAlgn="ctr"/>
                      <a:r>
                        <a:rPr lang="fr-FR" sz="1200">
                          <a:effectLst/>
                        </a:rPr>
                        <a:t>knn_avant_nettoyage - 0:26</a:t>
                      </a:r>
                    </a:p>
                  </a:txBody>
                  <a:tcPr anchor="ctr">
                    <a:lnL>
                      <a:noFill/>
                    </a:lnL>
                    <a:lnR>
                      <a:noFill/>
                    </a:lnR>
                    <a:lnT>
                      <a:noFill/>
                    </a:lnT>
                    <a:lnB>
                      <a:noFill/>
                    </a:lnB>
                    <a:solidFill>
                      <a:srgbClr val="FFFFFF"/>
                    </a:solidFill>
                  </a:tcPr>
                </a:tc>
                <a:tc>
                  <a:txBody>
                    <a:bodyPr/>
                    <a:lstStyle/>
                    <a:p>
                      <a:pPr algn="ctr" fontAlgn="ctr"/>
                      <a:r>
                        <a:rPr lang="fr-FR" sz="1200" dirty="0">
                          <a:effectLst/>
                        </a:rPr>
                        <a:t>80%</a:t>
                      </a:r>
                    </a:p>
                  </a:txBody>
                  <a:tcPr anchor="ctr">
                    <a:lnL>
                      <a:noFill/>
                    </a:lnL>
                    <a:lnR>
                      <a:noFill/>
                    </a:lnR>
                    <a:lnT>
                      <a:noFill/>
                    </a:lnT>
                    <a:lnB>
                      <a:noFill/>
                    </a:lnB>
                    <a:solidFill>
                      <a:srgbClr val="FFFFFF"/>
                    </a:solidFill>
                  </a:tcPr>
                </a:tc>
                <a:tc>
                  <a:txBody>
                    <a:bodyPr/>
                    <a:lstStyle/>
                    <a:p>
                      <a:pPr algn="ctr" fontAlgn="ctr"/>
                      <a:r>
                        <a:rPr lang="fr-FR" sz="1200" dirty="0">
                          <a:effectLst/>
                        </a:rPr>
                        <a:t>75%</a:t>
                      </a:r>
                    </a:p>
                  </a:txBody>
                  <a:tcPr anchor="ctr">
                    <a:lnL>
                      <a:noFill/>
                    </a:lnL>
                    <a:lnR>
                      <a:noFill/>
                    </a:lnR>
                    <a:lnT>
                      <a:noFill/>
                    </a:lnT>
                    <a:lnB>
                      <a:noFill/>
                    </a:lnB>
                    <a:solidFill>
                      <a:srgbClr val="FFFFFF"/>
                    </a:solidFill>
                  </a:tcPr>
                </a:tc>
                <a:extLst>
                  <a:ext uri="{0D108BD9-81ED-4DB2-BD59-A6C34878D82A}">
                    <a16:rowId xmlns:a16="http://schemas.microsoft.com/office/drawing/2014/main" val="407409823"/>
                  </a:ext>
                </a:extLst>
              </a:tr>
              <a:tr h="276105">
                <a:tc>
                  <a:txBody>
                    <a:bodyPr/>
                    <a:lstStyle/>
                    <a:p>
                      <a:pPr algn="l" fontAlgn="ctr"/>
                      <a:r>
                        <a:rPr lang="fr-FR" sz="1200">
                          <a:effectLst/>
                        </a:rPr>
                        <a:t>reg_après_nettoyage - 0:26</a:t>
                      </a:r>
                    </a:p>
                  </a:txBody>
                  <a:tcPr anchor="ctr">
                    <a:lnL>
                      <a:noFill/>
                    </a:lnL>
                    <a:lnR>
                      <a:noFill/>
                    </a:lnR>
                    <a:lnT>
                      <a:noFill/>
                    </a:lnT>
                    <a:lnB>
                      <a:noFill/>
                    </a:lnB>
                    <a:solidFill>
                      <a:srgbClr val="F5F5F5"/>
                    </a:solidFill>
                  </a:tcPr>
                </a:tc>
                <a:tc>
                  <a:txBody>
                    <a:bodyPr/>
                    <a:lstStyle/>
                    <a:p>
                      <a:pPr algn="ctr" fontAlgn="ctr"/>
                      <a:r>
                        <a:rPr lang="fr-FR" sz="1200">
                          <a:effectLst/>
                        </a:rPr>
                        <a:t>67%</a:t>
                      </a:r>
                    </a:p>
                  </a:txBody>
                  <a:tcPr anchor="ctr">
                    <a:lnL>
                      <a:noFill/>
                    </a:lnL>
                    <a:lnR>
                      <a:noFill/>
                    </a:lnR>
                    <a:lnT>
                      <a:noFill/>
                    </a:lnT>
                    <a:lnB>
                      <a:noFill/>
                    </a:lnB>
                    <a:solidFill>
                      <a:srgbClr val="F5F5F5"/>
                    </a:solidFill>
                  </a:tcPr>
                </a:tc>
                <a:tc>
                  <a:txBody>
                    <a:bodyPr/>
                    <a:lstStyle/>
                    <a:p>
                      <a:pPr algn="ctr" fontAlgn="ctr"/>
                      <a:r>
                        <a:rPr lang="fr-FR" sz="1200" dirty="0">
                          <a:effectLst/>
                        </a:rPr>
                        <a:t>76%</a:t>
                      </a:r>
                    </a:p>
                  </a:txBody>
                  <a:tcPr anchor="ctr">
                    <a:lnL>
                      <a:noFill/>
                    </a:lnL>
                    <a:lnR>
                      <a:noFill/>
                    </a:lnR>
                    <a:lnT>
                      <a:noFill/>
                    </a:lnT>
                    <a:lnB>
                      <a:noFill/>
                    </a:lnB>
                    <a:solidFill>
                      <a:srgbClr val="F5F5F5"/>
                    </a:solidFill>
                  </a:tcPr>
                </a:tc>
                <a:extLst>
                  <a:ext uri="{0D108BD9-81ED-4DB2-BD59-A6C34878D82A}">
                    <a16:rowId xmlns:a16="http://schemas.microsoft.com/office/drawing/2014/main" val="3303622797"/>
                  </a:ext>
                </a:extLst>
              </a:tr>
              <a:tr h="276105">
                <a:tc>
                  <a:txBody>
                    <a:bodyPr/>
                    <a:lstStyle/>
                    <a:p>
                      <a:pPr algn="l" fontAlgn="ctr"/>
                      <a:r>
                        <a:rPr lang="fr-FR" sz="1200">
                          <a:effectLst/>
                        </a:rPr>
                        <a:t>knn_après_nettoyage - 0:26</a:t>
                      </a:r>
                    </a:p>
                  </a:txBody>
                  <a:tcPr anchor="ctr">
                    <a:lnL>
                      <a:noFill/>
                    </a:lnL>
                    <a:lnR>
                      <a:noFill/>
                    </a:lnR>
                    <a:lnT>
                      <a:noFill/>
                    </a:lnT>
                    <a:lnB>
                      <a:noFill/>
                    </a:lnB>
                    <a:solidFill>
                      <a:srgbClr val="FFFFFF"/>
                    </a:solidFill>
                  </a:tcPr>
                </a:tc>
                <a:tc>
                  <a:txBody>
                    <a:bodyPr/>
                    <a:lstStyle/>
                    <a:p>
                      <a:pPr algn="ctr" fontAlgn="ctr"/>
                      <a:r>
                        <a:rPr lang="fr-FR" sz="1200">
                          <a:effectLst/>
                        </a:rPr>
                        <a:t>86%</a:t>
                      </a:r>
                    </a:p>
                  </a:txBody>
                  <a:tcPr anchor="ctr">
                    <a:lnL>
                      <a:noFill/>
                    </a:lnL>
                    <a:lnR>
                      <a:noFill/>
                    </a:lnR>
                    <a:lnT>
                      <a:noFill/>
                    </a:lnT>
                    <a:lnB>
                      <a:noFill/>
                    </a:lnB>
                    <a:solidFill>
                      <a:srgbClr val="FFFFFF"/>
                    </a:solidFill>
                  </a:tcPr>
                </a:tc>
                <a:tc>
                  <a:txBody>
                    <a:bodyPr/>
                    <a:lstStyle/>
                    <a:p>
                      <a:pPr algn="ctr" fontAlgn="ctr"/>
                      <a:r>
                        <a:rPr lang="fr-FR" sz="1200" dirty="0">
                          <a:effectLst/>
                        </a:rPr>
                        <a:t>85%</a:t>
                      </a:r>
                    </a:p>
                  </a:txBody>
                  <a:tcPr anchor="ctr">
                    <a:lnL>
                      <a:noFill/>
                    </a:lnL>
                    <a:lnR>
                      <a:noFill/>
                    </a:lnR>
                    <a:lnT>
                      <a:noFill/>
                    </a:lnT>
                    <a:lnB>
                      <a:noFill/>
                    </a:lnB>
                    <a:solidFill>
                      <a:srgbClr val="FFFFFF"/>
                    </a:solidFill>
                  </a:tcPr>
                </a:tc>
                <a:extLst>
                  <a:ext uri="{0D108BD9-81ED-4DB2-BD59-A6C34878D82A}">
                    <a16:rowId xmlns:a16="http://schemas.microsoft.com/office/drawing/2014/main" val="3012011419"/>
                  </a:ext>
                </a:extLst>
              </a:tr>
              <a:tr h="276105">
                <a:tc>
                  <a:txBody>
                    <a:bodyPr/>
                    <a:lstStyle/>
                    <a:p>
                      <a:pPr algn="l" fontAlgn="ctr"/>
                      <a:r>
                        <a:rPr lang="fr-FR" sz="1200">
                          <a:effectLst/>
                        </a:rPr>
                        <a:t>knn_après_nettoyage - 0:5</a:t>
                      </a:r>
                    </a:p>
                  </a:txBody>
                  <a:tcPr anchor="ctr">
                    <a:lnL>
                      <a:noFill/>
                    </a:lnL>
                    <a:lnR>
                      <a:noFill/>
                    </a:lnR>
                    <a:lnT>
                      <a:noFill/>
                    </a:lnT>
                    <a:lnB>
                      <a:noFill/>
                    </a:lnB>
                    <a:solidFill>
                      <a:srgbClr val="F5F5F5"/>
                    </a:solidFill>
                  </a:tcPr>
                </a:tc>
                <a:tc>
                  <a:txBody>
                    <a:bodyPr/>
                    <a:lstStyle/>
                    <a:p>
                      <a:pPr algn="ctr" fontAlgn="ctr"/>
                      <a:r>
                        <a:rPr lang="fr-FR" sz="1200">
                          <a:effectLst/>
                        </a:rPr>
                        <a:t>81%</a:t>
                      </a:r>
                    </a:p>
                  </a:txBody>
                  <a:tcPr anchor="ctr">
                    <a:lnL>
                      <a:noFill/>
                    </a:lnL>
                    <a:lnR>
                      <a:noFill/>
                    </a:lnR>
                    <a:lnT>
                      <a:noFill/>
                    </a:lnT>
                    <a:lnB>
                      <a:noFill/>
                    </a:lnB>
                    <a:solidFill>
                      <a:srgbClr val="F5F5F5"/>
                    </a:solidFill>
                  </a:tcPr>
                </a:tc>
                <a:tc>
                  <a:txBody>
                    <a:bodyPr/>
                    <a:lstStyle/>
                    <a:p>
                      <a:pPr algn="ctr" fontAlgn="ctr"/>
                      <a:r>
                        <a:rPr lang="fr-FR" sz="1200" dirty="0">
                          <a:effectLst/>
                        </a:rPr>
                        <a:t>80%</a:t>
                      </a:r>
                    </a:p>
                  </a:txBody>
                  <a:tcPr anchor="ctr">
                    <a:lnL>
                      <a:noFill/>
                    </a:lnL>
                    <a:lnR>
                      <a:noFill/>
                    </a:lnR>
                    <a:lnT>
                      <a:noFill/>
                    </a:lnT>
                    <a:lnB>
                      <a:noFill/>
                    </a:lnB>
                    <a:solidFill>
                      <a:srgbClr val="F5F5F5"/>
                    </a:solidFill>
                  </a:tcPr>
                </a:tc>
                <a:extLst>
                  <a:ext uri="{0D108BD9-81ED-4DB2-BD59-A6C34878D82A}">
                    <a16:rowId xmlns:a16="http://schemas.microsoft.com/office/drawing/2014/main" val="345036224"/>
                  </a:ext>
                </a:extLst>
              </a:tr>
            </a:tbl>
          </a:graphicData>
        </a:graphic>
      </p:graphicFrame>
      <p:pic>
        <p:nvPicPr>
          <p:cNvPr id="15" name="Picture 12" descr="Coche Vert D'isolement Sur Le Fond Transparent Illustration de Vecteur -  Illustration du croix, vert: 113459362">
            <a:extLst>
              <a:ext uri="{FF2B5EF4-FFF2-40B4-BE49-F238E27FC236}">
                <a16:creationId xmlns:a16="http://schemas.microsoft.com/office/drawing/2014/main" id="{4F4DA30A-FF09-449A-362B-E3FBFEC323E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744054" y="4617988"/>
            <a:ext cx="448696" cy="471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817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7">
            <a:extLst>
              <a:ext uri="{FF2B5EF4-FFF2-40B4-BE49-F238E27FC236}">
                <a16:creationId xmlns:a16="http://schemas.microsoft.com/office/drawing/2014/main" id="{BE9FC94A-256B-DA6C-21B2-6987C7E5C79D}"/>
              </a:ext>
            </a:extLst>
          </p:cNvPr>
          <p:cNvSpPr>
            <a:spLocks noGrp="1"/>
          </p:cNvSpPr>
          <p:nvPr>
            <p:ph type="dt" sz="half" idx="10"/>
          </p:nvPr>
        </p:nvSpPr>
        <p:spPr>
          <a:xfrm>
            <a:off x="262465" y="6356350"/>
            <a:ext cx="2743200" cy="365125"/>
          </a:xfrm>
        </p:spPr>
        <p:txBody>
          <a:bodyPr/>
          <a:lstStyle/>
          <a:p>
            <a:fld id="{9340A1FA-6E19-B84D-B44F-9EA3C94772CE}" type="datetimeFigureOut">
              <a:rPr lang="fr-FR" smtClean="0"/>
              <a:t>07/09/2022</a:t>
            </a:fld>
            <a:endParaRPr lang="fr-FR" dirty="0"/>
          </a:p>
        </p:txBody>
      </p:sp>
      <p:sp>
        <p:nvSpPr>
          <p:cNvPr id="10" name="Footer Placeholder 8">
            <a:extLst>
              <a:ext uri="{FF2B5EF4-FFF2-40B4-BE49-F238E27FC236}">
                <a16:creationId xmlns:a16="http://schemas.microsoft.com/office/drawing/2014/main" id="{12815FEB-D04D-986C-A31B-5FC09C260725}"/>
              </a:ext>
            </a:extLst>
          </p:cNvPr>
          <p:cNvSpPr>
            <a:spLocks noGrp="1"/>
          </p:cNvSpPr>
          <p:nvPr>
            <p:ph type="ftr" sz="quarter" idx="11"/>
          </p:nvPr>
        </p:nvSpPr>
        <p:spPr>
          <a:xfrm>
            <a:off x="3869268" y="6356350"/>
            <a:ext cx="5911517" cy="365125"/>
          </a:xfrm>
        </p:spPr>
        <p:txBody>
          <a:bodyPr/>
          <a:lstStyle/>
          <a:p>
            <a:r>
              <a:rPr lang="fr-FR" dirty="0"/>
              <a:t>Appel à projet pour une application innovante en lien avec l’alimentation</a:t>
            </a:r>
          </a:p>
        </p:txBody>
      </p:sp>
      <p:sp>
        <p:nvSpPr>
          <p:cNvPr id="11" name="Slide Number Placeholder 9">
            <a:extLst>
              <a:ext uri="{FF2B5EF4-FFF2-40B4-BE49-F238E27FC236}">
                <a16:creationId xmlns:a16="http://schemas.microsoft.com/office/drawing/2014/main" id="{A96FFC0E-D2DC-B19F-9E6D-1572F3BDD8A7}"/>
              </a:ext>
            </a:extLst>
          </p:cNvPr>
          <p:cNvSpPr>
            <a:spLocks noGrp="1"/>
          </p:cNvSpPr>
          <p:nvPr>
            <p:ph type="sldNum" sz="quarter" idx="12"/>
          </p:nvPr>
        </p:nvSpPr>
        <p:spPr>
          <a:xfrm>
            <a:off x="10634135" y="6356350"/>
            <a:ext cx="1530927" cy="365125"/>
          </a:xfrm>
        </p:spPr>
        <p:txBody>
          <a:bodyPr/>
          <a:lstStyle/>
          <a:p>
            <a:fld id="{5512D3FE-F9F0-CC4E-97E8-B1A0F918D60F}" type="slidenum">
              <a:rPr lang="fr-FR" smtClean="0"/>
              <a:t>18</a:t>
            </a:fld>
            <a:r>
              <a:rPr lang="fr-FR" dirty="0"/>
              <a:t>/24</a:t>
            </a:r>
          </a:p>
        </p:txBody>
      </p:sp>
      <p:graphicFrame>
        <p:nvGraphicFramePr>
          <p:cNvPr id="6" name="Tableau 3">
            <a:extLst>
              <a:ext uri="{FF2B5EF4-FFF2-40B4-BE49-F238E27FC236}">
                <a16:creationId xmlns:a16="http://schemas.microsoft.com/office/drawing/2014/main" id="{F4863CC7-82FC-B43B-7909-126C5B5DAFED}"/>
              </a:ext>
            </a:extLst>
          </p:cNvPr>
          <p:cNvGraphicFramePr>
            <a:graphicFrameLocks/>
          </p:cNvGraphicFramePr>
          <p:nvPr>
            <p:extLst>
              <p:ext uri="{D42A27DB-BD31-4B8C-83A1-F6EECF244321}">
                <p14:modId xmlns:p14="http://schemas.microsoft.com/office/powerpoint/2010/main" val="3815626404"/>
              </p:ext>
            </p:extLst>
          </p:nvPr>
        </p:nvGraphicFramePr>
        <p:xfrm>
          <a:off x="3874038" y="781050"/>
          <a:ext cx="7525560" cy="457200"/>
        </p:xfrm>
        <a:graphic>
          <a:graphicData uri="http://schemas.openxmlformats.org/drawingml/2006/table">
            <a:tbl>
              <a:tblPr bandRow="1">
                <a:tableStyleId>{5C22544A-7EE6-4342-B048-85BDC9FD1C3A}</a:tableStyleId>
              </a:tblPr>
              <a:tblGrid>
                <a:gridCol w="646462">
                  <a:extLst>
                    <a:ext uri="{9D8B030D-6E8A-4147-A177-3AD203B41FA5}">
                      <a16:colId xmlns:a16="http://schemas.microsoft.com/office/drawing/2014/main" val="3762482882"/>
                    </a:ext>
                  </a:extLst>
                </a:gridCol>
                <a:gridCol w="1660844">
                  <a:extLst>
                    <a:ext uri="{9D8B030D-6E8A-4147-A177-3AD203B41FA5}">
                      <a16:colId xmlns:a16="http://schemas.microsoft.com/office/drawing/2014/main" val="3226218396"/>
                    </a:ext>
                  </a:extLst>
                </a:gridCol>
                <a:gridCol w="905256">
                  <a:extLst>
                    <a:ext uri="{9D8B030D-6E8A-4147-A177-3AD203B41FA5}">
                      <a16:colId xmlns:a16="http://schemas.microsoft.com/office/drawing/2014/main" val="1479165127"/>
                    </a:ext>
                  </a:extLst>
                </a:gridCol>
                <a:gridCol w="1188720">
                  <a:extLst>
                    <a:ext uri="{9D8B030D-6E8A-4147-A177-3AD203B41FA5}">
                      <a16:colId xmlns:a16="http://schemas.microsoft.com/office/drawing/2014/main" val="2795630827"/>
                    </a:ext>
                  </a:extLst>
                </a:gridCol>
                <a:gridCol w="1435608">
                  <a:extLst>
                    <a:ext uri="{9D8B030D-6E8A-4147-A177-3AD203B41FA5}">
                      <a16:colId xmlns:a16="http://schemas.microsoft.com/office/drawing/2014/main" val="3227663492"/>
                    </a:ext>
                  </a:extLst>
                </a:gridCol>
                <a:gridCol w="1688670">
                  <a:extLst>
                    <a:ext uri="{9D8B030D-6E8A-4147-A177-3AD203B41FA5}">
                      <a16:colId xmlns:a16="http://schemas.microsoft.com/office/drawing/2014/main" val="1975335145"/>
                    </a:ext>
                  </a:extLst>
                </a:gridCol>
              </a:tblGrid>
              <a:tr h="365125">
                <a:tc>
                  <a:txBody>
                    <a:bodyPr/>
                    <a:lstStyle/>
                    <a:p>
                      <a:r>
                        <a:rPr lang="fr-FR" sz="1200" dirty="0"/>
                        <a:t>Étape</a:t>
                      </a:r>
                    </a:p>
                  </a:txBody>
                  <a:tcPr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fontAlgn="ctr"/>
                      <a:r>
                        <a:rPr lang="fr-FR" sz="1200" dirty="0"/>
                        <a:t>Imputation des nutriments</a:t>
                      </a:r>
                      <a:endParaRPr lang="fr-FR" sz="1200" b="1" dirty="0"/>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lignes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223 458</a:t>
                      </a:r>
                    </a:p>
                    <a:p>
                      <a:r>
                        <a:rPr lang="fr-FR" sz="1200" dirty="0"/>
                        <a:t>Après : 223 458</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valeurs manquantes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4 683 milliers</a:t>
                      </a:r>
                    </a:p>
                    <a:p>
                      <a:r>
                        <a:rPr lang="fr-FR" sz="1200" dirty="0"/>
                        <a:t>Après : 2 066 milliers</a:t>
                      </a:r>
                    </a:p>
                  </a:txBody>
                  <a:tcPr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576997727"/>
                  </a:ext>
                </a:extLst>
              </a:tr>
            </a:tbl>
          </a:graphicData>
        </a:graphic>
      </p:graphicFrame>
      <p:pic>
        <p:nvPicPr>
          <p:cNvPr id="3" name="Image 2">
            <a:extLst>
              <a:ext uri="{FF2B5EF4-FFF2-40B4-BE49-F238E27FC236}">
                <a16:creationId xmlns:a16="http://schemas.microsoft.com/office/drawing/2014/main" id="{DD7268F8-F4AD-5F13-5B20-C80964B8AAE4}"/>
              </a:ext>
            </a:extLst>
          </p:cNvPr>
          <p:cNvPicPr>
            <a:picLocks noChangeAspect="1"/>
          </p:cNvPicPr>
          <p:nvPr/>
        </p:nvPicPr>
        <p:blipFill>
          <a:blip r:embed="rId2"/>
          <a:stretch>
            <a:fillRect/>
          </a:stretch>
        </p:blipFill>
        <p:spPr>
          <a:xfrm>
            <a:off x="3869268" y="1300845"/>
            <a:ext cx="6901651" cy="5093863"/>
          </a:xfrm>
          <a:prstGeom prst="rect">
            <a:avLst/>
          </a:prstGeom>
        </p:spPr>
      </p:pic>
      <p:sp>
        <p:nvSpPr>
          <p:cNvPr id="7" name="Titre 1">
            <a:extLst>
              <a:ext uri="{FF2B5EF4-FFF2-40B4-BE49-F238E27FC236}">
                <a16:creationId xmlns:a16="http://schemas.microsoft.com/office/drawing/2014/main" id="{67C2731B-5645-A0C0-F9D4-BD83E8D2B288}"/>
              </a:ext>
            </a:extLst>
          </p:cNvPr>
          <p:cNvSpPr>
            <a:spLocks noGrp="1"/>
          </p:cNvSpPr>
          <p:nvPr>
            <p:ph type="title"/>
          </p:nvPr>
        </p:nvSpPr>
        <p:spPr>
          <a:xfrm>
            <a:off x="252918" y="1123837"/>
            <a:ext cx="3063853" cy="4601183"/>
          </a:xfrm>
        </p:spPr>
        <p:txBody>
          <a:bodyPr>
            <a:normAutofit/>
          </a:bodyPr>
          <a:lstStyle/>
          <a:p>
            <a:r>
              <a:rPr lang="fr-FR" sz="2000" dirty="0"/>
              <a:t>Sommaire</a:t>
            </a:r>
            <a:br>
              <a:rPr lang="fr-FR" dirty="0"/>
            </a:br>
            <a:br>
              <a:rPr lang="fr-FR" sz="2000" dirty="0"/>
            </a:br>
            <a:r>
              <a:rPr lang="fr-FR" sz="2000" dirty="0">
                <a:solidFill>
                  <a:prstClr val="white"/>
                </a:solidFill>
              </a:rPr>
              <a:t>Présentation ÉQUI CADDIE</a:t>
            </a:r>
            <a:br>
              <a:rPr lang="fr-FR" sz="2000" dirty="0">
                <a:solidFill>
                  <a:prstClr val="white"/>
                </a:solidFill>
              </a:rPr>
            </a:br>
            <a:r>
              <a:rPr lang="fr-FR" sz="2000" dirty="0">
                <a:solidFill>
                  <a:prstClr val="white"/>
                </a:solidFill>
              </a:rPr>
              <a:t>Sélection des variables</a:t>
            </a:r>
            <a:br>
              <a:rPr lang="fr-FR" sz="2000" dirty="0"/>
            </a:br>
            <a:r>
              <a:rPr lang="fr-FR" sz="2000" dirty="0">
                <a:solidFill>
                  <a:schemeClr val="tx1"/>
                </a:solidFill>
              </a:rPr>
              <a:t>Nettoyage</a:t>
            </a:r>
            <a:br>
              <a:rPr lang="fr-FR" sz="2000" dirty="0">
                <a:solidFill>
                  <a:srgbClr val="000000"/>
                </a:solidFill>
              </a:rPr>
            </a:br>
            <a:r>
              <a:rPr lang="fr-FR" sz="1600" dirty="0">
                <a:solidFill>
                  <a:srgbClr val="000000"/>
                </a:solidFill>
              </a:rPr>
              <a:t>      </a:t>
            </a:r>
            <a:r>
              <a:rPr lang="fr-FR" sz="1600" dirty="0">
                <a:solidFill>
                  <a:prstClr val="white"/>
                </a:solidFill>
              </a:rPr>
              <a:t>Suppression de lignes / code</a:t>
            </a:r>
            <a:br>
              <a:rPr lang="fr-FR" sz="1600" dirty="0">
                <a:solidFill>
                  <a:prstClr val="white"/>
                </a:solidFill>
              </a:rPr>
            </a:br>
            <a:r>
              <a:rPr lang="fr-FR" sz="1600" dirty="0"/>
              <a:t>      </a:t>
            </a:r>
            <a:r>
              <a:rPr lang="fr-FR" sz="1600" dirty="0">
                <a:solidFill>
                  <a:schemeClr val="bg1"/>
                </a:solidFill>
              </a:rPr>
              <a:t>Récupération des doses servies</a:t>
            </a:r>
            <a:br>
              <a:rPr lang="fr-FR" sz="1600" dirty="0">
                <a:solidFill>
                  <a:srgbClr val="000000"/>
                </a:solidFill>
              </a:rPr>
            </a:br>
            <a:r>
              <a:rPr lang="fr-FR" sz="1600" dirty="0"/>
              <a:t>      </a:t>
            </a:r>
            <a:r>
              <a:rPr lang="fr-FR" sz="1600" dirty="0">
                <a:solidFill>
                  <a:schemeClr val="bg1"/>
                </a:solidFill>
              </a:rPr>
              <a:t>Traitement des valeurs  aberrantes</a:t>
            </a:r>
            <a:br>
              <a:rPr lang="fr-FR" sz="1600" dirty="0">
                <a:solidFill>
                  <a:schemeClr val="tx1"/>
                </a:solidFill>
              </a:rPr>
            </a:br>
            <a:r>
              <a:rPr lang="fr-FR" sz="1600" dirty="0">
                <a:solidFill>
                  <a:schemeClr val="tx1"/>
                </a:solidFill>
              </a:rPr>
              <a:t>      </a:t>
            </a:r>
            <a:r>
              <a:rPr lang="fr-FR" sz="1600" dirty="0">
                <a:solidFill>
                  <a:schemeClr val="bg1"/>
                </a:solidFill>
              </a:rPr>
              <a:t>Suppression de lignes / nutriments</a:t>
            </a:r>
            <a:br>
              <a:rPr lang="fr-FR" sz="1600" dirty="0">
                <a:solidFill>
                  <a:schemeClr val="tx1"/>
                </a:solidFill>
              </a:rPr>
            </a:br>
            <a:r>
              <a:rPr lang="fr-FR" sz="1600" dirty="0">
                <a:solidFill>
                  <a:schemeClr val="bg1"/>
                </a:solidFill>
              </a:rPr>
              <a:t>      Détermination de groupes</a:t>
            </a:r>
            <a:br>
              <a:rPr lang="fr-FR" sz="1600" dirty="0">
                <a:solidFill>
                  <a:schemeClr val="tx1"/>
                </a:solidFill>
              </a:rPr>
            </a:br>
            <a:r>
              <a:rPr lang="fr-FR" sz="1600" dirty="0">
                <a:solidFill>
                  <a:schemeClr val="tx1"/>
                </a:solidFill>
              </a:rPr>
              <a:t>      </a:t>
            </a:r>
            <a:r>
              <a:rPr lang="fr-FR" sz="1600" dirty="0">
                <a:solidFill>
                  <a:schemeClr val="bg1"/>
                </a:solidFill>
              </a:rPr>
              <a:t>Nettoyage des groupes</a:t>
            </a:r>
            <a:br>
              <a:rPr lang="fr-FR" sz="1600" dirty="0">
                <a:solidFill>
                  <a:schemeClr val="bg1"/>
                </a:solidFill>
              </a:rPr>
            </a:br>
            <a:r>
              <a:rPr lang="fr-FR" sz="1600" dirty="0">
                <a:solidFill>
                  <a:schemeClr val="tx1"/>
                </a:solidFill>
              </a:rPr>
              <a:t>      </a:t>
            </a:r>
            <a:r>
              <a:rPr lang="fr-FR" sz="1600" dirty="0">
                <a:solidFill>
                  <a:schemeClr val="bg1"/>
                </a:solidFill>
              </a:rPr>
              <a:t>Imputation des groupes</a:t>
            </a:r>
            <a:br>
              <a:rPr lang="fr-FR" sz="1600" dirty="0">
                <a:solidFill>
                  <a:schemeClr val="bg1"/>
                </a:solidFill>
              </a:rPr>
            </a:br>
            <a:r>
              <a:rPr lang="fr-FR" sz="1600" dirty="0">
                <a:solidFill>
                  <a:schemeClr val="bg1"/>
                </a:solidFill>
              </a:rPr>
              <a:t>      </a:t>
            </a:r>
            <a:r>
              <a:rPr lang="fr-FR" sz="1600" dirty="0">
                <a:solidFill>
                  <a:schemeClr val="tx1"/>
                </a:solidFill>
              </a:rPr>
              <a:t>Imputation des nutriments</a:t>
            </a:r>
            <a:br>
              <a:rPr lang="fr-FR" sz="1600" dirty="0">
                <a:solidFill>
                  <a:schemeClr val="tx1"/>
                </a:solidFill>
              </a:rPr>
            </a:br>
            <a:r>
              <a:rPr lang="fr-FR" sz="1600" dirty="0">
                <a:solidFill>
                  <a:schemeClr val="tx1"/>
                </a:solidFill>
              </a:rPr>
              <a:t>      </a:t>
            </a:r>
            <a:r>
              <a:rPr lang="fr-FR" sz="1600" dirty="0">
                <a:solidFill>
                  <a:schemeClr val="bg1"/>
                </a:solidFill>
              </a:rPr>
              <a:t>Imputation des </a:t>
            </a:r>
            <a:r>
              <a:rPr lang="fr-FR" sz="1600" dirty="0" err="1">
                <a:solidFill>
                  <a:schemeClr val="bg1"/>
                </a:solidFill>
              </a:rPr>
              <a:t>serving_size</a:t>
            </a:r>
            <a:br>
              <a:rPr lang="fr-FR" sz="1600" dirty="0"/>
            </a:br>
            <a:r>
              <a:rPr lang="fr-FR" sz="2000" dirty="0">
                <a:solidFill>
                  <a:schemeClr val="bg1"/>
                </a:solidFill>
              </a:rPr>
              <a:t>Exploration</a:t>
            </a:r>
            <a:br>
              <a:rPr lang="fr-FR" sz="2000" dirty="0"/>
            </a:br>
            <a:r>
              <a:rPr lang="fr-FR" sz="2000" dirty="0"/>
              <a:t>Conclusion</a:t>
            </a:r>
            <a:endParaRPr lang="fr-FR" dirty="0"/>
          </a:p>
        </p:txBody>
      </p:sp>
    </p:spTree>
    <p:extLst>
      <p:ext uri="{BB962C8B-B14F-4D97-AF65-F5344CB8AC3E}">
        <p14:creationId xmlns:p14="http://schemas.microsoft.com/office/powerpoint/2010/main" val="1435964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7">
            <a:extLst>
              <a:ext uri="{FF2B5EF4-FFF2-40B4-BE49-F238E27FC236}">
                <a16:creationId xmlns:a16="http://schemas.microsoft.com/office/drawing/2014/main" id="{BE9FC94A-256B-DA6C-21B2-6987C7E5C79D}"/>
              </a:ext>
            </a:extLst>
          </p:cNvPr>
          <p:cNvSpPr>
            <a:spLocks noGrp="1"/>
          </p:cNvSpPr>
          <p:nvPr>
            <p:ph type="dt" sz="half" idx="10"/>
          </p:nvPr>
        </p:nvSpPr>
        <p:spPr>
          <a:xfrm>
            <a:off x="262465" y="6356350"/>
            <a:ext cx="2743200" cy="365125"/>
          </a:xfrm>
        </p:spPr>
        <p:txBody>
          <a:bodyPr/>
          <a:lstStyle/>
          <a:p>
            <a:fld id="{9340A1FA-6E19-B84D-B44F-9EA3C94772CE}" type="datetimeFigureOut">
              <a:rPr lang="fr-FR" smtClean="0"/>
              <a:t>07/09/2022</a:t>
            </a:fld>
            <a:endParaRPr lang="fr-FR" dirty="0"/>
          </a:p>
        </p:txBody>
      </p:sp>
      <p:sp>
        <p:nvSpPr>
          <p:cNvPr id="11" name="Slide Number Placeholder 9">
            <a:extLst>
              <a:ext uri="{FF2B5EF4-FFF2-40B4-BE49-F238E27FC236}">
                <a16:creationId xmlns:a16="http://schemas.microsoft.com/office/drawing/2014/main" id="{A96FFC0E-D2DC-B19F-9E6D-1572F3BDD8A7}"/>
              </a:ext>
            </a:extLst>
          </p:cNvPr>
          <p:cNvSpPr>
            <a:spLocks noGrp="1"/>
          </p:cNvSpPr>
          <p:nvPr>
            <p:ph type="sldNum" sz="quarter" idx="12"/>
          </p:nvPr>
        </p:nvSpPr>
        <p:spPr>
          <a:xfrm>
            <a:off x="10634135" y="6356350"/>
            <a:ext cx="1530927" cy="365125"/>
          </a:xfrm>
        </p:spPr>
        <p:txBody>
          <a:bodyPr/>
          <a:lstStyle/>
          <a:p>
            <a:fld id="{5512D3FE-F9F0-CC4E-97E8-B1A0F918D60F}" type="slidenum">
              <a:rPr lang="fr-FR" smtClean="0"/>
              <a:t>19</a:t>
            </a:fld>
            <a:r>
              <a:rPr lang="fr-FR" dirty="0"/>
              <a:t>/24</a:t>
            </a:r>
          </a:p>
        </p:txBody>
      </p:sp>
      <p:graphicFrame>
        <p:nvGraphicFramePr>
          <p:cNvPr id="6" name="Tableau 3">
            <a:extLst>
              <a:ext uri="{FF2B5EF4-FFF2-40B4-BE49-F238E27FC236}">
                <a16:creationId xmlns:a16="http://schemas.microsoft.com/office/drawing/2014/main" id="{F4863CC7-82FC-B43B-7909-126C5B5DAFED}"/>
              </a:ext>
            </a:extLst>
          </p:cNvPr>
          <p:cNvGraphicFramePr>
            <a:graphicFrameLocks/>
          </p:cNvGraphicFramePr>
          <p:nvPr>
            <p:extLst>
              <p:ext uri="{D42A27DB-BD31-4B8C-83A1-F6EECF244321}">
                <p14:modId xmlns:p14="http://schemas.microsoft.com/office/powerpoint/2010/main" val="3374718552"/>
              </p:ext>
            </p:extLst>
          </p:nvPr>
        </p:nvGraphicFramePr>
        <p:xfrm>
          <a:off x="3874038" y="781050"/>
          <a:ext cx="7525560" cy="457200"/>
        </p:xfrm>
        <a:graphic>
          <a:graphicData uri="http://schemas.openxmlformats.org/drawingml/2006/table">
            <a:tbl>
              <a:tblPr bandRow="1">
                <a:tableStyleId>{5C22544A-7EE6-4342-B048-85BDC9FD1C3A}</a:tableStyleId>
              </a:tblPr>
              <a:tblGrid>
                <a:gridCol w="646462">
                  <a:extLst>
                    <a:ext uri="{9D8B030D-6E8A-4147-A177-3AD203B41FA5}">
                      <a16:colId xmlns:a16="http://schemas.microsoft.com/office/drawing/2014/main" val="3762482882"/>
                    </a:ext>
                  </a:extLst>
                </a:gridCol>
                <a:gridCol w="1660844">
                  <a:extLst>
                    <a:ext uri="{9D8B030D-6E8A-4147-A177-3AD203B41FA5}">
                      <a16:colId xmlns:a16="http://schemas.microsoft.com/office/drawing/2014/main" val="3226218396"/>
                    </a:ext>
                  </a:extLst>
                </a:gridCol>
                <a:gridCol w="905256">
                  <a:extLst>
                    <a:ext uri="{9D8B030D-6E8A-4147-A177-3AD203B41FA5}">
                      <a16:colId xmlns:a16="http://schemas.microsoft.com/office/drawing/2014/main" val="1479165127"/>
                    </a:ext>
                  </a:extLst>
                </a:gridCol>
                <a:gridCol w="1188720">
                  <a:extLst>
                    <a:ext uri="{9D8B030D-6E8A-4147-A177-3AD203B41FA5}">
                      <a16:colId xmlns:a16="http://schemas.microsoft.com/office/drawing/2014/main" val="2795630827"/>
                    </a:ext>
                  </a:extLst>
                </a:gridCol>
                <a:gridCol w="1435608">
                  <a:extLst>
                    <a:ext uri="{9D8B030D-6E8A-4147-A177-3AD203B41FA5}">
                      <a16:colId xmlns:a16="http://schemas.microsoft.com/office/drawing/2014/main" val="3227663492"/>
                    </a:ext>
                  </a:extLst>
                </a:gridCol>
                <a:gridCol w="1688670">
                  <a:extLst>
                    <a:ext uri="{9D8B030D-6E8A-4147-A177-3AD203B41FA5}">
                      <a16:colId xmlns:a16="http://schemas.microsoft.com/office/drawing/2014/main" val="1975335145"/>
                    </a:ext>
                  </a:extLst>
                </a:gridCol>
              </a:tblGrid>
              <a:tr h="365125">
                <a:tc>
                  <a:txBody>
                    <a:bodyPr/>
                    <a:lstStyle/>
                    <a:p>
                      <a:r>
                        <a:rPr lang="fr-FR" sz="1200" dirty="0"/>
                        <a:t>Étape</a:t>
                      </a:r>
                    </a:p>
                  </a:txBody>
                  <a:tcPr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fontAlgn="ctr"/>
                      <a:r>
                        <a:rPr lang="fr-FR" sz="1200" dirty="0"/>
                        <a:t>Imputation des </a:t>
                      </a:r>
                      <a:r>
                        <a:rPr lang="fr-FR" sz="1200" dirty="0" err="1"/>
                        <a:t>serving_size</a:t>
                      </a:r>
                      <a:endParaRPr lang="fr-FR" sz="1200" b="1" dirty="0"/>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lignes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223 458</a:t>
                      </a:r>
                    </a:p>
                    <a:p>
                      <a:r>
                        <a:rPr lang="fr-FR" sz="1200" dirty="0"/>
                        <a:t>Après : 223 458</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valeurs manquantes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2 066 milliers</a:t>
                      </a:r>
                    </a:p>
                    <a:p>
                      <a:r>
                        <a:rPr lang="fr-FR" sz="1200" dirty="0"/>
                        <a:t>Après : 2 023 milliers</a:t>
                      </a:r>
                    </a:p>
                  </a:txBody>
                  <a:tcPr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576997727"/>
                  </a:ext>
                </a:extLst>
              </a:tr>
            </a:tbl>
          </a:graphicData>
        </a:graphic>
      </p:graphicFrame>
      <p:pic>
        <p:nvPicPr>
          <p:cNvPr id="4" name="Image 3">
            <a:extLst>
              <a:ext uri="{FF2B5EF4-FFF2-40B4-BE49-F238E27FC236}">
                <a16:creationId xmlns:a16="http://schemas.microsoft.com/office/drawing/2014/main" id="{A874904F-BA26-AAA3-E7CC-DB8DA15EE28B}"/>
              </a:ext>
            </a:extLst>
          </p:cNvPr>
          <p:cNvPicPr>
            <a:picLocks noChangeAspect="1"/>
          </p:cNvPicPr>
          <p:nvPr/>
        </p:nvPicPr>
        <p:blipFill rotWithShape="1">
          <a:blip r:embed="rId3"/>
          <a:srcRect l="6930"/>
          <a:stretch/>
        </p:blipFill>
        <p:spPr>
          <a:xfrm>
            <a:off x="7324988" y="1370298"/>
            <a:ext cx="4174893" cy="4537418"/>
          </a:xfrm>
          <a:prstGeom prst="rect">
            <a:avLst/>
          </a:prstGeom>
        </p:spPr>
      </p:pic>
      <p:pic>
        <p:nvPicPr>
          <p:cNvPr id="14338" name="Picture 2">
            <a:extLst>
              <a:ext uri="{FF2B5EF4-FFF2-40B4-BE49-F238E27FC236}">
                <a16:creationId xmlns:a16="http://schemas.microsoft.com/office/drawing/2014/main" id="{17EE4029-F8CF-E4DF-ED39-E38C746BE2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6493" y="1370298"/>
            <a:ext cx="3510872" cy="257182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E2B9DB1-AE28-7A88-E665-20625E9CF96D}"/>
              </a:ext>
            </a:extLst>
          </p:cNvPr>
          <p:cNvSpPr/>
          <p:nvPr/>
        </p:nvSpPr>
        <p:spPr>
          <a:xfrm>
            <a:off x="8811491" y="1626919"/>
            <a:ext cx="427512" cy="1401289"/>
          </a:xfrm>
          <a:prstGeom prst="rect">
            <a:avLst/>
          </a:prstGeom>
          <a:solidFill>
            <a:srgbClr val="E4831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6C2248DD-0455-EEE0-FEC3-0C874FA0F7F6}"/>
              </a:ext>
            </a:extLst>
          </p:cNvPr>
          <p:cNvSpPr/>
          <p:nvPr/>
        </p:nvSpPr>
        <p:spPr>
          <a:xfrm>
            <a:off x="9434751" y="3028208"/>
            <a:ext cx="427512" cy="273133"/>
          </a:xfrm>
          <a:prstGeom prst="rect">
            <a:avLst/>
          </a:prstGeom>
          <a:solidFill>
            <a:srgbClr val="E4831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4462B2E5-68F1-E2AA-C250-52B7146747C2}"/>
              </a:ext>
            </a:extLst>
          </p:cNvPr>
          <p:cNvSpPr/>
          <p:nvPr/>
        </p:nvSpPr>
        <p:spPr>
          <a:xfrm>
            <a:off x="8811491" y="3308579"/>
            <a:ext cx="427512" cy="273133"/>
          </a:xfrm>
          <a:prstGeom prst="rect">
            <a:avLst/>
          </a:prstGeom>
          <a:solidFill>
            <a:srgbClr val="E4831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A6BA7C4B-EAFD-2C02-1893-25247480B693}"/>
              </a:ext>
            </a:extLst>
          </p:cNvPr>
          <p:cNvSpPr/>
          <p:nvPr/>
        </p:nvSpPr>
        <p:spPr>
          <a:xfrm>
            <a:off x="9434751" y="3581712"/>
            <a:ext cx="427512" cy="273133"/>
          </a:xfrm>
          <a:prstGeom prst="rect">
            <a:avLst/>
          </a:prstGeom>
          <a:solidFill>
            <a:srgbClr val="E4831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A6827BA2-8F8F-5B47-4D26-25F8AA0E070C}"/>
              </a:ext>
            </a:extLst>
          </p:cNvPr>
          <p:cNvSpPr/>
          <p:nvPr/>
        </p:nvSpPr>
        <p:spPr>
          <a:xfrm>
            <a:off x="8811491" y="3854844"/>
            <a:ext cx="427512" cy="574651"/>
          </a:xfrm>
          <a:prstGeom prst="rect">
            <a:avLst/>
          </a:prstGeom>
          <a:solidFill>
            <a:srgbClr val="E4831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8061FF5B-7A59-515A-7096-68CE8EC4D127}"/>
              </a:ext>
            </a:extLst>
          </p:cNvPr>
          <p:cNvSpPr/>
          <p:nvPr/>
        </p:nvSpPr>
        <p:spPr>
          <a:xfrm>
            <a:off x="8811491" y="5246307"/>
            <a:ext cx="427512" cy="574651"/>
          </a:xfrm>
          <a:prstGeom prst="rect">
            <a:avLst/>
          </a:prstGeom>
          <a:solidFill>
            <a:srgbClr val="E4831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AA29E01C-C754-600C-5352-DE9784F97B6D}"/>
              </a:ext>
            </a:extLst>
          </p:cNvPr>
          <p:cNvSpPr/>
          <p:nvPr/>
        </p:nvSpPr>
        <p:spPr>
          <a:xfrm>
            <a:off x="9434751" y="4419670"/>
            <a:ext cx="427512" cy="273133"/>
          </a:xfrm>
          <a:prstGeom prst="rect">
            <a:avLst/>
          </a:prstGeom>
          <a:solidFill>
            <a:srgbClr val="E4831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74283D11-2D3F-2F52-6C42-4FF6C4E234F5}"/>
              </a:ext>
            </a:extLst>
          </p:cNvPr>
          <p:cNvSpPr/>
          <p:nvPr/>
        </p:nvSpPr>
        <p:spPr>
          <a:xfrm>
            <a:off x="8811491" y="4700041"/>
            <a:ext cx="427512" cy="273133"/>
          </a:xfrm>
          <a:prstGeom prst="rect">
            <a:avLst/>
          </a:prstGeom>
          <a:solidFill>
            <a:srgbClr val="E4831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19FA41DB-8A4E-0F9E-988E-220F86D99250}"/>
              </a:ext>
            </a:extLst>
          </p:cNvPr>
          <p:cNvSpPr/>
          <p:nvPr/>
        </p:nvSpPr>
        <p:spPr>
          <a:xfrm>
            <a:off x="9434751" y="4973174"/>
            <a:ext cx="427512" cy="273133"/>
          </a:xfrm>
          <a:prstGeom prst="rect">
            <a:avLst/>
          </a:prstGeom>
          <a:solidFill>
            <a:srgbClr val="E4831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342" name="Picture 6">
            <a:extLst>
              <a:ext uri="{FF2B5EF4-FFF2-40B4-BE49-F238E27FC236}">
                <a16:creationId xmlns:a16="http://schemas.microsoft.com/office/drawing/2014/main" id="{E055335B-C017-48DB-0B2B-0DD73CE840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6493" y="4098084"/>
            <a:ext cx="3510872" cy="2609548"/>
          </a:xfrm>
          <a:prstGeom prst="rect">
            <a:avLst/>
          </a:prstGeom>
          <a:noFill/>
          <a:extLst>
            <a:ext uri="{909E8E84-426E-40DD-AFC4-6F175D3DCCD1}">
              <a14:hiddenFill xmlns:a14="http://schemas.microsoft.com/office/drawing/2010/main">
                <a:solidFill>
                  <a:srgbClr val="FFFFFF"/>
                </a:solidFill>
              </a14:hiddenFill>
            </a:ext>
          </a:extLst>
        </p:spPr>
      </p:pic>
      <p:sp>
        <p:nvSpPr>
          <p:cNvPr id="21" name="Titre 1">
            <a:extLst>
              <a:ext uri="{FF2B5EF4-FFF2-40B4-BE49-F238E27FC236}">
                <a16:creationId xmlns:a16="http://schemas.microsoft.com/office/drawing/2014/main" id="{C275153A-0AE0-6CAC-0187-AB075E42D121}"/>
              </a:ext>
            </a:extLst>
          </p:cNvPr>
          <p:cNvSpPr>
            <a:spLocks noGrp="1"/>
          </p:cNvSpPr>
          <p:nvPr>
            <p:ph type="title"/>
          </p:nvPr>
        </p:nvSpPr>
        <p:spPr>
          <a:xfrm>
            <a:off x="252918" y="1123837"/>
            <a:ext cx="3063853" cy="4601183"/>
          </a:xfrm>
        </p:spPr>
        <p:txBody>
          <a:bodyPr>
            <a:normAutofit/>
          </a:bodyPr>
          <a:lstStyle/>
          <a:p>
            <a:r>
              <a:rPr lang="fr-FR" sz="2000" dirty="0"/>
              <a:t>Sommaire</a:t>
            </a:r>
            <a:br>
              <a:rPr lang="fr-FR" dirty="0"/>
            </a:br>
            <a:br>
              <a:rPr lang="fr-FR" sz="2000" dirty="0"/>
            </a:br>
            <a:r>
              <a:rPr lang="fr-FR" sz="2000" dirty="0">
                <a:solidFill>
                  <a:prstClr val="white"/>
                </a:solidFill>
              </a:rPr>
              <a:t>Présentation ÉQUI CADDIE</a:t>
            </a:r>
            <a:br>
              <a:rPr lang="fr-FR" sz="2000" dirty="0">
                <a:solidFill>
                  <a:prstClr val="white"/>
                </a:solidFill>
              </a:rPr>
            </a:br>
            <a:r>
              <a:rPr lang="fr-FR" sz="2000" dirty="0">
                <a:solidFill>
                  <a:prstClr val="white"/>
                </a:solidFill>
              </a:rPr>
              <a:t>Sélection des variables</a:t>
            </a:r>
            <a:br>
              <a:rPr lang="fr-FR" sz="2000" dirty="0"/>
            </a:br>
            <a:r>
              <a:rPr lang="fr-FR" sz="2000" dirty="0">
                <a:solidFill>
                  <a:schemeClr val="tx1"/>
                </a:solidFill>
              </a:rPr>
              <a:t>Nettoyage</a:t>
            </a:r>
            <a:br>
              <a:rPr lang="fr-FR" sz="2000" dirty="0">
                <a:solidFill>
                  <a:srgbClr val="000000"/>
                </a:solidFill>
              </a:rPr>
            </a:br>
            <a:r>
              <a:rPr lang="fr-FR" sz="1600" dirty="0">
                <a:solidFill>
                  <a:srgbClr val="000000"/>
                </a:solidFill>
              </a:rPr>
              <a:t>      </a:t>
            </a:r>
            <a:r>
              <a:rPr lang="fr-FR" sz="1600" dirty="0">
                <a:solidFill>
                  <a:prstClr val="white"/>
                </a:solidFill>
              </a:rPr>
              <a:t>Suppression de lignes / code</a:t>
            </a:r>
            <a:br>
              <a:rPr lang="fr-FR" sz="1600" dirty="0">
                <a:solidFill>
                  <a:prstClr val="white"/>
                </a:solidFill>
              </a:rPr>
            </a:br>
            <a:r>
              <a:rPr lang="fr-FR" sz="1600" dirty="0"/>
              <a:t>      </a:t>
            </a:r>
            <a:r>
              <a:rPr lang="fr-FR" sz="1600" dirty="0">
                <a:solidFill>
                  <a:schemeClr val="bg1"/>
                </a:solidFill>
              </a:rPr>
              <a:t>Récupération des doses servies</a:t>
            </a:r>
            <a:br>
              <a:rPr lang="fr-FR" sz="1600" dirty="0">
                <a:solidFill>
                  <a:srgbClr val="000000"/>
                </a:solidFill>
              </a:rPr>
            </a:br>
            <a:r>
              <a:rPr lang="fr-FR" sz="1600" dirty="0"/>
              <a:t>      </a:t>
            </a:r>
            <a:r>
              <a:rPr lang="fr-FR" sz="1600" dirty="0">
                <a:solidFill>
                  <a:schemeClr val="bg1"/>
                </a:solidFill>
              </a:rPr>
              <a:t>Traitement des valeurs  aberrantes</a:t>
            </a:r>
            <a:br>
              <a:rPr lang="fr-FR" sz="1600" dirty="0">
                <a:solidFill>
                  <a:schemeClr val="tx1"/>
                </a:solidFill>
              </a:rPr>
            </a:br>
            <a:r>
              <a:rPr lang="fr-FR" sz="1600" dirty="0">
                <a:solidFill>
                  <a:schemeClr val="tx1"/>
                </a:solidFill>
              </a:rPr>
              <a:t>      </a:t>
            </a:r>
            <a:r>
              <a:rPr lang="fr-FR" sz="1600" dirty="0">
                <a:solidFill>
                  <a:schemeClr val="bg1"/>
                </a:solidFill>
              </a:rPr>
              <a:t>Suppression de lignes / nutriments</a:t>
            </a:r>
            <a:br>
              <a:rPr lang="fr-FR" sz="1600" dirty="0">
                <a:solidFill>
                  <a:schemeClr val="tx1"/>
                </a:solidFill>
              </a:rPr>
            </a:br>
            <a:r>
              <a:rPr lang="fr-FR" sz="1600" dirty="0">
                <a:solidFill>
                  <a:schemeClr val="bg1"/>
                </a:solidFill>
              </a:rPr>
              <a:t>      Détermination de groupes</a:t>
            </a:r>
            <a:br>
              <a:rPr lang="fr-FR" sz="1600" dirty="0">
                <a:solidFill>
                  <a:schemeClr val="tx1"/>
                </a:solidFill>
              </a:rPr>
            </a:br>
            <a:r>
              <a:rPr lang="fr-FR" sz="1600" dirty="0">
                <a:solidFill>
                  <a:schemeClr val="tx1"/>
                </a:solidFill>
              </a:rPr>
              <a:t>      </a:t>
            </a:r>
            <a:r>
              <a:rPr lang="fr-FR" sz="1600" dirty="0">
                <a:solidFill>
                  <a:schemeClr val="bg1"/>
                </a:solidFill>
              </a:rPr>
              <a:t>Nettoyage des groupes</a:t>
            </a:r>
            <a:br>
              <a:rPr lang="fr-FR" sz="1600" dirty="0">
                <a:solidFill>
                  <a:schemeClr val="bg1"/>
                </a:solidFill>
              </a:rPr>
            </a:br>
            <a:r>
              <a:rPr lang="fr-FR" sz="1600" dirty="0">
                <a:solidFill>
                  <a:schemeClr val="tx1"/>
                </a:solidFill>
              </a:rPr>
              <a:t>      </a:t>
            </a:r>
            <a:r>
              <a:rPr lang="fr-FR" sz="1600" dirty="0">
                <a:solidFill>
                  <a:schemeClr val="bg1"/>
                </a:solidFill>
              </a:rPr>
              <a:t>Imputation des groupes</a:t>
            </a:r>
            <a:br>
              <a:rPr lang="fr-FR" sz="1600" dirty="0">
                <a:solidFill>
                  <a:schemeClr val="bg1"/>
                </a:solidFill>
              </a:rPr>
            </a:br>
            <a:r>
              <a:rPr lang="fr-FR" sz="1600" dirty="0">
                <a:solidFill>
                  <a:schemeClr val="bg1"/>
                </a:solidFill>
              </a:rPr>
              <a:t>      Imputation des nutriments</a:t>
            </a:r>
            <a:br>
              <a:rPr lang="fr-FR" sz="1600" dirty="0">
                <a:solidFill>
                  <a:schemeClr val="tx1"/>
                </a:solidFill>
              </a:rPr>
            </a:br>
            <a:r>
              <a:rPr lang="fr-FR" sz="1600" dirty="0">
                <a:solidFill>
                  <a:schemeClr val="tx1"/>
                </a:solidFill>
              </a:rPr>
              <a:t>      Imputation des </a:t>
            </a:r>
            <a:r>
              <a:rPr lang="fr-FR" sz="1600" dirty="0" err="1">
                <a:solidFill>
                  <a:schemeClr val="tx1"/>
                </a:solidFill>
              </a:rPr>
              <a:t>serving_size</a:t>
            </a:r>
            <a:br>
              <a:rPr lang="fr-FR" sz="1600" dirty="0"/>
            </a:br>
            <a:r>
              <a:rPr lang="fr-FR" sz="2000" dirty="0">
                <a:solidFill>
                  <a:schemeClr val="bg1"/>
                </a:solidFill>
              </a:rPr>
              <a:t>Exploration</a:t>
            </a:r>
            <a:br>
              <a:rPr lang="fr-FR" sz="2000" dirty="0"/>
            </a:br>
            <a:r>
              <a:rPr lang="fr-FR" sz="2000" dirty="0"/>
              <a:t>Conclusion</a:t>
            </a:r>
            <a:endParaRPr lang="fr-FR" dirty="0"/>
          </a:p>
        </p:txBody>
      </p:sp>
    </p:spTree>
    <p:extLst>
      <p:ext uri="{BB962C8B-B14F-4D97-AF65-F5344CB8AC3E}">
        <p14:creationId xmlns:p14="http://schemas.microsoft.com/office/powerpoint/2010/main" val="1835836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FEE2119-F679-5A05-0B3A-71F7401AE464}"/>
              </a:ext>
            </a:extLst>
          </p:cNvPr>
          <p:cNvSpPr>
            <a:spLocks noGrp="1"/>
          </p:cNvSpPr>
          <p:nvPr>
            <p:ph idx="1"/>
          </p:nvPr>
        </p:nvSpPr>
        <p:spPr/>
        <p:txBody>
          <a:bodyPr>
            <a:normAutofit fontScale="92500" lnSpcReduction="10000"/>
          </a:bodyPr>
          <a:lstStyle/>
          <a:p>
            <a:pPr marL="0" indent="0">
              <a:buNone/>
            </a:pPr>
            <a:r>
              <a:rPr lang="fr-FR" dirty="0"/>
              <a:t>Sommaire</a:t>
            </a:r>
          </a:p>
          <a:p>
            <a:r>
              <a:rPr lang="fr-FR" dirty="0"/>
              <a:t>Présentation ÉQUI CADDIE</a:t>
            </a:r>
          </a:p>
          <a:p>
            <a:r>
              <a:rPr lang="fr-FR" dirty="0"/>
              <a:t>Sélection des données</a:t>
            </a:r>
          </a:p>
          <a:p>
            <a:r>
              <a:rPr lang="fr-FR" dirty="0"/>
              <a:t>Nettoyage</a:t>
            </a:r>
          </a:p>
          <a:p>
            <a:pPr lvl="1"/>
            <a:r>
              <a:rPr lang="fr-FR" dirty="0"/>
              <a:t>Suppression de lignes / code</a:t>
            </a:r>
          </a:p>
          <a:p>
            <a:pPr lvl="1"/>
            <a:r>
              <a:rPr lang="fr-FR" dirty="0"/>
              <a:t>Récupération des doses servies</a:t>
            </a:r>
          </a:p>
          <a:p>
            <a:pPr lvl="1"/>
            <a:r>
              <a:rPr lang="fr-FR" dirty="0"/>
              <a:t>Traitement des valeurs  aberrantes</a:t>
            </a:r>
          </a:p>
          <a:p>
            <a:pPr lvl="1"/>
            <a:r>
              <a:rPr lang="fr-FR" dirty="0"/>
              <a:t>Suppression de lignes / nutriments</a:t>
            </a:r>
          </a:p>
          <a:p>
            <a:pPr lvl="1"/>
            <a:r>
              <a:rPr lang="fr-FR" dirty="0"/>
              <a:t>Détermination de groupes</a:t>
            </a:r>
          </a:p>
          <a:p>
            <a:pPr lvl="1"/>
            <a:r>
              <a:rPr lang="fr-FR" dirty="0"/>
              <a:t>Nettoyage des groupes</a:t>
            </a:r>
          </a:p>
          <a:p>
            <a:pPr lvl="1"/>
            <a:r>
              <a:rPr lang="fr-FR" dirty="0"/>
              <a:t>Imputation des groupes</a:t>
            </a:r>
          </a:p>
          <a:p>
            <a:pPr lvl="1"/>
            <a:r>
              <a:rPr lang="fr-FR" dirty="0"/>
              <a:t>Imputation des nutriments</a:t>
            </a:r>
          </a:p>
          <a:p>
            <a:pPr lvl="1"/>
            <a:r>
              <a:rPr lang="fr-FR" dirty="0"/>
              <a:t>Imputation des </a:t>
            </a:r>
            <a:r>
              <a:rPr lang="fr-FR" dirty="0" err="1"/>
              <a:t>serving_size</a:t>
            </a:r>
            <a:endParaRPr lang="fr-FR" dirty="0"/>
          </a:p>
          <a:p>
            <a:r>
              <a:rPr lang="fr-FR" dirty="0"/>
              <a:t>Exploration</a:t>
            </a:r>
          </a:p>
          <a:p>
            <a:r>
              <a:rPr lang="fr-FR" dirty="0"/>
              <a:t>Conclusion</a:t>
            </a:r>
          </a:p>
        </p:txBody>
      </p:sp>
      <p:sp>
        <p:nvSpPr>
          <p:cNvPr id="7" name="Date Placeholder 7">
            <a:extLst>
              <a:ext uri="{FF2B5EF4-FFF2-40B4-BE49-F238E27FC236}">
                <a16:creationId xmlns:a16="http://schemas.microsoft.com/office/drawing/2014/main" id="{CCA49B15-8937-B89F-3D93-1C795857DC55}"/>
              </a:ext>
            </a:extLst>
          </p:cNvPr>
          <p:cNvSpPr>
            <a:spLocks noGrp="1"/>
          </p:cNvSpPr>
          <p:nvPr>
            <p:ph type="dt" sz="half" idx="10"/>
          </p:nvPr>
        </p:nvSpPr>
        <p:spPr>
          <a:xfrm>
            <a:off x="262465" y="6356350"/>
            <a:ext cx="2743200" cy="365125"/>
          </a:xfrm>
        </p:spPr>
        <p:txBody>
          <a:bodyPr/>
          <a:lstStyle/>
          <a:p>
            <a:fld id="{9340A1FA-6E19-B84D-B44F-9EA3C94772CE}" type="datetimeFigureOut">
              <a:rPr lang="fr-FR" smtClean="0"/>
              <a:t>07/09/2022</a:t>
            </a:fld>
            <a:endParaRPr lang="fr-FR" dirty="0"/>
          </a:p>
        </p:txBody>
      </p:sp>
      <p:sp>
        <p:nvSpPr>
          <p:cNvPr id="8" name="Footer Placeholder 8">
            <a:extLst>
              <a:ext uri="{FF2B5EF4-FFF2-40B4-BE49-F238E27FC236}">
                <a16:creationId xmlns:a16="http://schemas.microsoft.com/office/drawing/2014/main" id="{8CD5E7EF-374D-2D52-8A1F-E6D3475477D3}"/>
              </a:ext>
            </a:extLst>
          </p:cNvPr>
          <p:cNvSpPr>
            <a:spLocks noGrp="1"/>
          </p:cNvSpPr>
          <p:nvPr>
            <p:ph type="ftr" sz="quarter" idx="11"/>
          </p:nvPr>
        </p:nvSpPr>
        <p:spPr>
          <a:xfrm>
            <a:off x="3869268" y="6356350"/>
            <a:ext cx="5911517" cy="365125"/>
          </a:xfrm>
        </p:spPr>
        <p:txBody>
          <a:bodyPr/>
          <a:lstStyle/>
          <a:p>
            <a:r>
              <a:rPr lang="fr-FR" dirty="0"/>
              <a:t>Appel à projet pour une application innovante en lien avec l’alimentation</a:t>
            </a:r>
          </a:p>
        </p:txBody>
      </p:sp>
      <p:sp>
        <p:nvSpPr>
          <p:cNvPr id="9" name="Slide Number Placeholder 9">
            <a:extLst>
              <a:ext uri="{FF2B5EF4-FFF2-40B4-BE49-F238E27FC236}">
                <a16:creationId xmlns:a16="http://schemas.microsoft.com/office/drawing/2014/main" id="{D1CC5263-8784-1F88-2CC8-4BE75B771545}"/>
              </a:ext>
            </a:extLst>
          </p:cNvPr>
          <p:cNvSpPr>
            <a:spLocks noGrp="1"/>
          </p:cNvSpPr>
          <p:nvPr>
            <p:ph type="sldNum" sz="quarter" idx="12"/>
          </p:nvPr>
        </p:nvSpPr>
        <p:spPr>
          <a:xfrm>
            <a:off x="10634135" y="6356350"/>
            <a:ext cx="1530927" cy="365125"/>
          </a:xfrm>
        </p:spPr>
        <p:txBody>
          <a:bodyPr/>
          <a:lstStyle/>
          <a:p>
            <a:fld id="{5512D3FE-F9F0-CC4E-97E8-B1A0F918D60F}" type="slidenum">
              <a:rPr lang="fr-FR" smtClean="0"/>
              <a:t>2</a:t>
            </a:fld>
            <a:r>
              <a:rPr lang="fr-FR" dirty="0"/>
              <a:t>/24</a:t>
            </a:r>
          </a:p>
        </p:txBody>
      </p:sp>
      <p:sp>
        <p:nvSpPr>
          <p:cNvPr id="6" name="Titre 1">
            <a:extLst>
              <a:ext uri="{FF2B5EF4-FFF2-40B4-BE49-F238E27FC236}">
                <a16:creationId xmlns:a16="http://schemas.microsoft.com/office/drawing/2014/main" id="{A0439B92-FC47-53AE-88CA-94FA7FA40C6E}"/>
              </a:ext>
            </a:extLst>
          </p:cNvPr>
          <p:cNvSpPr>
            <a:spLocks noGrp="1"/>
          </p:cNvSpPr>
          <p:nvPr>
            <p:ph type="title"/>
          </p:nvPr>
        </p:nvSpPr>
        <p:spPr>
          <a:xfrm>
            <a:off x="252918" y="1123837"/>
            <a:ext cx="3063853" cy="4601183"/>
          </a:xfrm>
        </p:spPr>
        <p:txBody>
          <a:bodyPr>
            <a:normAutofit/>
          </a:bodyPr>
          <a:lstStyle/>
          <a:p>
            <a:r>
              <a:rPr lang="fr-FR" sz="2000" dirty="0">
                <a:solidFill>
                  <a:schemeClr val="tx1"/>
                </a:solidFill>
              </a:rPr>
              <a:t>Sommaire</a:t>
            </a:r>
            <a:br>
              <a:rPr lang="fr-FR" dirty="0"/>
            </a:br>
            <a:br>
              <a:rPr lang="fr-FR" sz="2000" dirty="0"/>
            </a:br>
            <a:r>
              <a:rPr lang="fr-FR" sz="2000" dirty="0">
                <a:solidFill>
                  <a:prstClr val="white"/>
                </a:solidFill>
              </a:rPr>
              <a:t>Présentation ÉQUI CADDIE</a:t>
            </a:r>
            <a:br>
              <a:rPr lang="fr-FR" sz="2000" dirty="0">
                <a:solidFill>
                  <a:prstClr val="white"/>
                </a:solidFill>
              </a:rPr>
            </a:br>
            <a:r>
              <a:rPr lang="fr-FR" sz="2000" dirty="0">
                <a:solidFill>
                  <a:schemeClr val="bg1"/>
                </a:solidFill>
              </a:rPr>
              <a:t>Sélection des variables</a:t>
            </a:r>
            <a:br>
              <a:rPr lang="fr-FR" sz="2000" dirty="0"/>
            </a:br>
            <a:r>
              <a:rPr lang="fr-FR" sz="2000" dirty="0">
                <a:solidFill>
                  <a:schemeClr val="bg1"/>
                </a:solidFill>
              </a:rPr>
              <a:t>Nettoyage</a:t>
            </a:r>
            <a:br>
              <a:rPr lang="fr-FR" sz="2000" dirty="0">
                <a:solidFill>
                  <a:srgbClr val="000000"/>
                </a:solidFill>
              </a:rPr>
            </a:br>
            <a:r>
              <a:rPr lang="fr-FR" sz="1600" dirty="0">
                <a:solidFill>
                  <a:srgbClr val="000000"/>
                </a:solidFill>
              </a:rPr>
              <a:t>      </a:t>
            </a:r>
            <a:r>
              <a:rPr lang="fr-FR" sz="1600" dirty="0">
                <a:solidFill>
                  <a:prstClr val="white"/>
                </a:solidFill>
              </a:rPr>
              <a:t>Suppression de lignes / code</a:t>
            </a:r>
            <a:br>
              <a:rPr lang="fr-FR" sz="1600" dirty="0">
                <a:solidFill>
                  <a:prstClr val="white"/>
                </a:solidFill>
              </a:rPr>
            </a:br>
            <a:r>
              <a:rPr lang="fr-FR" sz="1600" dirty="0"/>
              <a:t>      </a:t>
            </a:r>
            <a:r>
              <a:rPr lang="fr-FR" sz="1600" dirty="0">
                <a:solidFill>
                  <a:schemeClr val="bg1"/>
                </a:solidFill>
              </a:rPr>
              <a:t>Récupération des doses servies</a:t>
            </a:r>
            <a:br>
              <a:rPr lang="fr-FR" sz="1600" dirty="0">
                <a:solidFill>
                  <a:srgbClr val="000000"/>
                </a:solidFill>
              </a:rPr>
            </a:br>
            <a:r>
              <a:rPr lang="fr-FR" sz="1600" dirty="0"/>
              <a:t>      </a:t>
            </a:r>
            <a:r>
              <a:rPr lang="fr-FR" sz="1600" dirty="0">
                <a:solidFill>
                  <a:schemeClr val="bg1"/>
                </a:solidFill>
              </a:rPr>
              <a:t>Traitement des valeurs  aberrantes</a:t>
            </a:r>
            <a:br>
              <a:rPr lang="fr-FR" sz="1600" dirty="0">
                <a:solidFill>
                  <a:schemeClr val="tx1"/>
                </a:solidFill>
              </a:rPr>
            </a:br>
            <a:r>
              <a:rPr lang="fr-FR" sz="1600" dirty="0">
                <a:solidFill>
                  <a:schemeClr val="tx1"/>
                </a:solidFill>
              </a:rPr>
              <a:t>      </a:t>
            </a:r>
            <a:r>
              <a:rPr lang="fr-FR" sz="1600" dirty="0">
                <a:solidFill>
                  <a:schemeClr val="bg1"/>
                </a:solidFill>
              </a:rPr>
              <a:t>Suppression de lignes / nutriments</a:t>
            </a:r>
            <a:br>
              <a:rPr lang="fr-FR" sz="1600" dirty="0">
                <a:solidFill>
                  <a:schemeClr val="tx1"/>
                </a:solidFill>
              </a:rPr>
            </a:br>
            <a:r>
              <a:rPr lang="fr-FR" sz="1600" dirty="0">
                <a:solidFill>
                  <a:schemeClr val="bg1"/>
                </a:solidFill>
              </a:rPr>
              <a:t>      Détermination de groupes</a:t>
            </a:r>
            <a:br>
              <a:rPr lang="fr-FR" sz="1600" dirty="0">
                <a:solidFill>
                  <a:schemeClr val="tx1"/>
                </a:solidFill>
              </a:rPr>
            </a:br>
            <a:r>
              <a:rPr lang="fr-FR" sz="1600" dirty="0">
                <a:solidFill>
                  <a:schemeClr val="tx1"/>
                </a:solidFill>
              </a:rPr>
              <a:t>      </a:t>
            </a:r>
            <a:r>
              <a:rPr lang="fr-FR" sz="1600" dirty="0">
                <a:solidFill>
                  <a:schemeClr val="bg1"/>
                </a:solidFill>
              </a:rPr>
              <a:t>Nettoyage des groupes</a:t>
            </a:r>
            <a:br>
              <a:rPr lang="fr-FR" sz="1600" dirty="0">
                <a:solidFill>
                  <a:schemeClr val="bg1"/>
                </a:solidFill>
              </a:rPr>
            </a:br>
            <a:r>
              <a:rPr lang="fr-FR" sz="1600" dirty="0">
                <a:solidFill>
                  <a:schemeClr val="tx1"/>
                </a:solidFill>
              </a:rPr>
              <a:t>      </a:t>
            </a:r>
            <a:r>
              <a:rPr lang="fr-FR" sz="1600" dirty="0">
                <a:solidFill>
                  <a:schemeClr val="bg1"/>
                </a:solidFill>
              </a:rPr>
              <a:t>Imputation des groupes</a:t>
            </a:r>
            <a:br>
              <a:rPr lang="fr-FR" sz="1600" dirty="0">
                <a:solidFill>
                  <a:schemeClr val="bg1"/>
                </a:solidFill>
              </a:rPr>
            </a:br>
            <a:r>
              <a:rPr lang="fr-FR" sz="1600" dirty="0">
                <a:solidFill>
                  <a:schemeClr val="bg1"/>
                </a:solidFill>
              </a:rPr>
              <a:t>      Imputation des nutriments</a:t>
            </a:r>
            <a:br>
              <a:rPr lang="fr-FR" sz="1600" dirty="0">
                <a:solidFill>
                  <a:schemeClr val="tx1"/>
                </a:solidFill>
              </a:rPr>
            </a:br>
            <a:r>
              <a:rPr lang="fr-FR" sz="1600" dirty="0">
                <a:solidFill>
                  <a:schemeClr val="tx1"/>
                </a:solidFill>
              </a:rPr>
              <a:t>      </a:t>
            </a:r>
            <a:r>
              <a:rPr lang="fr-FR" sz="1600" dirty="0">
                <a:solidFill>
                  <a:schemeClr val="bg1"/>
                </a:solidFill>
              </a:rPr>
              <a:t>Imputation des </a:t>
            </a:r>
            <a:r>
              <a:rPr lang="fr-FR" sz="1600" dirty="0" err="1">
                <a:solidFill>
                  <a:schemeClr val="bg1"/>
                </a:solidFill>
              </a:rPr>
              <a:t>serving_size</a:t>
            </a:r>
            <a:br>
              <a:rPr lang="fr-FR" sz="1600" dirty="0">
                <a:solidFill>
                  <a:schemeClr val="bg1"/>
                </a:solidFill>
              </a:rPr>
            </a:br>
            <a:r>
              <a:rPr lang="fr-FR" sz="2000" dirty="0">
                <a:solidFill>
                  <a:schemeClr val="bg1"/>
                </a:solidFill>
              </a:rPr>
              <a:t>Exploration</a:t>
            </a:r>
            <a:br>
              <a:rPr lang="fr-FR" sz="2000" dirty="0">
                <a:solidFill>
                  <a:schemeClr val="bg1"/>
                </a:solidFill>
              </a:rPr>
            </a:br>
            <a:r>
              <a:rPr lang="fr-FR" sz="2000" dirty="0"/>
              <a:t>Conclusion</a:t>
            </a:r>
            <a:endParaRPr lang="fr-FR" dirty="0"/>
          </a:p>
        </p:txBody>
      </p:sp>
    </p:spTree>
    <p:extLst>
      <p:ext uri="{BB962C8B-B14F-4D97-AF65-F5344CB8AC3E}">
        <p14:creationId xmlns:p14="http://schemas.microsoft.com/office/powerpoint/2010/main" val="2188312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7">
            <a:extLst>
              <a:ext uri="{FF2B5EF4-FFF2-40B4-BE49-F238E27FC236}">
                <a16:creationId xmlns:a16="http://schemas.microsoft.com/office/drawing/2014/main" id="{BE9FC94A-256B-DA6C-21B2-6987C7E5C79D}"/>
              </a:ext>
            </a:extLst>
          </p:cNvPr>
          <p:cNvSpPr>
            <a:spLocks noGrp="1"/>
          </p:cNvSpPr>
          <p:nvPr>
            <p:ph type="dt" sz="half" idx="10"/>
          </p:nvPr>
        </p:nvSpPr>
        <p:spPr>
          <a:xfrm>
            <a:off x="262465" y="6356350"/>
            <a:ext cx="2743200" cy="365125"/>
          </a:xfrm>
        </p:spPr>
        <p:txBody>
          <a:bodyPr/>
          <a:lstStyle/>
          <a:p>
            <a:fld id="{9340A1FA-6E19-B84D-B44F-9EA3C94772CE}" type="datetimeFigureOut">
              <a:rPr lang="fr-FR" smtClean="0"/>
              <a:t>07/09/2022</a:t>
            </a:fld>
            <a:endParaRPr lang="fr-FR" dirty="0"/>
          </a:p>
        </p:txBody>
      </p:sp>
      <p:sp>
        <p:nvSpPr>
          <p:cNvPr id="11" name="Slide Number Placeholder 9">
            <a:extLst>
              <a:ext uri="{FF2B5EF4-FFF2-40B4-BE49-F238E27FC236}">
                <a16:creationId xmlns:a16="http://schemas.microsoft.com/office/drawing/2014/main" id="{A96FFC0E-D2DC-B19F-9E6D-1572F3BDD8A7}"/>
              </a:ext>
            </a:extLst>
          </p:cNvPr>
          <p:cNvSpPr>
            <a:spLocks noGrp="1"/>
          </p:cNvSpPr>
          <p:nvPr>
            <p:ph type="sldNum" sz="quarter" idx="12"/>
          </p:nvPr>
        </p:nvSpPr>
        <p:spPr>
          <a:xfrm>
            <a:off x="10634135" y="6356350"/>
            <a:ext cx="1530927" cy="365125"/>
          </a:xfrm>
        </p:spPr>
        <p:txBody>
          <a:bodyPr/>
          <a:lstStyle/>
          <a:p>
            <a:fld id="{5512D3FE-F9F0-CC4E-97E8-B1A0F918D60F}" type="slidenum">
              <a:rPr lang="fr-FR" smtClean="0"/>
              <a:t>20</a:t>
            </a:fld>
            <a:r>
              <a:rPr lang="fr-FR" dirty="0"/>
              <a:t>/24</a:t>
            </a:r>
          </a:p>
        </p:txBody>
      </p:sp>
      <p:sp>
        <p:nvSpPr>
          <p:cNvPr id="13" name="Titre 1">
            <a:extLst>
              <a:ext uri="{FF2B5EF4-FFF2-40B4-BE49-F238E27FC236}">
                <a16:creationId xmlns:a16="http://schemas.microsoft.com/office/drawing/2014/main" id="{E36CBC9F-E934-932E-8B06-256D1EB59CA9}"/>
              </a:ext>
            </a:extLst>
          </p:cNvPr>
          <p:cNvSpPr>
            <a:spLocks noGrp="1"/>
          </p:cNvSpPr>
          <p:nvPr>
            <p:ph type="title"/>
          </p:nvPr>
        </p:nvSpPr>
        <p:spPr>
          <a:xfrm>
            <a:off x="252918" y="1123837"/>
            <a:ext cx="3063853" cy="4601183"/>
          </a:xfrm>
        </p:spPr>
        <p:txBody>
          <a:bodyPr>
            <a:normAutofit/>
          </a:bodyPr>
          <a:lstStyle/>
          <a:p>
            <a:r>
              <a:rPr lang="fr-FR" sz="2000" dirty="0"/>
              <a:t>Sommaire</a:t>
            </a:r>
            <a:br>
              <a:rPr lang="fr-FR" dirty="0"/>
            </a:br>
            <a:br>
              <a:rPr lang="fr-FR" sz="2000" dirty="0"/>
            </a:br>
            <a:r>
              <a:rPr lang="fr-FR" sz="2000" dirty="0">
                <a:solidFill>
                  <a:prstClr val="white"/>
                </a:solidFill>
              </a:rPr>
              <a:t>Présentation ÉQUI CADDIE</a:t>
            </a:r>
            <a:br>
              <a:rPr lang="fr-FR" sz="2000" dirty="0">
                <a:solidFill>
                  <a:prstClr val="white"/>
                </a:solidFill>
              </a:rPr>
            </a:br>
            <a:r>
              <a:rPr lang="fr-FR" sz="2000" dirty="0">
                <a:solidFill>
                  <a:prstClr val="white"/>
                </a:solidFill>
              </a:rPr>
              <a:t>Sélection des variables</a:t>
            </a:r>
            <a:br>
              <a:rPr lang="fr-FR" sz="2000" dirty="0"/>
            </a:br>
            <a:r>
              <a:rPr lang="fr-FR" sz="2000" dirty="0">
                <a:solidFill>
                  <a:schemeClr val="bg1"/>
                </a:solidFill>
              </a:rPr>
              <a:t>Nettoyage</a:t>
            </a:r>
            <a:br>
              <a:rPr lang="fr-FR" sz="2000" dirty="0">
                <a:solidFill>
                  <a:srgbClr val="000000"/>
                </a:solidFill>
              </a:rPr>
            </a:br>
            <a:r>
              <a:rPr lang="fr-FR" sz="1600" dirty="0">
                <a:solidFill>
                  <a:srgbClr val="000000"/>
                </a:solidFill>
              </a:rPr>
              <a:t>      </a:t>
            </a:r>
            <a:r>
              <a:rPr lang="fr-FR" sz="1600" dirty="0">
                <a:solidFill>
                  <a:prstClr val="white"/>
                </a:solidFill>
              </a:rPr>
              <a:t>Suppression de lignes / code</a:t>
            </a:r>
            <a:br>
              <a:rPr lang="fr-FR" sz="1600" dirty="0">
                <a:solidFill>
                  <a:prstClr val="white"/>
                </a:solidFill>
              </a:rPr>
            </a:br>
            <a:r>
              <a:rPr lang="fr-FR" sz="1600" dirty="0"/>
              <a:t>      </a:t>
            </a:r>
            <a:r>
              <a:rPr lang="fr-FR" sz="1600" dirty="0">
                <a:solidFill>
                  <a:schemeClr val="bg1"/>
                </a:solidFill>
              </a:rPr>
              <a:t>Récupération des doses servies</a:t>
            </a:r>
            <a:br>
              <a:rPr lang="fr-FR" sz="1600" dirty="0">
                <a:solidFill>
                  <a:srgbClr val="000000"/>
                </a:solidFill>
              </a:rPr>
            </a:br>
            <a:r>
              <a:rPr lang="fr-FR" sz="1600" dirty="0"/>
              <a:t>      </a:t>
            </a:r>
            <a:r>
              <a:rPr lang="fr-FR" sz="1600" dirty="0">
                <a:solidFill>
                  <a:schemeClr val="bg1"/>
                </a:solidFill>
              </a:rPr>
              <a:t>Traitement des valeurs  aberrantes</a:t>
            </a:r>
            <a:br>
              <a:rPr lang="fr-FR" sz="1600" dirty="0">
                <a:solidFill>
                  <a:schemeClr val="tx1"/>
                </a:solidFill>
              </a:rPr>
            </a:br>
            <a:r>
              <a:rPr lang="fr-FR" sz="1600" dirty="0">
                <a:solidFill>
                  <a:schemeClr val="tx1"/>
                </a:solidFill>
              </a:rPr>
              <a:t>      </a:t>
            </a:r>
            <a:r>
              <a:rPr lang="fr-FR" sz="1600" dirty="0">
                <a:solidFill>
                  <a:schemeClr val="bg1"/>
                </a:solidFill>
              </a:rPr>
              <a:t>Suppression de lignes / nutriments</a:t>
            </a:r>
            <a:br>
              <a:rPr lang="fr-FR" sz="1600" dirty="0">
                <a:solidFill>
                  <a:schemeClr val="tx1"/>
                </a:solidFill>
              </a:rPr>
            </a:br>
            <a:r>
              <a:rPr lang="fr-FR" sz="1600" dirty="0">
                <a:solidFill>
                  <a:schemeClr val="bg1"/>
                </a:solidFill>
              </a:rPr>
              <a:t>      Détermination de groupes</a:t>
            </a:r>
            <a:br>
              <a:rPr lang="fr-FR" sz="1600" dirty="0">
                <a:solidFill>
                  <a:schemeClr val="tx1"/>
                </a:solidFill>
              </a:rPr>
            </a:br>
            <a:r>
              <a:rPr lang="fr-FR" sz="1600" dirty="0">
                <a:solidFill>
                  <a:schemeClr val="tx1"/>
                </a:solidFill>
              </a:rPr>
              <a:t>      </a:t>
            </a:r>
            <a:r>
              <a:rPr lang="fr-FR" sz="1600" dirty="0">
                <a:solidFill>
                  <a:schemeClr val="bg1"/>
                </a:solidFill>
              </a:rPr>
              <a:t>Nettoyage des groupes</a:t>
            </a:r>
            <a:br>
              <a:rPr lang="fr-FR" sz="1600" dirty="0">
                <a:solidFill>
                  <a:schemeClr val="bg1"/>
                </a:solidFill>
              </a:rPr>
            </a:br>
            <a:r>
              <a:rPr lang="fr-FR" sz="1600" dirty="0">
                <a:solidFill>
                  <a:schemeClr val="tx1"/>
                </a:solidFill>
              </a:rPr>
              <a:t>      </a:t>
            </a:r>
            <a:r>
              <a:rPr lang="fr-FR" sz="1600" dirty="0">
                <a:solidFill>
                  <a:schemeClr val="bg1"/>
                </a:solidFill>
              </a:rPr>
              <a:t>Imputation des groupes</a:t>
            </a:r>
            <a:br>
              <a:rPr lang="fr-FR" sz="1600" dirty="0">
                <a:solidFill>
                  <a:schemeClr val="bg1"/>
                </a:solidFill>
              </a:rPr>
            </a:br>
            <a:r>
              <a:rPr lang="fr-FR" sz="1600" dirty="0">
                <a:solidFill>
                  <a:schemeClr val="bg1"/>
                </a:solidFill>
              </a:rPr>
              <a:t>      Imputation des nutriments</a:t>
            </a:r>
            <a:br>
              <a:rPr lang="fr-FR" sz="1600" dirty="0">
                <a:solidFill>
                  <a:schemeClr val="tx1"/>
                </a:solidFill>
              </a:rPr>
            </a:br>
            <a:r>
              <a:rPr lang="fr-FR" sz="1600" dirty="0">
                <a:solidFill>
                  <a:schemeClr val="tx1"/>
                </a:solidFill>
              </a:rPr>
              <a:t>      </a:t>
            </a:r>
            <a:r>
              <a:rPr lang="fr-FR" sz="1600" dirty="0">
                <a:solidFill>
                  <a:schemeClr val="bg1"/>
                </a:solidFill>
              </a:rPr>
              <a:t>Imputation des </a:t>
            </a:r>
            <a:r>
              <a:rPr lang="fr-FR" sz="1600" dirty="0" err="1">
                <a:solidFill>
                  <a:schemeClr val="bg1"/>
                </a:solidFill>
              </a:rPr>
              <a:t>serving_size</a:t>
            </a:r>
            <a:br>
              <a:rPr lang="fr-FR" sz="1600" dirty="0"/>
            </a:br>
            <a:r>
              <a:rPr lang="fr-FR" sz="2000" dirty="0">
                <a:solidFill>
                  <a:schemeClr val="tx1"/>
                </a:solidFill>
              </a:rPr>
              <a:t>Exploration</a:t>
            </a:r>
            <a:br>
              <a:rPr lang="fr-FR" sz="2000" dirty="0"/>
            </a:br>
            <a:r>
              <a:rPr lang="fr-FR" sz="2000" dirty="0"/>
              <a:t>Conclusion</a:t>
            </a:r>
            <a:endParaRPr lang="fr-FR" dirty="0"/>
          </a:p>
        </p:txBody>
      </p:sp>
      <p:sp>
        <p:nvSpPr>
          <p:cNvPr id="2" name="Footer Placeholder 8">
            <a:extLst>
              <a:ext uri="{FF2B5EF4-FFF2-40B4-BE49-F238E27FC236}">
                <a16:creationId xmlns:a16="http://schemas.microsoft.com/office/drawing/2014/main" id="{C1A7A232-50DE-261C-1B40-D48123F76115}"/>
              </a:ext>
            </a:extLst>
          </p:cNvPr>
          <p:cNvSpPr>
            <a:spLocks noGrp="1"/>
          </p:cNvSpPr>
          <p:nvPr>
            <p:ph type="ftr" sz="quarter" idx="11"/>
          </p:nvPr>
        </p:nvSpPr>
        <p:spPr>
          <a:xfrm>
            <a:off x="3869268" y="6356350"/>
            <a:ext cx="5911517" cy="365125"/>
          </a:xfrm>
        </p:spPr>
        <p:txBody>
          <a:bodyPr/>
          <a:lstStyle/>
          <a:p>
            <a:r>
              <a:rPr lang="fr-FR" dirty="0"/>
              <a:t>Appel à projet pour une application innovante en lien avec l’alimentation</a:t>
            </a:r>
          </a:p>
        </p:txBody>
      </p:sp>
      <p:pic>
        <p:nvPicPr>
          <p:cNvPr id="15362" name="Picture 2">
            <a:extLst>
              <a:ext uri="{FF2B5EF4-FFF2-40B4-BE49-F238E27FC236}">
                <a16:creationId xmlns:a16="http://schemas.microsoft.com/office/drawing/2014/main" id="{835D6F7C-B95F-F9E4-E3FE-07E9C234E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9954" y="1392145"/>
            <a:ext cx="7546516" cy="433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378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7DC296-A649-699B-D932-2E8BEE77376F}"/>
              </a:ext>
            </a:extLst>
          </p:cNvPr>
          <p:cNvSpPr/>
          <p:nvPr/>
        </p:nvSpPr>
        <p:spPr>
          <a:xfrm>
            <a:off x="10634135" y="5725020"/>
            <a:ext cx="1074935" cy="1132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Date Placeholder 7">
            <a:extLst>
              <a:ext uri="{FF2B5EF4-FFF2-40B4-BE49-F238E27FC236}">
                <a16:creationId xmlns:a16="http://schemas.microsoft.com/office/drawing/2014/main" id="{BE9FC94A-256B-DA6C-21B2-6987C7E5C79D}"/>
              </a:ext>
            </a:extLst>
          </p:cNvPr>
          <p:cNvSpPr>
            <a:spLocks noGrp="1"/>
          </p:cNvSpPr>
          <p:nvPr>
            <p:ph type="dt" sz="half" idx="10"/>
          </p:nvPr>
        </p:nvSpPr>
        <p:spPr>
          <a:xfrm>
            <a:off x="262465" y="6356350"/>
            <a:ext cx="2743200" cy="365125"/>
          </a:xfrm>
        </p:spPr>
        <p:txBody>
          <a:bodyPr/>
          <a:lstStyle/>
          <a:p>
            <a:fld id="{9340A1FA-6E19-B84D-B44F-9EA3C94772CE}" type="datetimeFigureOut">
              <a:rPr lang="fr-FR" smtClean="0"/>
              <a:t>07/09/2022</a:t>
            </a:fld>
            <a:endParaRPr lang="fr-FR" dirty="0"/>
          </a:p>
        </p:txBody>
      </p:sp>
      <p:sp>
        <p:nvSpPr>
          <p:cNvPr id="11" name="Slide Number Placeholder 9">
            <a:extLst>
              <a:ext uri="{FF2B5EF4-FFF2-40B4-BE49-F238E27FC236}">
                <a16:creationId xmlns:a16="http://schemas.microsoft.com/office/drawing/2014/main" id="{A96FFC0E-D2DC-B19F-9E6D-1572F3BDD8A7}"/>
              </a:ext>
            </a:extLst>
          </p:cNvPr>
          <p:cNvSpPr>
            <a:spLocks noGrp="1"/>
          </p:cNvSpPr>
          <p:nvPr>
            <p:ph type="sldNum" sz="quarter" idx="12"/>
          </p:nvPr>
        </p:nvSpPr>
        <p:spPr>
          <a:xfrm>
            <a:off x="10634135" y="6356350"/>
            <a:ext cx="1530927" cy="365125"/>
          </a:xfrm>
        </p:spPr>
        <p:txBody>
          <a:bodyPr/>
          <a:lstStyle/>
          <a:p>
            <a:fld id="{5512D3FE-F9F0-CC4E-97E8-B1A0F918D60F}" type="slidenum">
              <a:rPr lang="fr-FR" smtClean="0"/>
              <a:t>21</a:t>
            </a:fld>
            <a:r>
              <a:rPr lang="fr-FR" dirty="0"/>
              <a:t>/24</a:t>
            </a:r>
          </a:p>
        </p:txBody>
      </p:sp>
      <p:sp>
        <p:nvSpPr>
          <p:cNvPr id="13" name="Titre 1">
            <a:extLst>
              <a:ext uri="{FF2B5EF4-FFF2-40B4-BE49-F238E27FC236}">
                <a16:creationId xmlns:a16="http://schemas.microsoft.com/office/drawing/2014/main" id="{E36CBC9F-E934-932E-8B06-256D1EB59CA9}"/>
              </a:ext>
            </a:extLst>
          </p:cNvPr>
          <p:cNvSpPr>
            <a:spLocks noGrp="1"/>
          </p:cNvSpPr>
          <p:nvPr>
            <p:ph type="title"/>
          </p:nvPr>
        </p:nvSpPr>
        <p:spPr>
          <a:xfrm>
            <a:off x="252918" y="1123837"/>
            <a:ext cx="3063853" cy="4601183"/>
          </a:xfrm>
        </p:spPr>
        <p:txBody>
          <a:bodyPr>
            <a:normAutofit/>
          </a:bodyPr>
          <a:lstStyle/>
          <a:p>
            <a:r>
              <a:rPr lang="fr-FR" sz="2000" dirty="0"/>
              <a:t>Sommaire</a:t>
            </a:r>
            <a:br>
              <a:rPr lang="fr-FR" dirty="0"/>
            </a:br>
            <a:br>
              <a:rPr lang="fr-FR" sz="2000" dirty="0"/>
            </a:br>
            <a:r>
              <a:rPr lang="fr-FR" sz="2000" dirty="0">
                <a:solidFill>
                  <a:prstClr val="white"/>
                </a:solidFill>
              </a:rPr>
              <a:t>Présentation ÉQUI CADDIE</a:t>
            </a:r>
            <a:br>
              <a:rPr lang="fr-FR" sz="2000" dirty="0">
                <a:solidFill>
                  <a:prstClr val="white"/>
                </a:solidFill>
              </a:rPr>
            </a:br>
            <a:r>
              <a:rPr lang="fr-FR" sz="2000" dirty="0">
                <a:solidFill>
                  <a:prstClr val="white"/>
                </a:solidFill>
              </a:rPr>
              <a:t>Sélection des variables</a:t>
            </a:r>
            <a:br>
              <a:rPr lang="fr-FR" sz="2000" dirty="0"/>
            </a:br>
            <a:r>
              <a:rPr lang="fr-FR" sz="2000" dirty="0">
                <a:solidFill>
                  <a:schemeClr val="bg1"/>
                </a:solidFill>
              </a:rPr>
              <a:t>Nettoyage</a:t>
            </a:r>
            <a:br>
              <a:rPr lang="fr-FR" sz="2000" dirty="0">
                <a:solidFill>
                  <a:srgbClr val="000000"/>
                </a:solidFill>
              </a:rPr>
            </a:br>
            <a:r>
              <a:rPr lang="fr-FR" sz="1600" dirty="0">
                <a:solidFill>
                  <a:srgbClr val="000000"/>
                </a:solidFill>
              </a:rPr>
              <a:t>      </a:t>
            </a:r>
            <a:r>
              <a:rPr lang="fr-FR" sz="1600" dirty="0">
                <a:solidFill>
                  <a:prstClr val="white"/>
                </a:solidFill>
              </a:rPr>
              <a:t>Suppression de lignes / code</a:t>
            </a:r>
            <a:br>
              <a:rPr lang="fr-FR" sz="1600" dirty="0">
                <a:solidFill>
                  <a:prstClr val="white"/>
                </a:solidFill>
              </a:rPr>
            </a:br>
            <a:r>
              <a:rPr lang="fr-FR" sz="1600" dirty="0"/>
              <a:t>      </a:t>
            </a:r>
            <a:r>
              <a:rPr lang="fr-FR" sz="1600" dirty="0">
                <a:solidFill>
                  <a:schemeClr val="bg1"/>
                </a:solidFill>
              </a:rPr>
              <a:t>Récupération des doses servies</a:t>
            </a:r>
            <a:br>
              <a:rPr lang="fr-FR" sz="1600" dirty="0">
                <a:solidFill>
                  <a:srgbClr val="000000"/>
                </a:solidFill>
              </a:rPr>
            </a:br>
            <a:r>
              <a:rPr lang="fr-FR" sz="1600" dirty="0"/>
              <a:t>      </a:t>
            </a:r>
            <a:r>
              <a:rPr lang="fr-FR" sz="1600" dirty="0">
                <a:solidFill>
                  <a:schemeClr val="bg1"/>
                </a:solidFill>
              </a:rPr>
              <a:t>Traitement des valeurs  aberrantes</a:t>
            </a:r>
            <a:br>
              <a:rPr lang="fr-FR" sz="1600" dirty="0">
                <a:solidFill>
                  <a:schemeClr val="tx1"/>
                </a:solidFill>
              </a:rPr>
            </a:br>
            <a:r>
              <a:rPr lang="fr-FR" sz="1600" dirty="0">
                <a:solidFill>
                  <a:schemeClr val="tx1"/>
                </a:solidFill>
              </a:rPr>
              <a:t>      </a:t>
            </a:r>
            <a:r>
              <a:rPr lang="fr-FR" sz="1600" dirty="0">
                <a:solidFill>
                  <a:schemeClr val="bg1"/>
                </a:solidFill>
              </a:rPr>
              <a:t>Suppression de lignes / nutriments</a:t>
            </a:r>
            <a:br>
              <a:rPr lang="fr-FR" sz="1600" dirty="0">
                <a:solidFill>
                  <a:schemeClr val="tx1"/>
                </a:solidFill>
              </a:rPr>
            </a:br>
            <a:r>
              <a:rPr lang="fr-FR" sz="1600" dirty="0">
                <a:solidFill>
                  <a:schemeClr val="bg1"/>
                </a:solidFill>
              </a:rPr>
              <a:t>      Détermination de groupes</a:t>
            </a:r>
            <a:br>
              <a:rPr lang="fr-FR" sz="1600" dirty="0">
                <a:solidFill>
                  <a:schemeClr val="tx1"/>
                </a:solidFill>
              </a:rPr>
            </a:br>
            <a:r>
              <a:rPr lang="fr-FR" sz="1600" dirty="0">
                <a:solidFill>
                  <a:schemeClr val="tx1"/>
                </a:solidFill>
              </a:rPr>
              <a:t>      </a:t>
            </a:r>
            <a:r>
              <a:rPr lang="fr-FR" sz="1600" dirty="0">
                <a:solidFill>
                  <a:schemeClr val="bg1"/>
                </a:solidFill>
              </a:rPr>
              <a:t>Nettoyage des groupes</a:t>
            </a:r>
            <a:br>
              <a:rPr lang="fr-FR" sz="1600" dirty="0">
                <a:solidFill>
                  <a:schemeClr val="bg1"/>
                </a:solidFill>
              </a:rPr>
            </a:br>
            <a:r>
              <a:rPr lang="fr-FR" sz="1600" dirty="0">
                <a:solidFill>
                  <a:schemeClr val="tx1"/>
                </a:solidFill>
              </a:rPr>
              <a:t>      </a:t>
            </a:r>
            <a:r>
              <a:rPr lang="fr-FR" sz="1600" dirty="0">
                <a:solidFill>
                  <a:schemeClr val="bg1"/>
                </a:solidFill>
              </a:rPr>
              <a:t>Imputation des groupes</a:t>
            </a:r>
            <a:br>
              <a:rPr lang="fr-FR" sz="1600" dirty="0">
                <a:solidFill>
                  <a:schemeClr val="bg1"/>
                </a:solidFill>
              </a:rPr>
            </a:br>
            <a:r>
              <a:rPr lang="fr-FR" sz="1600" dirty="0">
                <a:solidFill>
                  <a:schemeClr val="bg1"/>
                </a:solidFill>
              </a:rPr>
              <a:t>      Imputation des nutriments</a:t>
            </a:r>
            <a:br>
              <a:rPr lang="fr-FR" sz="1600" dirty="0">
                <a:solidFill>
                  <a:schemeClr val="tx1"/>
                </a:solidFill>
              </a:rPr>
            </a:br>
            <a:r>
              <a:rPr lang="fr-FR" sz="1600" dirty="0">
                <a:solidFill>
                  <a:schemeClr val="tx1"/>
                </a:solidFill>
              </a:rPr>
              <a:t>      </a:t>
            </a:r>
            <a:r>
              <a:rPr lang="fr-FR" sz="1600" dirty="0">
                <a:solidFill>
                  <a:schemeClr val="bg1"/>
                </a:solidFill>
              </a:rPr>
              <a:t>Imputation des </a:t>
            </a:r>
            <a:r>
              <a:rPr lang="fr-FR" sz="1600" dirty="0" err="1">
                <a:solidFill>
                  <a:schemeClr val="bg1"/>
                </a:solidFill>
              </a:rPr>
              <a:t>serving_size</a:t>
            </a:r>
            <a:br>
              <a:rPr lang="fr-FR" sz="1600" dirty="0"/>
            </a:br>
            <a:r>
              <a:rPr lang="fr-FR" sz="2000" dirty="0">
                <a:solidFill>
                  <a:schemeClr val="tx1"/>
                </a:solidFill>
              </a:rPr>
              <a:t>Exploration</a:t>
            </a:r>
            <a:br>
              <a:rPr lang="fr-FR" sz="2000" dirty="0"/>
            </a:br>
            <a:r>
              <a:rPr lang="fr-FR" sz="2000" dirty="0"/>
              <a:t>Conclusion</a:t>
            </a:r>
            <a:endParaRPr lang="fr-FR" dirty="0"/>
          </a:p>
        </p:txBody>
      </p:sp>
      <p:pic>
        <p:nvPicPr>
          <p:cNvPr id="18434" name="Picture 2">
            <a:extLst>
              <a:ext uri="{FF2B5EF4-FFF2-40B4-BE49-F238E27FC236}">
                <a16:creationId xmlns:a16="http://schemas.microsoft.com/office/drawing/2014/main" id="{8FFB9926-4D5D-D8C3-3F2D-041F2241AB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108" b="23605"/>
          <a:stretch/>
        </p:blipFill>
        <p:spPr bwMode="auto">
          <a:xfrm>
            <a:off x="3461904" y="695260"/>
            <a:ext cx="8293677" cy="254132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20CFE6CF-0D90-D0CD-9BE6-B051FD991EA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821" b="3831"/>
          <a:stretch/>
        </p:blipFill>
        <p:spPr bwMode="auto">
          <a:xfrm>
            <a:off x="3521280" y="3196228"/>
            <a:ext cx="8234302" cy="3295488"/>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necteur droit 2">
            <a:extLst>
              <a:ext uri="{FF2B5EF4-FFF2-40B4-BE49-F238E27FC236}">
                <a16:creationId xmlns:a16="http://schemas.microsoft.com/office/drawing/2014/main" id="{E2F6D14D-C7C5-0574-C46B-F7BCB1A4F2D6}"/>
              </a:ext>
            </a:extLst>
          </p:cNvPr>
          <p:cNvCxnSpPr/>
          <p:nvPr/>
        </p:nvCxnSpPr>
        <p:spPr>
          <a:xfrm flipV="1">
            <a:off x="4560125" y="843146"/>
            <a:ext cx="0" cy="4953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3640B1BF-AF01-D832-B9D3-2AE62AF9DAFB}"/>
              </a:ext>
            </a:extLst>
          </p:cNvPr>
          <p:cNvCxnSpPr/>
          <p:nvPr/>
        </p:nvCxnSpPr>
        <p:spPr>
          <a:xfrm flipV="1">
            <a:off x="5068785" y="843146"/>
            <a:ext cx="0" cy="4953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9B8F23DE-E3E7-7CB4-E367-8CE6CBAD5359}"/>
              </a:ext>
            </a:extLst>
          </p:cNvPr>
          <p:cNvCxnSpPr/>
          <p:nvPr/>
        </p:nvCxnSpPr>
        <p:spPr>
          <a:xfrm flipV="1">
            <a:off x="5579424" y="843146"/>
            <a:ext cx="0" cy="4953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25AA4139-FAD0-573C-BC21-0772E0E96F40}"/>
              </a:ext>
            </a:extLst>
          </p:cNvPr>
          <p:cNvCxnSpPr/>
          <p:nvPr/>
        </p:nvCxnSpPr>
        <p:spPr>
          <a:xfrm flipV="1">
            <a:off x="6094021" y="843146"/>
            <a:ext cx="0" cy="4953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BAE4A9B7-458B-486E-6BB9-8903B751CEAB}"/>
              </a:ext>
            </a:extLst>
          </p:cNvPr>
          <p:cNvCxnSpPr/>
          <p:nvPr/>
        </p:nvCxnSpPr>
        <p:spPr>
          <a:xfrm flipV="1">
            <a:off x="6600702" y="843146"/>
            <a:ext cx="0" cy="4953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F669D463-29E2-C1E0-9BCC-D34F93CB9FB4}"/>
              </a:ext>
            </a:extLst>
          </p:cNvPr>
          <p:cNvCxnSpPr/>
          <p:nvPr/>
        </p:nvCxnSpPr>
        <p:spPr>
          <a:xfrm flipV="1">
            <a:off x="7111340" y="843146"/>
            <a:ext cx="0" cy="4953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8009C051-40D2-8B00-080B-79EA5A9999DE}"/>
              </a:ext>
            </a:extLst>
          </p:cNvPr>
          <p:cNvCxnSpPr/>
          <p:nvPr/>
        </p:nvCxnSpPr>
        <p:spPr>
          <a:xfrm flipV="1">
            <a:off x="7618638" y="843146"/>
            <a:ext cx="0" cy="4953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31D58C3F-E82F-0FFB-D39C-1408D04DCB87}"/>
              </a:ext>
            </a:extLst>
          </p:cNvPr>
          <p:cNvCxnSpPr/>
          <p:nvPr/>
        </p:nvCxnSpPr>
        <p:spPr>
          <a:xfrm flipV="1">
            <a:off x="8120743" y="843146"/>
            <a:ext cx="0" cy="4953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ECB57DE5-DFFA-CE46-D33A-D03D4DC708E2}"/>
              </a:ext>
            </a:extLst>
          </p:cNvPr>
          <p:cNvCxnSpPr/>
          <p:nvPr/>
        </p:nvCxnSpPr>
        <p:spPr>
          <a:xfrm flipV="1">
            <a:off x="8631382" y="843146"/>
            <a:ext cx="0" cy="4953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C6F525DC-1006-9339-1555-310C4179F0BC}"/>
              </a:ext>
            </a:extLst>
          </p:cNvPr>
          <p:cNvCxnSpPr/>
          <p:nvPr/>
        </p:nvCxnSpPr>
        <p:spPr>
          <a:xfrm flipV="1">
            <a:off x="9142021" y="843146"/>
            <a:ext cx="0" cy="4953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D87CD5CF-A424-524C-8C77-BF745DCA443B}"/>
              </a:ext>
            </a:extLst>
          </p:cNvPr>
          <p:cNvCxnSpPr/>
          <p:nvPr/>
        </p:nvCxnSpPr>
        <p:spPr>
          <a:xfrm flipV="1">
            <a:off x="9652660" y="843146"/>
            <a:ext cx="0" cy="4953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5F13F0F3-4706-B041-1A4A-D3DDF6B7AE09}"/>
              </a:ext>
            </a:extLst>
          </p:cNvPr>
          <p:cNvCxnSpPr/>
          <p:nvPr/>
        </p:nvCxnSpPr>
        <p:spPr>
          <a:xfrm flipV="1">
            <a:off x="10151424" y="843146"/>
            <a:ext cx="0" cy="4953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03EF074D-AD5D-B680-0686-5AA8CB059745}"/>
              </a:ext>
            </a:extLst>
          </p:cNvPr>
          <p:cNvCxnSpPr/>
          <p:nvPr/>
        </p:nvCxnSpPr>
        <p:spPr>
          <a:xfrm flipV="1">
            <a:off x="10669760" y="843146"/>
            <a:ext cx="0" cy="4953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FD69543F-508A-E9FE-8401-EA081736905D}"/>
              </a:ext>
            </a:extLst>
          </p:cNvPr>
          <p:cNvCxnSpPr/>
          <p:nvPr/>
        </p:nvCxnSpPr>
        <p:spPr>
          <a:xfrm flipV="1">
            <a:off x="11181498" y="843146"/>
            <a:ext cx="0" cy="4953124"/>
          </a:xfrm>
          <a:prstGeom prst="line">
            <a:avLst/>
          </a:prstGeom>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65A11D6B-76E2-AC47-AE07-9D83899727C3}"/>
              </a:ext>
            </a:extLst>
          </p:cNvPr>
          <p:cNvSpPr txBox="1"/>
          <p:nvPr/>
        </p:nvSpPr>
        <p:spPr>
          <a:xfrm>
            <a:off x="4886618" y="357471"/>
            <a:ext cx="5444247" cy="369332"/>
          </a:xfrm>
          <a:prstGeom prst="rect">
            <a:avLst/>
          </a:prstGeom>
          <a:noFill/>
        </p:spPr>
        <p:txBody>
          <a:bodyPr wrap="none" rtlCol="0">
            <a:spAutoFit/>
          </a:bodyPr>
          <a:lstStyle/>
          <a:p>
            <a:r>
              <a:rPr lang="fr-FR" dirty="0"/>
              <a:t>Énergie, glucides, lipides, protides par groupe d’aliment</a:t>
            </a:r>
          </a:p>
        </p:txBody>
      </p:sp>
    </p:spTree>
    <p:extLst>
      <p:ext uri="{BB962C8B-B14F-4D97-AF65-F5344CB8AC3E}">
        <p14:creationId xmlns:p14="http://schemas.microsoft.com/office/powerpoint/2010/main" val="903573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7DC296-A649-699B-D932-2E8BEE77376F}"/>
              </a:ext>
            </a:extLst>
          </p:cNvPr>
          <p:cNvSpPr/>
          <p:nvPr/>
        </p:nvSpPr>
        <p:spPr>
          <a:xfrm>
            <a:off x="10634135" y="5725020"/>
            <a:ext cx="1074935" cy="1132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Date Placeholder 7">
            <a:extLst>
              <a:ext uri="{FF2B5EF4-FFF2-40B4-BE49-F238E27FC236}">
                <a16:creationId xmlns:a16="http://schemas.microsoft.com/office/drawing/2014/main" id="{BE9FC94A-256B-DA6C-21B2-6987C7E5C79D}"/>
              </a:ext>
            </a:extLst>
          </p:cNvPr>
          <p:cNvSpPr>
            <a:spLocks noGrp="1"/>
          </p:cNvSpPr>
          <p:nvPr>
            <p:ph type="dt" sz="half" idx="10"/>
          </p:nvPr>
        </p:nvSpPr>
        <p:spPr>
          <a:xfrm>
            <a:off x="262465" y="6356350"/>
            <a:ext cx="2743200" cy="365125"/>
          </a:xfrm>
        </p:spPr>
        <p:txBody>
          <a:bodyPr/>
          <a:lstStyle/>
          <a:p>
            <a:fld id="{9340A1FA-6E19-B84D-B44F-9EA3C94772CE}" type="datetimeFigureOut">
              <a:rPr lang="fr-FR" smtClean="0"/>
              <a:t>07/09/2022</a:t>
            </a:fld>
            <a:endParaRPr lang="fr-FR" dirty="0"/>
          </a:p>
        </p:txBody>
      </p:sp>
      <p:sp>
        <p:nvSpPr>
          <p:cNvPr id="11" name="Slide Number Placeholder 9">
            <a:extLst>
              <a:ext uri="{FF2B5EF4-FFF2-40B4-BE49-F238E27FC236}">
                <a16:creationId xmlns:a16="http://schemas.microsoft.com/office/drawing/2014/main" id="{A96FFC0E-D2DC-B19F-9E6D-1572F3BDD8A7}"/>
              </a:ext>
            </a:extLst>
          </p:cNvPr>
          <p:cNvSpPr>
            <a:spLocks noGrp="1"/>
          </p:cNvSpPr>
          <p:nvPr>
            <p:ph type="sldNum" sz="quarter" idx="12"/>
          </p:nvPr>
        </p:nvSpPr>
        <p:spPr>
          <a:xfrm>
            <a:off x="10634135" y="6356350"/>
            <a:ext cx="1530927" cy="365125"/>
          </a:xfrm>
        </p:spPr>
        <p:txBody>
          <a:bodyPr/>
          <a:lstStyle/>
          <a:p>
            <a:fld id="{5512D3FE-F9F0-CC4E-97E8-B1A0F918D60F}" type="slidenum">
              <a:rPr lang="fr-FR" smtClean="0"/>
              <a:t>22</a:t>
            </a:fld>
            <a:r>
              <a:rPr lang="fr-FR" dirty="0"/>
              <a:t>/24</a:t>
            </a:r>
          </a:p>
        </p:txBody>
      </p:sp>
      <p:sp>
        <p:nvSpPr>
          <p:cNvPr id="13" name="Titre 1">
            <a:extLst>
              <a:ext uri="{FF2B5EF4-FFF2-40B4-BE49-F238E27FC236}">
                <a16:creationId xmlns:a16="http://schemas.microsoft.com/office/drawing/2014/main" id="{E36CBC9F-E934-932E-8B06-256D1EB59CA9}"/>
              </a:ext>
            </a:extLst>
          </p:cNvPr>
          <p:cNvSpPr>
            <a:spLocks noGrp="1"/>
          </p:cNvSpPr>
          <p:nvPr>
            <p:ph type="title"/>
          </p:nvPr>
        </p:nvSpPr>
        <p:spPr>
          <a:xfrm>
            <a:off x="252918" y="1123837"/>
            <a:ext cx="3063853" cy="4601183"/>
          </a:xfrm>
        </p:spPr>
        <p:txBody>
          <a:bodyPr>
            <a:normAutofit/>
          </a:bodyPr>
          <a:lstStyle/>
          <a:p>
            <a:r>
              <a:rPr lang="fr-FR" sz="2000" dirty="0"/>
              <a:t>Sommaire</a:t>
            </a:r>
            <a:br>
              <a:rPr lang="fr-FR" dirty="0"/>
            </a:br>
            <a:br>
              <a:rPr lang="fr-FR" sz="2000" dirty="0"/>
            </a:br>
            <a:r>
              <a:rPr lang="fr-FR" sz="2000" dirty="0">
                <a:solidFill>
                  <a:prstClr val="white"/>
                </a:solidFill>
              </a:rPr>
              <a:t>Présentation ÉQUI CADDIE</a:t>
            </a:r>
            <a:br>
              <a:rPr lang="fr-FR" sz="2000" dirty="0">
                <a:solidFill>
                  <a:prstClr val="white"/>
                </a:solidFill>
              </a:rPr>
            </a:br>
            <a:r>
              <a:rPr lang="fr-FR" sz="2000" dirty="0">
                <a:solidFill>
                  <a:prstClr val="white"/>
                </a:solidFill>
              </a:rPr>
              <a:t>Sélection des variables</a:t>
            </a:r>
            <a:br>
              <a:rPr lang="fr-FR" sz="2000" dirty="0"/>
            </a:br>
            <a:r>
              <a:rPr lang="fr-FR" sz="2000" dirty="0">
                <a:solidFill>
                  <a:schemeClr val="bg1"/>
                </a:solidFill>
              </a:rPr>
              <a:t>Nettoyage</a:t>
            </a:r>
            <a:br>
              <a:rPr lang="fr-FR" sz="2000" dirty="0">
                <a:solidFill>
                  <a:srgbClr val="000000"/>
                </a:solidFill>
              </a:rPr>
            </a:br>
            <a:r>
              <a:rPr lang="fr-FR" sz="1600" dirty="0">
                <a:solidFill>
                  <a:srgbClr val="000000"/>
                </a:solidFill>
              </a:rPr>
              <a:t>      </a:t>
            </a:r>
            <a:r>
              <a:rPr lang="fr-FR" sz="1600" dirty="0">
                <a:solidFill>
                  <a:prstClr val="white"/>
                </a:solidFill>
              </a:rPr>
              <a:t>Suppression de lignes / code</a:t>
            </a:r>
            <a:br>
              <a:rPr lang="fr-FR" sz="1600" dirty="0">
                <a:solidFill>
                  <a:prstClr val="white"/>
                </a:solidFill>
              </a:rPr>
            </a:br>
            <a:r>
              <a:rPr lang="fr-FR" sz="1600" dirty="0"/>
              <a:t>      </a:t>
            </a:r>
            <a:r>
              <a:rPr lang="fr-FR" sz="1600" dirty="0">
                <a:solidFill>
                  <a:schemeClr val="bg1"/>
                </a:solidFill>
              </a:rPr>
              <a:t>Récupération des doses servies</a:t>
            </a:r>
            <a:br>
              <a:rPr lang="fr-FR" sz="1600" dirty="0">
                <a:solidFill>
                  <a:srgbClr val="000000"/>
                </a:solidFill>
              </a:rPr>
            </a:br>
            <a:r>
              <a:rPr lang="fr-FR" sz="1600" dirty="0"/>
              <a:t>      </a:t>
            </a:r>
            <a:r>
              <a:rPr lang="fr-FR" sz="1600" dirty="0">
                <a:solidFill>
                  <a:schemeClr val="bg1"/>
                </a:solidFill>
              </a:rPr>
              <a:t>Traitement des valeurs  aberrantes</a:t>
            </a:r>
            <a:br>
              <a:rPr lang="fr-FR" sz="1600" dirty="0">
                <a:solidFill>
                  <a:schemeClr val="tx1"/>
                </a:solidFill>
              </a:rPr>
            </a:br>
            <a:r>
              <a:rPr lang="fr-FR" sz="1600" dirty="0">
                <a:solidFill>
                  <a:schemeClr val="tx1"/>
                </a:solidFill>
              </a:rPr>
              <a:t>      </a:t>
            </a:r>
            <a:r>
              <a:rPr lang="fr-FR" sz="1600" dirty="0">
                <a:solidFill>
                  <a:schemeClr val="bg1"/>
                </a:solidFill>
              </a:rPr>
              <a:t>Suppression de lignes / nutriments</a:t>
            </a:r>
            <a:br>
              <a:rPr lang="fr-FR" sz="1600" dirty="0">
                <a:solidFill>
                  <a:schemeClr val="tx1"/>
                </a:solidFill>
              </a:rPr>
            </a:br>
            <a:r>
              <a:rPr lang="fr-FR" sz="1600" dirty="0">
                <a:solidFill>
                  <a:schemeClr val="bg1"/>
                </a:solidFill>
              </a:rPr>
              <a:t>      Détermination de groupes</a:t>
            </a:r>
            <a:br>
              <a:rPr lang="fr-FR" sz="1600" dirty="0">
                <a:solidFill>
                  <a:schemeClr val="tx1"/>
                </a:solidFill>
              </a:rPr>
            </a:br>
            <a:r>
              <a:rPr lang="fr-FR" sz="1600" dirty="0">
                <a:solidFill>
                  <a:schemeClr val="tx1"/>
                </a:solidFill>
              </a:rPr>
              <a:t>      </a:t>
            </a:r>
            <a:r>
              <a:rPr lang="fr-FR" sz="1600" dirty="0">
                <a:solidFill>
                  <a:schemeClr val="bg1"/>
                </a:solidFill>
              </a:rPr>
              <a:t>Nettoyage des groupes</a:t>
            </a:r>
            <a:br>
              <a:rPr lang="fr-FR" sz="1600" dirty="0">
                <a:solidFill>
                  <a:schemeClr val="bg1"/>
                </a:solidFill>
              </a:rPr>
            </a:br>
            <a:r>
              <a:rPr lang="fr-FR" sz="1600" dirty="0">
                <a:solidFill>
                  <a:schemeClr val="tx1"/>
                </a:solidFill>
              </a:rPr>
              <a:t>      </a:t>
            </a:r>
            <a:r>
              <a:rPr lang="fr-FR" sz="1600" dirty="0">
                <a:solidFill>
                  <a:schemeClr val="bg1"/>
                </a:solidFill>
              </a:rPr>
              <a:t>Imputation des groupes</a:t>
            </a:r>
            <a:br>
              <a:rPr lang="fr-FR" sz="1600" dirty="0">
                <a:solidFill>
                  <a:schemeClr val="bg1"/>
                </a:solidFill>
              </a:rPr>
            </a:br>
            <a:r>
              <a:rPr lang="fr-FR" sz="1600" dirty="0">
                <a:solidFill>
                  <a:schemeClr val="bg1"/>
                </a:solidFill>
              </a:rPr>
              <a:t>      Imputation des nutriments</a:t>
            </a:r>
            <a:br>
              <a:rPr lang="fr-FR" sz="1600" dirty="0">
                <a:solidFill>
                  <a:schemeClr val="tx1"/>
                </a:solidFill>
              </a:rPr>
            </a:br>
            <a:r>
              <a:rPr lang="fr-FR" sz="1600" dirty="0">
                <a:solidFill>
                  <a:schemeClr val="tx1"/>
                </a:solidFill>
              </a:rPr>
              <a:t>      </a:t>
            </a:r>
            <a:r>
              <a:rPr lang="fr-FR" sz="1600" dirty="0">
                <a:solidFill>
                  <a:schemeClr val="bg1"/>
                </a:solidFill>
              </a:rPr>
              <a:t>Imputation des </a:t>
            </a:r>
            <a:r>
              <a:rPr lang="fr-FR" sz="1600" dirty="0" err="1">
                <a:solidFill>
                  <a:schemeClr val="bg1"/>
                </a:solidFill>
              </a:rPr>
              <a:t>serving_size</a:t>
            </a:r>
            <a:br>
              <a:rPr lang="fr-FR" sz="1600" dirty="0"/>
            </a:br>
            <a:r>
              <a:rPr lang="fr-FR" sz="2000" dirty="0">
                <a:solidFill>
                  <a:schemeClr val="tx1"/>
                </a:solidFill>
              </a:rPr>
              <a:t>Exploration</a:t>
            </a:r>
            <a:br>
              <a:rPr lang="fr-FR" sz="2000" dirty="0"/>
            </a:br>
            <a:r>
              <a:rPr lang="fr-FR" sz="2000" dirty="0"/>
              <a:t>Conclusion</a:t>
            </a:r>
            <a:endParaRPr lang="fr-FR" dirty="0"/>
          </a:p>
        </p:txBody>
      </p:sp>
      <p:pic>
        <p:nvPicPr>
          <p:cNvPr id="16386" name="Picture 2">
            <a:extLst>
              <a:ext uri="{FF2B5EF4-FFF2-40B4-BE49-F238E27FC236}">
                <a16:creationId xmlns:a16="http://schemas.microsoft.com/office/drawing/2014/main" id="{3512BA04-6F05-7FC9-1ACB-3F65030D7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5297" y="329034"/>
            <a:ext cx="7699376" cy="51954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au 4">
            <a:extLst>
              <a:ext uri="{FF2B5EF4-FFF2-40B4-BE49-F238E27FC236}">
                <a16:creationId xmlns:a16="http://schemas.microsoft.com/office/drawing/2014/main" id="{F036A4BF-3534-F502-4FCD-55B423EC9BCE}"/>
              </a:ext>
            </a:extLst>
          </p:cNvPr>
          <p:cNvGraphicFramePr>
            <a:graphicFrameLocks noGrp="1"/>
          </p:cNvGraphicFramePr>
          <p:nvPr>
            <p:extLst>
              <p:ext uri="{D42A27DB-BD31-4B8C-83A1-F6EECF244321}">
                <p14:modId xmlns:p14="http://schemas.microsoft.com/office/powerpoint/2010/main" val="4207174717"/>
              </p:ext>
            </p:extLst>
          </p:nvPr>
        </p:nvGraphicFramePr>
        <p:xfrm>
          <a:off x="3958426" y="5580890"/>
          <a:ext cx="7842500" cy="10972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76991349"/>
                    </a:ext>
                  </a:extLst>
                </a:gridCol>
                <a:gridCol w="1360220">
                  <a:extLst>
                    <a:ext uri="{9D8B030D-6E8A-4147-A177-3AD203B41FA5}">
                      <a16:colId xmlns:a16="http://schemas.microsoft.com/office/drawing/2014/main" val="3294694472"/>
                    </a:ext>
                  </a:extLst>
                </a:gridCol>
                <a:gridCol w="208280">
                  <a:extLst>
                    <a:ext uri="{9D8B030D-6E8A-4147-A177-3AD203B41FA5}">
                      <a16:colId xmlns:a16="http://schemas.microsoft.com/office/drawing/2014/main" val="827081167"/>
                    </a:ext>
                  </a:extLst>
                </a:gridCol>
                <a:gridCol w="1360220">
                  <a:extLst>
                    <a:ext uri="{9D8B030D-6E8A-4147-A177-3AD203B41FA5}">
                      <a16:colId xmlns:a16="http://schemas.microsoft.com/office/drawing/2014/main" val="1366108056"/>
                    </a:ext>
                  </a:extLst>
                </a:gridCol>
                <a:gridCol w="208280">
                  <a:extLst>
                    <a:ext uri="{9D8B030D-6E8A-4147-A177-3AD203B41FA5}">
                      <a16:colId xmlns:a16="http://schemas.microsoft.com/office/drawing/2014/main" val="986081737"/>
                    </a:ext>
                  </a:extLst>
                </a:gridCol>
                <a:gridCol w="1360220">
                  <a:extLst>
                    <a:ext uri="{9D8B030D-6E8A-4147-A177-3AD203B41FA5}">
                      <a16:colId xmlns:a16="http://schemas.microsoft.com/office/drawing/2014/main" val="386310735"/>
                    </a:ext>
                  </a:extLst>
                </a:gridCol>
                <a:gridCol w="208280">
                  <a:extLst>
                    <a:ext uri="{9D8B030D-6E8A-4147-A177-3AD203B41FA5}">
                      <a16:colId xmlns:a16="http://schemas.microsoft.com/office/drawing/2014/main" val="3389728133"/>
                    </a:ext>
                  </a:extLst>
                </a:gridCol>
                <a:gridCol w="1360220">
                  <a:extLst>
                    <a:ext uri="{9D8B030D-6E8A-4147-A177-3AD203B41FA5}">
                      <a16:colId xmlns:a16="http://schemas.microsoft.com/office/drawing/2014/main" val="1698797783"/>
                    </a:ext>
                  </a:extLst>
                </a:gridCol>
                <a:gridCol w="208280">
                  <a:extLst>
                    <a:ext uri="{9D8B030D-6E8A-4147-A177-3AD203B41FA5}">
                      <a16:colId xmlns:a16="http://schemas.microsoft.com/office/drawing/2014/main" val="3708214791"/>
                    </a:ext>
                  </a:extLst>
                </a:gridCol>
                <a:gridCol w="1360220">
                  <a:extLst>
                    <a:ext uri="{9D8B030D-6E8A-4147-A177-3AD203B41FA5}">
                      <a16:colId xmlns:a16="http://schemas.microsoft.com/office/drawing/2014/main" val="891846566"/>
                    </a:ext>
                  </a:extLst>
                </a:gridCol>
              </a:tblGrid>
              <a:tr h="0">
                <a:tc>
                  <a:txBody>
                    <a:bodyPr/>
                    <a:lstStyle/>
                    <a:p>
                      <a:endParaRPr lang="fr-FR"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alpha val="56078"/>
                      </a:srgbClr>
                    </a:solidFill>
                  </a:tcPr>
                </a:tc>
                <a:tc>
                  <a:txBody>
                    <a:bodyPr/>
                    <a:lstStyle/>
                    <a:p>
                      <a:r>
                        <a:rPr lang="fr-FR" sz="1200" b="0" dirty="0">
                          <a:solidFill>
                            <a:sysClr val="windowText" lastClr="000000"/>
                          </a:solidFill>
                        </a:rPr>
                        <a:t>Énergie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fr-FR" sz="12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D7FF">
                        <a:alpha val="54902"/>
                      </a:srgbClr>
                    </a:solidFill>
                  </a:tcPr>
                </a:tc>
                <a:tc>
                  <a:txBody>
                    <a:bodyPr/>
                    <a:lstStyle/>
                    <a:p>
                      <a:r>
                        <a:rPr lang="fr-FR" sz="1200" b="0" dirty="0">
                          <a:solidFill>
                            <a:sysClr val="windowText" lastClr="000000"/>
                          </a:solidFill>
                        </a:rPr>
                        <a:t>Protides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fr-FR" sz="12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5000">
                        <a:alpha val="54902"/>
                      </a:srgbClr>
                    </a:solidFill>
                  </a:tcPr>
                </a:tc>
                <a:tc>
                  <a:txBody>
                    <a:bodyPr/>
                    <a:lstStyle/>
                    <a:p>
                      <a:r>
                        <a:rPr lang="fr-FR" sz="1200" b="0" dirty="0">
                          <a:solidFill>
                            <a:sysClr val="windowText" lastClr="000000"/>
                          </a:solidFill>
                        </a:rPr>
                        <a:t>Lipides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fr-FR" sz="1200"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83FF">
                        <a:alpha val="54902"/>
                      </a:srgbClr>
                    </a:solidFill>
                  </a:tcPr>
                </a:tc>
                <a:tc>
                  <a:txBody>
                    <a:bodyPr/>
                    <a:lstStyle/>
                    <a:p>
                      <a:r>
                        <a:rPr lang="fr-FR" sz="1200" b="0" dirty="0">
                          <a:solidFill>
                            <a:sysClr val="windowText" lastClr="000000"/>
                          </a:solidFill>
                        </a:rPr>
                        <a:t>Glucides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fr-FR" sz="1200" b="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A100">
                        <a:alpha val="54902"/>
                      </a:srgbClr>
                    </a:solidFill>
                  </a:tcPr>
                </a:tc>
                <a:tc>
                  <a:txBody>
                    <a:bodyPr/>
                    <a:lstStyle/>
                    <a:p>
                      <a:r>
                        <a:rPr lang="fr-FR" sz="1200" b="0" dirty="0">
                          <a:solidFill>
                            <a:sysClr val="windowText" lastClr="000000"/>
                          </a:solidFill>
                        </a:rPr>
                        <a:t>Fibres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312366909"/>
                  </a:ext>
                </a:extLst>
              </a:tr>
              <a:tr h="185420">
                <a:tc>
                  <a:txBody>
                    <a:bodyPr/>
                    <a:lstStyle/>
                    <a:p>
                      <a:endParaRPr lang="fr-FR"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33FF">
                        <a:alpha val="54902"/>
                      </a:srgbClr>
                    </a:solidFill>
                  </a:tcPr>
                </a:tc>
                <a:tc>
                  <a:txBody>
                    <a:bodyPr/>
                    <a:lstStyle/>
                    <a:p>
                      <a:r>
                        <a:rPr lang="fr-FR" sz="1200" dirty="0">
                          <a:solidFill>
                            <a:sysClr val="windowText" lastClr="000000"/>
                          </a:solidFill>
                        </a:rPr>
                        <a:t>Vitamine A</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fr-FR"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200">
                        <a:alpha val="54902"/>
                      </a:srgbClr>
                    </a:solidFill>
                  </a:tcPr>
                </a:tc>
                <a:tc>
                  <a:txBody>
                    <a:bodyPr/>
                    <a:lstStyle/>
                    <a:p>
                      <a:r>
                        <a:rPr lang="fr-FR" sz="1200" dirty="0">
                          <a:solidFill>
                            <a:sysClr val="windowText" lastClr="000000"/>
                          </a:solidFill>
                        </a:rPr>
                        <a:t>Vitamine B1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fr-FR"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D00FF">
                        <a:alpha val="54902"/>
                      </a:srgbClr>
                    </a:solidFill>
                  </a:tcPr>
                </a:tc>
                <a:tc>
                  <a:txBody>
                    <a:bodyPr/>
                    <a:lstStyle/>
                    <a:p>
                      <a:r>
                        <a:rPr lang="fr-FR" sz="1200" dirty="0">
                          <a:solidFill>
                            <a:sysClr val="windowText" lastClr="000000"/>
                          </a:solidFill>
                        </a:rPr>
                        <a:t>Vitamine B2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fr-FR" sz="12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BFF00">
                        <a:alpha val="54902"/>
                      </a:srgbClr>
                    </a:solidFill>
                  </a:tcPr>
                </a:tc>
                <a:tc>
                  <a:txBody>
                    <a:bodyPr/>
                    <a:lstStyle/>
                    <a:p>
                      <a:r>
                        <a:rPr lang="fr-FR" sz="1200" dirty="0">
                          <a:solidFill>
                            <a:sysClr val="windowText" lastClr="000000"/>
                          </a:solidFill>
                        </a:rPr>
                        <a:t>Vitamine B3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fr-FR" sz="12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6E00FF">
                        <a:alpha val="54902"/>
                      </a:srgbClr>
                    </a:solidFill>
                  </a:tcPr>
                </a:tc>
                <a:tc>
                  <a:txBody>
                    <a:bodyPr/>
                    <a:lstStyle/>
                    <a:p>
                      <a:r>
                        <a:rPr lang="fr-FR" sz="1200" dirty="0">
                          <a:solidFill>
                            <a:sysClr val="windowText" lastClr="000000"/>
                          </a:solidFill>
                        </a:rPr>
                        <a:t>Vitamine B6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197632621"/>
                  </a:ext>
                </a:extLst>
              </a:tr>
              <a:tr h="185420">
                <a:tc>
                  <a:txBody>
                    <a:bodyPr/>
                    <a:lstStyle/>
                    <a:p>
                      <a:endParaRPr lang="fr-FR"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6AFF00">
                        <a:alpha val="54902"/>
                      </a:srgbClr>
                    </a:solidFill>
                  </a:tcPr>
                </a:tc>
                <a:tc>
                  <a:txBody>
                    <a:bodyPr/>
                    <a:lstStyle/>
                    <a:p>
                      <a:r>
                        <a:rPr lang="fr-FR" sz="1200" dirty="0">
                          <a:solidFill>
                            <a:sysClr val="windowText" lastClr="000000"/>
                          </a:solidFill>
                        </a:rPr>
                        <a:t>Vitamine B9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fr-FR"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F00FF">
                        <a:alpha val="54902"/>
                      </a:srgbClr>
                    </a:solidFill>
                  </a:tcPr>
                </a:tc>
                <a:tc>
                  <a:txBody>
                    <a:bodyPr/>
                    <a:lstStyle/>
                    <a:p>
                      <a:r>
                        <a:rPr lang="fr-FR" sz="1200" dirty="0">
                          <a:solidFill>
                            <a:sysClr val="windowText" lastClr="000000"/>
                          </a:solidFill>
                        </a:rPr>
                        <a:t>Vitamine B12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fr-FR"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9FF00">
                        <a:alpha val="54902"/>
                      </a:srgbClr>
                    </a:solidFill>
                  </a:tcPr>
                </a:tc>
                <a:tc>
                  <a:txBody>
                    <a:bodyPr/>
                    <a:lstStyle/>
                    <a:p>
                      <a:r>
                        <a:rPr lang="fr-FR" sz="1200" dirty="0">
                          <a:solidFill>
                            <a:sysClr val="windowText" lastClr="000000"/>
                          </a:solidFill>
                        </a:rPr>
                        <a:t>Vitamine C</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fr-FR" sz="12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EE">
                        <a:alpha val="54902"/>
                      </a:srgbClr>
                    </a:solidFill>
                  </a:tcPr>
                </a:tc>
                <a:tc>
                  <a:txBody>
                    <a:bodyPr/>
                    <a:lstStyle/>
                    <a:p>
                      <a:r>
                        <a:rPr lang="fr-FR" sz="1200" dirty="0">
                          <a:solidFill>
                            <a:sysClr val="windowText" lastClr="000000"/>
                          </a:solidFill>
                        </a:rPr>
                        <a:t>Vitamine 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fr-FR" sz="12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FF37">
                        <a:alpha val="54902"/>
                      </a:srgbClr>
                    </a:solidFill>
                  </a:tcPr>
                </a:tc>
                <a:tc>
                  <a:txBody>
                    <a:bodyPr/>
                    <a:lstStyle/>
                    <a:p>
                      <a:r>
                        <a:rPr lang="fr-FR" sz="1200" dirty="0">
                          <a:solidFill>
                            <a:sysClr val="windowText" lastClr="000000"/>
                          </a:solidFill>
                        </a:rPr>
                        <a:t>Calcium</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40018604"/>
                  </a:ext>
                </a:extLst>
              </a:tr>
              <a:tr h="185420">
                <a:tc>
                  <a:txBody>
                    <a:bodyPr/>
                    <a:lstStyle/>
                    <a:p>
                      <a:endParaRPr lang="fr-FR"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9D">
                        <a:alpha val="54902"/>
                      </a:srgbClr>
                    </a:solidFill>
                  </a:tcPr>
                </a:tc>
                <a:tc>
                  <a:txBody>
                    <a:bodyPr/>
                    <a:lstStyle/>
                    <a:p>
                      <a:r>
                        <a:rPr lang="fr-FR" sz="1200" dirty="0">
                          <a:solidFill>
                            <a:sysClr val="windowText" lastClr="000000"/>
                          </a:solidFill>
                        </a:rPr>
                        <a:t>Fer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fr-FR"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FF87">
                        <a:alpha val="54902"/>
                      </a:srgbClr>
                    </a:solidFill>
                  </a:tcPr>
                </a:tc>
                <a:tc>
                  <a:txBody>
                    <a:bodyPr/>
                    <a:lstStyle/>
                    <a:p>
                      <a:r>
                        <a:rPr lang="fr-FR" sz="1200" dirty="0" err="1">
                          <a:solidFill>
                            <a:sysClr val="windowText" lastClr="000000"/>
                          </a:solidFill>
                        </a:rPr>
                        <a:t>Magnesium</a:t>
                      </a:r>
                      <a:endParaRPr lang="fr-FR" sz="12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fr-FR"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4C">
                        <a:alpha val="54902"/>
                      </a:srgbClr>
                    </a:solidFill>
                  </a:tcPr>
                </a:tc>
                <a:tc>
                  <a:txBody>
                    <a:bodyPr/>
                    <a:lstStyle/>
                    <a:p>
                      <a:r>
                        <a:rPr lang="fr-FR" sz="1200" dirty="0">
                          <a:solidFill>
                            <a:sysClr val="windowText" lastClr="000000"/>
                          </a:solidFill>
                        </a:rPr>
                        <a:t>Phosphore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fr-FR" sz="12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FFD8">
                        <a:alpha val="54902"/>
                      </a:srgbClr>
                    </a:solidFill>
                  </a:tcPr>
                </a:tc>
                <a:tc>
                  <a:txBody>
                    <a:bodyPr/>
                    <a:lstStyle/>
                    <a:p>
                      <a:r>
                        <a:rPr lang="fr-FR" sz="1200" dirty="0">
                          <a:solidFill>
                            <a:sysClr val="windowText" lastClr="000000"/>
                          </a:solidFill>
                        </a:rPr>
                        <a:t>Sel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fr-FR" sz="12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fr-FR" sz="12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196493472"/>
                  </a:ext>
                </a:extLst>
              </a:tr>
            </a:tbl>
          </a:graphicData>
        </a:graphic>
      </p:graphicFrame>
      <p:sp>
        <p:nvSpPr>
          <p:cNvPr id="8" name="ZoneTexte 7">
            <a:extLst>
              <a:ext uri="{FF2B5EF4-FFF2-40B4-BE49-F238E27FC236}">
                <a16:creationId xmlns:a16="http://schemas.microsoft.com/office/drawing/2014/main" id="{C6F462DB-2660-8618-20C6-A37F23ACEE38}"/>
              </a:ext>
            </a:extLst>
          </p:cNvPr>
          <p:cNvSpPr txBox="1"/>
          <p:nvPr/>
        </p:nvSpPr>
        <p:spPr>
          <a:xfrm>
            <a:off x="9500262" y="320634"/>
            <a:ext cx="1013291" cy="307777"/>
          </a:xfrm>
          <a:prstGeom prst="rect">
            <a:avLst/>
          </a:prstGeom>
          <a:noFill/>
        </p:spPr>
        <p:txBody>
          <a:bodyPr wrap="none" rtlCol="0">
            <a:spAutoFit/>
          </a:bodyPr>
          <a:lstStyle/>
          <a:p>
            <a:r>
              <a:rPr lang="fr-FR" sz="1400" dirty="0"/>
              <a:t>(médianes)</a:t>
            </a:r>
          </a:p>
        </p:txBody>
      </p:sp>
      <p:pic>
        <p:nvPicPr>
          <p:cNvPr id="16388" name="Picture 4">
            <a:extLst>
              <a:ext uri="{FF2B5EF4-FFF2-40B4-BE49-F238E27FC236}">
                <a16:creationId xmlns:a16="http://schemas.microsoft.com/office/drawing/2014/main" id="{AFC6059E-D7A2-296C-5DC0-0885CFB687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5297" y="366702"/>
            <a:ext cx="7699377" cy="5214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210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CA27B3F-0BF1-DF2B-2DCB-F144B44614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8235"/>
          <a:stretch/>
        </p:blipFill>
        <p:spPr bwMode="auto">
          <a:xfrm>
            <a:off x="3692195" y="443046"/>
            <a:ext cx="8016875" cy="562524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D7DC296-A649-699B-D932-2E8BEE77376F}"/>
              </a:ext>
            </a:extLst>
          </p:cNvPr>
          <p:cNvSpPr/>
          <p:nvPr/>
        </p:nvSpPr>
        <p:spPr>
          <a:xfrm>
            <a:off x="10634135" y="5725020"/>
            <a:ext cx="1074935" cy="1132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Date Placeholder 7">
            <a:extLst>
              <a:ext uri="{FF2B5EF4-FFF2-40B4-BE49-F238E27FC236}">
                <a16:creationId xmlns:a16="http://schemas.microsoft.com/office/drawing/2014/main" id="{BE9FC94A-256B-DA6C-21B2-6987C7E5C79D}"/>
              </a:ext>
            </a:extLst>
          </p:cNvPr>
          <p:cNvSpPr>
            <a:spLocks noGrp="1"/>
          </p:cNvSpPr>
          <p:nvPr>
            <p:ph type="dt" sz="half" idx="10"/>
          </p:nvPr>
        </p:nvSpPr>
        <p:spPr>
          <a:xfrm>
            <a:off x="262465" y="6356350"/>
            <a:ext cx="2743200" cy="365125"/>
          </a:xfrm>
        </p:spPr>
        <p:txBody>
          <a:bodyPr/>
          <a:lstStyle/>
          <a:p>
            <a:fld id="{9340A1FA-6E19-B84D-B44F-9EA3C94772CE}" type="datetimeFigureOut">
              <a:rPr lang="fr-FR" smtClean="0"/>
              <a:t>07/09/2022</a:t>
            </a:fld>
            <a:endParaRPr lang="fr-FR" dirty="0"/>
          </a:p>
        </p:txBody>
      </p:sp>
      <p:sp>
        <p:nvSpPr>
          <p:cNvPr id="11" name="Slide Number Placeholder 9">
            <a:extLst>
              <a:ext uri="{FF2B5EF4-FFF2-40B4-BE49-F238E27FC236}">
                <a16:creationId xmlns:a16="http://schemas.microsoft.com/office/drawing/2014/main" id="{A96FFC0E-D2DC-B19F-9E6D-1572F3BDD8A7}"/>
              </a:ext>
            </a:extLst>
          </p:cNvPr>
          <p:cNvSpPr>
            <a:spLocks noGrp="1"/>
          </p:cNvSpPr>
          <p:nvPr>
            <p:ph type="sldNum" sz="quarter" idx="12"/>
          </p:nvPr>
        </p:nvSpPr>
        <p:spPr>
          <a:xfrm>
            <a:off x="10634135" y="6356350"/>
            <a:ext cx="1530927" cy="365125"/>
          </a:xfrm>
        </p:spPr>
        <p:txBody>
          <a:bodyPr/>
          <a:lstStyle/>
          <a:p>
            <a:fld id="{5512D3FE-F9F0-CC4E-97E8-B1A0F918D60F}" type="slidenum">
              <a:rPr lang="fr-FR" smtClean="0"/>
              <a:t>23</a:t>
            </a:fld>
            <a:r>
              <a:rPr lang="fr-FR" dirty="0"/>
              <a:t>/24</a:t>
            </a:r>
          </a:p>
        </p:txBody>
      </p:sp>
      <p:sp>
        <p:nvSpPr>
          <p:cNvPr id="13" name="Titre 1">
            <a:extLst>
              <a:ext uri="{FF2B5EF4-FFF2-40B4-BE49-F238E27FC236}">
                <a16:creationId xmlns:a16="http://schemas.microsoft.com/office/drawing/2014/main" id="{E36CBC9F-E934-932E-8B06-256D1EB59CA9}"/>
              </a:ext>
            </a:extLst>
          </p:cNvPr>
          <p:cNvSpPr>
            <a:spLocks noGrp="1"/>
          </p:cNvSpPr>
          <p:nvPr>
            <p:ph type="title"/>
          </p:nvPr>
        </p:nvSpPr>
        <p:spPr>
          <a:xfrm>
            <a:off x="252918" y="1123837"/>
            <a:ext cx="3063853" cy="4601183"/>
          </a:xfrm>
        </p:spPr>
        <p:txBody>
          <a:bodyPr>
            <a:normAutofit/>
          </a:bodyPr>
          <a:lstStyle/>
          <a:p>
            <a:r>
              <a:rPr lang="fr-FR" sz="2000" dirty="0"/>
              <a:t>Sommaire</a:t>
            </a:r>
            <a:br>
              <a:rPr lang="fr-FR" dirty="0"/>
            </a:br>
            <a:br>
              <a:rPr lang="fr-FR" sz="2000" dirty="0"/>
            </a:br>
            <a:r>
              <a:rPr lang="fr-FR" sz="2000" dirty="0">
                <a:solidFill>
                  <a:prstClr val="white"/>
                </a:solidFill>
              </a:rPr>
              <a:t>Présentation ÉQUI CADDIE</a:t>
            </a:r>
            <a:br>
              <a:rPr lang="fr-FR" sz="2000" dirty="0">
                <a:solidFill>
                  <a:prstClr val="white"/>
                </a:solidFill>
              </a:rPr>
            </a:br>
            <a:r>
              <a:rPr lang="fr-FR" sz="2000" dirty="0">
                <a:solidFill>
                  <a:prstClr val="white"/>
                </a:solidFill>
              </a:rPr>
              <a:t>Sélection des variables</a:t>
            </a:r>
            <a:br>
              <a:rPr lang="fr-FR" sz="2000" dirty="0"/>
            </a:br>
            <a:r>
              <a:rPr lang="fr-FR" sz="2000" dirty="0">
                <a:solidFill>
                  <a:schemeClr val="bg1"/>
                </a:solidFill>
              </a:rPr>
              <a:t>Nettoyage</a:t>
            </a:r>
            <a:br>
              <a:rPr lang="fr-FR" sz="2000" dirty="0">
                <a:solidFill>
                  <a:srgbClr val="000000"/>
                </a:solidFill>
              </a:rPr>
            </a:br>
            <a:r>
              <a:rPr lang="fr-FR" sz="1600" dirty="0">
                <a:solidFill>
                  <a:srgbClr val="000000"/>
                </a:solidFill>
              </a:rPr>
              <a:t>      </a:t>
            </a:r>
            <a:r>
              <a:rPr lang="fr-FR" sz="1600" dirty="0">
                <a:solidFill>
                  <a:prstClr val="white"/>
                </a:solidFill>
              </a:rPr>
              <a:t>Suppression de lignes / code</a:t>
            </a:r>
            <a:br>
              <a:rPr lang="fr-FR" sz="1600" dirty="0">
                <a:solidFill>
                  <a:prstClr val="white"/>
                </a:solidFill>
              </a:rPr>
            </a:br>
            <a:r>
              <a:rPr lang="fr-FR" sz="1600" dirty="0"/>
              <a:t>      </a:t>
            </a:r>
            <a:r>
              <a:rPr lang="fr-FR" sz="1600" dirty="0">
                <a:solidFill>
                  <a:schemeClr val="bg1"/>
                </a:solidFill>
              </a:rPr>
              <a:t>Récupération des doses servies</a:t>
            </a:r>
            <a:br>
              <a:rPr lang="fr-FR" sz="1600" dirty="0">
                <a:solidFill>
                  <a:srgbClr val="000000"/>
                </a:solidFill>
              </a:rPr>
            </a:br>
            <a:r>
              <a:rPr lang="fr-FR" sz="1600" dirty="0"/>
              <a:t>      </a:t>
            </a:r>
            <a:r>
              <a:rPr lang="fr-FR" sz="1600" dirty="0">
                <a:solidFill>
                  <a:schemeClr val="bg1"/>
                </a:solidFill>
              </a:rPr>
              <a:t>Traitement des valeurs  aberrantes</a:t>
            </a:r>
            <a:br>
              <a:rPr lang="fr-FR" sz="1600" dirty="0">
                <a:solidFill>
                  <a:schemeClr val="tx1"/>
                </a:solidFill>
              </a:rPr>
            </a:br>
            <a:r>
              <a:rPr lang="fr-FR" sz="1600" dirty="0">
                <a:solidFill>
                  <a:schemeClr val="tx1"/>
                </a:solidFill>
              </a:rPr>
              <a:t>      </a:t>
            </a:r>
            <a:r>
              <a:rPr lang="fr-FR" sz="1600" dirty="0">
                <a:solidFill>
                  <a:schemeClr val="bg1"/>
                </a:solidFill>
              </a:rPr>
              <a:t>Suppression de lignes / nutriments</a:t>
            </a:r>
            <a:br>
              <a:rPr lang="fr-FR" sz="1600" dirty="0">
                <a:solidFill>
                  <a:schemeClr val="tx1"/>
                </a:solidFill>
              </a:rPr>
            </a:br>
            <a:r>
              <a:rPr lang="fr-FR" sz="1600" dirty="0">
                <a:solidFill>
                  <a:schemeClr val="bg1"/>
                </a:solidFill>
              </a:rPr>
              <a:t>      Détermination de groupes</a:t>
            </a:r>
            <a:br>
              <a:rPr lang="fr-FR" sz="1600" dirty="0">
                <a:solidFill>
                  <a:schemeClr val="tx1"/>
                </a:solidFill>
              </a:rPr>
            </a:br>
            <a:r>
              <a:rPr lang="fr-FR" sz="1600" dirty="0">
                <a:solidFill>
                  <a:schemeClr val="tx1"/>
                </a:solidFill>
              </a:rPr>
              <a:t>      </a:t>
            </a:r>
            <a:r>
              <a:rPr lang="fr-FR" sz="1600" dirty="0">
                <a:solidFill>
                  <a:schemeClr val="bg1"/>
                </a:solidFill>
              </a:rPr>
              <a:t>Nettoyage des groupes</a:t>
            </a:r>
            <a:br>
              <a:rPr lang="fr-FR" sz="1600" dirty="0">
                <a:solidFill>
                  <a:schemeClr val="bg1"/>
                </a:solidFill>
              </a:rPr>
            </a:br>
            <a:r>
              <a:rPr lang="fr-FR" sz="1600" dirty="0">
                <a:solidFill>
                  <a:schemeClr val="tx1"/>
                </a:solidFill>
              </a:rPr>
              <a:t>      </a:t>
            </a:r>
            <a:r>
              <a:rPr lang="fr-FR" sz="1600" dirty="0">
                <a:solidFill>
                  <a:schemeClr val="bg1"/>
                </a:solidFill>
              </a:rPr>
              <a:t>Imputation des groupes</a:t>
            </a:r>
            <a:br>
              <a:rPr lang="fr-FR" sz="1600" dirty="0">
                <a:solidFill>
                  <a:schemeClr val="bg1"/>
                </a:solidFill>
              </a:rPr>
            </a:br>
            <a:r>
              <a:rPr lang="fr-FR" sz="1600" dirty="0">
                <a:solidFill>
                  <a:schemeClr val="bg1"/>
                </a:solidFill>
              </a:rPr>
              <a:t>      Imputation des nutriments</a:t>
            </a:r>
            <a:br>
              <a:rPr lang="fr-FR" sz="1600" dirty="0">
                <a:solidFill>
                  <a:schemeClr val="tx1"/>
                </a:solidFill>
              </a:rPr>
            </a:br>
            <a:r>
              <a:rPr lang="fr-FR" sz="1600" dirty="0">
                <a:solidFill>
                  <a:schemeClr val="tx1"/>
                </a:solidFill>
              </a:rPr>
              <a:t>      </a:t>
            </a:r>
            <a:r>
              <a:rPr lang="fr-FR" sz="1600" dirty="0">
                <a:solidFill>
                  <a:schemeClr val="bg1"/>
                </a:solidFill>
              </a:rPr>
              <a:t>Imputation des </a:t>
            </a:r>
            <a:r>
              <a:rPr lang="fr-FR" sz="1600" dirty="0" err="1">
                <a:solidFill>
                  <a:schemeClr val="bg1"/>
                </a:solidFill>
              </a:rPr>
              <a:t>serving_size</a:t>
            </a:r>
            <a:br>
              <a:rPr lang="fr-FR" sz="1600" dirty="0"/>
            </a:br>
            <a:r>
              <a:rPr lang="fr-FR" sz="2000" dirty="0">
                <a:solidFill>
                  <a:schemeClr val="tx1"/>
                </a:solidFill>
              </a:rPr>
              <a:t>Exploration</a:t>
            </a:r>
            <a:br>
              <a:rPr lang="fr-FR" sz="2000" dirty="0"/>
            </a:br>
            <a:r>
              <a:rPr lang="fr-FR" sz="2000" dirty="0"/>
              <a:t>Conclusion</a:t>
            </a:r>
            <a:endParaRPr lang="fr-FR" dirty="0"/>
          </a:p>
        </p:txBody>
      </p:sp>
      <p:sp>
        <p:nvSpPr>
          <p:cNvPr id="2" name="Footer Placeholder 8">
            <a:extLst>
              <a:ext uri="{FF2B5EF4-FFF2-40B4-BE49-F238E27FC236}">
                <a16:creationId xmlns:a16="http://schemas.microsoft.com/office/drawing/2014/main" id="{7E4DE33E-03D8-1FD2-3552-328B1A8D040A}"/>
              </a:ext>
            </a:extLst>
          </p:cNvPr>
          <p:cNvSpPr>
            <a:spLocks noGrp="1"/>
          </p:cNvSpPr>
          <p:nvPr>
            <p:ph type="ftr" sz="quarter" idx="11"/>
          </p:nvPr>
        </p:nvSpPr>
        <p:spPr>
          <a:xfrm>
            <a:off x="3869268" y="6356350"/>
            <a:ext cx="5911517" cy="365125"/>
          </a:xfrm>
        </p:spPr>
        <p:txBody>
          <a:bodyPr/>
          <a:lstStyle/>
          <a:p>
            <a:r>
              <a:rPr lang="fr-FR" dirty="0"/>
              <a:t>Appel à projet pour une application innovante en lien avec l’alimentation</a:t>
            </a:r>
          </a:p>
        </p:txBody>
      </p:sp>
    </p:spTree>
    <p:extLst>
      <p:ext uri="{BB962C8B-B14F-4D97-AF65-F5344CB8AC3E}">
        <p14:creationId xmlns:p14="http://schemas.microsoft.com/office/powerpoint/2010/main" val="1445051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7">
            <a:extLst>
              <a:ext uri="{FF2B5EF4-FFF2-40B4-BE49-F238E27FC236}">
                <a16:creationId xmlns:a16="http://schemas.microsoft.com/office/drawing/2014/main" id="{688A6EB0-4F89-FC0C-01B2-868D4732430F}"/>
              </a:ext>
            </a:extLst>
          </p:cNvPr>
          <p:cNvSpPr>
            <a:spLocks noGrp="1"/>
          </p:cNvSpPr>
          <p:nvPr>
            <p:ph type="dt" sz="half" idx="10"/>
          </p:nvPr>
        </p:nvSpPr>
        <p:spPr>
          <a:xfrm>
            <a:off x="262465" y="6356350"/>
            <a:ext cx="2743200" cy="365125"/>
          </a:xfrm>
        </p:spPr>
        <p:txBody>
          <a:bodyPr/>
          <a:lstStyle/>
          <a:p>
            <a:fld id="{9340A1FA-6E19-B84D-B44F-9EA3C94772CE}" type="datetimeFigureOut">
              <a:rPr lang="fr-FR" smtClean="0"/>
              <a:t>07/09/2022</a:t>
            </a:fld>
            <a:endParaRPr lang="fr-FR" dirty="0"/>
          </a:p>
        </p:txBody>
      </p:sp>
      <p:sp>
        <p:nvSpPr>
          <p:cNvPr id="5" name="Footer Placeholder 8">
            <a:extLst>
              <a:ext uri="{FF2B5EF4-FFF2-40B4-BE49-F238E27FC236}">
                <a16:creationId xmlns:a16="http://schemas.microsoft.com/office/drawing/2014/main" id="{3D665C19-90DD-FF39-2AFA-FB09F5047913}"/>
              </a:ext>
            </a:extLst>
          </p:cNvPr>
          <p:cNvSpPr>
            <a:spLocks noGrp="1"/>
          </p:cNvSpPr>
          <p:nvPr>
            <p:ph type="ftr" sz="quarter" idx="11"/>
          </p:nvPr>
        </p:nvSpPr>
        <p:spPr>
          <a:xfrm>
            <a:off x="3869268" y="6356350"/>
            <a:ext cx="5911517" cy="365125"/>
          </a:xfrm>
        </p:spPr>
        <p:txBody>
          <a:bodyPr/>
          <a:lstStyle/>
          <a:p>
            <a:r>
              <a:rPr lang="fr-FR" dirty="0"/>
              <a:t>Appel à projet pour une application innovante en lien avec l’alimentation</a:t>
            </a:r>
          </a:p>
        </p:txBody>
      </p:sp>
      <p:sp>
        <p:nvSpPr>
          <p:cNvPr id="6" name="Slide Number Placeholder 9">
            <a:extLst>
              <a:ext uri="{FF2B5EF4-FFF2-40B4-BE49-F238E27FC236}">
                <a16:creationId xmlns:a16="http://schemas.microsoft.com/office/drawing/2014/main" id="{2A9261DD-B147-97E9-742D-CAF3C6E67E57}"/>
              </a:ext>
            </a:extLst>
          </p:cNvPr>
          <p:cNvSpPr>
            <a:spLocks noGrp="1"/>
          </p:cNvSpPr>
          <p:nvPr>
            <p:ph type="sldNum" sz="quarter" idx="12"/>
          </p:nvPr>
        </p:nvSpPr>
        <p:spPr>
          <a:xfrm>
            <a:off x="10634135" y="6356350"/>
            <a:ext cx="1530927" cy="365125"/>
          </a:xfrm>
        </p:spPr>
        <p:txBody>
          <a:bodyPr/>
          <a:lstStyle/>
          <a:p>
            <a:fld id="{5512D3FE-F9F0-CC4E-97E8-B1A0F918D60F}" type="slidenum">
              <a:rPr lang="fr-FR" smtClean="0"/>
              <a:t>24</a:t>
            </a:fld>
            <a:r>
              <a:rPr lang="fr-FR" dirty="0"/>
              <a:t>/24</a:t>
            </a:r>
          </a:p>
        </p:txBody>
      </p:sp>
      <p:sp>
        <p:nvSpPr>
          <p:cNvPr id="9" name="Titre 1">
            <a:extLst>
              <a:ext uri="{FF2B5EF4-FFF2-40B4-BE49-F238E27FC236}">
                <a16:creationId xmlns:a16="http://schemas.microsoft.com/office/drawing/2014/main" id="{3D08A1F2-342B-932B-3D97-2343657AE1AF}"/>
              </a:ext>
            </a:extLst>
          </p:cNvPr>
          <p:cNvSpPr>
            <a:spLocks noGrp="1"/>
          </p:cNvSpPr>
          <p:nvPr>
            <p:ph type="title"/>
          </p:nvPr>
        </p:nvSpPr>
        <p:spPr>
          <a:xfrm>
            <a:off x="252918" y="1123837"/>
            <a:ext cx="3063853" cy="4601183"/>
          </a:xfrm>
        </p:spPr>
        <p:txBody>
          <a:bodyPr>
            <a:normAutofit/>
          </a:bodyPr>
          <a:lstStyle/>
          <a:p>
            <a:r>
              <a:rPr lang="fr-FR" sz="2000" dirty="0"/>
              <a:t>Sommaire</a:t>
            </a:r>
            <a:br>
              <a:rPr lang="fr-FR" dirty="0"/>
            </a:br>
            <a:br>
              <a:rPr lang="fr-FR" sz="2000" dirty="0"/>
            </a:br>
            <a:r>
              <a:rPr lang="fr-FR" sz="2000" dirty="0">
                <a:solidFill>
                  <a:prstClr val="white"/>
                </a:solidFill>
              </a:rPr>
              <a:t>Présentation ÉQUI CADDIE</a:t>
            </a:r>
            <a:br>
              <a:rPr lang="fr-FR" sz="2000" dirty="0">
                <a:solidFill>
                  <a:prstClr val="white"/>
                </a:solidFill>
              </a:rPr>
            </a:br>
            <a:r>
              <a:rPr lang="fr-FR" sz="2000" dirty="0">
                <a:solidFill>
                  <a:prstClr val="white"/>
                </a:solidFill>
              </a:rPr>
              <a:t>Sélection des variables</a:t>
            </a:r>
            <a:br>
              <a:rPr lang="fr-FR" sz="2000" dirty="0"/>
            </a:br>
            <a:r>
              <a:rPr lang="fr-FR" sz="2000" dirty="0">
                <a:solidFill>
                  <a:schemeClr val="bg1"/>
                </a:solidFill>
              </a:rPr>
              <a:t>Nettoyage</a:t>
            </a:r>
            <a:br>
              <a:rPr lang="fr-FR" sz="2000" dirty="0">
                <a:solidFill>
                  <a:srgbClr val="000000"/>
                </a:solidFill>
              </a:rPr>
            </a:br>
            <a:r>
              <a:rPr lang="fr-FR" sz="1600" dirty="0">
                <a:solidFill>
                  <a:srgbClr val="000000"/>
                </a:solidFill>
              </a:rPr>
              <a:t>      </a:t>
            </a:r>
            <a:r>
              <a:rPr lang="fr-FR" sz="1600" dirty="0">
                <a:solidFill>
                  <a:prstClr val="white"/>
                </a:solidFill>
              </a:rPr>
              <a:t>Suppression de lignes / code</a:t>
            </a:r>
            <a:br>
              <a:rPr lang="fr-FR" sz="1600" dirty="0">
                <a:solidFill>
                  <a:prstClr val="white"/>
                </a:solidFill>
              </a:rPr>
            </a:br>
            <a:r>
              <a:rPr lang="fr-FR" sz="1600" dirty="0"/>
              <a:t>      </a:t>
            </a:r>
            <a:r>
              <a:rPr lang="fr-FR" sz="1600" dirty="0">
                <a:solidFill>
                  <a:schemeClr val="bg1"/>
                </a:solidFill>
              </a:rPr>
              <a:t>Récupération des doses servies</a:t>
            </a:r>
            <a:br>
              <a:rPr lang="fr-FR" sz="1600" dirty="0">
                <a:solidFill>
                  <a:srgbClr val="000000"/>
                </a:solidFill>
              </a:rPr>
            </a:br>
            <a:r>
              <a:rPr lang="fr-FR" sz="1600" dirty="0"/>
              <a:t>      </a:t>
            </a:r>
            <a:r>
              <a:rPr lang="fr-FR" sz="1600" dirty="0">
                <a:solidFill>
                  <a:schemeClr val="bg1"/>
                </a:solidFill>
              </a:rPr>
              <a:t>Traitement des valeurs  aberrantes</a:t>
            </a:r>
            <a:br>
              <a:rPr lang="fr-FR" sz="1600" dirty="0">
                <a:solidFill>
                  <a:schemeClr val="tx1"/>
                </a:solidFill>
              </a:rPr>
            </a:br>
            <a:r>
              <a:rPr lang="fr-FR" sz="1600" dirty="0">
                <a:solidFill>
                  <a:schemeClr val="tx1"/>
                </a:solidFill>
              </a:rPr>
              <a:t>      </a:t>
            </a:r>
            <a:r>
              <a:rPr lang="fr-FR" sz="1600" dirty="0">
                <a:solidFill>
                  <a:schemeClr val="bg1"/>
                </a:solidFill>
              </a:rPr>
              <a:t>Suppression de lignes / nutriments</a:t>
            </a:r>
            <a:br>
              <a:rPr lang="fr-FR" sz="1600" dirty="0">
                <a:solidFill>
                  <a:schemeClr val="tx1"/>
                </a:solidFill>
              </a:rPr>
            </a:br>
            <a:r>
              <a:rPr lang="fr-FR" sz="1600" dirty="0">
                <a:solidFill>
                  <a:schemeClr val="bg1"/>
                </a:solidFill>
              </a:rPr>
              <a:t>      Détermination de groupes</a:t>
            </a:r>
            <a:br>
              <a:rPr lang="fr-FR" sz="1600" dirty="0">
                <a:solidFill>
                  <a:schemeClr val="tx1"/>
                </a:solidFill>
              </a:rPr>
            </a:br>
            <a:r>
              <a:rPr lang="fr-FR" sz="1600" dirty="0">
                <a:solidFill>
                  <a:schemeClr val="tx1"/>
                </a:solidFill>
              </a:rPr>
              <a:t>      </a:t>
            </a:r>
            <a:r>
              <a:rPr lang="fr-FR" sz="1600" dirty="0">
                <a:solidFill>
                  <a:schemeClr val="bg1"/>
                </a:solidFill>
              </a:rPr>
              <a:t>Nettoyage des groupes</a:t>
            </a:r>
            <a:br>
              <a:rPr lang="fr-FR" sz="1600" dirty="0">
                <a:solidFill>
                  <a:schemeClr val="bg1"/>
                </a:solidFill>
              </a:rPr>
            </a:br>
            <a:r>
              <a:rPr lang="fr-FR" sz="1600" dirty="0">
                <a:solidFill>
                  <a:schemeClr val="tx1"/>
                </a:solidFill>
              </a:rPr>
              <a:t>      </a:t>
            </a:r>
            <a:r>
              <a:rPr lang="fr-FR" sz="1600" dirty="0">
                <a:solidFill>
                  <a:schemeClr val="bg1"/>
                </a:solidFill>
              </a:rPr>
              <a:t>Imputation des groupes</a:t>
            </a:r>
            <a:br>
              <a:rPr lang="fr-FR" sz="1600" dirty="0">
                <a:solidFill>
                  <a:schemeClr val="bg1"/>
                </a:solidFill>
              </a:rPr>
            </a:br>
            <a:r>
              <a:rPr lang="fr-FR" sz="1600" dirty="0">
                <a:solidFill>
                  <a:schemeClr val="bg1"/>
                </a:solidFill>
              </a:rPr>
              <a:t>      Imputation des nutriments</a:t>
            </a:r>
            <a:br>
              <a:rPr lang="fr-FR" sz="1600" dirty="0">
                <a:solidFill>
                  <a:schemeClr val="tx1"/>
                </a:solidFill>
              </a:rPr>
            </a:br>
            <a:r>
              <a:rPr lang="fr-FR" sz="1600" dirty="0">
                <a:solidFill>
                  <a:schemeClr val="tx1"/>
                </a:solidFill>
              </a:rPr>
              <a:t>      </a:t>
            </a:r>
            <a:r>
              <a:rPr lang="fr-FR" sz="1600" dirty="0">
                <a:solidFill>
                  <a:schemeClr val="bg1"/>
                </a:solidFill>
              </a:rPr>
              <a:t>Imputation des </a:t>
            </a:r>
            <a:r>
              <a:rPr lang="fr-FR" sz="1600" dirty="0" err="1">
                <a:solidFill>
                  <a:schemeClr val="bg1"/>
                </a:solidFill>
              </a:rPr>
              <a:t>serving_size</a:t>
            </a:r>
            <a:br>
              <a:rPr lang="fr-FR" sz="1600" dirty="0"/>
            </a:br>
            <a:r>
              <a:rPr lang="fr-FR" sz="2000" dirty="0">
                <a:solidFill>
                  <a:schemeClr val="bg1"/>
                </a:solidFill>
              </a:rPr>
              <a:t>Exploration</a:t>
            </a:r>
            <a:br>
              <a:rPr lang="fr-FR" sz="2000" dirty="0"/>
            </a:br>
            <a:r>
              <a:rPr lang="fr-FR" sz="2000" dirty="0">
                <a:solidFill>
                  <a:schemeClr val="tx1"/>
                </a:solidFill>
              </a:rPr>
              <a:t>Conclusion</a:t>
            </a:r>
            <a:endParaRPr lang="fr-FR" dirty="0">
              <a:solidFill>
                <a:schemeClr val="tx1"/>
              </a:solidFill>
            </a:endParaRPr>
          </a:p>
        </p:txBody>
      </p:sp>
      <p:sp>
        <p:nvSpPr>
          <p:cNvPr id="10" name="Rectangle : coins arrondis 9">
            <a:extLst>
              <a:ext uri="{FF2B5EF4-FFF2-40B4-BE49-F238E27FC236}">
                <a16:creationId xmlns:a16="http://schemas.microsoft.com/office/drawing/2014/main" id="{77C73348-62A4-B5C1-7E44-B68112199750}"/>
              </a:ext>
            </a:extLst>
          </p:cNvPr>
          <p:cNvSpPr/>
          <p:nvPr/>
        </p:nvSpPr>
        <p:spPr>
          <a:xfrm>
            <a:off x="3869268" y="741603"/>
            <a:ext cx="3806944" cy="764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85% des produits bien catégorisés</a:t>
            </a:r>
          </a:p>
        </p:txBody>
      </p:sp>
      <p:sp>
        <p:nvSpPr>
          <p:cNvPr id="11" name="Rectangle : coins arrondis 10">
            <a:extLst>
              <a:ext uri="{FF2B5EF4-FFF2-40B4-BE49-F238E27FC236}">
                <a16:creationId xmlns:a16="http://schemas.microsoft.com/office/drawing/2014/main" id="{77FE4818-5A37-CFE8-BB7E-CDD61AE0B877}"/>
              </a:ext>
            </a:extLst>
          </p:cNvPr>
          <p:cNvSpPr/>
          <p:nvPr/>
        </p:nvSpPr>
        <p:spPr>
          <a:xfrm>
            <a:off x="3869268" y="2022019"/>
            <a:ext cx="3806944" cy="7978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Groupes d’aliments bien distincts d’un point de vue nutritionnel</a:t>
            </a:r>
          </a:p>
        </p:txBody>
      </p:sp>
      <p:sp>
        <p:nvSpPr>
          <p:cNvPr id="12" name="Rectangle : coins arrondis 11">
            <a:extLst>
              <a:ext uri="{FF2B5EF4-FFF2-40B4-BE49-F238E27FC236}">
                <a16:creationId xmlns:a16="http://schemas.microsoft.com/office/drawing/2014/main" id="{39434E78-F465-A670-4E16-C7075BC3B4E3}"/>
              </a:ext>
            </a:extLst>
          </p:cNvPr>
          <p:cNvSpPr/>
          <p:nvPr/>
        </p:nvSpPr>
        <p:spPr>
          <a:xfrm>
            <a:off x="3869269" y="3164785"/>
            <a:ext cx="2840084" cy="764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Nutriments indépendants </a:t>
            </a:r>
            <a:br>
              <a:rPr lang="fr-FR" dirty="0"/>
            </a:br>
            <a:r>
              <a:rPr lang="fr-FR" dirty="0"/>
              <a:t>les uns des autres</a:t>
            </a:r>
          </a:p>
        </p:txBody>
      </p:sp>
      <p:sp>
        <p:nvSpPr>
          <p:cNvPr id="13" name="Rectangle : coins arrondis 12">
            <a:extLst>
              <a:ext uri="{FF2B5EF4-FFF2-40B4-BE49-F238E27FC236}">
                <a16:creationId xmlns:a16="http://schemas.microsoft.com/office/drawing/2014/main" id="{2FE2B2E2-4291-35E1-BBAF-D727C6D8ADAE}"/>
              </a:ext>
            </a:extLst>
          </p:cNvPr>
          <p:cNvSpPr/>
          <p:nvPr/>
        </p:nvSpPr>
        <p:spPr>
          <a:xfrm>
            <a:off x="3877150" y="4536207"/>
            <a:ext cx="2945351" cy="5276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Doses servies informées </a:t>
            </a:r>
          </a:p>
        </p:txBody>
      </p:sp>
      <p:sp>
        <p:nvSpPr>
          <p:cNvPr id="14" name="Rectangle : coins arrondis 13">
            <a:extLst>
              <a:ext uri="{FF2B5EF4-FFF2-40B4-BE49-F238E27FC236}">
                <a16:creationId xmlns:a16="http://schemas.microsoft.com/office/drawing/2014/main" id="{AB7CDB05-A114-97D0-EAEB-03AA61229880}"/>
              </a:ext>
            </a:extLst>
          </p:cNvPr>
          <p:cNvSpPr/>
          <p:nvPr/>
        </p:nvSpPr>
        <p:spPr>
          <a:xfrm rot="21120000">
            <a:off x="6641360" y="1019597"/>
            <a:ext cx="4941510" cy="433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Proposition de substitut dans le même groupe </a:t>
            </a:r>
          </a:p>
        </p:txBody>
      </p:sp>
      <p:pic>
        <p:nvPicPr>
          <p:cNvPr id="15" name="Picture 12" descr="Coche Vert D'isolement Sur Le Fond Transparent Illustration de Vecteur -  Illustration du croix, vert: 113459362">
            <a:extLst>
              <a:ext uri="{FF2B5EF4-FFF2-40B4-BE49-F238E27FC236}">
                <a16:creationId xmlns:a16="http://schemas.microsoft.com/office/drawing/2014/main" id="{27A5E119-E3BC-5AB0-FEEB-7CDB931CA6E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1022387" y="230888"/>
            <a:ext cx="897392" cy="94246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 coins arrondis 15">
            <a:extLst>
              <a:ext uri="{FF2B5EF4-FFF2-40B4-BE49-F238E27FC236}">
                <a16:creationId xmlns:a16="http://schemas.microsoft.com/office/drawing/2014/main" id="{C5B4B001-A657-ADD1-9798-660A12CF8389}"/>
              </a:ext>
            </a:extLst>
          </p:cNvPr>
          <p:cNvSpPr/>
          <p:nvPr/>
        </p:nvSpPr>
        <p:spPr>
          <a:xfrm rot="21120000">
            <a:off x="7290851" y="2154080"/>
            <a:ext cx="4320258" cy="673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Bonne cohérence des groupes – </a:t>
            </a:r>
            <a:br>
              <a:rPr lang="fr-FR" dirty="0"/>
            </a:br>
            <a:r>
              <a:rPr lang="fr-FR" dirty="0"/>
              <a:t>Proposer des substituts d’un autre groupe</a:t>
            </a:r>
          </a:p>
        </p:txBody>
      </p:sp>
      <p:pic>
        <p:nvPicPr>
          <p:cNvPr id="17" name="Picture 12" descr="Coche Vert D'isolement Sur Le Fond Transparent Illustration de Vecteur -  Illustration du croix, vert: 113459362">
            <a:extLst>
              <a:ext uri="{FF2B5EF4-FFF2-40B4-BE49-F238E27FC236}">
                <a16:creationId xmlns:a16="http://schemas.microsoft.com/office/drawing/2014/main" id="{D71D0EDC-AB35-D85E-290D-4D74E617D283}"/>
              </a:ext>
            </a:extLst>
          </p:cNvPr>
          <p:cNvPicPr>
            <a:picLocks noChangeAspect="1" noChangeArrowheads="1"/>
          </p:cNvPicPr>
          <p:nvPr/>
        </p:nvPicPr>
        <p:blipFill>
          <a:blip r:embed="rId3">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899239" y="1412993"/>
            <a:ext cx="897392" cy="942466"/>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 coins arrondis 17">
            <a:extLst>
              <a:ext uri="{FF2B5EF4-FFF2-40B4-BE49-F238E27FC236}">
                <a16:creationId xmlns:a16="http://schemas.microsoft.com/office/drawing/2014/main" id="{47AC6C1E-C764-5B2B-94FF-C84696040AC5}"/>
              </a:ext>
            </a:extLst>
          </p:cNvPr>
          <p:cNvSpPr/>
          <p:nvPr/>
        </p:nvSpPr>
        <p:spPr>
          <a:xfrm rot="21120000">
            <a:off x="6569062" y="3122545"/>
            <a:ext cx="4993435" cy="729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Un substitut peut être proposé pour un nutriment sans dégrader les apports des autres nutriments</a:t>
            </a:r>
          </a:p>
        </p:txBody>
      </p:sp>
      <p:pic>
        <p:nvPicPr>
          <p:cNvPr id="19" name="Picture 12" descr="Coche Vert D'isolement Sur Le Fond Transparent Illustration de Vecteur -  Illustration du croix, vert: 113459362">
            <a:extLst>
              <a:ext uri="{FF2B5EF4-FFF2-40B4-BE49-F238E27FC236}">
                <a16:creationId xmlns:a16="http://schemas.microsoft.com/office/drawing/2014/main" id="{F5EEB471-44A3-00A4-95B0-24B102667D03}"/>
              </a:ext>
            </a:extLst>
          </p:cNvPr>
          <p:cNvPicPr>
            <a:picLocks noChangeAspect="1" noChangeArrowheads="1"/>
          </p:cNvPicPr>
          <p:nvPr/>
        </p:nvPicPr>
        <p:blipFill>
          <a:blip r:embed="rId3">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1068793" y="2383747"/>
            <a:ext cx="897392" cy="94246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 coins arrondis 19">
            <a:extLst>
              <a:ext uri="{FF2B5EF4-FFF2-40B4-BE49-F238E27FC236}">
                <a16:creationId xmlns:a16="http://schemas.microsoft.com/office/drawing/2014/main" id="{7019A8C5-0FE4-2616-FFC6-A30661C94183}"/>
              </a:ext>
            </a:extLst>
          </p:cNvPr>
          <p:cNvSpPr/>
          <p:nvPr/>
        </p:nvSpPr>
        <p:spPr>
          <a:xfrm rot="21120000">
            <a:off x="6616174" y="4171971"/>
            <a:ext cx="4312905" cy="7284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Pour éviter les biais générés par les achats long terme (ex : kilo de sel, litre d’huile)</a:t>
            </a:r>
          </a:p>
        </p:txBody>
      </p:sp>
      <p:pic>
        <p:nvPicPr>
          <p:cNvPr id="21" name="Picture 12" descr="Coche Vert D'isolement Sur Le Fond Transparent Illustration de Vecteur -  Illustration du croix, vert: 113459362">
            <a:extLst>
              <a:ext uri="{FF2B5EF4-FFF2-40B4-BE49-F238E27FC236}">
                <a16:creationId xmlns:a16="http://schemas.microsoft.com/office/drawing/2014/main" id="{AC850372-7FFE-F0F4-DB36-085871F5E2EE}"/>
              </a:ext>
            </a:extLst>
          </p:cNvPr>
          <p:cNvPicPr>
            <a:picLocks noChangeAspect="1" noChangeArrowheads="1"/>
          </p:cNvPicPr>
          <p:nvPr/>
        </p:nvPicPr>
        <p:blipFill>
          <a:blip r:embed="rId3">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599499" y="3902092"/>
            <a:ext cx="897392" cy="94246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 coins arrondis 21">
            <a:extLst>
              <a:ext uri="{FF2B5EF4-FFF2-40B4-BE49-F238E27FC236}">
                <a16:creationId xmlns:a16="http://schemas.microsoft.com/office/drawing/2014/main" id="{7D9BB497-CFD1-034E-DCB6-288A0334CB0B}"/>
              </a:ext>
            </a:extLst>
          </p:cNvPr>
          <p:cNvSpPr/>
          <p:nvPr/>
        </p:nvSpPr>
        <p:spPr>
          <a:xfrm>
            <a:off x="3866152" y="5284279"/>
            <a:ext cx="3231299" cy="704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70% des produits conservés, soit 223 458 produits</a:t>
            </a:r>
          </a:p>
        </p:txBody>
      </p:sp>
      <p:sp>
        <p:nvSpPr>
          <p:cNvPr id="23" name="Rectangle : coins arrondis 22">
            <a:extLst>
              <a:ext uri="{FF2B5EF4-FFF2-40B4-BE49-F238E27FC236}">
                <a16:creationId xmlns:a16="http://schemas.microsoft.com/office/drawing/2014/main" id="{7E8B7A49-83AC-A89E-889F-C2FAC118B2DB}"/>
              </a:ext>
            </a:extLst>
          </p:cNvPr>
          <p:cNvSpPr/>
          <p:nvPr/>
        </p:nvSpPr>
        <p:spPr>
          <a:xfrm rot="21120000">
            <a:off x="7046218" y="5144125"/>
            <a:ext cx="3835475" cy="6835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Base de donnée très complète, utilisable en France ou à l’étranger</a:t>
            </a:r>
          </a:p>
        </p:txBody>
      </p:sp>
      <p:pic>
        <p:nvPicPr>
          <p:cNvPr id="24" name="Picture 12" descr="Coche Vert D'isolement Sur Le Fond Transparent Illustration de Vecteur -  Illustration du croix, vert: 113459362">
            <a:extLst>
              <a:ext uri="{FF2B5EF4-FFF2-40B4-BE49-F238E27FC236}">
                <a16:creationId xmlns:a16="http://schemas.microsoft.com/office/drawing/2014/main" id="{A5A431F0-CE2B-C3D8-4F53-5F75F3C30E3A}"/>
              </a:ext>
            </a:extLst>
          </p:cNvPr>
          <p:cNvPicPr>
            <a:picLocks noChangeAspect="1" noChangeArrowheads="1"/>
          </p:cNvPicPr>
          <p:nvPr/>
        </p:nvPicPr>
        <p:blipFill>
          <a:blip r:embed="rId3">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376488" y="4657988"/>
            <a:ext cx="897392" cy="942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15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50A4BF-04E5-FC49-3990-7BA8B5E1FF2A}"/>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960AC283-1BC6-1144-39DA-54AC1D16F2F0}"/>
              </a:ext>
            </a:extLst>
          </p:cNvPr>
          <p:cNvSpPr>
            <a:spLocks noGrp="1"/>
          </p:cNvSpPr>
          <p:nvPr>
            <p:ph idx="1"/>
          </p:nvPr>
        </p:nvSpPr>
        <p:spPr/>
        <p:txBody>
          <a:bodyPr>
            <a:normAutofit/>
          </a:bodyPr>
          <a:lstStyle/>
          <a:p>
            <a:pPr marL="0" indent="0">
              <a:buNone/>
            </a:pPr>
            <a:r>
              <a:rPr lang="fr-FR" sz="3000" dirty="0"/>
              <a:t>Merci pour votre attention !</a:t>
            </a:r>
          </a:p>
        </p:txBody>
      </p:sp>
    </p:spTree>
    <p:extLst>
      <p:ext uri="{BB962C8B-B14F-4D97-AF65-F5344CB8AC3E}">
        <p14:creationId xmlns:p14="http://schemas.microsoft.com/office/powerpoint/2010/main" val="1640950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Le caddie connecté de Walkout pour un parcours d'achat ...">
            <a:extLst>
              <a:ext uri="{FF2B5EF4-FFF2-40B4-BE49-F238E27FC236}">
                <a16:creationId xmlns:a16="http://schemas.microsoft.com/office/drawing/2014/main" id="{C0AC119E-7A58-DC36-8F45-C45C704243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55" t="17793" r="22657" b="3635"/>
          <a:stretch/>
        </p:blipFill>
        <p:spPr bwMode="auto">
          <a:xfrm>
            <a:off x="3867912" y="3400255"/>
            <a:ext cx="3180412" cy="211748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5" name="Tableau 25">
            <a:extLst>
              <a:ext uri="{FF2B5EF4-FFF2-40B4-BE49-F238E27FC236}">
                <a16:creationId xmlns:a16="http://schemas.microsoft.com/office/drawing/2014/main" id="{7ADCAFB4-6ABE-E685-3253-20F046B0262C}"/>
              </a:ext>
            </a:extLst>
          </p:cNvPr>
          <p:cNvGraphicFramePr>
            <a:graphicFrameLocks noGrp="1"/>
          </p:cNvGraphicFramePr>
          <p:nvPr>
            <p:ph sz="quarter" idx="4"/>
            <p:extLst>
              <p:ext uri="{D42A27DB-BD31-4B8C-83A1-F6EECF244321}">
                <p14:modId xmlns:p14="http://schemas.microsoft.com/office/powerpoint/2010/main" val="3108177174"/>
              </p:ext>
            </p:extLst>
          </p:nvPr>
        </p:nvGraphicFramePr>
        <p:xfrm>
          <a:off x="7528956" y="1426961"/>
          <a:ext cx="3764226" cy="1693527"/>
        </p:xfrm>
        <a:graphic>
          <a:graphicData uri="http://schemas.openxmlformats.org/drawingml/2006/table">
            <a:tbl>
              <a:tblPr firstRow="1" bandRow="1">
                <a:tableStyleId>{5C22544A-7EE6-4342-B048-85BDC9FD1C3A}</a:tableStyleId>
              </a:tblPr>
              <a:tblGrid>
                <a:gridCol w="2054431">
                  <a:extLst>
                    <a:ext uri="{9D8B030D-6E8A-4147-A177-3AD203B41FA5}">
                      <a16:colId xmlns:a16="http://schemas.microsoft.com/office/drawing/2014/main" val="3104553946"/>
                    </a:ext>
                  </a:extLst>
                </a:gridCol>
                <a:gridCol w="1709795">
                  <a:extLst>
                    <a:ext uri="{9D8B030D-6E8A-4147-A177-3AD203B41FA5}">
                      <a16:colId xmlns:a16="http://schemas.microsoft.com/office/drawing/2014/main" val="191326910"/>
                    </a:ext>
                  </a:extLst>
                </a:gridCol>
              </a:tblGrid>
              <a:tr h="205221">
                <a:tc>
                  <a:txBody>
                    <a:bodyPr/>
                    <a:lstStyle/>
                    <a:p>
                      <a:pPr algn="ctr"/>
                      <a:r>
                        <a:rPr lang="fr-FR" sz="1200" b="0" dirty="0">
                          <a:solidFill>
                            <a:schemeClr val="bg1"/>
                          </a:solidFill>
                        </a:rPr>
                        <a:t>Énergie</a:t>
                      </a:r>
                    </a:p>
                  </a:txBody>
                  <a:tcP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fr-FR" sz="1200" b="0" dirty="0" err="1">
                          <a:solidFill>
                            <a:schemeClr val="bg1"/>
                          </a:solidFill>
                        </a:rPr>
                        <a:t>Macro-nutriments</a:t>
                      </a:r>
                      <a:endParaRPr lang="fr-FR" sz="1200" b="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88256772"/>
                  </a:ext>
                </a:extLst>
              </a:tr>
              <a:tr h="507989">
                <a:tc>
                  <a:txBody>
                    <a:bodyPr/>
                    <a:lstStyle/>
                    <a:p>
                      <a:pPr algn="ctr"/>
                      <a:r>
                        <a:rPr lang="fr-FR" sz="1200" b="1" dirty="0">
                          <a:solidFill>
                            <a:schemeClr val="accent1"/>
                          </a:solidFill>
                        </a:rPr>
                        <a:t>54 000 </a:t>
                      </a:r>
                      <a:r>
                        <a:rPr lang="fr-FR" sz="1200" b="0" dirty="0">
                          <a:solidFill>
                            <a:schemeClr val="tx1"/>
                          </a:solidFill>
                        </a:rPr>
                        <a:t>kcal</a:t>
                      </a:r>
                    </a:p>
                    <a:p>
                      <a:pPr algn="ctr"/>
                      <a:r>
                        <a:rPr lang="fr-FR" sz="1200" b="0" dirty="0">
                          <a:solidFill>
                            <a:schemeClr val="tx1"/>
                          </a:solidFill>
                        </a:rPr>
                        <a:t>Caddie pour </a:t>
                      </a:r>
                      <a:r>
                        <a:rPr lang="fr-FR" sz="1200" b="1" i="1" dirty="0">
                          <a:solidFill>
                            <a:schemeClr val="accent1"/>
                          </a:solidFill>
                        </a:rPr>
                        <a:t>10</a:t>
                      </a:r>
                      <a:r>
                        <a:rPr lang="fr-FR" sz="1200" b="0" dirty="0">
                          <a:solidFill>
                            <a:schemeClr val="tx1"/>
                          </a:solidFill>
                        </a:rPr>
                        <a:t> jours </a:t>
                      </a:r>
                      <a:br>
                        <a:rPr lang="fr-FR" sz="1200" b="0" dirty="0">
                          <a:solidFill>
                            <a:schemeClr val="tx1"/>
                          </a:solidFill>
                        </a:rPr>
                      </a:br>
                      <a:r>
                        <a:rPr lang="fr-FR" sz="1200" b="0" dirty="0">
                          <a:solidFill>
                            <a:schemeClr val="tx1"/>
                          </a:solidFill>
                        </a:rPr>
                        <a:t>pour </a:t>
                      </a:r>
                      <a:r>
                        <a:rPr lang="fr-FR" sz="1200" b="1" dirty="0">
                          <a:solidFill>
                            <a:schemeClr val="accent1"/>
                          </a:solidFill>
                        </a:rPr>
                        <a:t>2</a:t>
                      </a:r>
                      <a:r>
                        <a:rPr lang="fr-FR" sz="1200" b="0" dirty="0">
                          <a:solidFill>
                            <a:schemeClr val="tx1"/>
                          </a:solidFill>
                        </a:rPr>
                        <a:t> adultes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200" b="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86572265"/>
                  </a:ext>
                </a:extLst>
              </a:tr>
              <a:tr h="195035">
                <a:tc>
                  <a:txBody>
                    <a:bodyPr/>
                    <a:lstStyle/>
                    <a:p>
                      <a:pPr marL="0" algn="ctr" defTabSz="914400" rtl="0" eaLnBrk="1" latinLnBrk="0" hangingPunct="1"/>
                      <a:r>
                        <a:rPr lang="fr-FR" sz="1200" b="0" kern="1200" dirty="0">
                          <a:solidFill>
                            <a:schemeClr val="bg1"/>
                          </a:solidFill>
                          <a:latin typeface="+mn-lt"/>
                          <a:ea typeface="+mn-ea"/>
                          <a:cs typeface="+mn-cs"/>
                        </a:rPr>
                        <a:t>Vitamines</a:t>
                      </a:r>
                    </a:p>
                  </a:txBody>
                  <a:tcP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r>
                        <a:rPr lang="fr-FR" sz="1200" b="0" kern="1200" dirty="0">
                          <a:solidFill>
                            <a:schemeClr val="bg1"/>
                          </a:solidFill>
                          <a:latin typeface="+mn-lt"/>
                          <a:ea typeface="+mn-ea"/>
                          <a:cs typeface="+mn-cs"/>
                        </a:rPr>
                        <a:t>Minéraux et fibres</a:t>
                      </a:r>
                    </a:p>
                  </a:txBody>
                  <a:tcPr>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539838421"/>
                  </a:ext>
                </a:extLst>
              </a:tr>
              <a:tr h="5048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dirty="0">
                          <a:solidFill>
                            <a:schemeClr val="tx1"/>
                          </a:solidFill>
                        </a:rPr>
                        <a:t>vitamine D : </a:t>
                      </a:r>
                      <a:r>
                        <a:rPr lang="fr-FR" sz="1200" b="1" dirty="0">
                          <a:solidFill>
                            <a:schemeClr val="accent1"/>
                          </a:solidFill>
                        </a:rPr>
                        <a:t>600</a:t>
                      </a:r>
                      <a:r>
                        <a:rPr lang="fr-FR" sz="1200" b="0" dirty="0">
                          <a:solidFill>
                            <a:schemeClr val="tx1"/>
                          </a:solidFill>
                        </a:rPr>
                        <a:t> / 300 µg </a:t>
                      </a:r>
                      <a:r>
                        <a:rPr lang="fr-FR" sz="1200" b="1" dirty="0">
                          <a:solidFill>
                            <a:schemeClr val="accent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dirty="0">
                          <a:solidFill>
                            <a:schemeClr val="tx1"/>
                          </a:solidFill>
                        </a:rPr>
                        <a:t>vitamine A : </a:t>
                      </a:r>
                      <a:r>
                        <a:rPr lang="fr-FR" sz="1200" b="1" dirty="0">
                          <a:solidFill>
                            <a:schemeClr val="accent1"/>
                          </a:solidFill>
                        </a:rPr>
                        <a:t>600</a:t>
                      </a:r>
                      <a:r>
                        <a:rPr lang="fr-FR" sz="1200" b="0" dirty="0">
                          <a:solidFill>
                            <a:schemeClr val="tx1"/>
                          </a:solidFill>
                        </a:rPr>
                        <a:t> / 15000 µg </a:t>
                      </a:r>
                      <a:r>
                        <a:rPr lang="fr-FR" sz="1200" b="1" dirty="0">
                          <a:solidFill>
                            <a:schemeClr val="accent1"/>
                          </a:solidFill>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200" b="0" dirty="0">
                          <a:solidFill>
                            <a:schemeClr val="tx1"/>
                          </a:solidFill>
                        </a:rPr>
                        <a:t>Fibres : </a:t>
                      </a:r>
                      <a:r>
                        <a:rPr lang="fr-FR" sz="1200" b="1" dirty="0">
                          <a:solidFill>
                            <a:schemeClr val="accent1"/>
                          </a:solidFill>
                        </a:rPr>
                        <a:t>200</a:t>
                      </a:r>
                      <a:r>
                        <a:rPr lang="fr-FR" sz="1200" b="0" dirty="0">
                          <a:solidFill>
                            <a:schemeClr val="tx1"/>
                          </a:solidFill>
                        </a:rPr>
                        <a:t> / 600 g </a:t>
                      </a:r>
                      <a:r>
                        <a:rPr lang="fr-FR" sz="1200" b="1" dirty="0">
                          <a:solidFill>
                            <a:schemeClr val="accent1"/>
                          </a:solidFill>
                        </a:rPr>
                        <a:t>➚</a:t>
                      </a:r>
                      <a:endParaRPr lang="fr-FR" sz="1200" b="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60002799"/>
                  </a:ext>
                </a:extLst>
              </a:tr>
            </a:tbl>
          </a:graphicData>
        </a:graphic>
      </p:graphicFrame>
      <p:sp>
        <p:nvSpPr>
          <p:cNvPr id="15" name="Espace réservé du texte 14">
            <a:extLst>
              <a:ext uri="{FF2B5EF4-FFF2-40B4-BE49-F238E27FC236}">
                <a16:creationId xmlns:a16="http://schemas.microsoft.com/office/drawing/2014/main" id="{54EB6D15-790A-D7E4-2689-AC0328E9FCA5}"/>
              </a:ext>
            </a:extLst>
          </p:cNvPr>
          <p:cNvSpPr>
            <a:spLocks noGrp="1"/>
          </p:cNvSpPr>
          <p:nvPr>
            <p:ph type="body" idx="1"/>
          </p:nvPr>
        </p:nvSpPr>
        <p:spPr>
          <a:xfrm>
            <a:off x="3867912" y="1123837"/>
            <a:ext cx="3474720" cy="807720"/>
          </a:xfrm>
        </p:spPr>
        <p:txBody>
          <a:bodyPr>
            <a:normAutofit fontScale="70000" lnSpcReduction="20000"/>
          </a:bodyPr>
          <a:lstStyle/>
          <a:p>
            <a:r>
              <a:rPr lang="fr-FR" dirty="0"/>
              <a:t>Vous faites vos courses et scannez vos produits avec votre smartphone ou la douchette du magasin</a:t>
            </a:r>
          </a:p>
        </p:txBody>
      </p:sp>
      <p:pic>
        <p:nvPicPr>
          <p:cNvPr id="27" name="Espace réservé du contenu 26" descr="Signe pouce en haut avec un remplissage uni">
            <a:extLst>
              <a:ext uri="{FF2B5EF4-FFF2-40B4-BE49-F238E27FC236}">
                <a16:creationId xmlns:a16="http://schemas.microsoft.com/office/drawing/2014/main" id="{B64C08B0-A2A7-BFA2-E03D-4C5BB503562B}"/>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tretch>
            <a:fillRect/>
          </a:stretch>
        </p:blipFill>
        <p:spPr>
          <a:xfrm>
            <a:off x="10824992" y="1814567"/>
            <a:ext cx="369658" cy="369658"/>
          </a:xfrm>
        </p:spPr>
      </p:pic>
      <p:sp>
        <p:nvSpPr>
          <p:cNvPr id="17" name="Espace réservé du texte 16">
            <a:extLst>
              <a:ext uri="{FF2B5EF4-FFF2-40B4-BE49-F238E27FC236}">
                <a16:creationId xmlns:a16="http://schemas.microsoft.com/office/drawing/2014/main" id="{C2F283B6-B4C6-C596-4FB9-E3EC6D1688DC}"/>
              </a:ext>
            </a:extLst>
          </p:cNvPr>
          <p:cNvSpPr>
            <a:spLocks noGrp="1"/>
          </p:cNvSpPr>
          <p:nvPr>
            <p:ph type="body" sz="quarter" idx="3"/>
          </p:nvPr>
        </p:nvSpPr>
        <p:spPr>
          <a:xfrm>
            <a:off x="7818462" y="660705"/>
            <a:ext cx="3474719" cy="670575"/>
          </a:xfrm>
        </p:spPr>
        <p:txBody>
          <a:bodyPr>
            <a:normAutofit fontScale="70000" lnSpcReduction="20000"/>
          </a:bodyPr>
          <a:lstStyle/>
          <a:p>
            <a:r>
              <a:rPr lang="fr-FR" dirty="0"/>
              <a:t>Vous savez en temps réel si l’équilibre alimentaire et les besoins nutritionnels recommandés par l’ANSES sont respectés</a:t>
            </a:r>
          </a:p>
        </p:txBody>
      </p:sp>
      <p:sp>
        <p:nvSpPr>
          <p:cNvPr id="7" name="Date Placeholder 7">
            <a:extLst>
              <a:ext uri="{FF2B5EF4-FFF2-40B4-BE49-F238E27FC236}">
                <a16:creationId xmlns:a16="http://schemas.microsoft.com/office/drawing/2014/main" id="{B49B81FB-5198-56EE-1BA2-5C52B30AAE17}"/>
              </a:ext>
            </a:extLst>
          </p:cNvPr>
          <p:cNvSpPr>
            <a:spLocks noGrp="1"/>
          </p:cNvSpPr>
          <p:nvPr>
            <p:ph type="dt" sz="half" idx="10"/>
          </p:nvPr>
        </p:nvSpPr>
        <p:spPr/>
        <p:txBody>
          <a:bodyPr/>
          <a:lstStyle/>
          <a:p>
            <a:fld id="{9340A1FA-6E19-B84D-B44F-9EA3C94772CE}" type="datetimeFigureOut">
              <a:rPr lang="fr-FR" smtClean="0"/>
              <a:t>07/09/2022</a:t>
            </a:fld>
            <a:endParaRPr lang="fr-FR" dirty="0"/>
          </a:p>
        </p:txBody>
      </p:sp>
      <p:sp>
        <p:nvSpPr>
          <p:cNvPr id="8" name="Footer Placeholder 8">
            <a:extLst>
              <a:ext uri="{FF2B5EF4-FFF2-40B4-BE49-F238E27FC236}">
                <a16:creationId xmlns:a16="http://schemas.microsoft.com/office/drawing/2014/main" id="{7D3458D8-FA2A-73F7-5A3A-5D2662E969F8}"/>
              </a:ext>
            </a:extLst>
          </p:cNvPr>
          <p:cNvSpPr>
            <a:spLocks noGrp="1"/>
          </p:cNvSpPr>
          <p:nvPr>
            <p:ph type="ftr" sz="quarter" idx="11"/>
          </p:nvPr>
        </p:nvSpPr>
        <p:spPr/>
        <p:txBody>
          <a:bodyPr/>
          <a:lstStyle/>
          <a:p>
            <a:r>
              <a:rPr lang="fr-FR" dirty="0"/>
              <a:t>Appel à projet pour une application innovante en lien avec l’alimentation</a:t>
            </a:r>
          </a:p>
        </p:txBody>
      </p:sp>
      <p:sp>
        <p:nvSpPr>
          <p:cNvPr id="9" name="Slide Number Placeholder 9">
            <a:extLst>
              <a:ext uri="{FF2B5EF4-FFF2-40B4-BE49-F238E27FC236}">
                <a16:creationId xmlns:a16="http://schemas.microsoft.com/office/drawing/2014/main" id="{C5F0B4DF-5C32-7384-76A8-95F67C994131}"/>
              </a:ext>
            </a:extLst>
          </p:cNvPr>
          <p:cNvSpPr>
            <a:spLocks noGrp="1"/>
          </p:cNvSpPr>
          <p:nvPr>
            <p:ph type="sldNum" sz="quarter" idx="12"/>
          </p:nvPr>
        </p:nvSpPr>
        <p:spPr/>
        <p:txBody>
          <a:bodyPr/>
          <a:lstStyle/>
          <a:p>
            <a:fld id="{5512D3FE-F9F0-CC4E-97E8-B1A0F918D60F}" type="slidenum">
              <a:rPr lang="fr-FR" smtClean="0"/>
              <a:t>3</a:t>
            </a:fld>
            <a:r>
              <a:rPr lang="fr-FR" dirty="0"/>
              <a:t>/24</a:t>
            </a:r>
          </a:p>
        </p:txBody>
      </p:sp>
      <p:pic>
        <p:nvPicPr>
          <p:cNvPr id="12292" name="Picture 4" descr="Concept De Scanner De Code Barres De Smartphone Illustration Stock -  Illustration du cellule, code: 51728364">
            <a:extLst>
              <a:ext uri="{FF2B5EF4-FFF2-40B4-BE49-F238E27FC236}">
                <a16:creationId xmlns:a16="http://schemas.microsoft.com/office/drawing/2014/main" id="{00970890-0A72-7191-342E-51CF5711A1E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318" t="15568" r="4879" b="27090"/>
          <a:stretch/>
        </p:blipFill>
        <p:spPr bwMode="auto">
          <a:xfrm>
            <a:off x="4092112" y="2231660"/>
            <a:ext cx="1417320" cy="749808"/>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texte 16">
            <a:extLst>
              <a:ext uri="{FF2B5EF4-FFF2-40B4-BE49-F238E27FC236}">
                <a16:creationId xmlns:a16="http://schemas.microsoft.com/office/drawing/2014/main" id="{712287AD-7CA4-4B0E-ED01-829F2AECF9FA}"/>
              </a:ext>
            </a:extLst>
          </p:cNvPr>
          <p:cNvSpPr txBox="1">
            <a:spLocks/>
          </p:cNvSpPr>
          <p:nvPr/>
        </p:nvSpPr>
        <p:spPr>
          <a:xfrm>
            <a:off x="7818462" y="3344938"/>
            <a:ext cx="3474719" cy="670575"/>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0"/>
              </a:spcBef>
              <a:buClr>
                <a:schemeClr val="accent1"/>
              </a:buClr>
              <a:buFont typeface="Wingdings 2" pitchFamily="18" charset="2"/>
              <a:buNone/>
              <a:defRPr sz="2000" b="1" kern="1200">
                <a:solidFill>
                  <a:schemeClr val="tx1">
                    <a:lumMod val="65000"/>
                    <a:lumOff val="35000"/>
                  </a:schemeClr>
                </a:solidFill>
                <a:latin typeface="+mn-lt"/>
                <a:ea typeface="+mn-ea"/>
                <a:cs typeface="+mn-cs"/>
              </a:defRPr>
            </a:lvl1pPr>
            <a:lvl2pPr marL="457200" indent="0" algn="l" defTabSz="914400" rtl="0" eaLnBrk="1" latinLnBrk="0" hangingPunct="1">
              <a:lnSpc>
                <a:spcPct val="90000"/>
              </a:lnSpc>
              <a:spcBef>
                <a:spcPts val="250"/>
              </a:spcBef>
              <a:spcAft>
                <a:spcPts val="250"/>
              </a:spcAft>
              <a:buClr>
                <a:schemeClr val="accent1"/>
              </a:buClr>
              <a:buFont typeface="Wingdings 2" pitchFamily="18" charset="2"/>
              <a:buNone/>
              <a:defRPr sz="2000" b="1" kern="1200">
                <a:solidFill>
                  <a:schemeClr val="tx1">
                    <a:lumMod val="65000"/>
                    <a:lumOff val="35000"/>
                  </a:schemeClr>
                </a:solidFill>
                <a:latin typeface="+mn-lt"/>
                <a:ea typeface="+mn-ea"/>
                <a:cs typeface="+mn-cs"/>
              </a:defRPr>
            </a:lvl2pPr>
            <a:lvl3pPr marL="914400" indent="0" algn="l" defTabSz="914400" rtl="0" eaLnBrk="1" latinLnBrk="0" hangingPunct="1">
              <a:lnSpc>
                <a:spcPct val="90000"/>
              </a:lnSpc>
              <a:spcBef>
                <a:spcPts val="250"/>
              </a:spcBef>
              <a:spcAft>
                <a:spcPts val="250"/>
              </a:spcAft>
              <a:buClr>
                <a:schemeClr val="accent1"/>
              </a:buClr>
              <a:buFont typeface="Wingdings 2" pitchFamily="18" charset="2"/>
              <a:buNone/>
              <a:defRPr sz="1800" b="1" kern="1200">
                <a:solidFill>
                  <a:schemeClr val="tx1">
                    <a:lumMod val="65000"/>
                    <a:lumOff val="35000"/>
                  </a:schemeClr>
                </a:solidFill>
                <a:latin typeface="+mn-lt"/>
                <a:ea typeface="+mn-ea"/>
                <a:cs typeface="+mn-cs"/>
              </a:defRPr>
            </a:lvl3pPr>
            <a:lvl4pPr marL="13716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4pPr>
            <a:lvl5pPr marL="18288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5pPr>
            <a:lvl6pPr marL="22860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6pPr>
            <a:lvl7pPr marL="27432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7pPr>
            <a:lvl8pPr marL="32004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8pPr>
            <a:lvl9pPr marL="36576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9pPr>
          </a:lstStyle>
          <a:p>
            <a:r>
              <a:rPr lang="fr-FR" sz="1400" dirty="0"/>
              <a:t>Et vous bénéficiez d’éventuelles recommandations pour + d’équilibre!</a:t>
            </a:r>
          </a:p>
        </p:txBody>
      </p:sp>
      <p:pic>
        <p:nvPicPr>
          <p:cNvPr id="12296" name="Picture 8">
            <a:extLst>
              <a:ext uri="{FF2B5EF4-FFF2-40B4-BE49-F238E27FC236}">
                <a16:creationId xmlns:a16="http://schemas.microsoft.com/office/drawing/2014/main" id="{5E6BF4D4-B6A4-0FB1-15B5-6CC142558A0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0063" t="25189" r="45098" b="11290"/>
          <a:stretch/>
        </p:blipFill>
        <p:spPr bwMode="auto">
          <a:xfrm>
            <a:off x="9928661" y="1780926"/>
            <a:ext cx="397029" cy="369658"/>
          </a:xfrm>
          <a:prstGeom prst="rect">
            <a:avLst/>
          </a:prstGeom>
          <a:noFill/>
          <a:extLst>
            <a:ext uri="{909E8E84-426E-40DD-AFC4-6F175D3DCCD1}">
              <a14:hiddenFill xmlns:a14="http://schemas.microsoft.com/office/drawing/2010/main">
                <a:solidFill>
                  <a:srgbClr val="FFFFFF"/>
                </a:solidFill>
              </a14:hiddenFill>
            </a:ext>
          </a:extLst>
        </p:spPr>
      </p:pic>
      <p:pic>
        <p:nvPicPr>
          <p:cNvPr id="28" name="Espace réservé du contenu 26" descr="Signe pouce en haut avec un remplissage uni">
            <a:extLst>
              <a:ext uri="{FF2B5EF4-FFF2-40B4-BE49-F238E27FC236}">
                <a16:creationId xmlns:a16="http://schemas.microsoft.com/office/drawing/2014/main" id="{124D0FF9-CC68-D131-4EC3-23F2818C19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0800000">
            <a:off x="10824992" y="2754071"/>
            <a:ext cx="369658" cy="369658"/>
          </a:xfrm>
          <a:prstGeom prst="rect">
            <a:avLst/>
          </a:prstGeom>
        </p:spPr>
      </p:pic>
      <p:graphicFrame>
        <p:nvGraphicFramePr>
          <p:cNvPr id="29" name="Tableau 29">
            <a:extLst>
              <a:ext uri="{FF2B5EF4-FFF2-40B4-BE49-F238E27FC236}">
                <a16:creationId xmlns:a16="http://schemas.microsoft.com/office/drawing/2014/main" id="{9930F961-DC36-0C81-6E17-D04BBA1EF60B}"/>
              </a:ext>
            </a:extLst>
          </p:cNvPr>
          <p:cNvGraphicFramePr>
            <a:graphicFrameLocks noGrp="1"/>
          </p:cNvGraphicFramePr>
          <p:nvPr>
            <p:extLst>
              <p:ext uri="{D42A27DB-BD31-4B8C-83A1-F6EECF244321}">
                <p14:modId xmlns:p14="http://schemas.microsoft.com/office/powerpoint/2010/main" val="1133364801"/>
              </p:ext>
            </p:extLst>
          </p:nvPr>
        </p:nvGraphicFramePr>
        <p:xfrm>
          <a:off x="7528956" y="4093190"/>
          <a:ext cx="3764225" cy="1810623"/>
        </p:xfrm>
        <a:graphic>
          <a:graphicData uri="http://schemas.openxmlformats.org/drawingml/2006/table">
            <a:tbl>
              <a:tblPr firstRow="1" bandRow="1">
                <a:tableStyleId>{5C22544A-7EE6-4342-B048-85BDC9FD1C3A}</a:tableStyleId>
              </a:tblPr>
              <a:tblGrid>
                <a:gridCol w="3764225">
                  <a:extLst>
                    <a:ext uri="{9D8B030D-6E8A-4147-A177-3AD203B41FA5}">
                      <a16:colId xmlns:a16="http://schemas.microsoft.com/office/drawing/2014/main" val="4138462971"/>
                    </a:ext>
                  </a:extLst>
                </a:gridCol>
              </a:tblGrid>
              <a:tr h="247517">
                <a:tc>
                  <a:txBody>
                    <a:bodyPr/>
                    <a:lstStyle/>
                    <a:p>
                      <a:r>
                        <a:rPr lang="fr-FR" sz="1200" dirty="0"/>
                        <a:t>Recommandations</a:t>
                      </a:r>
                    </a:p>
                  </a:txBody>
                  <a:tcPr/>
                </a:tc>
                <a:extLst>
                  <a:ext uri="{0D108BD9-81ED-4DB2-BD59-A6C34878D82A}">
                    <a16:rowId xmlns:a16="http://schemas.microsoft.com/office/drawing/2014/main" val="2359613083"/>
                  </a:ext>
                </a:extLst>
              </a:tr>
              <a:tr h="367093">
                <a:tc>
                  <a:txBody>
                    <a:bodyPr/>
                    <a:lstStyle/>
                    <a:p>
                      <a:r>
                        <a:rPr lang="fr-FR" sz="1200" dirty="0"/>
                        <a:t>Ajout de 400g de fruits à coques : Vitamine A</a:t>
                      </a:r>
                    </a:p>
                    <a:p>
                      <a:pPr marL="0" indent="0">
                        <a:tabLst>
                          <a:tab pos="1685925" algn="l"/>
                        </a:tabLst>
                      </a:pPr>
                      <a:r>
                        <a:rPr lang="fr-FR" sz="1200" dirty="0"/>
                        <a:t>                                                                      Fibres</a:t>
                      </a:r>
                    </a:p>
                  </a:txBody>
                  <a:tcPr/>
                </a:tc>
                <a:extLst>
                  <a:ext uri="{0D108BD9-81ED-4DB2-BD59-A6C34878D82A}">
                    <a16:rowId xmlns:a16="http://schemas.microsoft.com/office/drawing/2014/main" val="340303275"/>
                  </a:ext>
                </a:extLst>
              </a:tr>
              <a:tr h="1079103">
                <a:tc>
                  <a:txBody>
                    <a:bodyPr/>
                    <a:lstStyle/>
                    <a:p>
                      <a:r>
                        <a:rPr lang="fr-FR" sz="1200" dirty="0"/>
                        <a:t>                                à remplacer par</a:t>
                      </a:r>
                    </a:p>
                    <a:p>
                      <a:r>
                        <a:rPr lang="fr-FR" sz="1200" dirty="0"/>
                        <a:t>                                </a:t>
                      </a:r>
                    </a:p>
                    <a:p>
                      <a:r>
                        <a:rPr lang="fr-FR" sz="1200" dirty="0"/>
                        <a:t>                                pour réduire</a:t>
                      </a:r>
                    </a:p>
                    <a:p>
                      <a:r>
                        <a:rPr lang="fr-FR" sz="1200" dirty="0"/>
                        <a:t>                                l’apport en</a:t>
                      </a:r>
                    </a:p>
                    <a:p>
                      <a:r>
                        <a:rPr lang="fr-FR" sz="1200" dirty="0"/>
                        <a:t>                                vitamine D</a:t>
                      </a:r>
                    </a:p>
                  </a:txBody>
                  <a:tcPr/>
                </a:tc>
                <a:extLst>
                  <a:ext uri="{0D108BD9-81ED-4DB2-BD59-A6C34878D82A}">
                    <a16:rowId xmlns:a16="http://schemas.microsoft.com/office/drawing/2014/main" val="3694385103"/>
                  </a:ext>
                </a:extLst>
              </a:tr>
            </a:tbl>
          </a:graphicData>
        </a:graphic>
      </p:graphicFrame>
      <p:pic>
        <p:nvPicPr>
          <p:cNvPr id="12298" name="Picture 10" descr="Spécial K Nourish Noisettes, Amandes &amp; Graines de Courge - Product - fr">
            <a:extLst>
              <a:ext uri="{FF2B5EF4-FFF2-40B4-BE49-F238E27FC236}">
                <a16:creationId xmlns:a16="http://schemas.microsoft.com/office/drawing/2014/main" id="{9555702F-680E-C52E-26D6-1FE6CC1FED5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32632" y="4972809"/>
            <a:ext cx="584720" cy="779627"/>
          </a:xfrm>
          <a:prstGeom prst="rect">
            <a:avLst/>
          </a:prstGeom>
          <a:noFill/>
          <a:extLst>
            <a:ext uri="{909E8E84-426E-40DD-AFC4-6F175D3DCCD1}">
              <a14:hiddenFill xmlns:a14="http://schemas.microsoft.com/office/drawing/2010/main">
                <a:solidFill>
                  <a:srgbClr val="FFFFFF"/>
                </a:solidFill>
              </a14:hiddenFill>
            </a:ext>
          </a:extLst>
        </p:spPr>
      </p:pic>
      <p:pic>
        <p:nvPicPr>
          <p:cNvPr id="12300" name="Picture 12" descr="Croustillant chocolat au lait - Product - en">
            <a:extLst>
              <a:ext uri="{FF2B5EF4-FFF2-40B4-BE49-F238E27FC236}">
                <a16:creationId xmlns:a16="http://schemas.microsoft.com/office/drawing/2014/main" id="{0294AEC4-E50B-4DF8-73A0-662ED5658A9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47981" y="4977760"/>
            <a:ext cx="576924" cy="779627"/>
          </a:xfrm>
          <a:prstGeom prst="rect">
            <a:avLst/>
          </a:prstGeom>
          <a:noFill/>
          <a:extLst>
            <a:ext uri="{909E8E84-426E-40DD-AFC4-6F175D3DCCD1}">
              <a14:hiddenFill xmlns:a14="http://schemas.microsoft.com/office/drawing/2010/main">
                <a:solidFill>
                  <a:srgbClr val="FFFFFF"/>
                </a:solidFill>
              </a14:hiddenFill>
            </a:ext>
          </a:extLst>
        </p:spPr>
      </p:pic>
      <p:pic>
        <p:nvPicPr>
          <p:cNvPr id="12302" name="Picture 14" descr="Céréales Special K Kellogg's Nature - Product - fr">
            <a:extLst>
              <a:ext uri="{FF2B5EF4-FFF2-40B4-BE49-F238E27FC236}">
                <a16:creationId xmlns:a16="http://schemas.microsoft.com/office/drawing/2014/main" id="{15DCD808-4DA1-F6D9-DC64-E052A3AEF2E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18462" y="4899638"/>
            <a:ext cx="576924" cy="874127"/>
          </a:xfrm>
          <a:prstGeom prst="rect">
            <a:avLst/>
          </a:prstGeom>
          <a:noFill/>
          <a:extLst>
            <a:ext uri="{909E8E84-426E-40DD-AFC4-6F175D3DCCD1}">
              <a14:hiddenFill xmlns:a14="http://schemas.microsoft.com/office/drawing/2010/main">
                <a:solidFill>
                  <a:srgbClr val="FFFFFF"/>
                </a:solidFill>
              </a14:hiddenFill>
            </a:ext>
          </a:extLst>
        </p:spPr>
      </p:pic>
      <p:sp>
        <p:nvSpPr>
          <p:cNvPr id="4" name="Titre 1">
            <a:extLst>
              <a:ext uri="{FF2B5EF4-FFF2-40B4-BE49-F238E27FC236}">
                <a16:creationId xmlns:a16="http://schemas.microsoft.com/office/drawing/2014/main" id="{CC96DF78-4C21-2214-B144-0CFD230E107D}"/>
              </a:ext>
            </a:extLst>
          </p:cNvPr>
          <p:cNvSpPr>
            <a:spLocks noGrp="1"/>
          </p:cNvSpPr>
          <p:nvPr>
            <p:ph type="title"/>
          </p:nvPr>
        </p:nvSpPr>
        <p:spPr>
          <a:xfrm>
            <a:off x="252918" y="1123837"/>
            <a:ext cx="3063853" cy="4601183"/>
          </a:xfrm>
        </p:spPr>
        <p:txBody>
          <a:bodyPr>
            <a:normAutofit/>
          </a:bodyPr>
          <a:lstStyle/>
          <a:p>
            <a:r>
              <a:rPr lang="fr-FR" sz="2000" dirty="0"/>
              <a:t>Sommaire</a:t>
            </a:r>
            <a:br>
              <a:rPr lang="fr-FR" dirty="0"/>
            </a:br>
            <a:br>
              <a:rPr lang="fr-FR" sz="2000" dirty="0"/>
            </a:br>
            <a:r>
              <a:rPr lang="fr-FR" sz="2000" dirty="0">
                <a:solidFill>
                  <a:schemeClr val="tx1"/>
                </a:solidFill>
              </a:rPr>
              <a:t>Présentation ÉQUI CADDIE</a:t>
            </a:r>
            <a:br>
              <a:rPr lang="fr-FR" sz="2000" dirty="0">
                <a:solidFill>
                  <a:prstClr val="white"/>
                </a:solidFill>
              </a:rPr>
            </a:br>
            <a:r>
              <a:rPr lang="fr-FR" sz="2000" dirty="0">
                <a:solidFill>
                  <a:schemeClr val="bg1"/>
                </a:solidFill>
              </a:rPr>
              <a:t>Sélection des variables</a:t>
            </a:r>
            <a:br>
              <a:rPr lang="fr-FR" sz="2000" dirty="0">
                <a:solidFill>
                  <a:schemeClr val="bg1"/>
                </a:solidFill>
              </a:rPr>
            </a:br>
            <a:r>
              <a:rPr lang="fr-FR" sz="2000" dirty="0">
                <a:solidFill>
                  <a:schemeClr val="bg1"/>
                </a:solidFill>
              </a:rPr>
              <a:t>Nettoyage</a:t>
            </a:r>
            <a:br>
              <a:rPr lang="fr-FR" sz="2000" dirty="0">
                <a:solidFill>
                  <a:schemeClr val="bg1"/>
                </a:solidFill>
              </a:rPr>
            </a:br>
            <a:r>
              <a:rPr lang="fr-FR" sz="1600" dirty="0">
                <a:solidFill>
                  <a:srgbClr val="000000"/>
                </a:solidFill>
              </a:rPr>
              <a:t>      </a:t>
            </a:r>
            <a:r>
              <a:rPr lang="fr-FR" sz="1600" dirty="0">
                <a:solidFill>
                  <a:prstClr val="white"/>
                </a:solidFill>
              </a:rPr>
              <a:t>Suppression de lignes / code</a:t>
            </a:r>
            <a:br>
              <a:rPr lang="fr-FR" sz="1600" dirty="0">
                <a:solidFill>
                  <a:prstClr val="white"/>
                </a:solidFill>
              </a:rPr>
            </a:br>
            <a:r>
              <a:rPr lang="fr-FR" sz="1600" dirty="0"/>
              <a:t>      </a:t>
            </a:r>
            <a:r>
              <a:rPr lang="fr-FR" sz="1600" dirty="0">
                <a:solidFill>
                  <a:schemeClr val="bg1"/>
                </a:solidFill>
              </a:rPr>
              <a:t>Récupération des doses servies</a:t>
            </a:r>
            <a:br>
              <a:rPr lang="fr-FR" sz="1600" dirty="0">
                <a:solidFill>
                  <a:srgbClr val="000000"/>
                </a:solidFill>
              </a:rPr>
            </a:br>
            <a:r>
              <a:rPr lang="fr-FR" sz="1600" dirty="0"/>
              <a:t>      </a:t>
            </a:r>
            <a:r>
              <a:rPr lang="fr-FR" sz="1600" dirty="0">
                <a:solidFill>
                  <a:schemeClr val="bg1"/>
                </a:solidFill>
              </a:rPr>
              <a:t>Traitement des valeurs  aberrantes</a:t>
            </a:r>
            <a:br>
              <a:rPr lang="fr-FR" sz="1600" dirty="0">
                <a:solidFill>
                  <a:schemeClr val="tx1"/>
                </a:solidFill>
              </a:rPr>
            </a:br>
            <a:r>
              <a:rPr lang="fr-FR" sz="1600" dirty="0">
                <a:solidFill>
                  <a:schemeClr val="tx1"/>
                </a:solidFill>
              </a:rPr>
              <a:t>      </a:t>
            </a:r>
            <a:r>
              <a:rPr lang="fr-FR" sz="1600" dirty="0">
                <a:solidFill>
                  <a:schemeClr val="bg1"/>
                </a:solidFill>
              </a:rPr>
              <a:t>Suppression de lignes / nutriments</a:t>
            </a:r>
            <a:br>
              <a:rPr lang="fr-FR" sz="1600" dirty="0">
                <a:solidFill>
                  <a:schemeClr val="tx1"/>
                </a:solidFill>
              </a:rPr>
            </a:br>
            <a:r>
              <a:rPr lang="fr-FR" sz="1600" dirty="0">
                <a:solidFill>
                  <a:schemeClr val="bg1"/>
                </a:solidFill>
              </a:rPr>
              <a:t>      Détermination de groupes</a:t>
            </a:r>
            <a:br>
              <a:rPr lang="fr-FR" sz="1600" dirty="0">
                <a:solidFill>
                  <a:schemeClr val="tx1"/>
                </a:solidFill>
              </a:rPr>
            </a:br>
            <a:r>
              <a:rPr lang="fr-FR" sz="1600" dirty="0">
                <a:solidFill>
                  <a:schemeClr val="tx1"/>
                </a:solidFill>
              </a:rPr>
              <a:t>      </a:t>
            </a:r>
            <a:r>
              <a:rPr lang="fr-FR" sz="1600" dirty="0">
                <a:solidFill>
                  <a:schemeClr val="bg1"/>
                </a:solidFill>
              </a:rPr>
              <a:t>Nettoyage des groupes</a:t>
            </a:r>
            <a:br>
              <a:rPr lang="fr-FR" sz="1600" dirty="0">
                <a:solidFill>
                  <a:schemeClr val="bg1"/>
                </a:solidFill>
              </a:rPr>
            </a:br>
            <a:r>
              <a:rPr lang="fr-FR" sz="1600" dirty="0">
                <a:solidFill>
                  <a:schemeClr val="tx1"/>
                </a:solidFill>
              </a:rPr>
              <a:t>      </a:t>
            </a:r>
            <a:r>
              <a:rPr lang="fr-FR" sz="1600" dirty="0">
                <a:solidFill>
                  <a:schemeClr val="bg1"/>
                </a:solidFill>
              </a:rPr>
              <a:t>Imputation des groupes</a:t>
            </a:r>
            <a:br>
              <a:rPr lang="fr-FR" sz="1600" dirty="0">
                <a:solidFill>
                  <a:schemeClr val="bg1"/>
                </a:solidFill>
              </a:rPr>
            </a:br>
            <a:r>
              <a:rPr lang="fr-FR" sz="1600" dirty="0">
                <a:solidFill>
                  <a:schemeClr val="bg1"/>
                </a:solidFill>
              </a:rPr>
              <a:t>      Imputation des nutriments</a:t>
            </a:r>
            <a:br>
              <a:rPr lang="fr-FR" sz="1600" dirty="0">
                <a:solidFill>
                  <a:schemeClr val="tx1"/>
                </a:solidFill>
              </a:rPr>
            </a:br>
            <a:r>
              <a:rPr lang="fr-FR" sz="1600" dirty="0">
                <a:solidFill>
                  <a:schemeClr val="tx1"/>
                </a:solidFill>
              </a:rPr>
              <a:t>      </a:t>
            </a:r>
            <a:r>
              <a:rPr lang="fr-FR" sz="1600" dirty="0">
                <a:solidFill>
                  <a:schemeClr val="bg1"/>
                </a:solidFill>
              </a:rPr>
              <a:t>Imputation des </a:t>
            </a:r>
            <a:r>
              <a:rPr lang="fr-FR" sz="1600" dirty="0" err="1">
                <a:solidFill>
                  <a:schemeClr val="bg1"/>
                </a:solidFill>
              </a:rPr>
              <a:t>serving_size</a:t>
            </a:r>
            <a:br>
              <a:rPr lang="fr-FR" sz="1600" dirty="0">
                <a:solidFill>
                  <a:schemeClr val="bg1"/>
                </a:solidFill>
              </a:rPr>
            </a:br>
            <a:r>
              <a:rPr lang="fr-FR" sz="2000" dirty="0">
                <a:solidFill>
                  <a:schemeClr val="bg1"/>
                </a:solidFill>
              </a:rPr>
              <a:t>Exploration</a:t>
            </a:r>
            <a:br>
              <a:rPr lang="fr-FR" sz="2000" dirty="0">
                <a:solidFill>
                  <a:schemeClr val="bg1"/>
                </a:solidFill>
              </a:rPr>
            </a:br>
            <a:r>
              <a:rPr lang="fr-FR" sz="2000" dirty="0"/>
              <a:t>Conclusion</a:t>
            </a:r>
            <a:endParaRPr lang="fr-FR" dirty="0"/>
          </a:p>
        </p:txBody>
      </p:sp>
    </p:spTree>
    <p:extLst>
      <p:ext uri="{BB962C8B-B14F-4D97-AF65-F5344CB8AC3E}">
        <p14:creationId xmlns:p14="http://schemas.microsoft.com/office/powerpoint/2010/main" val="3469974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7">
            <a:extLst>
              <a:ext uri="{FF2B5EF4-FFF2-40B4-BE49-F238E27FC236}">
                <a16:creationId xmlns:a16="http://schemas.microsoft.com/office/drawing/2014/main" id="{BE9FC94A-256B-DA6C-21B2-6987C7E5C79D}"/>
              </a:ext>
            </a:extLst>
          </p:cNvPr>
          <p:cNvSpPr>
            <a:spLocks noGrp="1"/>
          </p:cNvSpPr>
          <p:nvPr>
            <p:ph type="dt" sz="half" idx="10"/>
          </p:nvPr>
        </p:nvSpPr>
        <p:spPr>
          <a:xfrm>
            <a:off x="262465" y="6356350"/>
            <a:ext cx="2743200" cy="365125"/>
          </a:xfrm>
        </p:spPr>
        <p:txBody>
          <a:bodyPr/>
          <a:lstStyle/>
          <a:p>
            <a:fld id="{9340A1FA-6E19-B84D-B44F-9EA3C94772CE}" type="datetimeFigureOut">
              <a:rPr lang="fr-FR" smtClean="0"/>
              <a:t>07/09/2022</a:t>
            </a:fld>
            <a:endParaRPr lang="fr-FR" dirty="0"/>
          </a:p>
        </p:txBody>
      </p:sp>
      <p:sp>
        <p:nvSpPr>
          <p:cNvPr id="10" name="Footer Placeholder 8">
            <a:extLst>
              <a:ext uri="{FF2B5EF4-FFF2-40B4-BE49-F238E27FC236}">
                <a16:creationId xmlns:a16="http://schemas.microsoft.com/office/drawing/2014/main" id="{12815FEB-D04D-986C-A31B-5FC09C260725}"/>
              </a:ext>
            </a:extLst>
          </p:cNvPr>
          <p:cNvSpPr>
            <a:spLocks noGrp="1"/>
          </p:cNvSpPr>
          <p:nvPr>
            <p:ph type="ftr" sz="quarter" idx="11"/>
          </p:nvPr>
        </p:nvSpPr>
        <p:spPr>
          <a:xfrm>
            <a:off x="3869268" y="6356350"/>
            <a:ext cx="5911517" cy="365125"/>
          </a:xfrm>
        </p:spPr>
        <p:txBody>
          <a:bodyPr/>
          <a:lstStyle/>
          <a:p>
            <a:r>
              <a:rPr lang="fr-FR" dirty="0"/>
              <a:t>Appel à projet pour une application innovante en lien avec l’alimentation</a:t>
            </a:r>
          </a:p>
        </p:txBody>
      </p:sp>
      <p:sp>
        <p:nvSpPr>
          <p:cNvPr id="11" name="Slide Number Placeholder 9">
            <a:extLst>
              <a:ext uri="{FF2B5EF4-FFF2-40B4-BE49-F238E27FC236}">
                <a16:creationId xmlns:a16="http://schemas.microsoft.com/office/drawing/2014/main" id="{A96FFC0E-D2DC-B19F-9E6D-1572F3BDD8A7}"/>
              </a:ext>
            </a:extLst>
          </p:cNvPr>
          <p:cNvSpPr>
            <a:spLocks noGrp="1"/>
          </p:cNvSpPr>
          <p:nvPr>
            <p:ph type="sldNum" sz="quarter" idx="12"/>
          </p:nvPr>
        </p:nvSpPr>
        <p:spPr>
          <a:xfrm>
            <a:off x="10634135" y="6356350"/>
            <a:ext cx="1530927" cy="365125"/>
          </a:xfrm>
        </p:spPr>
        <p:txBody>
          <a:bodyPr/>
          <a:lstStyle/>
          <a:p>
            <a:fld id="{5512D3FE-F9F0-CC4E-97E8-B1A0F918D60F}" type="slidenum">
              <a:rPr lang="fr-FR" smtClean="0"/>
              <a:t>4</a:t>
            </a:fld>
            <a:r>
              <a:rPr lang="fr-FR" dirty="0"/>
              <a:t>/24</a:t>
            </a:r>
          </a:p>
        </p:txBody>
      </p:sp>
      <p:sp>
        <p:nvSpPr>
          <p:cNvPr id="5" name="Rectangle : coins arrondis 4">
            <a:extLst>
              <a:ext uri="{FF2B5EF4-FFF2-40B4-BE49-F238E27FC236}">
                <a16:creationId xmlns:a16="http://schemas.microsoft.com/office/drawing/2014/main" id="{BC0FE098-7147-F02A-8DFA-9DD8EC03FE5C}"/>
              </a:ext>
            </a:extLst>
          </p:cNvPr>
          <p:cNvSpPr/>
          <p:nvPr/>
        </p:nvSpPr>
        <p:spPr>
          <a:xfrm>
            <a:off x="3869268" y="837597"/>
            <a:ext cx="2146236" cy="537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 du produit</a:t>
            </a:r>
          </a:p>
        </p:txBody>
      </p:sp>
      <p:sp>
        <p:nvSpPr>
          <p:cNvPr id="6" name="Rectangle : coins arrondis 5">
            <a:extLst>
              <a:ext uri="{FF2B5EF4-FFF2-40B4-BE49-F238E27FC236}">
                <a16:creationId xmlns:a16="http://schemas.microsoft.com/office/drawing/2014/main" id="{AAA82F65-2ADF-0DAA-A5A1-BD83EEB3E3B8}"/>
              </a:ext>
            </a:extLst>
          </p:cNvPr>
          <p:cNvSpPr/>
          <p:nvPr/>
        </p:nvSpPr>
        <p:spPr>
          <a:xfrm>
            <a:off x="3869268" y="1582685"/>
            <a:ext cx="2146236" cy="537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Code à barres</a:t>
            </a:r>
          </a:p>
        </p:txBody>
      </p:sp>
      <p:sp>
        <p:nvSpPr>
          <p:cNvPr id="7" name="Rectangle : coins arrondis 6">
            <a:extLst>
              <a:ext uri="{FF2B5EF4-FFF2-40B4-BE49-F238E27FC236}">
                <a16:creationId xmlns:a16="http://schemas.microsoft.com/office/drawing/2014/main" id="{3A5D1090-41B1-F62D-11BE-AC2D6CFC5C24}"/>
              </a:ext>
            </a:extLst>
          </p:cNvPr>
          <p:cNvSpPr/>
          <p:nvPr/>
        </p:nvSpPr>
        <p:spPr>
          <a:xfrm>
            <a:off x="3862121" y="2327773"/>
            <a:ext cx="2146236" cy="680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Catégorie ou groupe d’aliment</a:t>
            </a:r>
          </a:p>
        </p:txBody>
      </p:sp>
      <p:sp>
        <p:nvSpPr>
          <p:cNvPr id="8" name="Rectangle : coins arrondis 7">
            <a:extLst>
              <a:ext uri="{FF2B5EF4-FFF2-40B4-BE49-F238E27FC236}">
                <a16:creationId xmlns:a16="http://schemas.microsoft.com/office/drawing/2014/main" id="{47E65194-A8D1-5F08-FFC7-E92398907E49}"/>
              </a:ext>
            </a:extLst>
          </p:cNvPr>
          <p:cNvSpPr/>
          <p:nvPr/>
        </p:nvSpPr>
        <p:spPr>
          <a:xfrm>
            <a:off x="3862120" y="3216224"/>
            <a:ext cx="2146236" cy="6806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Quantité de l’aliment servie</a:t>
            </a:r>
          </a:p>
        </p:txBody>
      </p:sp>
      <p:sp>
        <p:nvSpPr>
          <p:cNvPr id="13" name="Rectangle : coins arrondis 12">
            <a:extLst>
              <a:ext uri="{FF2B5EF4-FFF2-40B4-BE49-F238E27FC236}">
                <a16:creationId xmlns:a16="http://schemas.microsoft.com/office/drawing/2014/main" id="{E0C550E3-85B4-6659-9FB2-503944DDE88F}"/>
              </a:ext>
            </a:extLst>
          </p:cNvPr>
          <p:cNvSpPr/>
          <p:nvPr/>
        </p:nvSpPr>
        <p:spPr>
          <a:xfrm>
            <a:off x="3869267" y="4098558"/>
            <a:ext cx="2146236" cy="537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Pays de vente</a:t>
            </a:r>
          </a:p>
        </p:txBody>
      </p:sp>
      <p:sp>
        <p:nvSpPr>
          <p:cNvPr id="18" name="Rectangle : coins arrondis 17">
            <a:extLst>
              <a:ext uri="{FF2B5EF4-FFF2-40B4-BE49-F238E27FC236}">
                <a16:creationId xmlns:a16="http://schemas.microsoft.com/office/drawing/2014/main" id="{8C3DEC87-688E-CCBC-2A32-A9D86DCFE033}"/>
              </a:ext>
            </a:extLst>
          </p:cNvPr>
          <p:cNvSpPr/>
          <p:nvPr/>
        </p:nvSpPr>
        <p:spPr>
          <a:xfrm>
            <a:off x="6419872" y="851851"/>
            <a:ext cx="2170110" cy="537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Nombre d’additifs</a:t>
            </a:r>
          </a:p>
        </p:txBody>
      </p:sp>
      <p:sp>
        <p:nvSpPr>
          <p:cNvPr id="19" name="Rectangle : coins arrondis 18">
            <a:extLst>
              <a:ext uri="{FF2B5EF4-FFF2-40B4-BE49-F238E27FC236}">
                <a16:creationId xmlns:a16="http://schemas.microsoft.com/office/drawing/2014/main" id="{BBF065CB-6B1B-259C-B7C5-7ECAFBC176D8}"/>
              </a:ext>
            </a:extLst>
          </p:cNvPr>
          <p:cNvSpPr/>
          <p:nvPr/>
        </p:nvSpPr>
        <p:spPr>
          <a:xfrm>
            <a:off x="6427022" y="1582685"/>
            <a:ext cx="2170110" cy="6806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Indication de non  présence gluten</a:t>
            </a:r>
          </a:p>
        </p:txBody>
      </p:sp>
      <p:sp>
        <p:nvSpPr>
          <p:cNvPr id="20" name="Rectangle : coins arrondis 19">
            <a:extLst>
              <a:ext uri="{FF2B5EF4-FFF2-40B4-BE49-F238E27FC236}">
                <a16:creationId xmlns:a16="http://schemas.microsoft.com/office/drawing/2014/main" id="{5469945D-0B3F-112B-6032-3FE3F9BF5C33}"/>
              </a:ext>
            </a:extLst>
          </p:cNvPr>
          <p:cNvSpPr/>
          <p:nvPr/>
        </p:nvSpPr>
        <p:spPr>
          <a:xfrm>
            <a:off x="6419872" y="2456943"/>
            <a:ext cx="2170110" cy="5571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Pays de production</a:t>
            </a:r>
          </a:p>
        </p:txBody>
      </p:sp>
      <p:sp>
        <p:nvSpPr>
          <p:cNvPr id="21" name="Rectangle : coins arrondis 20">
            <a:extLst>
              <a:ext uri="{FF2B5EF4-FFF2-40B4-BE49-F238E27FC236}">
                <a16:creationId xmlns:a16="http://schemas.microsoft.com/office/drawing/2014/main" id="{F4100604-4744-0ADA-34CA-F1381FE1493A}"/>
              </a:ext>
            </a:extLst>
          </p:cNvPr>
          <p:cNvSpPr/>
          <p:nvPr/>
        </p:nvSpPr>
        <p:spPr>
          <a:xfrm>
            <a:off x="6427022" y="3209624"/>
            <a:ext cx="2170110" cy="6806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Adapté au </a:t>
            </a:r>
            <a:r>
              <a:rPr lang="fr-FR" dirty="0" err="1"/>
              <a:t>vegan</a:t>
            </a:r>
            <a:r>
              <a:rPr lang="fr-FR" dirty="0"/>
              <a:t> ou végétarien</a:t>
            </a:r>
          </a:p>
        </p:txBody>
      </p:sp>
      <p:sp>
        <p:nvSpPr>
          <p:cNvPr id="22" name="Rectangle : coins arrondis 21">
            <a:extLst>
              <a:ext uri="{FF2B5EF4-FFF2-40B4-BE49-F238E27FC236}">
                <a16:creationId xmlns:a16="http://schemas.microsoft.com/office/drawing/2014/main" id="{4D1609C6-302B-37CD-5FB5-D106FBC502A7}"/>
              </a:ext>
            </a:extLst>
          </p:cNvPr>
          <p:cNvSpPr/>
          <p:nvPr/>
        </p:nvSpPr>
        <p:spPr>
          <a:xfrm>
            <a:off x="6419872" y="4082006"/>
            <a:ext cx="2170110" cy="635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Présence d’huile de palme</a:t>
            </a:r>
          </a:p>
        </p:txBody>
      </p:sp>
      <p:sp>
        <p:nvSpPr>
          <p:cNvPr id="23" name="Rectangle : coins arrondis 22">
            <a:extLst>
              <a:ext uri="{FF2B5EF4-FFF2-40B4-BE49-F238E27FC236}">
                <a16:creationId xmlns:a16="http://schemas.microsoft.com/office/drawing/2014/main" id="{F53BC162-B402-AB88-ACB2-3406A59B2545}"/>
              </a:ext>
            </a:extLst>
          </p:cNvPr>
          <p:cNvSpPr/>
          <p:nvPr/>
        </p:nvSpPr>
        <p:spPr>
          <a:xfrm>
            <a:off x="6419872" y="4912318"/>
            <a:ext cx="2170110" cy="537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Empreinte carbone</a:t>
            </a:r>
          </a:p>
        </p:txBody>
      </p:sp>
      <p:sp>
        <p:nvSpPr>
          <p:cNvPr id="24" name="Rectangle : coins arrondis 23">
            <a:extLst>
              <a:ext uri="{FF2B5EF4-FFF2-40B4-BE49-F238E27FC236}">
                <a16:creationId xmlns:a16="http://schemas.microsoft.com/office/drawing/2014/main" id="{DF18EF3C-81A1-5A6C-7B5A-78ED4E65235E}"/>
              </a:ext>
            </a:extLst>
          </p:cNvPr>
          <p:cNvSpPr/>
          <p:nvPr/>
        </p:nvSpPr>
        <p:spPr>
          <a:xfrm>
            <a:off x="6419872" y="5644695"/>
            <a:ext cx="2170110" cy="537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Produit biologique</a:t>
            </a:r>
          </a:p>
        </p:txBody>
      </p:sp>
      <p:sp>
        <p:nvSpPr>
          <p:cNvPr id="25" name="Rectangle : coins arrondis 24">
            <a:extLst>
              <a:ext uri="{FF2B5EF4-FFF2-40B4-BE49-F238E27FC236}">
                <a16:creationId xmlns:a16="http://schemas.microsoft.com/office/drawing/2014/main" id="{4D2E95CC-36F1-D695-05EA-8A569EAEE3AE}"/>
              </a:ext>
            </a:extLst>
          </p:cNvPr>
          <p:cNvSpPr/>
          <p:nvPr/>
        </p:nvSpPr>
        <p:spPr>
          <a:xfrm>
            <a:off x="9001497" y="851851"/>
            <a:ext cx="2170110" cy="2357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Liste des nutriments repris par l’ANSES pour les apports nutritionnels journaliers conseillés</a:t>
            </a:r>
          </a:p>
        </p:txBody>
      </p:sp>
      <p:sp>
        <p:nvSpPr>
          <p:cNvPr id="28" name="Titre 1">
            <a:extLst>
              <a:ext uri="{FF2B5EF4-FFF2-40B4-BE49-F238E27FC236}">
                <a16:creationId xmlns:a16="http://schemas.microsoft.com/office/drawing/2014/main" id="{458DBF15-CC8D-DC33-E792-5D3FB17F9225}"/>
              </a:ext>
            </a:extLst>
          </p:cNvPr>
          <p:cNvSpPr>
            <a:spLocks noGrp="1"/>
          </p:cNvSpPr>
          <p:nvPr>
            <p:ph type="title"/>
          </p:nvPr>
        </p:nvSpPr>
        <p:spPr>
          <a:xfrm>
            <a:off x="252918" y="1123837"/>
            <a:ext cx="3063853" cy="4601183"/>
          </a:xfrm>
        </p:spPr>
        <p:txBody>
          <a:bodyPr>
            <a:normAutofit/>
          </a:bodyPr>
          <a:lstStyle/>
          <a:p>
            <a:r>
              <a:rPr lang="fr-FR" sz="2000" dirty="0"/>
              <a:t>Sommaire</a:t>
            </a:r>
            <a:br>
              <a:rPr lang="fr-FR" dirty="0"/>
            </a:br>
            <a:br>
              <a:rPr lang="fr-FR" sz="2000" dirty="0"/>
            </a:br>
            <a:r>
              <a:rPr lang="fr-FR" sz="2000" dirty="0">
                <a:solidFill>
                  <a:prstClr val="white"/>
                </a:solidFill>
              </a:rPr>
              <a:t>Présentation ÉQUI CADDIE</a:t>
            </a:r>
            <a:br>
              <a:rPr lang="fr-FR" sz="2000" dirty="0">
                <a:solidFill>
                  <a:prstClr val="white"/>
                </a:solidFill>
              </a:rPr>
            </a:br>
            <a:r>
              <a:rPr lang="fr-FR" sz="2000" dirty="0">
                <a:solidFill>
                  <a:schemeClr val="tx1"/>
                </a:solidFill>
              </a:rPr>
              <a:t>Sélection des variables</a:t>
            </a:r>
            <a:br>
              <a:rPr lang="fr-FR" sz="2000" dirty="0"/>
            </a:br>
            <a:r>
              <a:rPr lang="fr-FR" sz="2000" dirty="0">
                <a:solidFill>
                  <a:schemeClr val="bg1"/>
                </a:solidFill>
              </a:rPr>
              <a:t>Nettoyage</a:t>
            </a:r>
            <a:br>
              <a:rPr lang="fr-FR" sz="2000" dirty="0">
                <a:solidFill>
                  <a:srgbClr val="000000"/>
                </a:solidFill>
              </a:rPr>
            </a:br>
            <a:r>
              <a:rPr lang="fr-FR" sz="1600" dirty="0">
                <a:solidFill>
                  <a:srgbClr val="000000"/>
                </a:solidFill>
              </a:rPr>
              <a:t>      </a:t>
            </a:r>
            <a:r>
              <a:rPr lang="fr-FR" sz="1600" dirty="0">
                <a:solidFill>
                  <a:prstClr val="white"/>
                </a:solidFill>
              </a:rPr>
              <a:t>Suppression de lignes / code</a:t>
            </a:r>
            <a:br>
              <a:rPr lang="fr-FR" sz="1600" dirty="0">
                <a:solidFill>
                  <a:prstClr val="white"/>
                </a:solidFill>
              </a:rPr>
            </a:br>
            <a:r>
              <a:rPr lang="fr-FR" sz="1600" dirty="0"/>
              <a:t>      </a:t>
            </a:r>
            <a:r>
              <a:rPr lang="fr-FR" sz="1600" dirty="0">
                <a:solidFill>
                  <a:schemeClr val="bg1"/>
                </a:solidFill>
              </a:rPr>
              <a:t>Récupération des doses servies</a:t>
            </a:r>
            <a:br>
              <a:rPr lang="fr-FR" sz="1600" dirty="0">
                <a:solidFill>
                  <a:srgbClr val="000000"/>
                </a:solidFill>
              </a:rPr>
            </a:br>
            <a:r>
              <a:rPr lang="fr-FR" sz="1600" dirty="0"/>
              <a:t>      </a:t>
            </a:r>
            <a:r>
              <a:rPr lang="fr-FR" sz="1600" dirty="0">
                <a:solidFill>
                  <a:schemeClr val="bg1"/>
                </a:solidFill>
              </a:rPr>
              <a:t>Traitement des valeurs  aberrantes</a:t>
            </a:r>
            <a:br>
              <a:rPr lang="fr-FR" sz="1600" dirty="0">
                <a:solidFill>
                  <a:schemeClr val="tx1"/>
                </a:solidFill>
              </a:rPr>
            </a:br>
            <a:r>
              <a:rPr lang="fr-FR" sz="1600" dirty="0">
                <a:solidFill>
                  <a:schemeClr val="tx1"/>
                </a:solidFill>
              </a:rPr>
              <a:t>      </a:t>
            </a:r>
            <a:r>
              <a:rPr lang="fr-FR" sz="1600" dirty="0">
                <a:solidFill>
                  <a:schemeClr val="bg1"/>
                </a:solidFill>
              </a:rPr>
              <a:t>Suppression de lignes / nutriments</a:t>
            </a:r>
            <a:br>
              <a:rPr lang="fr-FR" sz="1600" dirty="0">
                <a:solidFill>
                  <a:schemeClr val="tx1"/>
                </a:solidFill>
              </a:rPr>
            </a:br>
            <a:r>
              <a:rPr lang="fr-FR" sz="1600" dirty="0">
                <a:solidFill>
                  <a:schemeClr val="bg1"/>
                </a:solidFill>
              </a:rPr>
              <a:t>      Détermination de groupes</a:t>
            </a:r>
            <a:br>
              <a:rPr lang="fr-FR" sz="1600" dirty="0">
                <a:solidFill>
                  <a:schemeClr val="tx1"/>
                </a:solidFill>
              </a:rPr>
            </a:br>
            <a:r>
              <a:rPr lang="fr-FR" sz="1600" dirty="0">
                <a:solidFill>
                  <a:schemeClr val="tx1"/>
                </a:solidFill>
              </a:rPr>
              <a:t>      </a:t>
            </a:r>
            <a:r>
              <a:rPr lang="fr-FR" sz="1600" dirty="0">
                <a:solidFill>
                  <a:schemeClr val="bg1"/>
                </a:solidFill>
              </a:rPr>
              <a:t>Nettoyage des groupes</a:t>
            </a:r>
            <a:br>
              <a:rPr lang="fr-FR" sz="1600" dirty="0">
                <a:solidFill>
                  <a:schemeClr val="bg1"/>
                </a:solidFill>
              </a:rPr>
            </a:br>
            <a:r>
              <a:rPr lang="fr-FR" sz="1600" dirty="0">
                <a:solidFill>
                  <a:schemeClr val="tx1"/>
                </a:solidFill>
              </a:rPr>
              <a:t>      </a:t>
            </a:r>
            <a:r>
              <a:rPr lang="fr-FR" sz="1600" dirty="0">
                <a:solidFill>
                  <a:schemeClr val="bg1"/>
                </a:solidFill>
              </a:rPr>
              <a:t>Imputation des groupes</a:t>
            </a:r>
            <a:br>
              <a:rPr lang="fr-FR" sz="1600" dirty="0">
                <a:solidFill>
                  <a:schemeClr val="bg1"/>
                </a:solidFill>
              </a:rPr>
            </a:br>
            <a:r>
              <a:rPr lang="fr-FR" sz="1600" dirty="0">
                <a:solidFill>
                  <a:schemeClr val="bg1"/>
                </a:solidFill>
              </a:rPr>
              <a:t>      Imputation des nutriments</a:t>
            </a:r>
            <a:br>
              <a:rPr lang="fr-FR" sz="1600" dirty="0">
                <a:solidFill>
                  <a:schemeClr val="tx1"/>
                </a:solidFill>
              </a:rPr>
            </a:br>
            <a:r>
              <a:rPr lang="fr-FR" sz="1600" dirty="0">
                <a:solidFill>
                  <a:schemeClr val="tx1"/>
                </a:solidFill>
              </a:rPr>
              <a:t>      </a:t>
            </a:r>
            <a:r>
              <a:rPr lang="fr-FR" sz="1600" dirty="0">
                <a:solidFill>
                  <a:schemeClr val="bg1"/>
                </a:solidFill>
              </a:rPr>
              <a:t>Imputation des </a:t>
            </a:r>
            <a:r>
              <a:rPr lang="fr-FR" sz="1600" dirty="0" err="1">
                <a:solidFill>
                  <a:schemeClr val="bg1"/>
                </a:solidFill>
              </a:rPr>
              <a:t>serving_size</a:t>
            </a:r>
            <a:br>
              <a:rPr lang="fr-FR" sz="1600" dirty="0">
                <a:solidFill>
                  <a:schemeClr val="bg1"/>
                </a:solidFill>
              </a:rPr>
            </a:br>
            <a:r>
              <a:rPr lang="fr-FR" sz="2000" dirty="0">
                <a:solidFill>
                  <a:schemeClr val="bg1"/>
                </a:solidFill>
              </a:rPr>
              <a:t>Exploration</a:t>
            </a:r>
            <a:br>
              <a:rPr lang="fr-FR" sz="2000" dirty="0">
                <a:solidFill>
                  <a:schemeClr val="bg1"/>
                </a:solidFill>
              </a:rPr>
            </a:br>
            <a:r>
              <a:rPr lang="fr-FR" sz="2000" dirty="0"/>
              <a:t>Conclusion</a:t>
            </a:r>
            <a:endParaRPr lang="fr-FR" dirty="0"/>
          </a:p>
        </p:txBody>
      </p:sp>
    </p:spTree>
    <p:extLst>
      <p:ext uri="{BB962C8B-B14F-4D97-AF65-F5344CB8AC3E}">
        <p14:creationId xmlns:p14="http://schemas.microsoft.com/office/powerpoint/2010/main" val="565451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33F2EAB-57E4-1A5A-6EC8-821FB9294E2C}"/>
              </a:ext>
            </a:extLst>
          </p:cNvPr>
          <p:cNvSpPr/>
          <p:nvPr/>
        </p:nvSpPr>
        <p:spPr>
          <a:xfrm>
            <a:off x="10634135" y="5922499"/>
            <a:ext cx="1098320" cy="9355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Date Placeholder 7">
            <a:extLst>
              <a:ext uri="{FF2B5EF4-FFF2-40B4-BE49-F238E27FC236}">
                <a16:creationId xmlns:a16="http://schemas.microsoft.com/office/drawing/2014/main" id="{BE9FC94A-256B-DA6C-21B2-6987C7E5C79D}"/>
              </a:ext>
            </a:extLst>
          </p:cNvPr>
          <p:cNvSpPr>
            <a:spLocks noGrp="1"/>
          </p:cNvSpPr>
          <p:nvPr>
            <p:ph type="dt" sz="half" idx="10"/>
          </p:nvPr>
        </p:nvSpPr>
        <p:spPr>
          <a:xfrm>
            <a:off x="262465" y="6356350"/>
            <a:ext cx="2743200" cy="365125"/>
          </a:xfrm>
        </p:spPr>
        <p:txBody>
          <a:bodyPr/>
          <a:lstStyle/>
          <a:p>
            <a:fld id="{9340A1FA-6E19-B84D-B44F-9EA3C94772CE}" type="datetimeFigureOut">
              <a:rPr lang="fr-FR" smtClean="0"/>
              <a:t>07/09/2022</a:t>
            </a:fld>
            <a:endParaRPr lang="fr-FR" dirty="0"/>
          </a:p>
        </p:txBody>
      </p:sp>
      <p:sp>
        <p:nvSpPr>
          <p:cNvPr id="10" name="Footer Placeholder 8">
            <a:extLst>
              <a:ext uri="{FF2B5EF4-FFF2-40B4-BE49-F238E27FC236}">
                <a16:creationId xmlns:a16="http://schemas.microsoft.com/office/drawing/2014/main" id="{12815FEB-D04D-986C-A31B-5FC09C260725}"/>
              </a:ext>
            </a:extLst>
          </p:cNvPr>
          <p:cNvSpPr>
            <a:spLocks noGrp="1"/>
          </p:cNvSpPr>
          <p:nvPr>
            <p:ph type="ftr" sz="quarter" idx="11"/>
          </p:nvPr>
        </p:nvSpPr>
        <p:spPr>
          <a:xfrm>
            <a:off x="3869268" y="6356350"/>
            <a:ext cx="5911517" cy="365125"/>
          </a:xfrm>
        </p:spPr>
        <p:txBody>
          <a:bodyPr/>
          <a:lstStyle/>
          <a:p>
            <a:r>
              <a:rPr lang="fr-FR" dirty="0"/>
              <a:t>Appel à projet pour une application innovante en lien avec l’alimentation</a:t>
            </a:r>
          </a:p>
        </p:txBody>
      </p:sp>
      <p:sp>
        <p:nvSpPr>
          <p:cNvPr id="11" name="Slide Number Placeholder 9">
            <a:extLst>
              <a:ext uri="{FF2B5EF4-FFF2-40B4-BE49-F238E27FC236}">
                <a16:creationId xmlns:a16="http://schemas.microsoft.com/office/drawing/2014/main" id="{A96FFC0E-D2DC-B19F-9E6D-1572F3BDD8A7}"/>
              </a:ext>
            </a:extLst>
          </p:cNvPr>
          <p:cNvSpPr>
            <a:spLocks noGrp="1"/>
          </p:cNvSpPr>
          <p:nvPr>
            <p:ph type="sldNum" sz="quarter" idx="12"/>
          </p:nvPr>
        </p:nvSpPr>
        <p:spPr>
          <a:xfrm>
            <a:off x="10634135" y="6356350"/>
            <a:ext cx="1530927" cy="365125"/>
          </a:xfrm>
        </p:spPr>
        <p:txBody>
          <a:bodyPr/>
          <a:lstStyle/>
          <a:p>
            <a:fld id="{5512D3FE-F9F0-CC4E-97E8-B1A0F918D60F}" type="slidenum">
              <a:rPr lang="fr-FR" smtClean="0"/>
              <a:t>5</a:t>
            </a:fld>
            <a:r>
              <a:rPr lang="fr-FR" dirty="0"/>
              <a:t>/24</a:t>
            </a:r>
          </a:p>
        </p:txBody>
      </p:sp>
      <p:graphicFrame>
        <p:nvGraphicFramePr>
          <p:cNvPr id="19" name="Espace réservé du contenu 18">
            <a:extLst>
              <a:ext uri="{FF2B5EF4-FFF2-40B4-BE49-F238E27FC236}">
                <a16:creationId xmlns:a16="http://schemas.microsoft.com/office/drawing/2014/main" id="{BACD8BFC-83C1-CA3A-5071-CC155AF84617}"/>
              </a:ext>
            </a:extLst>
          </p:cNvPr>
          <p:cNvGraphicFramePr>
            <a:graphicFrameLocks noGrp="1"/>
          </p:cNvGraphicFramePr>
          <p:nvPr>
            <p:ph idx="1"/>
            <p:extLst>
              <p:ext uri="{D42A27DB-BD31-4B8C-83A1-F6EECF244321}">
                <p14:modId xmlns:p14="http://schemas.microsoft.com/office/powerpoint/2010/main" val="2178237546"/>
              </p:ext>
            </p:extLst>
          </p:nvPr>
        </p:nvGraphicFramePr>
        <p:xfrm>
          <a:off x="4053751" y="425171"/>
          <a:ext cx="7459376" cy="5878692"/>
        </p:xfrm>
        <a:graphic>
          <a:graphicData uri="http://schemas.openxmlformats.org/drawingml/2006/table">
            <a:tbl>
              <a:tblPr/>
              <a:tblGrid>
                <a:gridCol w="850758">
                  <a:extLst>
                    <a:ext uri="{9D8B030D-6E8A-4147-A177-3AD203B41FA5}">
                      <a16:colId xmlns:a16="http://schemas.microsoft.com/office/drawing/2014/main" val="3190041059"/>
                    </a:ext>
                  </a:extLst>
                </a:gridCol>
                <a:gridCol w="1101436">
                  <a:extLst>
                    <a:ext uri="{9D8B030D-6E8A-4147-A177-3AD203B41FA5}">
                      <a16:colId xmlns:a16="http://schemas.microsoft.com/office/drawing/2014/main" val="1670826581"/>
                    </a:ext>
                  </a:extLst>
                </a:gridCol>
                <a:gridCol w="935182">
                  <a:extLst>
                    <a:ext uri="{9D8B030D-6E8A-4147-A177-3AD203B41FA5}">
                      <a16:colId xmlns:a16="http://schemas.microsoft.com/office/drawing/2014/main" val="3392233138"/>
                    </a:ext>
                  </a:extLst>
                </a:gridCol>
                <a:gridCol w="3778455">
                  <a:extLst>
                    <a:ext uri="{9D8B030D-6E8A-4147-A177-3AD203B41FA5}">
                      <a16:colId xmlns:a16="http://schemas.microsoft.com/office/drawing/2014/main" val="122213651"/>
                    </a:ext>
                  </a:extLst>
                </a:gridCol>
                <a:gridCol w="793545">
                  <a:extLst>
                    <a:ext uri="{9D8B030D-6E8A-4147-A177-3AD203B41FA5}">
                      <a16:colId xmlns:a16="http://schemas.microsoft.com/office/drawing/2014/main" val="1017664385"/>
                    </a:ext>
                  </a:extLst>
                </a:gridCol>
              </a:tblGrid>
              <a:tr h="170166">
                <a:tc>
                  <a:txBody>
                    <a:bodyPr/>
                    <a:lstStyle/>
                    <a:p>
                      <a:pPr algn="l" fontAlgn="ctr"/>
                      <a:r>
                        <a:rPr lang="fr-FR" sz="1100" b="1">
                          <a:effectLst/>
                        </a:rPr>
                        <a:t>nutriment observé</a:t>
                      </a:r>
                    </a:p>
                  </a:txBody>
                  <a:tcPr marL="12835" marR="12835" marT="6418" marB="6418" anchor="ctr">
                    <a:lnL>
                      <a:noFill/>
                    </a:lnL>
                    <a:lnR>
                      <a:noFill/>
                    </a:lnR>
                    <a:lnT>
                      <a:noFill/>
                    </a:lnT>
                    <a:lnB>
                      <a:noFill/>
                    </a:lnB>
                    <a:solidFill>
                      <a:srgbClr val="FFFFFF"/>
                    </a:solidFill>
                  </a:tcPr>
                </a:tc>
                <a:tc>
                  <a:txBody>
                    <a:bodyPr/>
                    <a:lstStyle/>
                    <a:p>
                      <a:pPr algn="ctr" fontAlgn="ctr"/>
                      <a:r>
                        <a:rPr lang="fr-FR" sz="1100" b="1">
                          <a:effectLst/>
                        </a:rPr>
                        <a:t>unité ANC</a:t>
                      </a:r>
                    </a:p>
                  </a:txBody>
                  <a:tcPr marL="12835" marR="12835" marT="6418" marB="6418" anchor="ctr">
                    <a:lnL>
                      <a:noFill/>
                    </a:lnL>
                    <a:lnR>
                      <a:noFill/>
                    </a:lnR>
                    <a:lnT>
                      <a:noFill/>
                    </a:lnT>
                    <a:lnB>
                      <a:noFill/>
                    </a:lnB>
                    <a:solidFill>
                      <a:srgbClr val="FFFFFF"/>
                    </a:solidFill>
                  </a:tcPr>
                </a:tc>
                <a:tc>
                  <a:txBody>
                    <a:bodyPr/>
                    <a:lstStyle/>
                    <a:p>
                      <a:pPr algn="ctr" fontAlgn="ctr"/>
                      <a:r>
                        <a:rPr lang="fr-FR" sz="1100" b="1">
                          <a:effectLst/>
                        </a:rPr>
                        <a:t>unité openfoodfacts</a:t>
                      </a:r>
                    </a:p>
                  </a:txBody>
                  <a:tcPr marL="12835" marR="12835" marT="6418" marB="6418" anchor="ctr">
                    <a:lnL>
                      <a:noFill/>
                    </a:lnL>
                    <a:lnR>
                      <a:noFill/>
                    </a:lnR>
                    <a:lnT>
                      <a:noFill/>
                    </a:lnT>
                    <a:lnB>
                      <a:noFill/>
                    </a:lnB>
                    <a:solidFill>
                      <a:srgbClr val="FFFFFF"/>
                    </a:solidFill>
                  </a:tcPr>
                </a:tc>
                <a:tc>
                  <a:txBody>
                    <a:bodyPr/>
                    <a:lstStyle/>
                    <a:p>
                      <a:pPr algn="l" fontAlgn="ctr"/>
                      <a:r>
                        <a:rPr lang="fr-FR" sz="1100" b="1" dirty="0">
                          <a:effectLst/>
                        </a:rPr>
                        <a:t>Remarques</a:t>
                      </a:r>
                    </a:p>
                  </a:txBody>
                  <a:tcPr marL="12835" marR="12835" marT="6418" marB="6418" anchor="ctr">
                    <a:lnL>
                      <a:noFill/>
                    </a:lnL>
                    <a:lnR>
                      <a:noFill/>
                    </a:lnR>
                    <a:lnT>
                      <a:noFill/>
                    </a:lnT>
                    <a:lnB>
                      <a:noFill/>
                    </a:lnB>
                    <a:solidFill>
                      <a:srgbClr val="FFFFFF"/>
                    </a:solidFill>
                  </a:tcPr>
                </a:tc>
                <a:tc>
                  <a:txBody>
                    <a:bodyPr/>
                    <a:lstStyle/>
                    <a:p>
                      <a:pPr algn="l" fontAlgn="ctr"/>
                      <a:r>
                        <a:rPr lang="fr-FR" sz="1100" b="1" dirty="0">
                          <a:effectLst/>
                        </a:rPr>
                        <a:t>Fourchette </a:t>
                      </a:r>
                      <a:r>
                        <a:rPr lang="fr-FR" sz="1000" b="1" dirty="0">
                          <a:effectLst/>
                        </a:rPr>
                        <a:t>acceptée</a:t>
                      </a:r>
                    </a:p>
                  </a:txBody>
                  <a:tcPr marL="12835" marR="12835" marT="6418" marB="6418" anchor="ctr">
                    <a:lnL>
                      <a:noFill/>
                    </a:lnL>
                    <a:lnR>
                      <a:noFill/>
                    </a:lnR>
                    <a:lnT>
                      <a:noFill/>
                    </a:lnT>
                    <a:lnB>
                      <a:noFill/>
                    </a:lnB>
                    <a:solidFill>
                      <a:srgbClr val="FFFFFF"/>
                    </a:solidFill>
                  </a:tcPr>
                </a:tc>
                <a:extLst>
                  <a:ext uri="{0D108BD9-81ED-4DB2-BD59-A6C34878D82A}">
                    <a16:rowId xmlns:a16="http://schemas.microsoft.com/office/drawing/2014/main" val="3651331059"/>
                  </a:ext>
                </a:extLst>
              </a:tr>
              <a:tr h="220632">
                <a:tc>
                  <a:txBody>
                    <a:bodyPr/>
                    <a:lstStyle/>
                    <a:p>
                      <a:pPr algn="l" fontAlgn="ctr"/>
                      <a:r>
                        <a:rPr lang="fr-FR" sz="1100">
                          <a:effectLst/>
                        </a:rPr>
                        <a:t>energie</a:t>
                      </a:r>
                    </a:p>
                  </a:txBody>
                  <a:tcPr marL="12835" marR="12835" marT="6418" marB="6418" anchor="ctr">
                    <a:lnL>
                      <a:noFill/>
                    </a:lnL>
                    <a:lnR>
                      <a:noFill/>
                    </a:lnR>
                    <a:lnT>
                      <a:noFill/>
                    </a:lnT>
                    <a:lnB>
                      <a:noFill/>
                    </a:lnB>
                    <a:solidFill>
                      <a:srgbClr val="F5F5F5"/>
                    </a:solidFill>
                  </a:tcPr>
                </a:tc>
                <a:tc>
                  <a:txBody>
                    <a:bodyPr/>
                    <a:lstStyle/>
                    <a:p>
                      <a:pPr algn="ctr" fontAlgn="ctr"/>
                      <a:r>
                        <a:rPr lang="fr-FR" sz="1100">
                          <a:effectLst/>
                        </a:rPr>
                        <a:t>kcal</a:t>
                      </a:r>
                    </a:p>
                  </a:txBody>
                  <a:tcPr marL="12835" marR="12835" marT="6418" marB="6418" anchor="ctr">
                    <a:lnL>
                      <a:noFill/>
                    </a:lnL>
                    <a:lnR>
                      <a:noFill/>
                    </a:lnR>
                    <a:lnT>
                      <a:noFill/>
                    </a:lnT>
                    <a:lnB>
                      <a:noFill/>
                    </a:lnB>
                    <a:solidFill>
                      <a:srgbClr val="F5F5F5"/>
                    </a:solidFill>
                  </a:tcPr>
                </a:tc>
                <a:tc>
                  <a:txBody>
                    <a:bodyPr/>
                    <a:lstStyle/>
                    <a:p>
                      <a:pPr algn="ctr" fontAlgn="ctr"/>
                      <a:r>
                        <a:rPr lang="fr-FR" sz="1100">
                          <a:effectLst/>
                        </a:rPr>
                        <a:t>kj/100g</a:t>
                      </a:r>
                    </a:p>
                  </a:txBody>
                  <a:tcPr marL="12835" marR="12835" marT="6418" marB="6418" anchor="ctr">
                    <a:lnL>
                      <a:noFill/>
                    </a:lnL>
                    <a:lnR>
                      <a:noFill/>
                    </a:lnR>
                    <a:lnT>
                      <a:noFill/>
                    </a:lnT>
                    <a:lnB>
                      <a:noFill/>
                    </a:lnB>
                    <a:solidFill>
                      <a:srgbClr val="F5F5F5"/>
                    </a:solidFill>
                  </a:tcPr>
                </a:tc>
                <a:tc>
                  <a:txBody>
                    <a:bodyPr/>
                    <a:lstStyle/>
                    <a:p>
                      <a:pPr algn="l" fontAlgn="ctr"/>
                      <a:r>
                        <a:rPr lang="fr-FR" sz="1100" dirty="0">
                          <a:effectLst/>
                        </a:rPr>
                        <a:t>la valeur maximale est apportée par les lipides et correspond à 37kJ/g</a:t>
                      </a:r>
                    </a:p>
                  </a:txBody>
                  <a:tcPr marL="12835" marR="12835" marT="6418" marB="6418" anchor="ctr">
                    <a:lnL>
                      <a:noFill/>
                    </a:lnL>
                    <a:lnR>
                      <a:noFill/>
                    </a:lnR>
                    <a:lnT>
                      <a:noFill/>
                    </a:lnT>
                    <a:lnB>
                      <a:noFill/>
                    </a:lnB>
                    <a:solidFill>
                      <a:srgbClr val="F5F5F5"/>
                    </a:solidFill>
                  </a:tcPr>
                </a:tc>
                <a:tc>
                  <a:txBody>
                    <a:bodyPr/>
                    <a:lstStyle/>
                    <a:p>
                      <a:pPr algn="l" fontAlgn="ctr"/>
                      <a:r>
                        <a:rPr lang="fr-FR" sz="1100" dirty="0">
                          <a:effectLst/>
                        </a:rPr>
                        <a:t>0-3700 kJ</a:t>
                      </a:r>
                    </a:p>
                  </a:txBody>
                  <a:tcPr marL="12835" marR="12835" marT="6418" marB="6418" anchor="ctr">
                    <a:lnL>
                      <a:noFill/>
                    </a:lnL>
                    <a:lnR>
                      <a:noFill/>
                    </a:lnR>
                    <a:lnT>
                      <a:noFill/>
                    </a:lnT>
                    <a:lnB>
                      <a:noFill/>
                    </a:lnB>
                    <a:solidFill>
                      <a:srgbClr val="F5F5F5"/>
                    </a:solidFill>
                  </a:tcPr>
                </a:tc>
                <a:extLst>
                  <a:ext uri="{0D108BD9-81ED-4DB2-BD59-A6C34878D82A}">
                    <a16:rowId xmlns:a16="http://schemas.microsoft.com/office/drawing/2014/main" val="1656912123"/>
                  </a:ext>
                </a:extLst>
              </a:tr>
              <a:tr h="0">
                <a:tc>
                  <a:txBody>
                    <a:bodyPr/>
                    <a:lstStyle/>
                    <a:p>
                      <a:pPr algn="l" fontAlgn="ctr"/>
                      <a:r>
                        <a:rPr lang="fr-FR" sz="1100">
                          <a:effectLst/>
                        </a:rPr>
                        <a:t>fibre</a:t>
                      </a:r>
                    </a:p>
                  </a:txBody>
                  <a:tcPr marL="12835" marR="12835" marT="6418" marB="6418" anchor="ctr">
                    <a:lnL>
                      <a:noFill/>
                    </a:lnL>
                    <a:lnR>
                      <a:noFill/>
                    </a:lnR>
                    <a:lnT>
                      <a:noFill/>
                    </a:lnT>
                    <a:lnB>
                      <a:noFill/>
                    </a:lnB>
                    <a:solidFill>
                      <a:srgbClr val="FFFFFF"/>
                    </a:solidFill>
                  </a:tcPr>
                </a:tc>
                <a:tc>
                  <a:txBody>
                    <a:bodyPr/>
                    <a:lstStyle/>
                    <a:p>
                      <a:pPr algn="ctr" fontAlgn="ctr"/>
                      <a:r>
                        <a:rPr lang="fr-FR" sz="1100" dirty="0">
                          <a:effectLst/>
                        </a:rPr>
                        <a:t>g</a:t>
                      </a:r>
                    </a:p>
                  </a:txBody>
                  <a:tcPr marL="12835" marR="12835" marT="6418" marB="6418" anchor="ctr">
                    <a:lnL>
                      <a:noFill/>
                    </a:lnL>
                    <a:lnR>
                      <a:noFill/>
                    </a:lnR>
                    <a:lnT>
                      <a:noFill/>
                    </a:lnT>
                    <a:lnB>
                      <a:noFill/>
                    </a:lnB>
                    <a:solidFill>
                      <a:srgbClr val="FFFFFF"/>
                    </a:solidFill>
                  </a:tcPr>
                </a:tc>
                <a:tc>
                  <a:txBody>
                    <a:bodyPr/>
                    <a:lstStyle/>
                    <a:p>
                      <a:pPr algn="ctr" fontAlgn="ctr"/>
                      <a:r>
                        <a:rPr lang="fr-FR" sz="1100">
                          <a:effectLst/>
                        </a:rPr>
                        <a:t>g/100g</a:t>
                      </a:r>
                    </a:p>
                  </a:txBody>
                  <a:tcPr marL="12835" marR="12835" marT="6418" marB="6418" anchor="ctr">
                    <a:lnL>
                      <a:noFill/>
                    </a:lnL>
                    <a:lnR>
                      <a:noFill/>
                    </a:lnR>
                    <a:lnT>
                      <a:noFill/>
                    </a:lnT>
                    <a:lnB>
                      <a:noFill/>
                    </a:lnB>
                    <a:solidFill>
                      <a:srgbClr val="FFFFFF"/>
                    </a:solidFill>
                  </a:tcPr>
                </a:tc>
                <a:tc>
                  <a:txBody>
                    <a:bodyPr/>
                    <a:lstStyle/>
                    <a:p>
                      <a:pPr algn="l" fontAlgn="ctr"/>
                      <a:r>
                        <a:rPr lang="fr-FR" sz="1100">
                          <a:effectLst/>
                        </a:rPr>
                        <a:t>teneur max pour la cannelle de 52g/100g</a:t>
                      </a:r>
                    </a:p>
                  </a:txBody>
                  <a:tcPr marL="12835" marR="12835" marT="6418" marB="6418" anchor="ctr">
                    <a:lnL>
                      <a:noFill/>
                    </a:lnL>
                    <a:lnR>
                      <a:noFill/>
                    </a:lnR>
                    <a:lnT>
                      <a:noFill/>
                    </a:lnT>
                    <a:lnB>
                      <a:noFill/>
                    </a:lnB>
                    <a:solidFill>
                      <a:srgbClr val="FFFFFF"/>
                    </a:solidFill>
                  </a:tcPr>
                </a:tc>
                <a:tc>
                  <a:txBody>
                    <a:bodyPr/>
                    <a:lstStyle/>
                    <a:p>
                      <a:pPr algn="l" fontAlgn="ctr"/>
                      <a:r>
                        <a:rPr lang="fr-FR" sz="1100" dirty="0">
                          <a:effectLst/>
                        </a:rPr>
                        <a:t>0-75 g</a:t>
                      </a:r>
                    </a:p>
                  </a:txBody>
                  <a:tcPr marL="12835" marR="12835" marT="6418" marB="6418" anchor="ctr">
                    <a:lnL>
                      <a:noFill/>
                    </a:lnL>
                    <a:lnR>
                      <a:noFill/>
                    </a:lnR>
                    <a:lnT>
                      <a:noFill/>
                    </a:lnT>
                    <a:lnB>
                      <a:noFill/>
                    </a:lnB>
                    <a:solidFill>
                      <a:srgbClr val="FFFFFF"/>
                    </a:solidFill>
                  </a:tcPr>
                </a:tc>
                <a:extLst>
                  <a:ext uri="{0D108BD9-81ED-4DB2-BD59-A6C34878D82A}">
                    <a16:rowId xmlns:a16="http://schemas.microsoft.com/office/drawing/2014/main" val="259028106"/>
                  </a:ext>
                </a:extLst>
              </a:tr>
              <a:tr h="0">
                <a:tc>
                  <a:txBody>
                    <a:bodyPr/>
                    <a:lstStyle/>
                    <a:p>
                      <a:pPr algn="l" fontAlgn="ctr"/>
                      <a:r>
                        <a:rPr lang="fr-FR" sz="1100">
                          <a:effectLst/>
                        </a:rPr>
                        <a:t>proteine</a:t>
                      </a:r>
                    </a:p>
                  </a:txBody>
                  <a:tcPr marL="12835" marR="12835" marT="6418" marB="6418" anchor="ctr">
                    <a:lnL>
                      <a:noFill/>
                    </a:lnL>
                    <a:lnR>
                      <a:noFill/>
                    </a:lnR>
                    <a:lnT>
                      <a:noFill/>
                    </a:lnT>
                    <a:lnB>
                      <a:noFill/>
                    </a:lnB>
                    <a:solidFill>
                      <a:srgbClr val="F5F5F5"/>
                    </a:solidFill>
                  </a:tcPr>
                </a:tc>
                <a:tc>
                  <a:txBody>
                    <a:bodyPr/>
                    <a:lstStyle/>
                    <a:p>
                      <a:pPr algn="ctr" fontAlgn="ctr"/>
                      <a:r>
                        <a:rPr lang="fr-FR" sz="1100">
                          <a:effectLst/>
                        </a:rPr>
                        <a:t>%(proteine+lipide+glucide)</a:t>
                      </a:r>
                    </a:p>
                  </a:txBody>
                  <a:tcPr marL="12835" marR="12835" marT="6418" marB="6418" anchor="ctr">
                    <a:lnL>
                      <a:noFill/>
                    </a:lnL>
                    <a:lnR>
                      <a:noFill/>
                    </a:lnR>
                    <a:lnT>
                      <a:noFill/>
                    </a:lnT>
                    <a:lnB>
                      <a:noFill/>
                    </a:lnB>
                    <a:solidFill>
                      <a:srgbClr val="F5F5F5"/>
                    </a:solidFill>
                  </a:tcPr>
                </a:tc>
                <a:tc>
                  <a:txBody>
                    <a:bodyPr/>
                    <a:lstStyle/>
                    <a:p>
                      <a:pPr algn="ctr" fontAlgn="ctr"/>
                      <a:r>
                        <a:rPr lang="fr-FR" sz="1100">
                          <a:effectLst/>
                        </a:rPr>
                        <a:t>g/100g</a:t>
                      </a:r>
                    </a:p>
                  </a:txBody>
                  <a:tcPr marL="12835" marR="12835" marT="6418" marB="6418" anchor="ctr">
                    <a:lnL>
                      <a:noFill/>
                    </a:lnL>
                    <a:lnR>
                      <a:noFill/>
                    </a:lnR>
                    <a:lnT>
                      <a:noFill/>
                    </a:lnT>
                    <a:lnB>
                      <a:noFill/>
                    </a:lnB>
                    <a:solidFill>
                      <a:srgbClr val="F5F5F5"/>
                    </a:solidFill>
                  </a:tcPr>
                </a:tc>
                <a:tc>
                  <a:txBody>
                    <a:bodyPr/>
                    <a:lstStyle/>
                    <a:p>
                      <a:pPr algn="l" fontAlgn="ctr"/>
                      <a:r>
                        <a:rPr lang="fr-FR" sz="1100">
                          <a:effectLst/>
                        </a:rPr>
                        <a:t>teneur max pour la gélatine alimentaire de 87,6g/100g</a:t>
                      </a:r>
                    </a:p>
                  </a:txBody>
                  <a:tcPr marL="12835" marR="12835" marT="6418" marB="6418" anchor="ctr">
                    <a:lnL>
                      <a:noFill/>
                    </a:lnL>
                    <a:lnR>
                      <a:noFill/>
                    </a:lnR>
                    <a:lnT>
                      <a:noFill/>
                    </a:lnT>
                    <a:lnB>
                      <a:noFill/>
                    </a:lnB>
                    <a:solidFill>
                      <a:srgbClr val="F5F5F5"/>
                    </a:solidFill>
                  </a:tcPr>
                </a:tc>
                <a:tc>
                  <a:txBody>
                    <a:bodyPr/>
                    <a:lstStyle/>
                    <a:p>
                      <a:pPr algn="l" fontAlgn="ctr"/>
                      <a:r>
                        <a:rPr lang="fr-FR" sz="1100" dirty="0">
                          <a:effectLst/>
                        </a:rPr>
                        <a:t>0-100 g</a:t>
                      </a:r>
                    </a:p>
                  </a:txBody>
                  <a:tcPr marL="12835" marR="12835" marT="6418" marB="6418" anchor="ctr">
                    <a:lnL>
                      <a:noFill/>
                    </a:lnL>
                    <a:lnR>
                      <a:noFill/>
                    </a:lnR>
                    <a:lnT>
                      <a:noFill/>
                    </a:lnT>
                    <a:lnB>
                      <a:noFill/>
                    </a:lnB>
                    <a:solidFill>
                      <a:srgbClr val="F5F5F5"/>
                    </a:solidFill>
                  </a:tcPr>
                </a:tc>
                <a:extLst>
                  <a:ext uri="{0D108BD9-81ED-4DB2-BD59-A6C34878D82A}">
                    <a16:rowId xmlns:a16="http://schemas.microsoft.com/office/drawing/2014/main" val="2256018470"/>
                  </a:ext>
                </a:extLst>
              </a:tr>
              <a:tr h="0">
                <a:tc>
                  <a:txBody>
                    <a:bodyPr/>
                    <a:lstStyle/>
                    <a:p>
                      <a:pPr algn="l" fontAlgn="ctr"/>
                      <a:r>
                        <a:rPr lang="fr-FR" sz="1100">
                          <a:effectLst/>
                        </a:rPr>
                        <a:t>lipide</a:t>
                      </a:r>
                    </a:p>
                  </a:txBody>
                  <a:tcPr marL="12835" marR="12835" marT="6418" marB="6418" anchor="ctr">
                    <a:lnL>
                      <a:noFill/>
                    </a:lnL>
                    <a:lnR>
                      <a:noFill/>
                    </a:lnR>
                    <a:lnT>
                      <a:noFill/>
                    </a:lnT>
                    <a:lnB>
                      <a:noFill/>
                    </a:lnB>
                    <a:solidFill>
                      <a:srgbClr val="FFFFFF"/>
                    </a:solidFill>
                  </a:tcPr>
                </a:tc>
                <a:tc>
                  <a:txBody>
                    <a:bodyPr/>
                    <a:lstStyle/>
                    <a:p>
                      <a:pPr algn="ctr" fontAlgn="ctr"/>
                      <a:r>
                        <a:rPr lang="fr-FR" sz="1100">
                          <a:effectLst/>
                        </a:rPr>
                        <a:t>%(proteine+lipide+glucide)</a:t>
                      </a:r>
                    </a:p>
                  </a:txBody>
                  <a:tcPr marL="12835" marR="12835" marT="6418" marB="6418" anchor="ctr">
                    <a:lnL>
                      <a:noFill/>
                    </a:lnL>
                    <a:lnR>
                      <a:noFill/>
                    </a:lnR>
                    <a:lnT>
                      <a:noFill/>
                    </a:lnT>
                    <a:lnB>
                      <a:noFill/>
                    </a:lnB>
                    <a:solidFill>
                      <a:srgbClr val="FFFFFF"/>
                    </a:solidFill>
                  </a:tcPr>
                </a:tc>
                <a:tc>
                  <a:txBody>
                    <a:bodyPr/>
                    <a:lstStyle/>
                    <a:p>
                      <a:pPr algn="ctr" fontAlgn="ctr"/>
                      <a:r>
                        <a:rPr lang="fr-FR" sz="1100">
                          <a:effectLst/>
                        </a:rPr>
                        <a:t>g/100g</a:t>
                      </a:r>
                    </a:p>
                  </a:txBody>
                  <a:tcPr marL="12835" marR="12835" marT="6418" marB="6418" anchor="ctr">
                    <a:lnL>
                      <a:noFill/>
                    </a:lnL>
                    <a:lnR>
                      <a:noFill/>
                    </a:lnR>
                    <a:lnT>
                      <a:noFill/>
                    </a:lnT>
                    <a:lnB>
                      <a:noFill/>
                    </a:lnB>
                    <a:solidFill>
                      <a:srgbClr val="FFFFFF"/>
                    </a:solidFill>
                  </a:tcPr>
                </a:tc>
                <a:tc>
                  <a:txBody>
                    <a:bodyPr/>
                    <a:lstStyle/>
                    <a:p>
                      <a:pPr algn="l" fontAlgn="ctr"/>
                      <a:r>
                        <a:rPr lang="fr-FR" sz="1100">
                          <a:effectLst/>
                        </a:rPr>
                        <a:t>teneur max pour l'huile de 100g/100g</a:t>
                      </a:r>
                    </a:p>
                  </a:txBody>
                  <a:tcPr marL="12835" marR="12835" marT="6418" marB="6418" anchor="ctr">
                    <a:lnL>
                      <a:noFill/>
                    </a:lnL>
                    <a:lnR>
                      <a:noFill/>
                    </a:lnR>
                    <a:lnT>
                      <a:noFill/>
                    </a:lnT>
                    <a:lnB>
                      <a:noFill/>
                    </a:lnB>
                    <a:solidFill>
                      <a:srgbClr val="FFFFFF"/>
                    </a:solidFill>
                  </a:tcPr>
                </a:tc>
                <a:tc>
                  <a:txBody>
                    <a:bodyPr/>
                    <a:lstStyle/>
                    <a:p>
                      <a:pPr algn="l" fontAlgn="ctr"/>
                      <a:r>
                        <a:rPr lang="fr-FR" sz="1100" dirty="0">
                          <a:effectLst/>
                        </a:rPr>
                        <a:t>0-100 g</a:t>
                      </a:r>
                    </a:p>
                  </a:txBody>
                  <a:tcPr marL="12835" marR="12835" marT="6418" marB="6418" anchor="ctr">
                    <a:lnL>
                      <a:noFill/>
                    </a:lnL>
                    <a:lnR>
                      <a:noFill/>
                    </a:lnR>
                    <a:lnT>
                      <a:noFill/>
                    </a:lnT>
                    <a:lnB>
                      <a:noFill/>
                    </a:lnB>
                    <a:solidFill>
                      <a:srgbClr val="FFFFFF"/>
                    </a:solidFill>
                  </a:tcPr>
                </a:tc>
                <a:extLst>
                  <a:ext uri="{0D108BD9-81ED-4DB2-BD59-A6C34878D82A}">
                    <a16:rowId xmlns:a16="http://schemas.microsoft.com/office/drawing/2014/main" val="1844363384"/>
                  </a:ext>
                </a:extLst>
              </a:tr>
              <a:tr h="328229">
                <a:tc>
                  <a:txBody>
                    <a:bodyPr/>
                    <a:lstStyle/>
                    <a:p>
                      <a:pPr algn="l" fontAlgn="ctr"/>
                      <a:r>
                        <a:rPr lang="fr-FR" sz="1100">
                          <a:effectLst/>
                        </a:rPr>
                        <a:t>glucide</a:t>
                      </a:r>
                    </a:p>
                  </a:txBody>
                  <a:tcPr marL="12835" marR="12835" marT="6418" marB="6418" anchor="ctr">
                    <a:lnL>
                      <a:noFill/>
                    </a:lnL>
                    <a:lnR>
                      <a:noFill/>
                    </a:lnR>
                    <a:lnT>
                      <a:noFill/>
                    </a:lnT>
                    <a:lnB>
                      <a:noFill/>
                    </a:lnB>
                    <a:solidFill>
                      <a:srgbClr val="F5F5F5"/>
                    </a:solidFill>
                  </a:tcPr>
                </a:tc>
                <a:tc>
                  <a:txBody>
                    <a:bodyPr/>
                    <a:lstStyle/>
                    <a:p>
                      <a:pPr algn="ctr" fontAlgn="ctr"/>
                      <a:r>
                        <a:rPr lang="fr-FR" sz="1100">
                          <a:effectLst/>
                        </a:rPr>
                        <a:t>%(proteine+lipide+glucide)</a:t>
                      </a:r>
                    </a:p>
                  </a:txBody>
                  <a:tcPr marL="12835" marR="12835" marT="6418" marB="6418" anchor="ctr">
                    <a:lnL>
                      <a:noFill/>
                    </a:lnL>
                    <a:lnR>
                      <a:noFill/>
                    </a:lnR>
                    <a:lnT>
                      <a:noFill/>
                    </a:lnT>
                    <a:lnB>
                      <a:noFill/>
                    </a:lnB>
                    <a:solidFill>
                      <a:srgbClr val="F5F5F5"/>
                    </a:solidFill>
                  </a:tcPr>
                </a:tc>
                <a:tc>
                  <a:txBody>
                    <a:bodyPr/>
                    <a:lstStyle/>
                    <a:p>
                      <a:pPr algn="ctr" fontAlgn="ctr"/>
                      <a:r>
                        <a:rPr lang="fr-FR" sz="1100">
                          <a:effectLst/>
                        </a:rPr>
                        <a:t>g/100g</a:t>
                      </a:r>
                    </a:p>
                  </a:txBody>
                  <a:tcPr marL="12835" marR="12835" marT="6418" marB="6418" anchor="ctr">
                    <a:lnL>
                      <a:noFill/>
                    </a:lnL>
                    <a:lnR>
                      <a:noFill/>
                    </a:lnR>
                    <a:lnT>
                      <a:noFill/>
                    </a:lnT>
                    <a:lnB>
                      <a:noFill/>
                    </a:lnB>
                    <a:solidFill>
                      <a:srgbClr val="F5F5F5"/>
                    </a:solidFill>
                  </a:tcPr>
                </a:tc>
                <a:tc>
                  <a:txBody>
                    <a:bodyPr/>
                    <a:lstStyle/>
                    <a:p>
                      <a:pPr algn="l" fontAlgn="ctr"/>
                      <a:r>
                        <a:rPr lang="fr-FR" sz="1100">
                          <a:effectLst/>
                        </a:rPr>
                        <a:t>teneur max pour le sucre blanc de 99,6g/100g</a:t>
                      </a:r>
                    </a:p>
                  </a:txBody>
                  <a:tcPr marL="12835" marR="12835" marT="6418" marB="6418" anchor="ctr">
                    <a:lnL>
                      <a:noFill/>
                    </a:lnL>
                    <a:lnR>
                      <a:noFill/>
                    </a:lnR>
                    <a:lnT>
                      <a:noFill/>
                    </a:lnT>
                    <a:lnB>
                      <a:noFill/>
                    </a:lnB>
                    <a:solidFill>
                      <a:srgbClr val="F5F5F5"/>
                    </a:solidFill>
                  </a:tcPr>
                </a:tc>
                <a:tc>
                  <a:txBody>
                    <a:bodyPr/>
                    <a:lstStyle/>
                    <a:p>
                      <a:pPr algn="l" fontAlgn="ctr"/>
                      <a:r>
                        <a:rPr lang="fr-FR" sz="1100" dirty="0">
                          <a:effectLst/>
                        </a:rPr>
                        <a:t>0-100 g</a:t>
                      </a:r>
                    </a:p>
                  </a:txBody>
                  <a:tcPr marL="12835" marR="12835" marT="6418" marB="6418" anchor="ctr">
                    <a:lnL>
                      <a:noFill/>
                    </a:lnL>
                    <a:lnR>
                      <a:noFill/>
                    </a:lnR>
                    <a:lnT>
                      <a:noFill/>
                    </a:lnT>
                    <a:lnB>
                      <a:noFill/>
                    </a:lnB>
                    <a:solidFill>
                      <a:srgbClr val="F5F5F5"/>
                    </a:solidFill>
                  </a:tcPr>
                </a:tc>
                <a:extLst>
                  <a:ext uri="{0D108BD9-81ED-4DB2-BD59-A6C34878D82A}">
                    <a16:rowId xmlns:a16="http://schemas.microsoft.com/office/drawing/2014/main" val="450705234"/>
                  </a:ext>
                </a:extLst>
              </a:tr>
              <a:tr h="156296">
                <a:tc>
                  <a:txBody>
                    <a:bodyPr/>
                    <a:lstStyle/>
                    <a:p>
                      <a:pPr algn="l" fontAlgn="ctr"/>
                      <a:r>
                        <a:rPr lang="fr-FR" sz="1100">
                          <a:effectLst/>
                        </a:rPr>
                        <a:t>vitamine A</a:t>
                      </a:r>
                    </a:p>
                  </a:txBody>
                  <a:tcPr marL="12835" marR="12835" marT="6418" marB="6418" anchor="ctr">
                    <a:lnL>
                      <a:noFill/>
                    </a:lnL>
                    <a:lnR>
                      <a:noFill/>
                    </a:lnR>
                    <a:lnT>
                      <a:noFill/>
                    </a:lnT>
                    <a:lnB>
                      <a:noFill/>
                    </a:lnB>
                    <a:solidFill>
                      <a:srgbClr val="FFFFFF"/>
                    </a:solidFill>
                  </a:tcPr>
                </a:tc>
                <a:tc>
                  <a:txBody>
                    <a:bodyPr/>
                    <a:lstStyle/>
                    <a:p>
                      <a:pPr algn="ctr" fontAlgn="ctr"/>
                      <a:r>
                        <a:rPr lang="fr-FR" sz="1100">
                          <a:effectLst/>
                        </a:rPr>
                        <a:t>µgER</a:t>
                      </a:r>
                    </a:p>
                  </a:txBody>
                  <a:tcPr marL="12835" marR="12835" marT="6418" marB="6418" anchor="ctr">
                    <a:lnL>
                      <a:noFill/>
                    </a:lnL>
                    <a:lnR>
                      <a:noFill/>
                    </a:lnR>
                    <a:lnT>
                      <a:noFill/>
                    </a:lnT>
                    <a:lnB>
                      <a:noFill/>
                    </a:lnB>
                    <a:solidFill>
                      <a:srgbClr val="FFFFFF"/>
                    </a:solidFill>
                  </a:tcPr>
                </a:tc>
                <a:tc>
                  <a:txBody>
                    <a:bodyPr/>
                    <a:lstStyle/>
                    <a:p>
                      <a:pPr algn="ctr" fontAlgn="ctr"/>
                      <a:r>
                        <a:rPr lang="fr-FR" sz="1100" dirty="0">
                          <a:effectLst/>
                        </a:rPr>
                        <a:t>g/100g</a:t>
                      </a:r>
                    </a:p>
                  </a:txBody>
                  <a:tcPr marL="12835" marR="12835" marT="6418" marB="6418" anchor="ctr">
                    <a:lnL>
                      <a:noFill/>
                    </a:lnL>
                    <a:lnR>
                      <a:noFill/>
                    </a:lnR>
                    <a:lnT>
                      <a:noFill/>
                    </a:lnT>
                    <a:lnB>
                      <a:noFill/>
                    </a:lnB>
                    <a:solidFill>
                      <a:srgbClr val="FFFFFF"/>
                    </a:solidFill>
                  </a:tcPr>
                </a:tc>
                <a:tc>
                  <a:txBody>
                    <a:bodyPr/>
                    <a:lstStyle/>
                    <a:p>
                      <a:pPr algn="l" fontAlgn="ctr"/>
                      <a:r>
                        <a:rPr lang="fr-FR" sz="1100">
                          <a:effectLst/>
                        </a:rPr>
                        <a:t>teneur max pour les abats de dinde de 10737µg/100g</a:t>
                      </a:r>
                    </a:p>
                  </a:txBody>
                  <a:tcPr marL="12835" marR="12835" marT="6418" marB="6418" anchor="ctr">
                    <a:lnL>
                      <a:noFill/>
                    </a:lnL>
                    <a:lnR>
                      <a:noFill/>
                    </a:lnR>
                    <a:lnT>
                      <a:noFill/>
                    </a:lnT>
                    <a:lnB>
                      <a:noFill/>
                    </a:lnB>
                    <a:solidFill>
                      <a:srgbClr val="FFFFFF"/>
                    </a:solidFill>
                  </a:tcPr>
                </a:tc>
                <a:tc>
                  <a:txBody>
                    <a:bodyPr/>
                    <a:lstStyle/>
                    <a:p>
                      <a:pPr algn="l" fontAlgn="ctr"/>
                      <a:r>
                        <a:rPr lang="fr-FR" sz="1100" dirty="0">
                          <a:effectLst/>
                        </a:rPr>
                        <a:t>0-15 mg</a:t>
                      </a:r>
                    </a:p>
                  </a:txBody>
                  <a:tcPr marL="12835" marR="12835" marT="6418" marB="6418" anchor="ctr">
                    <a:lnL>
                      <a:noFill/>
                    </a:lnL>
                    <a:lnR>
                      <a:noFill/>
                    </a:lnR>
                    <a:lnT>
                      <a:noFill/>
                    </a:lnT>
                    <a:lnB>
                      <a:noFill/>
                    </a:lnB>
                    <a:solidFill>
                      <a:srgbClr val="FFFFFF"/>
                    </a:solidFill>
                  </a:tcPr>
                </a:tc>
                <a:extLst>
                  <a:ext uri="{0D108BD9-81ED-4DB2-BD59-A6C34878D82A}">
                    <a16:rowId xmlns:a16="http://schemas.microsoft.com/office/drawing/2014/main" val="2723683068"/>
                  </a:ext>
                </a:extLst>
              </a:tr>
              <a:tr h="0">
                <a:tc>
                  <a:txBody>
                    <a:bodyPr/>
                    <a:lstStyle/>
                    <a:p>
                      <a:pPr algn="l" fontAlgn="ctr"/>
                      <a:r>
                        <a:rPr lang="fr-FR" sz="1100">
                          <a:effectLst/>
                        </a:rPr>
                        <a:t>vitamine B1</a:t>
                      </a:r>
                    </a:p>
                  </a:txBody>
                  <a:tcPr marL="12835" marR="12835" marT="6418" marB="6418" anchor="ctr">
                    <a:lnL>
                      <a:noFill/>
                    </a:lnL>
                    <a:lnR>
                      <a:noFill/>
                    </a:lnR>
                    <a:lnT>
                      <a:noFill/>
                    </a:lnT>
                    <a:lnB>
                      <a:noFill/>
                    </a:lnB>
                    <a:solidFill>
                      <a:srgbClr val="F5F5F5"/>
                    </a:solidFill>
                  </a:tcPr>
                </a:tc>
                <a:tc>
                  <a:txBody>
                    <a:bodyPr/>
                    <a:lstStyle/>
                    <a:p>
                      <a:pPr algn="ctr" fontAlgn="ctr"/>
                      <a:r>
                        <a:rPr lang="fr-FR" sz="1100">
                          <a:effectLst/>
                        </a:rPr>
                        <a:t>mg</a:t>
                      </a:r>
                    </a:p>
                  </a:txBody>
                  <a:tcPr marL="12835" marR="12835" marT="6418" marB="6418" anchor="ctr">
                    <a:lnL>
                      <a:noFill/>
                    </a:lnL>
                    <a:lnR>
                      <a:noFill/>
                    </a:lnR>
                    <a:lnT>
                      <a:noFill/>
                    </a:lnT>
                    <a:lnB>
                      <a:noFill/>
                    </a:lnB>
                    <a:solidFill>
                      <a:srgbClr val="F5F5F5"/>
                    </a:solidFill>
                  </a:tcPr>
                </a:tc>
                <a:tc>
                  <a:txBody>
                    <a:bodyPr/>
                    <a:lstStyle/>
                    <a:p>
                      <a:pPr algn="ctr" fontAlgn="ctr"/>
                      <a:r>
                        <a:rPr lang="fr-FR" sz="1100">
                          <a:effectLst/>
                        </a:rPr>
                        <a:t>g/100g</a:t>
                      </a:r>
                    </a:p>
                  </a:txBody>
                  <a:tcPr marL="12835" marR="12835" marT="6418" marB="6418" anchor="ctr">
                    <a:lnL>
                      <a:noFill/>
                    </a:lnL>
                    <a:lnR>
                      <a:noFill/>
                    </a:lnR>
                    <a:lnT>
                      <a:noFill/>
                    </a:lnT>
                    <a:lnB>
                      <a:noFill/>
                    </a:lnB>
                    <a:solidFill>
                      <a:srgbClr val="F5F5F5"/>
                    </a:solidFill>
                  </a:tcPr>
                </a:tc>
                <a:tc>
                  <a:txBody>
                    <a:bodyPr/>
                    <a:lstStyle/>
                    <a:p>
                      <a:pPr algn="l" fontAlgn="ctr"/>
                      <a:r>
                        <a:rPr lang="fr-FR" sz="1100">
                          <a:effectLst/>
                        </a:rPr>
                        <a:t>teneur max pour la levure alimentaire de 40mg/100g</a:t>
                      </a:r>
                    </a:p>
                  </a:txBody>
                  <a:tcPr marL="12835" marR="12835" marT="6418" marB="6418" anchor="ctr">
                    <a:lnL>
                      <a:noFill/>
                    </a:lnL>
                    <a:lnR>
                      <a:noFill/>
                    </a:lnR>
                    <a:lnT>
                      <a:noFill/>
                    </a:lnT>
                    <a:lnB>
                      <a:noFill/>
                    </a:lnB>
                    <a:solidFill>
                      <a:srgbClr val="F5F5F5"/>
                    </a:solidFill>
                  </a:tcPr>
                </a:tc>
                <a:tc>
                  <a:txBody>
                    <a:bodyPr/>
                    <a:lstStyle/>
                    <a:p>
                      <a:pPr algn="l" fontAlgn="ctr"/>
                      <a:r>
                        <a:rPr lang="fr-FR" sz="1100" dirty="0">
                          <a:effectLst/>
                        </a:rPr>
                        <a:t>0-60 mg</a:t>
                      </a:r>
                    </a:p>
                  </a:txBody>
                  <a:tcPr marL="12835" marR="12835" marT="6418" marB="6418" anchor="ctr">
                    <a:lnL>
                      <a:noFill/>
                    </a:lnL>
                    <a:lnR>
                      <a:noFill/>
                    </a:lnR>
                    <a:lnT>
                      <a:noFill/>
                    </a:lnT>
                    <a:lnB>
                      <a:noFill/>
                    </a:lnB>
                    <a:solidFill>
                      <a:srgbClr val="F5F5F5"/>
                    </a:solidFill>
                  </a:tcPr>
                </a:tc>
                <a:extLst>
                  <a:ext uri="{0D108BD9-81ED-4DB2-BD59-A6C34878D82A}">
                    <a16:rowId xmlns:a16="http://schemas.microsoft.com/office/drawing/2014/main" val="1321081242"/>
                  </a:ext>
                </a:extLst>
              </a:tr>
              <a:tr h="0">
                <a:tc>
                  <a:txBody>
                    <a:bodyPr/>
                    <a:lstStyle/>
                    <a:p>
                      <a:pPr algn="l" fontAlgn="ctr"/>
                      <a:r>
                        <a:rPr lang="fr-FR" sz="1100">
                          <a:effectLst/>
                        </a:rPr>
                        <a:t>vitamine B2</a:t>
                      </a:r>
                    </a:p>
                  </a:txBody>
                  <a:tcPr marL="12835" marR="12835" marT="6418" marB="6418" anchor="ctr">
                    <a:lnL>
                      <a:noFill/>
                    </a:lnL>
                    <a:lnR>
                      <a:noFill/>
                    </a:lnR>
                    <a:lnT>
                      <a:noFill/>
                    </a:lnT>
                    <a:lnB>
                      <a:noFill/>
                    </a:lnB>
                    <a:solidFill>
                      <a:srgbClr val="FFFFFF"/>
                    </a:solidFill>
                  </a:tcPr>
                </a:tc>
                <a:tc>
                  <a:txBody>
                    <a:bodyPr/>
                    <a:lstStyle/>
                    <a:p>
                      <a:pPr algn="ctr" fontAlgn="ctr"/>
                      <a:r>
                        <a:rPr lang="fr-FR" sz="1100">
                          <a:effectLst/>
                        </a:rPr>
                        <a:t>mg</a:t>
                      </a:r>
                    </a:p>
                  </a:txBody>
                  <a:tcPr marL="12835" marR="12835" marT="6418" marB="6418" anchor="ctr">
                    <a:lnL>
                      <a:noFill/>
                    </a:lnL>
                    <a:lnR>
                      <a:noFill/>
                    </a:lnR>
                    <a:lnT>
                      <a:noFill/>
                    </a:lnT>
                    <a:lnB>
                      <a:noFill/>
                    </a:lnB>
                    <a:solidFill>
                      <a:srgbClr val="FFFFFF"/>
                    </a:solidFill>
                  </a:tcPr>
                </a:tc>
                <a:tc>
                  <a:txBody>
                    <a:bodyPr/>
                    <a:lstStyle/>
                    <a:p>
                      <a:pPr algn="ctr" fontAlgn="ctr"/>
                      <a:r>
                        <a:rPr lang="fr-FR" sz="1100">
                          <a:effectLst/>
                        </a:rPr>
                        <a:t>g/100g</a:t>
                      </a:r>
                    </a:p>
                  </a:txBody>
                  <a:tcPr marL="12835" marR="12835" marT="6418" marB="6418" anchor="ctr">
                    <a:lnL>
                      <a:noFill/>
                    </a:lnL>
                    <a:lnR>
                      <a:noFill/>
                    </a:lnR>
                    <a:lnT>
                      <a:noFill/>
                    </a:lnT>
                    <a:lnB>
                      <a:noFill/>
                    </a:lnB>
                    <a:solidFill>
                      <a:srgbClr val="FFFFFF"/>
                    </a:solidFill>
                  </a:tcPr>
                </a:tc>
                <a:tc>
                  <a:txBody>
                    <a:bodyPr/>
                    <a:lstStyle/>
                    <a:p>
                      <a:pPr algn="l" fontAlgn="ctr"/>
                      <a:r>
                        <a:rPr lang="fr-FR" sz="1100">
                          <a:effectLst/>
                        </a:rPr>
                        <a:t>teneur max pour le foie d'agneau de 4,3mg/100g</a:t>
                      </a:r>
                    </a:p>
                  </a:txBody>
                  <a:tcPr marL="12835" marR="12835" marT="6418" marB="6418" anchor="ctr">
                    <a:lnL>
                      <a:noFill/>
                    </a:lnL>
                    <a:lnR>
                      <a:noFill/>
                    </a:lnR>
                    <a:lnT>
                      <a:noFill/>
                    </a:lnT>
                    <a:lnB>
                      <a:noFill/>
                    </a:lnB>
                    <a:solidFill>
                      <a:srgbClr val="FFFFFF"/>
                    </a:solidFill>
                  </a:tcPr>
                </a:tc>
                <a:tc>
                  <a:txBody>
                    <a:bodyPr/>
                    <a:lstStyle/>
                    <a:p>
                      <a:pPr algn="l" fontAlgn="ctr"/>
                      <a:r>
                        <a:rPr lang="fr-FR" sz="1100" dirty="0">
                          <a:effectLst/>
                        </a:rPr>
                        <a:t>0-10 mg</a:t>
                      </a:r>
                    </a:p>
                  </a:txBody>
                  <a:tcPr marL="12835" marR="12835" marT="6418" marB="6418" anchor="ctr">
                    <a:lnL>
                      <a:noFill/>
                    </a:lnL>
                    <a:lnR>
                      <a:noFill/>
                    </a:lnR>
                    <a:lnT>
                      <a:noFill/>
                    </a:lnT>
                    <a:lnB>
                      <a:noFill/>
                    </a:lnB>
                    <a:solidFill>
                      <a:srgbClr val="FFFFFF"/>
                    </a:solidFill>
                  </a:tcPr>
                </a:tc>
                <a:extLst>
                  <a:ext uri="{0D108BD9-81ED-4DB2-BD59-A6C34878D82A}">
                    <a16:rowId xmlns:a16="http://schemas.microsoft.com/office/drawing/2014/main" val="2196189590"/>
                  </a:ext>
                </a:extLst>
              </a:tr>
              <a:tr h="0">
                <a:tc>
                  <a:txBody>
                    <a:bodyPr/>
                    <a:lstStyle/>
                    <a:p>
                      <a:pPr algn="l" fontAlgn="ctr"/>
                      <a:r>
                        <a:rPr lang="fr-FR" sz="1100">
                          <a:effectLst/>
                        </a:rPr>
                        <a:t>vitamine B3</a:t>
                      </a:r>
                    </a:p>
                  </a:txBody>
                  <a:tcPr marL="12835" marR="12835" marT="6418" marB="6418" anchor="ctr">
                    <a:lnL>
                      <a:noFill/>
                    </a:lnL>
                    <a:lnR>
                      <a:noFill/>
                    </a:lnR>
                    <a:lnT>
                      <a:noFill/>
                    </a:lnT>
                    <a:lnB>
                      <a:noFill/>
                    </a:lnB>
                    <a:solidFill>
                      <a:srgbClr val="F5F5F5"/>
                    </a:solidFill>
                  </a:tcPr>
                </a:tc>
                <a:tc>
                  <a:txBody>
                    <a:bodyPr/>
                    <a:lstStyle/>
                    <a:p>
                      <a:pPr algn="ctr" fontAlgn="ctr"/>
                      <a:r>
                        <a:rPr lang="fr-FR" sz="1100">
                          <a:effectLst/>
                        </a:rPr>
                        <a:t>mg</a:t>
                      </a:r>
                    </a:p>
                  </a:txBody>
                  <a:tcPr marL="12835" marR="12835" marT="6418" marB="6418" anchor="ctr">
                    <a:lnL>
                      <a:noFill/>
                    </a:lnL>
                    <a:lnR>
                      <a:noFill/>
                    </a:lnR>
                    <a:lnT>
                      <a:noFill/>
                    </a:lnT>
                    <a:lnB>
                      <a:noFill/>
                    </a:lnB>
                    <a:solidFill>
                      <a:srgbClr val="F5F5F5"/>
                    </a:solidFill>
                  </a:tcPr>
                </a:tc>
                <a:tc>
                  <a:txBody>
                    <a:bodyPr/>
                    <a:lstStyle/>
                    <a:p>
                      <a:pPr algn="ctr" fontAlgn="ctr"/>
                      <a:r>
                        <a:rPr lang="fr-FR" sz="1100">
                          <a:effectLst/>
                        </a:rPr>
                        <a:t>g/100g</a:t>
                      </a:r>
                    </a:p>
                  </a:txBody>
                  <a:tcPr marL="12835" marR="12835" marT="6418" marB="6418" anchor="ctr">
                    <a:lnL>
                      <a:noFill/>
                    </a:lnL>
                    <a:lnR>
                      <a:noFill/>
                    </a:lnR>
                    <a:lnT>
                      <a:noFill/>
                    </a:lnT>
                    <a:lnB>
                      <a:noFill/>
                    </a:lnB>
                    <a:solidFill>
                      <a:srgbClr val="F5F5F5"/>
                    </a:solidFill>
                  </a:tcPr>
                </a:tc>
                <a:tc>
                  <a:txBody>
                    <a:bodyPr/>
                    <a:lstStyle/>
                    <a:p>
                      <a:pPr algn="l" fontAlgn="ctr"/>
                      <a:r>
                        <a:rPr lang="fr-FR" sz="1100">
                          <a:effectLst/>
                        </a:rPr>
                        <a:t>teneur max pour les viandes blanches de 20mg/100g</a:t>
                      </a:r>
                    </a:p>
                  </a:txBody>
                  <a:tcPr marL="12835" marR="12835" marT="6418" marB="6418" anchor="ctr">
                    <a:lnL>
                      <a:noFill/>
                    </a:lnL>
                    <a:lnR>
                      <a:noFill/>
                    </a:lnR>
                    <a:lnT>
                      <a:noFill/>
                    </a:lnT>
                    <a:lnB>
                      <a:noFill/>
                    </a:lnB>
                    <a:solidFill>
                      <a:srgbClr val="F5F5F5"/>
                    </a:solidFill>
                  </a:tcPr>
                </a:tc>
                <a:tc>
                  <a:txBody>
                    <a:bodyPr/>
                    <a:lstStyle/>
                    <a:p>
                      <a:pPr algn="l" fontAlgn="ctr"/>
                      <a:r>
                        <a:rPr lang="fr-FR" sz="1100" dirty="0">
                          <a:effectLst/>
                        </a:rPr>
                        <a:t>0-50 mg</a:t>
                      </a:r>
                    </a:p>
                  </a:txBody>
                  <a:tcPr marL="12835" marR="12835" marT="6418" marB="6418" anchor="ctr">
                    <a:lnL>
                      <a:noFill/>
                    </a:lnL>
                    <a:lnR>
                      <a:noFill/>
                    </a:lnR>
                    <a:lnT>
                      <a:noFill/>
                    </a:lnT>
                    <a:lnB>
                      <a:noFill/>
                    </a:lnB>
                    <a:solidFill>
                      <a:srgbClr val="F5F5F5"/>
                    </a:solidFill>
                  </a:tcPr>
                </a:tc>
                <a:extLst>
                  <a:ext uri="{0D108BD9-81ED-4DB2-BD59-A6C34878D82A}">
                    <a16:rowId xmlns:a16="http://schemas.microsoft.com/office/drawing/2014/main" val="2555923304"/>
                  </a:ext>
                </a:extLst>
              </a:tr>
              <a:tr h="0">
                <a:tc>
                  <a:txBody>
                    <a:bodyPr/>
                    <a:lstStyle/>
                    <a:p>
                      <a:pPr algn="l" fontAlgn="ctr"/>
                      <a:r>
                        <a:rPr lang="fr-FR" sz="1100">
                          <a:effectLst/>
                        </a:rPr>
                        <a:t>vitamine B5</a:t>
                      </a:r>
                    </a:p>
                  </a:txBody>
                  <a:tcPr marL="12835" marR="12835" marT="6418" marB="6418" anchor="ctr">
                    <a:lnL>
                      <a:noFill/>
                    </a:lnL>
                    <a:lnR>
                      <a:noFill/>
                    </a:lnR>
                    <a:lnT>
                      <a:noFill/>
                    </a:lnT>
                    <a:lnB>
                      <a:noFill/>
                    </a:lnB>
                    <a:solidFill>
                      <a:srgbClr val="FFFFFF"/>
                    </a:solidFill>
                  </a:tcPr>
                </a:tc>
                <a:tc>
                  <a:txBody>
                    <a:bodyPr/>
                    <a:lstStyle/>
                    <a:p>
                      <a:pPr algn="ctr" fontAlgn="ctr"/>
                      <a:r>
                        <a:rPr lang="fr-FR" sz="1100">
                          <a:effectLst/>
                        </a:rPr>
                        <a:t>mg</a:t>
                      </a:r>
                    </a:p>
                  </a:txBody>
                  <a:tcPr marL="12835" marR="12835" marT="6418" marB="6418" anchor="ctr">
                    <a:lnL>
                      <a:noFill/>
                    </a:lnL>
                    <a:lnR>
                      <a:noFill/>
                    </a:lnR>
                    <a:lnT>
                      <a:noFill/>
                    </a:lnT>
                    <a:lnB>
                      <a:noFill/>
                    </a:lnB>
                    <a:solidFill>
                      <a:srgbClr val="FFFFFF"/>
                    </a:solidFill>
                  </a:tcPr>
                </a:tc>
                <a:tc>
                  <a:txBody>
                    <a:bodyPr/>
                    <a:lstStyle/>
                    <a:p>
                      <a:pPr algn="ctr" fontAlgn="ctr"/>
                      <a:r>
                        <a:rPr lang="fr-FR" sz="1100">
                          <a:effectLst/>
                        </a:rPr>
                        <a:t>g/100g</a:t>
                      </a:r>
                    </a:p>
                  </a:txBody>
                  <a:tcPr marL="12835" marR="12835" marT="6418" marB="6418" anchor="ctr">
                    <a:lnL>
                      <a:noFill/>
                    </a:lnL>
                    <a:lnR>
                      <a:noFill/>
                    </a:lnR>
                    <a:lnT>
                      <a:noFill/>
                    </a:lnT>
                    <a:lnB>
                      <a:noFill/>
                    </a:lnB>
                    <a:solidFill>
                      <a:srgbClr val="FFFFFF"/>
                    </a:solidFill>
                  </a:tcPr>
                </a:tc>
                <a:tc>
                  <a:txBody>
                    <a:bodyPr/>
                    <a:lstStyle/>
                    <a:p>
                      <a:pPr algn="l" fontAlgn="ctr"/>
                      <a:r>
                        <a:rPr lang="fr-FR" sz="1100">
                          <a:effectLst/>
                        </a:rPr>
                        <a:t>teneur max pour les champignons shiitakes séchés de 22mg/100g</a:t>
                      </a:r>
                    </a:p>
                  </a:txBody>
                  <a:tcPr marL="12835" marR="12835" marT="6418" marB="6418" anchor="ctr">
                    <a:lnL>
                      <a:noFill/>
                    </a:lnL>
                    <a:lnR>
                      <a:noFill/>
                    </a:lnR>
                    <a:lnT>
                      <a:noFill/>
                    </a:lnT>
                    <a:lnB>
                      <a:noFill/>
                    </a:lnB>
                    <a:solidFill>
                      <a:srgbClr val="FFFFFF"/>
                    </a:solidFill>
                  </a:tcPr>
                </a:tc>
                <a:tc>
                  <a:txBody>
                    <a:bodyPr/>
                    <a:lstStyle/>
                    <a:p>
                      <a:pPr algn="l" fontAlgn="ctr"/>
                      <a:r>
                        <a:rPr lang="fr-FR" sz="1100" dirty="0">
                          <a:effectLst/>
                        </a:rPr>
                        <a:t>0-50 mg</a:t>
                      </a:r>
                    </a:p>
                  </a:txBody>
                  <a:tcPr marL="12835" marR="12835" marT="6418" marB="6418" anchor="ctr">
                    <a:lnL>
                      <a:noFill/>
                    </a:lnL>
                    <a:lnR>
                      <a:noFill/>
                    </a:lnR>
                    <a:lnT>
                      <a:noFill/>
                    </a:lnT>
                    <a:lnB>
                      <a:noFill/>
                    </a:lnB>
                    <a:solidFill>
                      <a:srgbClr val="FFFFFF"/>
                    </a:solidFill>
                  </a:tcPr>
                </a:tc>
                <a:extLst>
                  <a:ext uri="{0D108BD9-81ED-4DB2-BD59-A6C34878D82A}">
                    <a16:rowId xmlns:a16="http://schemas.microsoft.com/office/drawing/2014/main" val="2723831644"/>
                  </a:ext>
                </a:extLst>
              </a:tr>
              <a:tr h="0">
                <a:tc>
                  <a:txBody>
                    <a:bodyPr/>
                    <a:lstStyle/>
                    <a:p>
                      <a:pPr algn="l" fontAlgn="ctr"/>
                      <a:r>
                        <a:rPr lang="fr-FR" sz="1100">
                          <a:effectLst/>
                        </a:rPr>
                        <a:t>vitamine B6</a:t>
                      </a:r>
                    </a:p>
                  </a:txBody>
                  <a:tcPr marL="12835" marR="12835" marT="6418" marB="6418" anchor="ctr">
                    <a:lnL>
                      <a:noFill/>
                    </a:lnL>
                    <a:lnR>
                      <a:noFill/>
                    </a:lnR>
                    <a:lnT>
                      <a:noFill/>
                    </a:lnT>
                    <a:lnB>
                      <a:noFill/>
                    </a:lnB>
                    <a:solidFill>
                      <a:srgbClr val="F5F5F5"/>
                    </a:solidFill>
                  </a:tcPr>
                </a:tc>
                <a:tc>
                  <a:txBody>
                    <a:bodyPr/>
                    <a:lstStyle/>
                    <a:p>
                      <a:pPr algn="ctr" fontAlgn="ctr"/>
                      <a:r>
                        <a:rPr lang="fr-FR" sz="1100">
                          <a:effectLst/>
                        </a:rPr>
                        <a:t>mg</a:t>
                      </a:r>
                    </a:p>
                  </a:txBody>
                  <a:tcPr marL="12835" marR="12835" marT="6418" marB="6418" anchor="ctr">
                    <a:lnL>
                      <a:noFill/>
                    </a:lnL>
                    <a:lnR>
                      <a:noFill/>
                    </a:lnR>
                    <a:lnT>
                      <a:noFill/>
                    </a:lnT>
                    <a:lnB>
                      <a:noFill/>
                    </a:lnB>
                    <a:solidFill>
                      <a:srgbClr val="F5F5F5"/>
                    </a:solidFill>
                  </a:tcPr>
                </a:tc>
                <a:tc>
                  <a:txBody>
                    <a:bodyPr/>
                    <a:lstStyle/>
                    <a:p>
                      <a:pPr algn="ctr" fontAlgn="ctr"/>
                      <a:r>
                        <a:rPr lang="fr-FR" sz="1100">
                          <a:effectLst/>
                        </a:rPr>
                        <a:t>g/100g</a:t>
                      </a:r>
                    </a:p>
                  </a:txBody>
                  <a:tcPr marL="12835" marR="12835" marT="6418" marB="6418" anchor="ctr">
                    <a:lnL>
                      <a:noFill/>
                    </a:lnL>
                    <a:lnR>
                      <a:noFill/>
                    </a:lnR>
                    <a:lnT>
                      <a:noFill/>
                    </a:lnT>
                    <a:lnB>
                      <a:noFill/>
                    </a:lnB>
                    <a:solidFill>
                      <a:srgbClr val="F5F5F5"/>
                    </a:solidFill>
                  </a:tcPr>
                </a:tc>
                <a:tc>
                  <a:txBody>
                    <a:bodyPr/>
                    <a:lstStyle/>
                    <a:p>
                      <a:pPr algn="l" fontAlgn="ctr"/>
                      <a:r>
                        <a:rPr lang="fr-FR" sz="1100">
                          <a:effectLst/>
                        </a:rPr>
                        <a:t>teneur max pour la levure de bière de 2,6mg/100g</a:t>
                      </a:r>
                    </a:p>
                  </a:txBody>
                  <a:tcPr marL="12835" marR="12835" marT="6418" marB="6418" anchor="ctr">
                    <a:lnL>
                      <a:noFill/>
                    </a:lnL>
                    <a:lnR>
                      <a:noFill/>
                    </a:lnR>
                    <a:lnT>
                      <a:noFill/>
                    </a:lnT>
                    <a:lnB>
                      <a:noFill/>
                    </a:lnB>
                    <a:solidFill>
                      <a:srgbClr val="F5F5F5"/>
                    </a:solidFill>
                  </a:tcPr>
                </a:tc>
                <a:tc>
                  <a:txBody>
                    <a:bodyPr/>
                    <a:lstStyle/>
                    <a:p>
                      <a:pPr algn="l" fontAlgn="ctr"/>
                      <a:r>
                        <a:rPr lang="fr-FR" sz="1100" dirty="0">
                          <a:effectLst/>
                        </a:rPr>
                        <a:t>0-10 mg</a:t>
                      </a:r>
                    </a:p>
                  </a:txBody>
                  <a:tcPr marL="12835" marR="12835" marT="6418" marB="6418" anchor="ctr">
                    <a:lnL>
                      <a:noFill/>
                    </a:lnL>
                    <a:lnR>
                      <a:noFill/>
                    </a:lnR>
                    <a:lnT>
                      <a:noFill/>
                    </a:lnT>
                    <a:lnB>
                      <a:noFill/>
                    </a:lnB>
                    <a:solidFill>
                      <a:srgbClr val="F5F5F5"/>
                    </a:solidFill>
                  </a:tcPr>
                </a:tc>
                <a:extLst>
                  <a:ext uri="{0D108BD9-81ED-4DB2-BD59-A6C34878D82A}">
                    <a16:rowId xmlns:a16="http://schemas.microsoft.com/office/drawing/2014/main" val="1900258899"/>
                  </a:ext>
                </a:extLst>
              </a:tr>
              <a:tr h="0">
                <a:tc>
                  <a:txBody>
                    <a:bodyPr/>
                    <a:lstStyle/>
                    <a:p>
                      <a:pPr algn="l" fontAlgn="ctr"/>
                      <a:r>
                        <a:rPr lang="fr-FR" sz="1100">
                          <a:effectLst/>
                        </a:rPr>
                        <a:t>vitamine B9</a:t>
                      </a:r>
                    </a:p>
                  </a:txBody>
                  <a:tcPr marL="12835" marR="12835" marT="6418" marB="6418" anchor="ctr">
                    <a:lnL>
                      <a:noFill/>
                    </a:lnL>
                    <a:lnR>
                      <a:noFill/>
                    </a:lnR>
                    <a:lnT>
                      <a:noFill/>
                    </a:lnT>
                    <a:lnB>
                      <a:noFill/>
                    </a:lnB>
                    <a:solidFill>
                      <a:srgbClr val="FFFFFF"/>
                    </a:solidFill>
                  </a:tcPr>
                </a:tc>
                <a:tc>
                  <a:txBody>
                    <a:bodyPr/>
                    <a:lstStyle/>
                    <a:p>
                      <a:pPr algn="ctr" fontAlgn="ctr"/>
                      <a:r>
                        <a:rPr lang="fr-FR" sz="1100">
                          <a:effectLst/>
                        </a:rPr>
                        <a:t>µgEFA</a:t>
                      </a:r>
                    </a:p>
                  </a:txBody>
                  <a:tcPr marL="12835" marR="12835" marT="6418" marB="6418" anchor="ctr">
                    <a:lnL>
                      <a:noFill/>
                    </a:lnL>
                    <a:lnR>
                      <a:noFill/>
                    </a:lnR>
                    <a:lnT>
                      <a:noFill/>
                    </a:lnT>
                    <a:lnB>
                      <a:noFill/>
                    </a:lnB>
                    <a:solidFill>
                      <a:srgbClr val="FFFFFF"/>
                    </a:solidFill>
                  </a:tcPr>
                </a:tc>
                <a:tc>
                  <a:txBody>
                    <a:bodyPr/>
                    <a:lstStyle/>
                    <a:p>
                      <a:pPr algn="ctr" fontAlgn="ctr"/>
                      <a:r>
                        <a:rPr lang="fr-FR" sz="1100">
                          <a:effectLst/>
                        </a:rPr>
                        <a:t>g/100g</a:t>
                      </a:r>
                    </a:p>
                  </a:txBody>
                  <a:tcPr marL="12835" marR="12835" marT="6418" marB="6418" anchor="ctr">
                    <a:lnL>
                      <a:noFill/>
                    </a:lnL>
                    <a:lnR>
                      <a:noFill/>
                    </a:lnR>
                    <a:lnT>
                      <a:noFill/>
                    </a:lnT>
                    <a:lnB>
                      <a:noFill/>
                    </a:lnB>
                    <a:solidFill>
                      <a:srgbClr val="FFFFFF"/>
                    </a:solidFill>
                  </a:tcPr>
                </a:tc>
                <a:tc>
                  <a:txBody>
                    <a:bodyPr/>
                    <a:lstStyle/>
                    <a:p>
                      <a:pPr algn="l" fontAlgn="ctr"/>
                      <a:r>
                        <a:rPr lang="fr-FR" sz="1100">
                          <a:effectLst/>
                        </a:rPr>
                        <a:t>teneur max pour les abats de volaille de 770µg/100g</a:t>
                      </a:r>
                    </a:p>
                  </a:txBody>
                  <a:tcPr marL="12835" marR="12835" marT="6418" marB="6418" anchor="ctr">
                    <a:lnL>
                      <a:noFill/>
                    </a:lnL>
                    <a:lnR>
                      <a:noFill/>
                    </a:lnR>
                    <a:lnT>
                      <a:noFill/>
                    </a:lnT>
                    <a:lnB>
                      <a:noFill/>
                    </a:lnB>
                    <a:solidFill>
                      <a:srgbClr val="FFFFFF"/>
                    </a:solidFill>
                  </a:tcPr>
                </a:tc>
                <a:tc>
                  <a:txBody>
                    <a:bodyPr/>
                    <a:lstStyle/>
                    <a:p>
                      <a:pPr algn="l" fontAlgn="ctr"/>
                      <a:r>
                        <a:rPr lang="fr-FR" sz="1100" dirty="0">
                          <a:effectLst/>
                        </a:rPr>
                        <a:t>0-1,5 mg</a:t>
                      </a:r>
                    </a:p>
                  </a:txBody>
                  <a:tcPr marL="12835" marR="12835" marT="6418" marB="6418" anchor="ctr">
                    <a:lnL>
                      <a:noFill/>
                    </a:lnL>
                    <a:lnR>
                      <a:noFill/>
                    </a:lnR>
                    <a:lnT>
                      <a:noFill/>
                    </a:lnT>
                    <a:lnB>
                      <a:noFill/>
                    </a:lnB>
                    <a:solidFill>
                      <a:srgbClr val="FFFFFF"/>
                    </a:solidFill>
                  </a:tcPr>
                </a:tc>
                <a:extLst>
                  <a:ext uri="{0D108BD9-81ED-4DB2-BD59-A6C34878D82A}">
                    <a16:rowId xmlns:a16="http://schemas.microsoft.com/office/drawing/2014/main" val="2014343980"/>
                  </a:ext>
                </a:extLst>
              </a:tr>
              <a:tr h="0">
                <a:tc>
                  <a:txBody>
                    <a:bodyPr/>
                    <a:lstStyle/>
                    <a:p>
                      <a:pPr algn="l" fontAlgn="ctr"/>
                      <a:r>
                        <a:rPr lang="fr-FR" sz="1100">
                          <a:effectLst/>
                        </a:rPr>
                        <a:t>vitamine B12</a:t>
                      </a:r>
                    </a:p>
                  </a:txBody>
                  <a:tcPr marL="12835" marR="12835" marT="6418" marB="6418" anchor="ctr">
                    <a:lnL>
                      <a:noFill/>
                    </a:lnL>
                    <a:lnR>
                      <a:noFill/>
                    </a:lnR>
                    <a:lnT>
                      <a:noFill/>
                    </a:lnT>
                    <a:lnB>
                      <a:noFill/>
                    </a:lnB>
                    <a:solidFill>
                      <a:srgbClr val="F5F5F5"/>
                    </a:solidFill>
                  </a:tcPr>
                </a:tc>
                <a:tc>
                  <a:txBody>
                    <a:bodyPr/>
                    <a:lstStyle/>
                    <a:p>
                      <a:pPr algn="ctr" fontAlgn="ctr"/>
                      <a:r>
                        <a:rPr lang="fr-FR" sz="1100">
                          <a:effectLst/>
                        </a:rPr>
                        <a:t>µg</a:t>
                      </a:r>
                    </a:p>
                  </a:txBody>
                  <a:tcPr marL="12835" marR="12835" marT="6418" marB="6418" anchor="ctr">
                    <a:lnL>
                      <a:noFill/>
                    </a:lnL>
                    <a:lnR>
                      <a:noFill/>
                    </a:lnR>
                    <a:lnT>
                      <a:noFill/>
                    </a:lnT>
                    <a:lnB>
                      <a:noFill/>
                    </a:lnB>
                    <a:solidFill>
                      <a:srgbClr val="F5F5F5"/>
                    </a:solidFill>
                  </a:tcPr>
                </a:tc>
                <a:tc>
                  <a:txBody>
                    <a:bodyPr/>
                    <a:lstStyle/>
                    <a:p>
                      <a:pPr algn="ctr" fontAlgn="ctr"/>
                      <a:r>
                        <a:rPr lang="fr-FR" sz="1100">
                          <a:effectLst/>
                        </a:rPr>
                        <a:t>g/100g</a:t>
                      </a:r>
                    </a:p>
                  </a:txBody>
                  <a:tcPr marL="12835" marR="12835" marT="6418" marB="6418" anchor="ctr">
                    <a:lnL>
                      <a:noFill/>
                    </a:lnL>
                    <a:lnR>
                      <a:noFill/>
                    </a:lnR>
                    <a:lnT>
                      <a:noFill/>
                    </a:lnT>
                    <a:lnB>
                      <a:noFill/>
                    </a:lnB>
                    <a:solidFill>
                      <a:srgbClr val="F5F5F5"/>
                    </a:solidFill>
                  </a:tcPr>
                </a:tc>
                <a:tc>
                  <a:txBody>
                    <a:bodyPr/>
                    <a:lstStyle/>
                    <a:p>
                      <a:pPr algn="l" fontAlgn="ctr"/>
                      <a:r>
                        <a:rPr lang="fr-FR" sz="1100">
                          <a:effectLst/>
                        </a:rPr>
                        <a:t>teneur max pour le foie de boeuf de 65µg/100g</a:t>
                      </a:r>
                    </a:p>
                  </a:txBody>
                  <a:tcPr marL="12835" marR="12835" marT="6418" marB="6418" anchor="ctr">
                    <a:lnL>
                      <a:noFill/>
                    </a:lnL>
                    <a:lnR>
                      <a:noFill/>
                    </a:lnR>
                    <a:lnT>
                      <a:noFill/>
                    </a:lnT>
                    <a:lnB>
                      <a:noFill/>
                    </a:lnB>
                    <a:solidFill>
                      <a:srgbClr val="F5F5F5"/>
                    </a:solidFill>
                  </a:tcPr>
                </a:tc>
                <a:tc>
                  <a:txBody>
                    <a:bodyPr/>
                    <a:lstStyle/>
                    <a:p>
                      <a:pPr algn="l" fontAlgn="ctr"/>
                      <a:r>
                        <a:rPr lang="fr-FR" sz="1100" dirty="0">
                          <a:effectLst/>
                        </a:rPr>
                        <a:t>0-100 µg</a:t>
                      </a:r>
                    </a:p>
                  </a:txBody>
                  <a:tcPr marL="12835" marR="12835" marT="6418" marB="6418" anchor="ctr">
                    <a:lnL>
                      <a:noFill/>
                    </a:lnL>
                    <a:lnR>
                      <a:noFill/>
                    </a:lnR>
                    <a:lnT>
                      <a:noFill/>
                    </a:lnT>
                    <a:lnB>
                      <a:noFill/>
                    </a:lnB>
                    <a:solidFill>
                      <a:srgbClr val="F5F5F5"/>
                    </a:solidFill>
                  </a:tcPr>
                </a:tc>
                <a:extLst>
                  <a:ext uri="{0D108BD9-81ED-4DB2-BD59-A6C34878D82A}">
                    <a16:rowId xmlns:a16="http://schemas.microsoft.com/office/drawing/2014/main" val="3214715044"/>
                  </a:ext>
                </a:extLst>
              </a:tr>
              <a:tr h="0">
                <a:tc>
                  <a:txBody>
                    <a:bodyPr/>
                    <a:lstStyle/>
                    <a:p>
                      <a:pPr algn="l" fontAlgn="ctr"/>
                      <a:r>
                        <a:rPr lang="fr-FR" sz="1100">
                          <a:effectLst/>
                        </a:rPr>
                        <a:t>vitamine C</a:t>
                      </a:r>
                    </a:p>
                  </a:txBody>
                  <a:tcPr marL="12835" marR="12835" marT="6418" marB="6418" anchor="ctr">
                    <a:lnL>
                      <a:noFill/>
                    </a:lnL>
                    <a:lnR>
                      <a:noFill/>
                    </a:lnR>
                    <a:lnT>
                      <a:noFill/>
                    </a:lnT>
                    <a:lnB>
                      <a:noFill/>
                    </a:lnB>
                    <a:solidFill>
                      <a:srgbClr val="FFFFFF"/>
                    </a:solidFill>
                  </a:tcPr>
                </a:tc>
                <a:tc>
                  <a:txBody>
                    <a:bodyPr/>
                    <a:lstStyle/>
                    <a:p>
                      <a:pPr algn="ctr" fontAlgn="ctr"/>
                      <a:r>
                        <a:rPr lang="fr-FR" sz="1100">
                          <a:effectLst/>
                        </a:rPr>
                        <a:t>mg</a:t>
                      </a:r>
                    </a:p>
                  </a:txBody>
                  <a:tcPr marL="12835" marR="12835" marT="6418" marB="6418" anchor="ctr">
                    <a:lnL>
                      <a:noFill/>
                    </a:lnL>
                    <a:lnR>
                      <a:noFill/>
                    </a:lnR>
                    <a:lnT>
                      <a:noFill/>
                    </a:lnT>
                    <a:lnB>
                      <a:noFill/>
                    </a:lnB>
                    <a:solidFill>
                      <a:srgbClr val="FFFFFF"/>
                    </a:solidFill>
                  </a:tcPr>
                </a:tc>
                <a:tc>
                  <a:txBody>
                    <a:bodyPr/>
                    <a:lstStyle/>
                    <a:p>
                      <a:pPr algn="ctr" fontAlgn="ctr"/>
                      <a:r>
                        <a:rPr lang="fr-FR" sz="1100">
                          <a:effectLst/>
                        </a:rPr>
                        <a:t>g/100g</a:t>
                      </a:r>
                    </a:p>
                  </a:txBody>
                  <a:tcPr marL="12835" marR="12835" marT="6418" marB="6418" anchor="ctr">
                    <a:lnL>
                      <a:noFill/>
                    </a:lnL>
                    <a:lnR>
                      <a:noFill/>
                    </a:lnR>
                    <a:lnT>
                      <a:noFill/>
                    </a:lnT>
                    <a:lnB>
                      <a:noFill/>
                    </a:lnB>
                    <a:solidFill>
                      <a:srgbClr val="FFFFFF"/>
                    </a:solidFill>
                  </a:tcPr>
                </a:tc>
                <a:tc>
                  <a:txBody>
                    <a:bodyPr/>
                    <a:lstStyle/>
                    <a:p>
                      <a:pPr algn="l" fontAlgn="ctr"/>
                      <a:r>
                        <a:rPr lang="fr-FR" sz="1100">
                          <a:effectLst/>
                        </a:rPr>
                        <a:t>teneur max pour le cassis de 200mg/100g</a:t>
                      </a:r>
                    </a:p>
                  </a:txBody>
                  <a:tcPr marL="12835" marR="12835" marT="6418" marB="6418" anchor="ctr">
                    <a:lnL>
                      <a:noFill/>
                    </a:lnL>
                    <a:lnR>
                      <a:noFill/>
                    </a:lnR>
                    <a:lnT>
                      <a:noFill/>
                    </a:lnT>
                    <a:lnB>
                      <a:noFill/>
                    </a:lnB>
                    <a:solidFill>
                      <a:srgbClr val="FFFFFF"/>
                    </a:solidFill>
                  </a:tcPr>
                </a:tc>
                <a:tc>
                  <a:txBody>
                    <a:bodyPr/>
                    <a:lstStyle/>
                    <a:p>
                      <a:pPr algn="l" fontAlgn="ctr"/>
                      <a:r>
                        <a:rPr lang="fr-FR" sz="1100" dirty="0">
                          <a:effectLst/>
                        </a:rPr>
                        <a:t>0-500 mg</a:t>
                      </a:r>
                    </a:p>
                  </a:txBody>
                  <a:tcPr marL="12835" marR="12835" marT="6418" marB="6418" anchor="ctr">
                    <a:lnL>
                      <a:noFill/>
                    </a:lnL>
                    <a:lnR>
                      <a:noFill/>
                    </a:lnR>
                    <a:lnT>
                      <a:noFill/>
                    </a:lnT>
                    <a:lnB>
                      <a:noFill/>
                    </a:lnB>
                    <a:solidFill>
                      <a:srgbClr val="FFFFFF"/>
                    </a:solidFill>
                  </a:tcPr>
                </a:tc>
                <a:extLst>
                  <a:ext uri="{0D108BD9-81ED-4DB2-BD59-A6C34878D82A}">
                    <a16:rowId xmlns:a16="http://schemas.microsoft.com/office/drawing/2014/main" val="2813321857"/>
                  </a:ext>
                </a:extLst>
              </a:tr>
              <a:tr h="0">
                <a:tc>
                  <a:txBody>
                    <a:bodyPr/>
                    <a:lstStyle/>
                    <a:p>
                      <a:pPr algn="l" fontAlgn="ctr"/>
                      <a:r>
                        <a:rPr lang="fr-FR" sz="1100">
                          <a:effectLst/>
                        </a:rPr>
                        <a:t>vitamine D</a:t>
                      </a:r>
                    </a:p>
                  </a:txBody>
                  <a:tcPr marL="12835" marR="12835" marT="6418" marB="6418" anchor="ctr">
                    <a:lnL>
                      <a:noFill/>
                    </a:lnL>
                    <a:lnR>
                      <a:noFill/>
                    </a:lnR>
                    <a:lnT>
                      <a:noFill/>
                    </a:lnT>
                    <a:lnB>
                      <a:noFill/>
                    </a:lnB>
                    <a:solidFill>
                      <a:srgbClr val="F5F5F5"/>
                    </a:solidFill>
                  </a:tcPr>
                </a:tc>
                <a:tc>
                  <a:txBody>
                    <a:bodyPr/>
                    <a:lstStyle/>
                    <a:p>
                      <a:pPr algn="ctr" fontAlgn="ctr"/>
                      <a:r>
                        <a:rPr lang="fr-FR" sz="1100">
                          <a:effectLst/>
                        </a:rPr>
                        <a:t>µg</a:t>
                      </a:r>
                    </a:p>
                  </a:txBody>
                  <a:tcPr marL="12835" marR="12835" marT="6418" marB="6418" anchor="ctr">
                    <a:lnL>
                      <a:noFill/>
                    </a:lnL>
                    <a:lnR>
                      <a:noFill/>
                    </a:lnR>
                    <a:lnT>
                      <a:noFill/>
                    </a:lnT>
                    <a:lnB>
                      <a:noFill/>
                    </a:lnB>
                    <a:solidFill>
                      <a:srgbClr val="F5F5F5"/>
                    </a:solidFill>
                  </a:tcPr>
                </a:tc>
                <a:tc>
                  <a:txBody>
                    <a:bodyPr/>
                    <a:lstStyle/>
                    <a:p>
                      <a:pPr algn="ctr" fontAlgn="ctr"/>
                      <a:r>
                        <a:rPr lang="fr-FR" sz="1100">
                          <a:effectLst/>
                        </a:rPr>
                        <a:t>g/100g</a:t>
                      </a:r>
                    </a:p>
                  </a:txBody>
                  <a:tcPr marL="12835" marR="12835" marT="6418" marB="6418" anchor="ctr">
                    <a:lnL>
                      <a:noFill/>
                    </a:lnL>
                    <a:lnR>
                      <a:noFill/>
                    </a:lnR>
                    <a:lnT>
                      <a:noFill/>
                    </a:lnT>
                    <a:lnB>
                      <a:noFill/>
                    </a:lnB>
                    <a:solidFill>
                      <a:srgbClr val="F5F5F5"/>
                    </a:solidFill>
                  </a:tcPr>
                </a:tc>
                <a:tc>
                  <a:txBody>
                    <a:bodyPr/>
                    <a:lstStyle/>
                    <a:p>
                      <a:pPr algn="l" fontAlgn="ctr"/>
                      <a:r>
                        <a:rPr lang="fr-FR" sz="1100">
                          <a:effectLst/>
                        </a:rPr>
                        <a:t>teneur max pour l'huile de foie de morue de 250µg/100g</a:t>
                      </a:r>
                    </a:p>
                  </a:txBody>
                  <a:tcPr marL="12835" marR="12835" marT="6418" marB="6418" anchor="ctr">
                    <a:lnL>
                      <a:noFill/>
                    </a:lnL>
                    <a:lnR>
                      <a:noFill/>
                    </a:lnR>
                    <a:lnT>
                      <a:noFill/>
                    </a:lnT>
                    <a:lnB>
                      <a:noFill/>
                    </a:lnB>
                    <a:solidFill>
                      <a:srgbClr val="F5F5F5"/>
                    </a:solidFill>
                  </a:tcPr>
                </a:tc>
                <a:tc>
                  <a:txBody>
                    <a:bodyPr/>
                    <a:lstStyle/>
                    <a:p>
                      <a:pPr algn="l" fontAlgn="ctr"/>
                      <a:r>
                        <a:rPr lang="fr-FR" sz="1100" dirty="0">
                          <a:effectLst/>
                        </a:rPr>
                        <a:t>0-500 µg</a:t>
                      </a:r>
                    </a:p>
                  </a:txBody>
                  <a:tcPr marL="12835" marR="12835" marT="6418" marB="6418" anchor="ctr">
                    <a:lnL>
                      <a:noFill/>
                    </a:lnL>
                    <a:lnR>
                      <a:noFill/>
                    </a:lnR>
                    <a:lnT>
                      <a:noFill/>
                    </a:lnT>
                    <a:lnB>
                      <a:noFill/>
                    </a:lnB>
                    <a:solidFill>
                      <a:srgbClr val="F5F5F5"/>
                    </a:solidFill>
                  </a:tcPr>
                </a:tc>
                <a:extLst>
                  <a:ext uri="{0D108BD9-81ED-4DB2-BD59-A6C34878D82A}">
                    <a16:rowId xmlns:a16="http://schemas.microsoft.com/office/drawing/2014/main" val="999044591"/>
                  </a:ext>
                </a:extLst>
              </a:tr>
              <a:tr h="0">
                <a:tc>
                  <a:txBody>
                    <a:bodyPr/>
                    <a:lstStyle/>
                    <a:p>
                      <a:pPr algn="l" fontAlgn="ctr"/>
                      <a:r>
                        <a:rPr lang="fr-FR" sz="1100">
                          <a:effectLst/>
                        </a:rPr>
                        <a:t>vitamine E</a:t>
                      </a:r>
                    </a:p>
                  </a:txBody>
                  <a:tcPr marL="12835" marR="12835" marT="6418" marB="6418" anchor="ctr">
                    <a:lnL>
                      <a:noFill/>
                    </a:lnL>
                    <a:lnR>
                      <a:noFill/>
                    </a:lnR>
                    <a:lnT>
                      <a:noFill/>
                    </a:lnT>
                    <a:lnB>
                      <a:noFill/>
                    </a:lnB>
                    <a:solidFill>
                      <a:srgbClr val="FFFFFF"/>
                    </a:solidFill>
                  </a:tcPr>
                </a:tc>
                <a:tc>
                  <a:txBody>
                    <a:bodyPr/>
                    <a:lstStyle/>
                    <a:p>
                      <a:pPr algn="ctr" fontAlgn="ctr"/>
                      <a:r>
                        <a:rPr lang="fr-FR" sz="1100">
                          <a:effectLst/>
                        </a:rPr>
                        <a:t>mg</a:t>
                      </a:r>
                    </a:p>
                  </a:txBody>
                  <a:tcPr marL="12835" marR="12835" marT="6418" marB="6418" anchor="ctr">
                    <a:lnL>
                      <a:noFill/>
                    </a:lnL>
                    <a:lnR>
                      <a:noFill/>
                    </a:lnR>
                    <a:lnT>
                      <a:noFill/>
                    </a:lnT>
                    <a:lnB>
                      <a:noFill/>
                    </a:lnB>
                    <a:solidFill>
                      <a:srgbClr val="FFFFFF"/>
                    </a:solidFill>
                  </a:tcPr>
                </a:tc>
                <a:tc>
                  <a:txBody>
                    <a:bodyPr/>
                    <a:lstStyle/>
                    <a:p>
                      <a:pPr algn="ctr" fontAlgn="ctr"/>
                      <a:r>
                        <a:rPr lang="fr-FR" sz="1100">
                          <a:effectLst/>
                        </a:rPr>
                        <a:t>g/100g</a:t>
                      </a:r>
                    </a:p>
                  </a:txBody>
                  <a:tcPr marL="12835" marR="12835" marT="6418" marB="6418" anchor="ctr">
                    <a:lnL>
                      <a:noFill/>
                    </a:lnL>
                    <a:lnR>
                      <a:noFill/>
                    </a:lnR>
                    <a:lnT>
                      <a:noFill/>
                    </a:lnT>
                    <a:lnB>
                      <a:noFill/>
                    </a:lnB>
                    <a:solidFill>
                      <a:srgbClr val="FFFFFF"/>
                    </a:solidFill>
                  </a:tcPr>
                </a:tc>
                <a:tc>
                  <a:txBody>
                    <a:bodyPr/>
                    <a:lstStyle/>
                    <a:p>
                      <a:pPr algn="l" fontAlgn="ctr"/>
                      <a:r>
                        <a:rPr lang="fr-FR" sz="1100">
                          <a:effectLst/>
                        </a:rPr>
                        <a:t>teneur max pour l'huile de germe de blé de 21mg/100g</a:t>
                      </a:r>
                    </a:p>
                  </a:txBody>
                  <a:tcPr marL="12835" marR="12835" marT="6418" marB="6418" anchor="ctr">
                    <a:lnL>
                      <a:noFill/>
                    </a:lnL>
                    <a:lnR>
                      <a:noFill/>
                    </a:lnR>
                    <a:lnT>
                      <a:noFill/>
                    </a:lnT>
                    <a:lnB>
                      <a:noFill/>
                    </a:lnB>
                    <a:solidFill>
                      <a:srgbClr val="FFFFFF"/>
                    </a:solidFill>
                  </a:tcPr>
                </a:tc>
                <a:tc>
                  <a:txBody>
                    <a:bodyPr/>
                    <a:lstStyle/>
                    <a:p>
                      <a:pPr algn="l" fontAlgn="ctr"/>
                      <a:r>
                        <a:rPr lang="fr-FR" sz="1100" dirty="0">
                          <a:effectLst/>
                        </a:rPr>
                        <a:t>0-50 mg</a:t>
                      </a:r>
                    </a:p>
                  </a:txBody>
                  <a:tcPr marL="12835" marR="12835" marT="6418" marB="6418" anchor="ctr">
                    <a:lnL>
                      <a:noFill/>
                    </a:lnL>
                    <a:lnR>
                      <a:noFill/>
                    </a:lnR>
                    <a:lnT>
                      <a:noFill/>
                    </a:lnT>
                    <a:lnB>
                      <a:noFill/>
                    </a:lnB>
                    <a:solidFill>
                      <a:srgbClr val="FFFFFF"/>
                    </a:solidFill>
                  </a:tcPr>
                </a:tc>
                <a:extLst>
                  <a:ext uri="{0D108BD9-81ED-4DB2-BD59-A6C34878D82A}">
                    <a16:rowId xmlns:a16="http://schemas.microsoft.com/office/drawing/2014/main" val="2242556073"/>
                  </a:ext>
                </a:extLst>
              </a:tr>
              <a:tr h="0">
                <a:tc>
                  <a:txBody>
                    <a:bodyPr/>
                    <a:lstStyle/>
                    <a:p>
                      <a:pPr algn="l" fontAlgn="ctr"/>
                      <a:r>
                        <a:rPr lang="fr-FR" sz="1100">
                          <a:effectLst/>
                        </a:rPr>
                        <a:t>calcium</a:t>
                      </a:r>
                    </a:p>
                  </a:txBody>
                  <a:tcPr marL="12835" marR="12835" marT="6418" marB="6418" anchor="ctr">
                    <a:lnL>
                      <a:noFill/>
                    </a:lnL>
                    <a:lnR>
                      <a:noFill/>
                    </a:lnR>
                    <a:lnT>
                      <a:noFill/>
                    </a:lnT>
                    <a:lnB>
                      <a:noFill/>
                    </a:lnB>
                    <a:solidFill>
                      <a:srgbClr val="F5F5F5"/>
                    </a:solidFill>
                  </a:tcPr>
                </a:tc>
                <a:tc>
                  <a:txBody>
                    <a:bodyPr/>
                    <a:lstStyle/>
                    <a:p>
                      <a:pPr algn="ctr" fontAlgn="ctr"/>
                      <a:r>
                        <a:rPr lang="fr-FR" sz="1100">
                          <a:effectLst/>
                        </a:rPr>
                        <a:t>mg</a:t>
                      </a:r>
                    </a:p>
                  </a:txBody>
                  <a:tcPr marL="12835" marR="12835" marT="6418" marB="6418" anchor="ctr">
                    <a:lnL>
                      <a:noFill/>
                    </a:lnL>
                    <a:lnR>
                      <a:noFill/>
                    </a:lnR>
                    <a:lnT>
                      <a:noFill/>
                    </a:lnT>
                    <a:lnB>
                      <a:noFill/>
                    </a:lnB>
                    <a:solidFill>
                      <a:srgbClr val="F5F5F5"/>
                    </a:solidFill>
                  </a:tcPr>
                </a:tc>
                <a:tc>
                  <a:txBody>
                    <a:bodyPr/>
                    <a:lstStyle/>
                    <a:p>
                      <a:pPr algn="ctr" fontAlgn="ctr"/>
                      <a:r>
                        <a:rPr lang="fr-FR" sz="1100">
                          <a:effectLst/>
                        </a:rPr>
                        <a:t>g/100g</a:t>
                      </a:r>
                    </a:p>
                  </a:txBody>
                  <a:tcPr marL="12835" marR="12835" marT="6418" marB="6418" anchor="ctr">
                    <a:lnL>
                      <a:noFill/>
                    </a:lnL>
                    <a:lnR>
                      <a:noFill/>
                    </a:lnR>
                    <a:lnT>
                      <a:noFill/>
                    </a:lnT>
                    <a:lnB>
                      <a:noFill/>
                    </a:lnB>
                    <a:solidFill>
                      <a:srgbClr val="F5F5F5"/>
                    </a:solidFill>
                  </a:tcPr>
                </a:tc>
                <a:tc>
                  <a:txBody>
                    <a:bodyPr/>
                    <a:lstStyle/>
                    <a:p>
                      <a:pPr algn="l" fontAlgn="ctr"/>
                      <a:r>
                        <a:rPr lang="fr-FR" sz="1100">
                          <a:effectLst/>
                        </a:rPr>
                        <a:t>teneur max pour les fromages à pâte dure de 1000mg/100g</a:t>
                      </a:r>
                    </a:p>
                  </a:txBody>
                  <a:tcPr marL="12835" marR="12835" marT="6418" marB="6418" anchor="ctr">
                    <a:lnL>
                      <a:noFill/>
                    </a:lnL>
                    <a:lnR>
                      <a:noFill/>
                    </a:lnR>
                    <a:lnT>
                      <a:noFill/>
                    </a:lnT>
                    <a:lnB>
                      <a:noFill/>
                    </a:lnB>
                    <a:solidFill>
                      <a:srgbClr val="F5F5F5"/>
                    </a:solidFill>
                  </a:tcPr>
                </a:tc>
                <a:tc>
                  <a:txBody>
                    <a:bodyPr/>
                    <a:lstStyle/>
                    <a:p>
                      <a:pPr algn="l" fontAlgn="ctr"/>
                      <a:r>
                        <a:rPr lang="fr-FR" sz="1100" dirty="0">
                          <a:effectLst/>
                        </a:rPr>
                        <a:t>0-2 g</a:t>
                      </a:r>
                    </a:p>
                  </a:txBody>
                  <a:tcPr marL="12835" marR="12835" marT="6418" marB="6418" anchor="ctr">
                    <a:lnL>
                      <a:noFill/>
                    </a:lnL>
                    <a:lnR>
                      <a:noFill/>
                    </a:lnR>
                    <a:lnT>
                      <a:noFill/>
                    </a:lnT>
                    <a:lnB>
                      <a:noFill/>
                    </a:lnB>
                    <a:solidFill>
                      <a:srgbClr val="F5F5F5"/>
                    </a:solidFill>
                  </a:tcPr>
                </a:tc>
                <a:extLst>
                  <a:ext uri="{0D108BD9-81ED-4DB2-BD59-A6C34878D82A}">
                    <a16:rowId xmlns:a16="http://schemas.microsoft.com/office/drawing/2014/main" val="4025401952"/>
                  </a:ext>
                </a:extLst>
              </a:tr>
              <a:tr h="0">
                <a:tc>
                  <a:txBody>
                    <a:bodyPr/>
                    <a:lstStyle/>
                    <a:p>
                      <a:pPr algn="l" fontAlgn="ctr"/>
                      <a:r>
                        <a:rPr lang="fr-FR" sz="1100">
                          <a:effectLst/>
                        </a:rPr>
                        <a:t>cuivre</a:t>
                      </a:r>
                    </a:p>
                  </a:txBody>
                  <a:tcPr marL="12835" marR="12835" marT="6418" marB="6418" anchor="ctr">
                    <a:lnL>
                      <a:noFill/>
                    </a:lnL>
                    <a:lnR>
                      <a:noFill/>
                    </a:lnR>
                    <a:lnT>
                      <a:noFill/>
                    </a:lnT>
                    <a:lnB>
                      <a:noFill/>
                    </a:lnB>
                    <a:solidFill>
                      <a:srgbClr val="FFFFFF"/>
                    </a:solidFill>
                  </a:tcPr>
                </a:tc>
                <a:tc>
                  <a:txBody>
                    <a:bodyPr/>
                    <a:lstStyle/>
                    <a:p>
                      <a:pPr algn="ctr" fontAlgn="ctr"/>
                      <a:r>
                        <a:rPr lang="fr-FR" sz="1100">
                          <a:effectLst/>
                        </a:rPr>
                        <a:t>mg</a:t>
                      </a:r>
                    </a:p>
                  </a:txBody>
                  <a:tcPr marL="12835" marR="12835" marT="6418" marB="6418" anchor="ctr">
                    <a:lnL>
                      <a:noFill/>
                    </a:lnL>
                    <a:lnR>
                      <a:noFill/>
                    </a:lnR>
                    <a:lnT>
                      <a:noFill/>
                    </a:lnT>
                    <a:lnB>
                      <a:noFill/>
                    </a:lnB>
                    <a:solidFill>
                      <a:srgbClr val="FFFFFF"/>
                    </a:solidFill>
                  </a:tcPr>
                </a:tc>
                <a:tc>
                  <a:txBody>
                    <a:bodyPr/>
                    <a:lstStyle/>
                    <a:p>
                      <a:pPr algn="ctr" fontAlgn="ctr"/>
                      <a:r>
                        <a:rPr lang="fr-FR" sz="1100">
                          <a:effectLst/>
                        </a:rPr>
                        <a:t>g/100g</a:t>
                      </a:r>
                    </a:p>
                  </a:txBody>
                  <a:tcPr marL="12835" marR="12835" marT="6418" marB="6418" anchor="ctr">
                    <a:lnL>
                      <a:noFill/>
                    </a:lnL>
                    <a:lnR>
                      <a:noFill/>
                    </a:lnR>
                    <a:lnT>
                      <a:noFill/>
                    </a:lnT>
                    <a:lnB>
                      <a:noFill/>
                    </a:lnB>
                    <a:solidFill>
                      <a:srgbClr val="FFFFFF"/>
                    </a:solidFill>
                  </a:tcPr>
                </a:tc>
                <a:tc>
                  <a:txBody>
                    <a:bodyPr/>
                    <a:lstStyle/>
                    <a:p>
                      <a:pPr algn="l" fontAlgn="ctr"/>
                      <a:r>
                        <a:rPr lang="fr-FR" sz="1100">
                          <a:effectLst/>
                        </a:rPr>
                        <a:t>teneur max pour le foie de veau cuit de 15mg/100g</a:t>
                      </a:r>
                    </a:p>
                  </a:txBody>
                  <a:tcPr marL="12835" marR="12835" marT="6418" marB="6418" anchor="ctr">
                    <a:lnL>
                      <a:noFill/>
                    </a:lnL>
                    <a:lnR>
                      <a:noFill/>
                    </a:lnR>
                    <a:lnT>
                      <a:noFill/>
                    </a:lnT>
                    <a:lnB>
                      <a:noFill/>
                    </a:lnB>
                    <a:solidFill>
                      <a:srgbClr val="FFFFFF"/>
                    </a:solidFill>
                  </a:tcPr>
                </a:tc>
                <a:tc>
                  <a:txBody>
                    <a:bodyPr/>
                    <a:lstStyle/>
                    <a:p>
                      <a:pPr algn="l" fontAlgn="ctr"/>
                      <a:r>
                        <a:rPr lang="fr-FR" sz="1100" dirty="0">
                          <a:effectLst/>
                        </a:rPr>
                        <a:t>0-30 mg</a:t>
                      </a:r>
                    </a:p>
                  </a:txBody>
                  <a:tcPr marL="12835" marR="12835" marT="6418" marB="6418" anchor="ctr">
                    <a:lnL>
                      <a:noFill/>
                    </a:lnL>
                    <a:lnR>
                      <a:noFill/>
                    </a:lnR>
                    <a:lnT>
                      <a:noFill/>
                    </a:lnT>
                    <a:lnB>
                      <a:noFill/>
                    </a:lnB>
                    <a:solidFill>
                      <a:srgbClr val="FFFFFF"/>
                    </a:solidFill>
                  </a:tcPr>
                </a:tc>
                <a:extLst>
                  <a:ext uri="{0D108BD9-81ED-4DB2-BD59-A6C34878D82A}">
                    <a16:rowId xmlns:a16="http://schemas.microsoft.com/office/drawing/2014/main" val="4270667042"/>
                  </a:ext>
                </a:extLst>
              </a:tr>
              <a:tr h="0">
                <a:tc>
                  <a:txBody>
                    <a:bodyPr/>
                    <a:lstStyle/>
                    <a:p>
                      <a:pPr algn="l" fontAlgn="ctr"/>
                      <a:r>
                        <a:rPr lang="fr-FR" sz="1100">
                          <a:effectLst/>
                        </a:rPr>
                        <a:t>fer</a:t>
                      </a:r>
                    </a:p>
                  </a:txBody>
                  <a:tcPr marL="12835" marR="12835" marT="6418" marB="6418" anchor="ctr">
                    <a:lnL>
                      <a:noFill/>
                    </a:lnL>
                    <a:lnR>
                      <a:noFill/>
                    </a:lnR>
                    <a:lnT>
                      <a:noFill/>
                    </a:lnT>
                    <a:lnB>
                      <a:noFill/>
                    </a:lnB>
                    <a:solidFill>
                      <a:srgbClr val="F5F5F5"/>
                    </a:solidFill>
                  </a:tcPr>
                </a:tc>
                <a:tc>
                  <a:txBody>
                    <a:bodyPr/>
                    <a:lstStyle/>
                    <a:p>
                      <a:pPr algn="ctr" fontAlgn="ctr"/>
                      <a:r>
                        <a:rPr lang="fr-FR" sz="1100">
                          <a:effectLst/>
                        </a:rPr>
                        <a:t>mg</a:t>
                      </a:r>
                    </a:p>
                  </a:txBody>
                  <a:tcPr marL="12835" marR="12835" marT="6418" marB="6418" anchor="ctr">
                    <a:lnL>
                      <a:noFill/>
                    </a:lnL>
                    <a:lnR>
                      <a:noFill/>
                    </a:lnR>
                    <a:lnT>
                      <a:noFill/>
                    </a:lnT>
                    <a:lnB>
                      <a:noFill/>
                    </a:lnB>
                    <a:solidFill>
                      <a:srgbClr val="F5F5F5"/>
                    </a:solidFill>
                  </a:tcPr>
                </a:tc>
                <a:tc>
                  <a:txBody>
                    <a:bodyPr/>
                    <a:lstStyle/>
                    <a:p>
                      <a:pPr algn="ctr" fontAlgn="ctr"/>
                      <a:r>
                        <a:rPr lang="fr-FR" sz="1100">
                          <a:effectLst/>
                        </a:rPr>
                        <a:t>g/100g</a:t>
                      </a:r>
                    </a:p>
                  </a:txBody>
                  <a:tcPr marL="12835" marR="12835" marT="6418" marB="6418" anchor="ctr">
                    <a:lnL>
                      <a:noFill/>
                    </a:lnL>
                    <a:lnR>
                      <a:noFill/>
                    </a:lnR>
                    <a:lnT>
                      <a:noFill/>
                    </a:lnT>
                    <a:lnB>
                      <a:noFill/>
                    </a:lnB>
                    <a:solidFill>
                      <a:srgbClr val="F5F5F5"/>
                    </a:solidFill>
                  </a:tcPr>
                </a:tc>
                <a:tc>
                  <a:txBody>
                    <a:bodyPr/>
                    <a:lstStyle/>
                    <a:p>
                      <a:pPr algn="l" fontAlgn="ctr"/>
                      <a:r>
                        <a:rPr lang="fr-FR" sz="1100">
                          <a:effectLst/>
                        </a:rPr>
                        <a:t>teneur max pour le meloukhia en poudre de 87mg/100g</a:t>
                      </a:r>
                    </a:p>
                  </a:txBody>
                  <a:tcPr marL="12835" marR="12835" marT="6418" marB="6418" anchor="ctr">
                    <a:lnL>
                      <a:noFill/>
                    </a:lnL>
                    <a:lnR>
                      <a:noFill/>
                    </a:lnR>
                    <a:lnT>
                      <a:noFill/>
                    </a:lnT>
                    <a:lnB>
                      <a:noFill/>
                    </a:lnB>
                    <a:solidFill>
                      <a:srgbClr val="F5F5F5"/>
                    </a:solidFill>
                  </a:tcPr>
                </a:tc>
                <a:tc>
                  <a:txBody>
                    <a:bodyPr/>
                    <a:lstStyle/>
                    <a:p>
                      <a:pPr algn="l" fontAlgn="ctr"/>
                      <a:r>
                        <a:rPr lang="fr-FR" sz="1100" dirty="0">
                          <a:effectLst/>
                        </a:rPr>
                        <a:t>0-200 mg</a:t>
                      </a:r>
                    </a:p>
                  </a:txBody>
                  <a:tcPr marL="12835" marR="12835" marT="6418" marB="6418" anchor="ctr">
                    <a:lnL>
                      <a:noFill/>
                    </a:lnL>
                    <a:lnR>
                      <a:noFill/>
                    </a:lnR>
                    <a:lnT>
                      <a:noFill/>
                    </a:lnT>
                    <a:lnB>
                      <a:noFill/>
                    </a:lnB>
                    <a:solidFill>
                      <a:srgbClr val="F5F5F5"/>
                    </a:solidFill>
                  </a:tcPr>
                </a:tc>
                <a:extLst>
                  <a:ext uri="{0D108BD9-81ED-4DB2-BD59-A6C34878D82A}">
                    <a16:rowId xmlns:a16="http://schemas.microsoft.com/office/drawing/2014/main" val="2354504316"/>
                  </a:ext>
                </a:extLst>
              </a:tr>
              <a:tr h="0">
                <a:tc>
                  <a:txBody>
                    <a:bodyPr/>
                    <a:lstStyle/>
                    <a:p>
                      <a:pPr algn="l" fontAlgn="ctr"/>
                      <a:r>
                        <a:rPr lang="fr-FR" sz="1100">
                          <a:effectLst/>
                        </a:rPr>
                        <a:t>iode</a:t>
                      </a:r>
                    </a:p>
                  </a:txBody>
                  <a:tcPr marL="12835" marR="12835" marT="6418" marB="6418" anchor="ctr">
                    <a:lnL>
                      <a:noFill/>
                    </a:lnL>
                    <a:lnR>
                      <a:noFill/>
                    </a:lnR>
                    <a:lnT>
                      <a:noFill/>
                    </a:lnT>
                    <a:lnB>
                      <a:noFill/>
                    </a:lnB>
                    <a:solidFill>
                      <a:srgbClr val="FFFFFF"/>
                    </a:solidFill>
                  </a:tcPr>
                </a:tc>
                <a:tc>
                  <a:txBody>
                    <a:bodyPr/>
                    <a:lstStyle/>
                    <a:p>
                      <a:pPr algn="ctr" fontAlgn="ctr"/>
                      <a:r>
                        <a:rPr lang="fr-FR" sz="1100">
                          <a:effectLst/>
                        </a:rPr>
                        <a:t>µg</a:t>
                      </a:r>
                    </a:p>
                  </a:txBody>
                  <a:tcPr marL="12835" marR="12835" marT="6418" marB="6418" anchor="ctr">
                    <a:lnL>
                      <a:noFill/>
                    </a:lnL>
                    <a:lnR>
                      <a:noFill/>
                    </a:lnR>
                    <a:lnT>
                      <a:noFill/>
                    </a:lnT>
                    <a:lnB>
                      <a:noFill/>
                    </a:lnB>
                    <a:solidFill>
                      <a:srgbClr val="FFFFFF"/>
                    </a:solidFill>
                  </a:tcPr>
                </a:tc>
                <a:tc>
                  <a:txBody>
                    <a:bodyPr/>
                    <a:lstStyle/>
                    <a:p>
                      <a:pPr algn="ctr" fontAlgn="ctr"/>
                      <a:r>
                        <a:rPr lang="fr-FR" sz="1100">
                          <a:effectLst/>
                        </a:rPr>
                        <a:t>g/100g</a:t>
                      </a:r>
                    </a:p>
                  </a:txBody>
                  <a:tcPr marL="12835" marR="12835" marT="6418" marB="6418" anchor="ctr">
                    <a:lnL>
                      <a:noFill/>
                    </a:lnL>
                    <a:lnR>
                      <a:noFill/>
                    </a:lnR>
                    <a:lnT>
                      <a:noFill/>
                    </a:lnT>
                    <a:lnB>
                      <a:noFill/>
                    </a:lnB>
                    <a:solidFill>
                      <a:srgbClr val="FFFFFF"/>
                    </a:solidFill>
                  </a:tcPr>
                </a:tc>
                <a:tc>
                  <a:txBody>
                    <a:bodyPr/>
                    <a:lstStyle/>
                    <a:p>
                      <a:pPr algn="l" fontAlgn="ctr"/>
                      <a:r>
                        <a:rPr lang="fr-FR" sz="1100">
                          <a:effectLst/>
                        </a:rPr>
                        <a:t>teneur max pour le sel enrichi en iode de 1860µg/100g</a:t>
                      </a:r>
                    </a:p>
                  </a:txBody>
                  <a:tcPr marL="12835" marR="12835" marT="6418" marB="6418" anchor="ctr">
                    <a:lnL>
                      <a:noFill/>
                    </a:lnL>
                    <a:lnR>
                      <a:noFill/>
                    </a:lnR>
                    <a:lnT>
                      <a:noFill/>
                    </a:lnT>
                    <a:lnB>
                      <a:noFill/>
                    </a:lnB>
                    <a:solidFill>
                      <a:srgbClr val="FFFFFF"/>
                    </a:solidFill>
                  </a:tcPr>
                </a:tc>
                <a:tc>
                  <a:txBody>
                    <a:bodyPr/>
                    <a:lstStyle/>
                    <a:p>
                      <a:pPr algn="l" fontAlgn="ctr"/>
                      <a:r>
                        <a:rPr lang="fr-FR" sz="1100" dirty="0">
                          <a:effectLst/>
                        </a:rPr>
                        <a:t>0-3 mg</a:t>
                      </a:r>
                    </a:p>
                  </a:txBody>
                  <a:tcPr marL="12835" marR="12835" marT="6418" marB="6418" anchor="ctr">
                    <a:lnL>
                      <a:noFill/>
                    </a:lnL>
                    <a:lnR>
                      <a:noFill/>
                    </a:lnR>
                    <a:lnT>
                      <a:noFill/>
                    </a:lnT>
                    <a:lnB>
                      <a:noFill/>
                    </a:lnB>
                    <a:solidFill>
                      <a:srgbClr val="FFFFFF"/>
                    </a:solidFill>
                  </a:tcPr>
                </a:tc>
                <a:extLst>
                  <a:ext uri="{0D108BD9-81ED-4DB2-BD59-A6C34878D82A}">
                    <a16:rowId xmlns:a16="http://schemas.microsoft.com/office/drawing/2014/main" val="2234568243"/>
                  </a:ext>
                </a:extLst>
              </a:tr>
              <a:tr h="0">
                <a:tc>
                  <a:txBody>
                    <a:bodyPr/>
                    <a:lstStyle/>
                    <a:p>
                      <a:pPr algn="l" fontAlgn="ctr"/>
                      <a:r>
                        <a:rPr lang="fr-FR" sz="1100">
                          <a:effectLst/>
                        </a:rPr>
                        <a:t>magnesium</a:t>
                      </a:r>
                    </a:p>
                  </a:txBody>
                  <a:tcPr marL="12835" marR="12835" marT="6418" marB="6418" anchor="ctr">
                    <a:lnL>
                      <a:noFill/>
                    </a:lnL>
                    <a:lnR>
                      <a:noFill/>
                    </a:lnR>
                    <a:lnT>
                      <a:noFill/>
                    </a:lnT>
                    <a:lnB>
                      <a:noFill/>
                    </a:lnB>
                    <a:solidFill>
                      <a:srgbClr val="F5F5F5"/>
                    </a:solidFill>
                  </a:tcPr>
                </a:tc>
                <a:tc>
                  <a:txBody>
                    <a:bodyPr/>
                    <a:lstStyle/>
                    <a:p>
                      <a:pPr algn="ctr" fontAlgn="ctr"/>
                      <a:r>
                        <a:rPr lang="fr-FR" sz="1100">
                          <a:effectLst/>
                        </a:rPr>
                        <a:t>mg</a:t>
                      </a:r>
                    </a:p>
                  </a:txBody>
                  <a:tcPr marL="12835" marR="12835" marT="6418" marB="6418" anchor="ctr">
                    <a:lnL>
                      <a:noFill/>
                    </a:lnL>
                    <a:lnR>
                      <a:noFill/>
                    </a:lnR>
                    <a:lnT>
                      <a:noFill/>
                    </a:lnT>
                    <a:lnB>
                      <a:noFill/>
                    </a:lnB>
                    <a:solidFill>
                      <a:srgbClr val="F5F5F5"/>
                    </a:solidFill>
                  </a:tcPr>
                </a:tc>
                <a:tc>
                  <a:txBody>
                    <a:bodyPr/>
                    <a:lstStyle/>
                    <a:p>
                      <a:pPr algn="ctr" fontAlgn="ctr"/>
                      <a:r>
                        <a:rPr lang="fr-FR" sz="1100">
                          <a:effectLst/>
                        </a:rPr>
                        <a:t>g/100g</a:t>
                      </a:r>
                    </a:p>
                  </a:txBody>
                  <a:tcPr marL="12835" marR="12835" marT="6418" marB="6418" anchor="ctr">
                    <a:lnL>
                      <a:noFill/>
                    </a:lnL>
                    <a:lnR>
                      <a:noFill/>
                    </a:lnR>
                    <a:lnT>
                      <a:noFill/>
                    </a:lnT>
                    <a:lnB>
                      <a:noFill/>
                    </a:lnB>
                    <a:solidFill>
                      <a:srgbClr val="F5F5F5"/>
                    </a:solidFill>
                  </a:tcPr>
                </a:tc>
                <a:tc>
                  <a:txBody>
                    <a:bodyPr/>
                    <a:lstStyle/>
                    <a:p>
                      <a:pPr algn="l" fontAlgn="ctr"/>
                      <a:r>
                        <a:rPr lang="fr-FR" sz="1100">
                          <a:effectLst/>
                        </a:rPr>
                        <a:t>teneur max pour le meloukhia en poudre de 609mg/100g</a:t>
                      </a:r>
                    </a:p>
                  </a:txBody>
                  <a:tcPr marL="12835" marR="12835" marT="6418" marB="6418" anchor="ctr">
                    <a:lnL>
                      <a:noFill/>
                    </a:lnL>
                    <a:lnR>
                      <a:noFill/>
                    </a:lnR>
                    <a:lnT>
                      <a:noFill/>
                    </a:lnT>
                    <a:lnB>
                      <a:noFill/>
                    </a:lnB>
                    <a:solidFill>
                      <a:srgbClr val="F5F5F5"/>
                    </a:solidFill>
                  </a:tcPr>
                </a:tc>
                <a:tc>
                  <a:txBody>
                    <a:bodyPr/>
                    <a:lstStyle/>
                    <a:p>
                      <a:pPr algn="l" fontAlgn="ctr"/>
                      <a:r>
                        <a:rPr lang="fr-FR" sz="1100" dirty="0">
                          <a:effectLst/>
                        </a:rPr>
                        <a:t>0-1 g</a:t>
                      </a:r>
                    </a:p>
                  </a:txBody>
                  <a:tcPr marL="12835" marR="12835" marT="6418" marB="6418" anchor="ctr">
                    <a:lnL>
                      <a:noFill/>
                    </a:lnL>
                    <a:lnR>
                      <a:noFill/>
                    </a:lnR>
                    <a:lnT>
                      <a:noFill/>
                    </a:lnT>
                    <a:lnB>
                      <a:noFill/>
                    </a:lnB>
                    <a:solidFill>
                      <a:srgbClr val="F5F5F5"/>
                    </a:solidFill>
                  </a:tcPr>
                </a:tc>
                <a:extLst>
                  <a:ext uri="{0D108BD9-81ED-4DB2-BD59-A6C34878D82A}">
                    <a16:rowId xmlns:a16="http://schemas.microsoft.com/office/drawing/2014/main" val="2057894163"/>
                  </a:ext>
                </a:extLst>
              </a:tr>
              <a:tr h="0">
                <a:tc>
                  <a:txBody>
                    <a:bodyPr/>
                    <a:lstStyle/>
                    <a:p>
                      <a:pPr algn="l" fontAlgn="ctr"/>
                      <a:r>
                        <a:rPr lang="fr-FR" sz="1100">
                          <a:effectLst/>
                        </a:rPr>
                        <a:t>manganese</a:t>
                      </a:r>
                    </a:p>
                  </a:txBody>
                  <a:tcPr marL="12835" marR="12835" marT="6418" marB="6418" anchor="ctr">
                    <a:lnL>
                      <a:noFill/>
                    </a:lnL>
                    <a:lnR>
                      <a:noFill/>
                    </a:lnR>
                    <a:lnT>
                      <a:noFill/>
                    </a:lnT>
                    <a:lnB>
                      <a:noFill/>
                    </a:lnB>
                    <a:solidFill>
                      <a:srgbClr val="FFFFFF"/>
                    </a:solidFill>
                  </a:tcPr>
                </a:tc>
                <a:tc>
                  <a:txBody>
                    <a:bodyPr/>
                    <a:lstStyle/>
                    <a:p>
                      <a:pPr algn="ctr" fontAlgn="ctr"/>
                      <a:r>
                        <a:rPr lang="fr-FR" sz="1100">
                          <a:effectLst/>
                        </a:rPr>
                        <a:t>mg</a:t>
                      </a:r>
                    </a:p>
                  </a:txBody>
                  <a:tcPr marL="12835" marR="12835" marT="6418" marB="6418" anchor="ctr">
                    <a:lnL>
                      <a:noFill/>
                    </a:lnL>
                    <a:lnR>
                      <a:noFill/>
                    </a:lnR>
                    <a:lnT>
                      <a:noFill/>
                    </a:lnT>
                    <a:lnB>
                      <a:noFill/>
                    </a:lnB>
                    <a:solidFill>
                      <a:srgbClr val="FFFFFF"/>
                    </a:solidFill>
                  </a:tcPr>
                </a:tc>
                <a:tc>
                  <a:txBody>
                    <a:bodyPr/>
                    <a:lstStyle/>
                    <a:p>
                      <a:pPr algn="ctr" fontAlgn="ctr"/>
                      <a:r>
                        <a:rPr lang="fr-FR" sz="1100">
                          <a:effectLst/>
                        </a:rPr>
                        <a:t>g/100g</a:t>
                      </a:r>
                    </a:p>
                  </a:txBody>
                  <a:tcPr marL="12835" marR="12835" marT="6418" marB="6418" anchor="ctr">
                    <a:lnL>
                      <a:noFill/>
                    </a:lnL>
                    <a:lnR>
                      <a:noFill/>
                    </a:lnR>
                    <a:lnT>
                      <a:noFill/>
                    </a:lnT>
                    <a:lnB>
                      <a:noFill/>
                    </a:lnB>
                    <a:solidFill>
                      <a:srgbClr val="FFFFFF"/>
                    </a:solidFill>
                  </a:tcPr>
                </a:tc>
                <a:tc>
                  <a:txBody>
                    <a:bodyPr/>
                    <a:lstStyle/>
                    <a:p>
                      <a:pPr algn="l" fontAlgn="ctr"/>
                      <a:r>
                        <a:rPr lang="fr-FR" sz="1100">
                          <a:effectLst/>
                        </a:rPr>
                        <a:t>teneur max pour les germes de blé de 11mg/100g</a:t>
                      </a:r>
                    </a:p>
                  </a:txBody>
                  <a:tcPr marL="12835" marR="12835" marT="6418" marB="6418" anchor="ctr">
                    <a:lnL>
                      <a:noFill/>
                    </a:lnL>
                    <a:lnR>
                      <a:noFill/>
                    </a:lnR>
                    <a:lnT>
                      <a:noFill/>
                    </a:lnT>
                    <a:lnB>
                      <a:noFill/>
                    </a:lnB>
                    <a:solidFill>
                      <a:srgbClr val="FFFFFF"/>
                    </a:solidFill>
                  </a:tcPr>
                </a:tc>
                <a:tc>
                  <a:txBody>
                    <a:bodyPr/>
                    <a:lstStyle/>
                    <a:p>
                      <a:pPr algn="l" fontAlgn="ctr"/>
                      <a:r>
                        <a:rPr lang="fr-FR" sz="1100" dirty="0">
                          <a:effectLst/>
                        </a:rPr>
                        <a:t>0-20 mg</a:t>
                      </a:r>
                    </a:p>
                  </a:txBody>
                  <a:tcPr marL="12835" marR="12835" marT="6418" marB="6418" anchor="ctr">
                    <a:lnL>
                      <a:noFill/>
                    </a:lnL>
                    <a:lnR>
                      <a:noFill/>
                    </a:lnR>
                    <a:lnT>
                      <a:noFill/>
                    </a:lnT>
                    <a:lnB>
                      <a:noFill/>
                    </a:lnB>
                    <a:solidFill>
                      <a:srgbClr val="FFFFFF"/>
                    </a:solidFill>
                  </a:tcPr>
                </a:tc>
                <a:extLst>
                  <a:ext uri="{0D108BD9-81ED-4DB2-BD59-A6C34878D82A}">
                    <a16:rowId xmlns:a16="http://schemas.microsoft.com/office/drawing/2014/main" val="3570380649"/>
                  </a:ext>
                </a:extLst>
              </a:tr>
              <a:tr h="0">
                <a:tc>
                  <a:txBody>
                    <a:bodyPr/>
                    <a:lstStyle/>
                    <a:p>
                      <a:pPr algn="l" fontAlgn="ctr"/>
                      <a:r>
                        <a:rPr lang="fr-FR" sz="1100">
                          <a:effectLst/>
                        </a:rPr>
                        <a:t>phosphore</a:t>
                      </a:r>
                    </a:p>
                  </a:txBody>
                  <a:tcPr marL="12835" marR="12835" marT="6418" marB="6418" anchor="ctr">
                    <a:lnL>
                      <a:noFill/>
                    </a:lnL>
                    <a:lnR>
                      <a:noFill/>
                    </a:lnR>
                    <a:lnT>
                      <a:noFill/>
                    </a:lnT>
                    <a:lnB>
                      <a:noFill/>
                    </a:lnB>
                    <a:solidFill>
                      <a:srgbClr val="F5F5F5"/>
                    </a:solidFill>
                  </a:tcPr>
                </a:tc>
                <a:tc>
                  <a:txBody>
                    <a:bodyPr/>
                    <a:lstStyle/>
                    <a:p>
                      <a:pPr algn="ctr" fontAlgn="ctr"/>
                      <a:r>
                        <a:rPr lang="fr-FR" sz="1100">
                          <a:effectLst/>
                        </a:rPr>
                        <a:t>mg</a:t>
                      </a:r>
                    </a:p>
                  </a:txBody>
                  <a:tcPr marL="12835" marR="12835" marT="6418" marB="6418" anchor="ctr">
                    <a:lnL>
                      <a:noFill/>
                    </a:lnL>
                    <a:lnR>
                      <a:noFill/>
                    </a:lnR>
                    <a:lnT>
                      <a:noFill/>
                    </a:lnT>
                    <a:lnB>
                      <a:noFill/>
                    </a:lnB>
                    <a:solidFill>
                      <a:srgbClr val="F5F5F5"/>
                    </a:solidFill>
                  </a:tcPr>
                </a:tc>
                <a:tc>
                  <a:txBody>
                    <a:bodyPr/>
                    <a:lstStyle/>
                    <a:p>
                      <a:pPr algn="ctr" fontAlgn="ctr"/>
                      <a:r>
                        <a:rPr lang="fr-FR" sz="1100">
                          <a:effectLst/>
                        </a:rPr>
                        <a:t>g/100g</a:t>
                      </a:r>
                    </a:p>
                  </a:txBody>
                  <a:tcPr marL="12835" marR="12835" marT="6418" marB="6418" anchor="ctr">
                    <a:lnL>
                      <a:noFill/>
                    </a:lnL>
                    <a:lnR>
                      <a:noFill/>
                    </a:lnR>
                    <a:lnT>
                      <a:noFill/>
                    </a:lnT>
                    <a:lnB>
                      <a:noFill/>
                    </a:lnB>
                    <a:solidFill>
                      <a:srgbClr val="F5F5F5"/>
                    </a:solidFill>
                  </a:tcPr>
                </a:tc>
                <a:tc>
                  <a:txBody>
                    <a:bodyPr/>
                    <a:lstStyle/>
                    <a:p>
                      <a:pPr algn="l" fontAlgn="ctr"/>
                      <a:r>
                        <a:rPr lang="fr-FR" sz="1100">
                          <a:effectLst/>
                        </a:rPr>
                        <a:t>teneur max pour la levure alimentaire de 1300mg/100g</a:t>
                      </a:r>
                    </a:p>
                  </a:txBody>
                  <a:tcPr marL="12835" marR="12835" marT="6418" marB="6418" anchor="ctr">
                    <a:lnL>
                      <a:noFill/>
                    </a:lnL>
                    <a:lnR>
                      <a:noFill/>
                    </a:lnR>
                    <a:lnT>
                      <a:noFill/>
                    </a:lnT>
                    <a:lnB>
                      <a:noFill/>
                    </a:lnB>
                    <a:solidFill>
                      <a:srgbClr val="F5F5F5"/>
                    </a:solidFill>
                  </a:tcPr>
                </a:tc>
                <a:tc>
                  <a:txBody>
                    <a:bodyPr/>
                    <a:lstStyle/>
                    <a:p>
                      <a:pPr algn="l" fontAlgn="ctr"/>
                      <a:r>
                        <a:rPr lang="fr-FR" sz="1100" dirty="0">
                          <a:effectLst/>
                        </a:rPr>
                        <a:t>0-2 g</a:t>
                      </a:r>
                    </a:p>
                  </a:txBody>
                  <a:tcPr marL="12835" marR="12835" marT="6418" marB="6418" anchor="ctr">
                    <a:lnL>
                      <a:noFill/>
                    </a:lnL>
                    <a:lnR>
                      <a:noFill/>
                    </a:lnR>
                    <a:lnT>
                      <a:noFill/>
                    </a:lnT>
                    <a:lnB>
                      <a:noFill/>
                    </a:lnB>
                    <a:solidFill>
                      <a:srgbClr val="F5F5F5"/>
                    </a:solidFill>
                  </a:tcPr>
                </a:tc>
                <a:extLst>
                  <a:ext uri="{0D108BD9-81ED-4DB2-BD59-A6C34878D82A}">
                    <a16:rowId xmlns:a16="http://schemas.microsoft.com/office/drawing/2014/main" val="2746953080"/>
                  </a:ext>
                </a:extLst>
              </a:tr>
              <a:tr h="0">
                <a:tc>
                  <a:txBody>
                    <a:bodyPr/>
                    <a:lstStyle/>
                    <a:p>
                      <a:pPr algn="l" fontAlgn="ctr"/>
                      <a:r>
                        <a:rPr lang="fr-FR" sz="1100">
                          <a:effectLst/>
                        </a:rPr>
                        <a:t>selenium</a:t>
                      </a:r>
                    </a:p>
                  </a:txBody>
                  <a:tcPr marL="12835" marR="12835" marT="6418" marB="6418" anchor="ctr">
                    <a:lnL>
                      <a:noFill/>
                    </a:lnL>
                    <a:lnR>
                      <a:noFill/>
                    </a:lnR>
                    <a:lnT>
                      <a:noFill/>
                    </a:lnT>
                    <a:lnB>
                      <a:noFill/>
                    </a:lnB>
                    <a:solidFill>
                      <a:srgbClr val="FFFFFF"/>
                    </a:solidFill>
                  </a:tcPr>
                </a:tc>
                <a:tc>
                  <a:txBody>
                    <a:bodyPr/>
                    <a:lstStyle/>
                    <a:p>
                      <a:pPr algn="ctr" fontAlgn="ctr"/>
                      <a:r>
                        <a:rPr lang="fr-FR" sz="1100">
                          <a:effectLst/>
                        </a:rPr>
                        <a:t>µg</a:t>
                      </a:r>
                    </a:p>
                  </a:txBody>
                  <a:tcPr marL="12835" marR="12835" marT="6418" marB="6418" anchor="ctr">
                    <a:lnL>
                      <a:noFill/>
                    </a:lnL>
                    <a:lnR>
                      <a:noFill/>
                    </a:lnR>
                    <a:lnT>
                      <a:noFill/>
                    </a:lnT>
                    <a:lnB>
                      <a:noFill/>
                    </a:lnB>
                    <a:solidFill>
                      <a:srgbClr val="FFFFFF"/>
                    </a:solidFill>
                  </a:tcPr>
                </a:tc>
                <a:tc>
                  <a:txBody>
                    <a:bodyPr/>
                    <a:lstStyle/>
                    <a:p>
                      <a:pPr algn="ctr" fontAlgn="ctr"/>
                      <a:r>
                        <a:rPr lang="fr-FR" sz="1100">
                          <a:effectLst/>
                        </a:rPr>
                        <a:t>g/100g</a:t>
                      </a:r>
                    </a:p>
                  </a:txBody>
                  <a:tcPr marL="12835" marR="12835" marT="6418" marB="6418" anchor="ctr">
                    <a:lnL>
                      <a:noFill/>
                    </a:lnL>
                    <a:lnR>
                      <a:noFill/>
                    </a:lnR>
                    <a:lnT>
                      <a:noFill/>
                    </a:lnT>
                    <a:lnB>
                      <a:noFill/>
                    </a:lnB>
                    <a:solidFill>
                      <a:srgbClr val="FFFFFF"/>
                    </a:solidFill>
                  </a:tcPr>
                </a:tc>
                <a:tc>
                  <a:txBody>
                    <a:bodyPr/>
                    <a:lstStyle/>
                    <a:p>
                      <a:pPr algn="l" fontAlgn="ctr"/>
                      <a:r>
                        <a:rPr lang="fr-FR" sz="1100">
                          <a:effectLst/>
                        </a:rPr>
                        <a:t>teneur max pour les huîtres de 154µg/100g</a:t>
                      </a:r>
                    </a:p>
                  </a:txBody>
                  <a:tcPr marL="12835" marR="12835" marT="6418" marB="6418" anchor="ctr">
                    <a:lnL>
                      <a:noFill/>
                    </a:lnL>
                    <a:lnR>
                      <a:noFill/>
                    </a:lnR>
                    <a:lnT>
                      <a:noFill/>
                    </a:lnT>
                    <a:lnB>
                      <a:noFill/>
                    </a:lnB>
                    <a:solidFill>
                      <a:srgbClr val="FFFFFF"/>
                    </a:solidFill>
                  </a:tcPr>
                </a:tc>
                <a:tc>
                  <a:txBody>
                    <a:bodyPr/>
                    <a:lstStyle/>
                    <a:p>
                      <a:pPr algn="l" fontAlgn="ctr"/>
                      <a:r>
                        <a:rPr lang="fr-FR" sz="1100" dirty="0">
                          <a:effectLst/>
                        </a:rPr>
                        <a:t>0-300 µg</a:t>
                      </a:r>
                    </a:p>
                  </a:txBody>
                  <a:tcPr marL="12835" marR="12835" marT="6418" marB="6418" anchor="ctr">
                    <a:lnL>
                      <a:noFill/>
                    </a:lnL>
                    <a:lnR>
                      <a:noFill/>
                    </a:lnR>
                    <a:lnT>
                      <a:noFill/>
                    </a:lnT>
                    <a:lnB>
                      <a:noFill/>
                    </a:lnB>
                    <a:solidFill>
                      <a:srgbClr val="FFFFFF"/>
                    </a:solidFill>
                  </a:tcPr>
                </a:tc>
                <a:extLst>
                  <a:ext uri="{0D108BD9-81ED-4DB2-BD59-A6C34878D82A}">
                    <a16:rowId xmlns:a16="http://schemas.microsoft.com/office/drawing/2014/main" val="1662619076"/>
                  </a:ext>
                </a:extLst>
              </a:tr>
              <a:tr h="0">
                <a:tc>
                  <a:txBody>
                    <a:bodyPr/>
                    <a:lstStyle/>
                    <a:p>
                      <a:pPr algn="l" fontAlgn="ctr"/>
                      <a:r>
                        <a:rPr lang="fr-FR" sz="1100">
                          <a:effectLst/>
                        </a:rPr>
                        <a:t>zinc</a:t>
                      </a:r>
                    </a:p>
                  </a:txBody>
                  <a:tcPr marL="12835" marR="12835" marT="6418" marB="6418" anchor="ctr">
                    <a:lnL>
                      <a:noFill/>
                    </a:lnL>
                    <a:lnR>
                      <a:noFill/>
                    </a:lnR>
                    <a:lnT>
                      <a:noFill/>
                    </a:lnT>
                    <a:lnB>
                      <a:noFill/>
                    </a:lnB>
                    <a:solidFill>
                      <a:srgbClr val="F5F5F5"/>
                    </a:solidFill>
                  </a:tcPr>
                </a:tc>
                <a:tc>
                  <a:txBody>
                    <a:bodyPr/>
                    <a:lstStyle/>
                    <a:p>
                      <a:pPr algn="ctr" fontAlgn="ctr"/>
                      <a:r>
                        <a:rPr lang="fr-FR" sz="1100">
                          <a:effectLst/>
                        </a:rPr>
                        <a:t>mg</a:t>
                      </a:r>
                    </a:p>
                  </a:txBody>
                  <a:tcPr marL="12835" marR="12835" marT="6418" marB="6418" anchor="ctr">
                    <a:lnL>
                      <a:noFill/>
                    </a:lnL>
                    <a:lnR>
                      <a:noFill/>
                    </a:lnR>
                    <a:lnT>
                      <a:noFill/>
                    </a:lnT>
                    <a:lnB>
                      <a:noFill/>
                    </a:lnB>
                    <a:solidFill>
                      <a:srgbClr val="F5F5F5"/>
                    </a:solidFill>
                  </a:tcPr>
                </a:tc>
                <a:tc>
                  <a:txBody>
                    <a:bodyPr/>
                    <a:lstStyle/>
                    <a:p>
                      <a:pPr algn="ctr" fontAlgn="ctr"/>
                      <a:r>
                        <a:rPr lang="fr-FR" sz="1100">
                          <a:effectLst/>
                        </a:rPr>
                        <a:t>g/100g</a:t>
                      </a:r>
                    </a:p>
                  </a:txBody>
                  <a:tcPr marL="12835" marR="12835" marT="6418" marB="6418" anchor="ctr">
                    <a:lnL>
                      <a:noFill/>
                    </a:lnL>
                    <a:lnR>
                      <a:noFill/>
                    </a:lnR>
                    <a:lnT>
                      <a:noFill/>
                    </a:lnT>
                    <a:lnB>
                      <a:noFill/>
                    </a:lnB>
                    <a:solidFill>
                      <a:srgbClr val="F5F5F5"/>
                    </a:solidFill>
                  </a:tcPr>
                </a:tc>
                <a:tc>
                  <a:txBody>
                    <a:bodyPr/>
                    <a:lstStyle/>
                    <a:p>
                      <a:pPr algn="l" fontAlgn="ctr"/>
                      <a:r>
                        <a:rPr lang="fr-FR" sz="1100">
                          <a:effectLst/>
                        </a:rPr>
                        <a:t>teneur max pour les huîtres de 33mg/100g</a:t>
                      </a:r>
                    </a:p>
                  </a:txBody>
                  <a:tcPr marL="12835" marR="12835" marT="6418" marB="6418" anchor="ctr">
                    <a:lnL>
                      <a:noFill/>
                    </a:lnL>
                    <a:lnR>
                      <a:noFill/>
                    </a:lnR>
                    <a:lnT>
                      <a:noFill/>
                    </a:lnT>
                    <a:lnB>
                      <a:noFill/>
                    </a:lnB>
                    <a:solidFill>
                      <a:srgbClr val="F5F5F5"/>
                    </a:solidFill>
                  </a:tcPr>
                </a:tc>
                <a:tc>
                  <a:txBody>
                    <a:bodyPr/>
                    <a:lstStyle/>
                    <a:p>
                      <a:pPr algn="l" fontAlgn="ctr"/>
                      <a:r>
                        <a:rPr lang="fr-FR" sz="1100" dirty="0">
                          <a:effectLst/>
                        </a:rPr>
                        <a:t>0-50 mg</a:t>
                      </a:r>
                    </a:p>
                  </a:txBody>
                  <a:tcPr marL="12835" marR="12835" marT="6418" marB="6418" anchor="ctr">
                    <a:lnL>
                      <a:noFill/>
                    </a:lnL>
                    <a:lnR>
                      <a:noFill/>
                    </a:lnR>
                    <a:lnT>
                      <a:noFill/>
                    </a:lnT>
                    <a:lnB>
                      <a:noFill/>
                    </a:lnB>
                    <a:solidFill>
                      <a:srgbClr val="F5F5F5"/>
                    </a:solidFill>
                  </a:tcPr>
                </a:tc>
                <a:extLst>
                  <a:ext uri="{0D108BD9-81ED-4DB2-BD59-A6C34878D82A}">
                    <a16:rowId xmlns:a16="http://schemas.microsoft.com/office/drawing/2014/main" val="868476970"/>
                  </a:ext>
                </a:extLst>
              </a:tr>
              <a:tr h="170166">
                <a:tc>
                  <a:txBody>
                    <a:bodyPr/>
                    <a:lstStyle/>
                    <a:p>
                      <a:pPr algn="l" fontAlgn="ctr"/>
                      <a:r>
                        <a:rPr lang="fr-FR" sz="1100">
                          <a:effectLst/>
                        </a:rPr>
                        <a:t>sel</a:t>
                      </a:r>
                    </a:p>
                  </a:txBody>
                  <a:tcPr marL="12835" marR="12835" marT="6418" marB="6418" anchor="ctr">
                    <a:lnL>
                      <a:noFill/>
                    </a:lnL>
                    <a:lnR>
                      <a:noFill/>
                    </a:lnR>
                    <a:lnT>
                      <a:noFill/>
                    </a:lnT>
                    <a:lnB>
                      <a:noFill/>
                    </a:lnB>
                    <a:solidFill>
                      <a:srgbClr val="FFFFFF"/>
                    </a:solidFill>
                  </a:tcPr>
                </a:tc>
                <a:tc>
                  <a:txBody>
                    <a:bodyPr/>
                    <a:lstStyle/>
                    <a:p>
                      <a:pPr algn="ctr" fontAlgn="ctr"/>
                      <a:r>
                        <a:rPr lang="fr-FR" sz="1100">
                          <a:effectLst/>
                        </a:rPr>
                        <a:t>g</a:t>
                      </a:r>
                    </a:p>
                  </a:txBody>
                  <a:tcPr marL="12835" marR="12835" marT="6418" marB="6418" anchor="ctr">
                    <a:lnL>
                      <a:noFill/>
                    </a:lnL>
                    <a:lnR>
                      <a:noFill/>
                    </a:lnR>
                    <a:lnT>
                      <a:noFill/>
                    </a:lnT>
                    <a:lnB>
                      <a:noFill/>
                    </a:lnB>
                    <a:solidFill>
                      <a:srgbClr val="FFFFFF"/>
                    </a:solidFill>
                  </a:tcPr>
                </a:tc>
                <a:tc>
                  <a:txBody>
                    <a:bodyPr/>
                    <a:lstStyle/>
                    <a:p>
                      <a:pPr algn="ctr" fontAlgn="ctr"/>
                      <a:r>
                        <a:rPr lang="fr-FR" sz="1100">
                          <a:effectLst/>
                        </a:rPr>
                        <a:t>g/100g</a:t>
                      </a:r>
                    </a:p>
                  </a:txBody>
                  <a:tcPr marL="12835" marR="12835" marT="6418" marB="6418" anchor="ctr">
                    <a:lnL>
                      <a:noFill/>
                    </a:lnL>
                    <a:lnR>
                      <a:noFill/>
                    </a:lnR>
                    <a:lnT>
                      <a:noFill/>
                    </a:lnT>
                    <a:lnB>
                      <a:noFill/>
                    </a:lnB>
                    <a:solidFill>
                      <a:srgbClr val="FFFFFF"/>
                    </a:solidFill>
                  </a:tcPr>
                </a:tc>
                <a:tc>
                  <a:txBody>
                    <a:bodyPr/>
                    <a:lstStyle/>
                    <a:p>
                      <a:pPr algn="l" fontAlgn="ctr"/>
                      <a:endParaRPr lang="fr-FR" sz="1100">
                        <a:effectLst/>
                      </a:endParaRPr>
                    </a:p>
                  </a:txBody>
                  <a:tcPr marL="12835" marR="12835" marT="6418" marB="6418" anchor="ctr">
                    <a:lnL>
                      <a:noFill/>
                    </a:lnL>
                    <a:lnR>
                      <a:noFill/>
                    </a:lnR>
                    <a:lnT>
                      <a:noFill/>
                    </a:lnT>
                    <a:lnB>
                      <a:noFill/>
                    </a:lnB>
                    <a:solidFill>
                      <a:srgbClr val="FFFFFF"/>
                    </a:solidFill>
                  </a:tcPr>
                </a:tc>
                <a:tc>
                  <a:txBody>
                    <a:bodyPr/>
                    <a:lstStyle/>
                    <a:p>
                      <a:pPr algn="l" fontAlgn="ctr"/>
                      <a:r>
                        <a:rPr lang="fr-FR" sz="1100" dirty="0">
                          <a:effectLst/>
                        </a:rPr>
                        <a:t>0-100 g</a:t>
                      </a:r>
                    </a:p>
                  </a:txBody>
                  <a:tcPr marL="12835" marR="12835" marT="6418" marB="6418" anchor="ctr">
                    <a:lnL>
                      <a:noFill/>
                    </a:lnL>
                    <a:lnR>
                      <a:noFill/>
                    </a:lnR>
                    <a:lnT>
                      <a:noFill/>
                    </a:lnT>
                    <a:lnB>
                      <a:noFill/>
                    </a:lnB>
                    <a:solidFill>
                      <a:srgbClr val="FFFFFF"/>
                    </a:solidFill>
                  </a:tcPr>
                </a:tc>
                <a:extLst>
                  <a:ext uri="{0D108BD9-81ED-4DB2-BD59-A6C34878D82A}">
                    <a16:rowId xmlns:a16="http://schemas.microsoft.com/office/drawing/2014/main" val="1931155322"/>
                  </a:ext>
                </a:extLst>
              </a:tr>
            </a:tbl>
          </a:graphicData>
        </a:graphic>
      </p:graphicFrame>
      <p:sp>
        <p:nvSpPr>
          <p:cNvPr id="4" name="Titre 1">
            <a:extLst>
              <a:ext uri="{FF2B5EF4-FFF2-40B4-BE49-F238E27FC236}">
                <a16:creationId xmlns:a16="http://schemas.microsoft.com/office/drawing/2014/main" id="{74F6FDAE-14EF-D74F-86F6-49F22B0A3125}"/>
              </a:ext>
            </a:extLst>
          </p:cNvPr>
          <p:cNvSpPr>
            <a:spLocks noGrp="1"/>
          </p:cNvSpPr>
          <p:nvPr>
            <p:ph type="title"/>
          </p:nvPr>
        </p:nvSpPr>
        <p:spPr>
          <a:xfrm>
            <a:off x="252918" y="1123837"/>
            <a:ext cx="3063853" cy="4601183"/>
          </a:xfrm>
        </p:spPr>
        <p:txBody>
          <a:bodyPr>
            <a:normAutofit/>
          </a:bodyPr>
          <a:lstStyle/>
          <a:p>
            <a:r>
              <a:rPr lang="fr-FR" sz="2000" dirty="0"/>
              <a:t>Sommaire</a:t>
            </a:r>
            <a:br>
              <a:rPr lang="fr-FR" dirty="0"/>
            </a:br>
            <a:br>
              <a:rPr lang="fr-FR" sz="2000" dirty="0"/>
            </a:br>
            <a:r>
              <a:rPr lang="fr-FR" sz="2000" dirty="0">
                <a:solidFill>
                  <a:prstClr val="white"/>
                </a:solidFill>
              </a:rPr>
              <a:t>Présentation ÉQUI CADDIE</a:t>
            </a:r>
            <a:br>
              <a:rPr lang="fr-FR" sz="2000" dirty="0">
                <a:solidFill>
                  <a:prstClr val="white"/>
                </a:solidFill>
              </a:rPr>
            </a:br>
            <a:r>
              <a:rPr lang="fr-FR" sz="2000" dirty="0">
                <a:solidFill>
                  <a:schemeClr val="tx1"/>
                </a:solidFill>
              </a:rPr>
              <a:t>Sélection des variables</a:t>
            </a:r>
            <a:br>
              <a:rPr lang="fr-FR" sz="2000" dirty="0"/>
            </a:br>
            <a:r>
              <a:rPr lang="fr-FR" sz="2000" dirty="0">
                <a:solidFill>
                  <a:schemeClr val="bg1"/>
                </a:solidFill>
              </a:rPr>
              <a:t>Nettoyage</a:t>
            </a:r>
            <a:br>
              <a:rPr lang="fr-FR" sz="2000" dirty="0">
                <a:solidFill>
                  <a:srgbClr val="000000"/>
                </a:solidFill>
              </a:rPr>
            </a:br>
            <a:r>
              <a:rPr lang="fr-FR" sz="1600" dirty="0">
                <a:solidFill>
                  <a:srgbClr val="000000"/>
                </a:solidFill>
              </a:rPr>
              <a:t>      </a:t>
            </a:r>
            <a:r>
              <a:rPr lang="fr-FR" sz="1600" dirty="0">
                <a:solidFill>
                  <a:prstClr val="white"/>
                </a:solidFill>
              </a:rPr>
              <a:t>Suppression de lignes / code</a:t>
            </a:r>
            <a:br>
              <a:rPr lang="fr-FR" sz="1600" dirty="0">
                <a:solidFill>
                  <a:prstClr val="white"/>
                </a:solidFill>
              </a:rPr>
            </a:br>
            <a:r>
              <a:rPr lang="fr-FR" sz="1600" dirty="0"/>
              <a:t>      </a:t>
            </a:r>
            <a:r>
              <a:rPr lang="fr-FR" sz="1600" dirty="0">
                <a:solidFill>
                  <a:schemeClr val="bg1"/>
                </a:solidFill>
              </a:rPr>
              <a:t>Récupération des doses servies</a:t>
            </a:r>
            <a:br>
              <a:rPr lang="fr-FR" sz="1600" dirty="0">
                <a:solidFill>
                  <a:srgbClr val="000000"/>
                </a:solidFill>
              </a:rPr>
            </a:br>
            <a:r>
              <a:rPr lang="fr-FR" sz="1600" dirty="0"/>
              <a:t>      </a:t>
            </a:r>
            <a:r>
              <a:rPr lang="fr-FR" sz="1600" dirty="0">
                <a:solidFill>
                  <a:schemeClr val="bg1"/>
                </a:solidFill>
              </a:rPr>
              <a:t>Traitement des valeurs  aberrantes</a:t>
            </a:r>
            <a:br>
              <a:rPr lang="fr-FR" sz="1600" dirty="0">
                <a:solidFill>
                  <a:schemeClr val="tx1"/>
                </a:solidFill>
              </a:rPr>
            </a:br>
            <a:r>
              <a:rPr lang="fr-FR" sz="1600" dirty="0">
                <a:solidFill>
                  <a:schemeClr val="tx1"/>
                </a:solidFill>
              </a:rPr>
              <a:t>      </a:t>
            </a:r>
            <a:r>
              <a:rPr lang="fr-FR" sz="1600" dirty="0">
                <a:solidFill>
                  <a:schemeClr val="bg1"/>
                </a:solidFill>
              </a:rPr>
              <a:t>Suppression de lignes / nutriments</a:t>
            </a:r>
            <a:br>
              <a:rPr lang="fr-FR" sz="1600" dirty="0">
                <a:solidFill>
                  <a:schemeClr val="tx1"/>
                </a:solidFill>
              </a:rPr>
            </a:br>
            <a:r>
              <a:rPr lang="fr-FR" sz="1600" dirty="0">
                <a:solidFill>
                  <a:schemeClr val="bg1"/>
                </a:solidFill>
              </a:rPr>
              <a:t>      Détermination de groupes</a:t>
            </a:r>
            <a:br>
              <a:rPr lang="fr-FR" sz="1600" dirty="0">
                <a:solidFill>
                  <a:schemeClr val="tx1"/>
                </a:solidFill>
              </a:rPr>
            </a:br>
            <a:r>
              <a:rPr lang="fr-FR" sz="1600" dirty="0">
                <a:solidFill>
                  <a:schemeClr val="tx1"/>
                </a:solidFill>
              </a:rPr>
              <a:t>      </a:t>
            </a:r>
            <a:r>
              <a:rPr lang="fr-FR" sz="1600" dirty="0">
                <a:solidFill>
                  <a:schemeClr val="bg1"/>
                </a:solidFill>
              </a:rPr>
              <a:t>Nettoyage des groupes</a:t>
            </a:r>
            <a:br>
              <a:rPr lang="fr-FR" sz="1600" dirty="0">
                <a:solidFill>
                  <a:schemeClr val="bg1"/>
                </a:solidFill>
              </a:rPr>
            </a:br>
            <a:r>
              <a:rPr lang="fr-FR" sz="1600" dirty="0">
                <a:solidFill>
                  <a:schemeClr val="tx1"/>
                </a:solidFill>
              </a:rPr>
              <a:t>      </a:t>
            </a:r>
            <a:r>
              <a:rPr lang="fr-FR" sz="1600" dirty="0">
                <a:solidFill>
                  <a:schemeClr val="bg1"/>
                </a:solidFill>
              </a:rPr>
              <a:t>Imputation des groupes</a:t>
            </a:r>
            <a:br>
              <a:rPr lang="fr-FR" sz="1600" dirty="0">
                <a:solidFill>
                  <a:schemeClr val="bg1"/>
                </a:solidFill>
              </a:rPr>
            </a:br>
            <a:r>
              <a:rPr lang="fr-FR" sz="1600" dirty="0">
                <a:solidFill>
                  <a:schemeClr val="bg1"/>
                </a:solidFill>
              </a:rPr>
              <a:t>      Imputation des nutriments</a:t>
            </a:r>
            <a:br>
              <a:rPr lang="fr-FR" sz="1600" dirty="0">
                <a:solidFill>
                  <a:schemeClr val="tx1"/>
                </a:solidFill>
              </a:rPr>
            </a:br>
            <a:r>
              <a:rPr lang="fr-FR" sz="1600" dirty="0">
                <a:solidFill>
                  <a:schemeClr val="tx1"/>
                </a:solidFill>
              </a:rPr>
              <a:t>      </a:t>
            </a:r>
            <a:r>
              <a:rPr lang="fr-FR" sz="1600" dirty="0">
                <a:solidFill>
                  <a:schemeClr val="bg1"/>
                </a:solidFill>
              </a:rPr>
              <a:t>Imputation des </a:t>
            </a:r>
            <a:r>
              <a:rPr lang="fr-FR" sz="1600" dirty="0" err="1">
                <a:solidFill>
                  <a:schemeClr val="bg1"/>
                </a:solidFill>
              </a:rPr>
              <a:t>serving_size</a:t>
            </a:r>
            <a:br>
              <a:rPr lang="fr-FR" sz="1600" dirty="0">
                <a:solidFill>
                  <a:schemeClr val="bg1"/>
                </a:solidFill>
              </a:rPr>
            </a:br>
            <a:r>
              <a:rPr lang="fr-FR" sz="2000" dirty="0">
                <a:solidFill>
                  <a:schemeClr val="bg1"/>
                </a:solidFill>
              </a:rPr>
              <a:t>Exploration</a:t>
            </a:r>
            <a:br>
              <a:rPr lang="fr-FR" sz="2000" dirty="0">
                <a:solidFill>
                  <a:schemeClr val="bg1"/>
                </a:solidFill>
              </a:rPr>
            </a:br>
            <a:r>
              <a:rPr lang="fr-FR" sz="2000" dirty="0"/>
              <a:t>Conclusion</a:t>
            </a:r>
            <a:endParaRPr lang="fr-FR" dirty="0"/>
          </a:p>
        </p:txBody>
      </p:sp>
    </p:spTree>
    <p:extLst>
      <p:ext uri="{BB962C8B-B14F-4D97-AF65-F5344CB8AC3E}">
        <p14:creationId xmlns:p14="http://schemas.microsoft.com/office/powerpoint/2010/main" val="800382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7">
            <a:extLst>
              <a:ext uri="{FF2B5EF4-FFF2-40B4-BE49-F238E27FC236}">
                <a16:creationId xmlns:a16="http://schemas.microsoft.com/office/drawing/2014/main" id="{BE9FC94A-256B-DA6C-21B2-6987C7E5C79D}"/>
              </a:ext>
            </a:extLst>
          </p:cNvPr>
          <p:cNvSpPr>
            <a:spLocks noGrp="1"/>
          </p:cNvSpPr>
          <p:nvPr>
            <p:ph type="dt" sz="half" idx="10"/>
          </p:nvPr>
        </p:nvSpPr>
        <p:spPr>
          <a:xfrm>
            <a:off x="262465" y="6356350"/>
            <a:ext cx="2743200" cy="365125"/>
          </a:xfrm>
        </p:spPr>
        <p:txBody>
          <a:bodyPr/>
          <a:lstStyle/>
          <a:p>
            <a:fld id="{9340A1FA-6E19-B84D-B44F-9EA3C94772CE}" type="datetimeFigureOut">
              <a:rPr lang="fr-FR" smtClean="0"/>
              <a:t>07/09/2022</a:t>
            </a:fld>
            <a:endParaRPr lang="fr-FR" dirty="0"/>
          </a:p>
        </p:txBody>
      </p:sp>
      <p:sp>
        <p:nvSpPr>
          <p:cNvPr id="10" name="Footer Placeholder 8">
            <a:extLst>
              <a:ext uri="{FF2B5EF4-FFF2-40B4-BE49-F238E27FC236}">
                <a16:creationId xmlns:a16="http://schemas.microsoft.com/office/drawing/2014/main" id="{12815FEB-D04D-986C-A31B-5FC09C260725}"/>
              </a:ext>
            </a:extLst>
          </p:cNvPr>
          <p:cNvSpPr>
            <a:spLocks noGrp="1"/>
          </p:cNvSpPr>
          <p:nvPr>
            <p:ph type="ftr" sz="quarter" idx="11"/>
          </p:nvPr>
        </p:nvSpPr>
        <p:spPr>
          <a:xfrm>
            <a:off x="3869268" y="6356350"/>
            <a:ext cx="5911517" cy="365125"/>
          </a:xfrm>
        </p:spPr>
        <p:txBody>
          <a:bodyPr/>
          <a:lstStyle/>
          <a:p>
            <a:r>
              <a:rPr lang="fr-FR" dirty="0"/>
              <a:t>Appel à projet pour une application innovante en lien avec l’alimentation</a:t>
            </a:r>
          </a:p>
        </p:txBody>
      </p:sp>
      <p:sp>
        <p:nvSpPr>
          <p:cNvPr id="11" name="Slide Number Placeholder 9">
            <a:extLst>
              <a:ext uri="{FF2B5EF4-FFF2-40B4-BE49-F238E27FC236}">
                <a16:creationId xmlns:a16="http://schemas.microsoft.com/office/drawing/2014/main" id="{A96FFC0E-D2DC-B19F-9E6D-1572F3BDD8A7}"/>
              </a:ext>
            </a:extLst>
          </p:cNvPr>
          <p:cNvSpPr>
            <a:spLocks noGrp="1"/>
          </p:cNvSpPr>
          <p:nvPr>
            <p:ph type="sldNum" sz="quarter" idx="12"/>
          </p:nvPr>
        </p:nvSpPr>
        <p:spPr>
          <a:xfrm>
            <a:off x="10634135" y="6356350"/>
            <a:ext cx="1530927" cy="365125"/>
          </a:xfrm>
        </p:spPr>
        <p:txBody>
          <a:bodyPr/>
          <a:lstStyle/>
          <a:p>
            <a:fld id="{5512D3FE-F9F0-CC4E-97E8-B1A0F918D60F}" type="slidenum">
              <a:rPr lang="fr-FR" smtClean="0"/>
              <a:t>6</a:t>
            </a:fld>
            <a:r>
              <a:rPr lang="fr-FR" dirty="0"/>
              <a:t>/24</a:t>
            </a:r>
          </a:p>
        </p:txBody>
      </p:sp>
      <p:graphicFrame>
        <p:nvGraphicFramePr>
          <p:cNvPr id="2" name="Tableau 3">
            <a:extLst>
              <a:ext uri="{FF2B5EF4-FFF2-40B4-BE49-F238E27FC236}">
                <a16:creationId xmlns:a16="http://schemas.microsoft.com/office/drawing/2014/main" id="{D9269343-EA18-2542-4965-B52E3A501531}"/>
              </a:ext>
            </a:extLst>
          </p:cNvPr>
          <p:cNvGraphicFramePr>
            <a:graphicFrameLocks noGrp="1"/>
          </p:cNvGraphicFramePr>
          <p:nvPr>
            <p:ph idx="1"/>
            <p:extLst>
              <p:ext uri="{D42A27DB-BD31-4B8C-83A1-F6EECF244321}">
                <p14:modId xmlns:p14="http://schemas.microsoft.com/office/powerpoint/2010/main" val="1451510672"/>
              </p:ext>
            </p:extLst>
          </p:nvPr>
        </p:nvGraphicFramePr>
        <p:xfrm>
          <a:off x="3874038" y="783746"/>
          <a:ext cx="7525560" cy="457200"/>
        </p:xfrm>
        <a:graphic>
          <a:graphicData uri="http://schemas.openxmlformats.org/drawingml/2006/table">
            <a:tbl>
              <a:tblPr bandRow="1">
                <a:tableStyleId>{5C22544A-7EE6-4342-B048-85BDC9FD1C3A}</a:tableStyleId>
              </a:tblPr>
              <a:tblGrid>
                <a:gridCol w="646462">
                  <a:extLst>
                    <a:ext uri="{9D8B030D-6E8A-4147-A177-3AD203B41FA5}">
                      <a16:colId xmlns:a16="http://schemas.microsoft.com/office/drawing/2014/main" val="3762482882"/>
                    </a:ext>
                  </a:extLst>
                </a:gridCol>
                <a:gridCol w="1660844">
                  <a:extLst>
                    <a:ext uri="{9D8B030D-6E8A-4147-A177-3AD203B41FA5}">
                      <a16:colId xmlns:a16="http://schemas.microsoft.com/office/drawing/2014/main" val="3226218396"/>
                    </a:ext>
                  </a:extLst>
                </a:gridCol>
                <a:gridCol w="905256">
                  <a:extLst>
                    <a:ext uri="{9D8B030D-6E8A-4147-A177-3AD203B41FA5}">
                      <a16:colId xmlns:a16="http://schemas.microsoft.com/office/drawing/2014/main" val="1479165127"/>
                    </a:ext>
                  </a:extLst>
                </a:gridCol>
                <a:gridCol w="1188720">
                  <a:extLst>
                    <a:ext uri="{9D8B030D-6E8A-4147-A177-3AD203B41FA5}">
                      <a16:colId xmlns:a16="http://schemas.microsoft.com/office/drawing/2014/main" val="2795630827"/>
                    </a:ext>
                  </a:extLst>
                </a:gridCol>
                <a:gridCol w="1435608">
                  <a:extLst>
                    <a:ext uri="{9D8B030D-6E8A-4147-A177-3AD203B41FA5}">
                      <a16:colId xmlns:a16="http://schemas.microsoft.com/office/drawing/2014/main" val="3227663492"/>
                    </a:ext>
                  </a:extLst>
                </a:gridCol>
                <a:gridCol w="1688670">
                  <a:extLst>
                    <a:ext uri="{9D8B030D-6E8A-4147-A177-3AD203B41FA5}">
                      <a16:colId xmlns:a16="http://schemas.microsoft.com/office/drawing/2014/main" val="1975335145"/>
                    </a:ext>
                  </a:extLst>
                </a:gridCol>
              </a:tblGrid>
              <a:tr h="365125">
                <a:tc>
                  <a:txBody>
                    <a:bodyPr/>
                    <a:lstStyle/>
                    <a:p>
                      <a:r>
                        <a:rPr lang="fr-FR" sz="1200" dirty="0"/>
                        <a:t>Étape</a:t>
                      </a:r>
                    </a:p>
                  </a:txBody>
                  <a:tcPr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fontAlgn="ctr"/>
                      <a:r>
                        <a:rPr lang="fr-FR" sz="1200" dirty="0"/>
                        <a:t>Sélection des variables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lignes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320 772</a:t>
                      </a:r>
                    </a:p>
                    <a:p>
                      <a:r>
                        <a:rPr lang="fr-FR" sz="1200" dirty="0"/>
                        <a:t>Après : 320 772</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valeurs manquantes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39 608 milliers</a:t>
                      </a:r>
                    </a:p>
                    <a:p>
                      <a:r>
                        <a:rPr lang="fr-FR" sz="1200" dirty="0"/>
                        <a:t>Après : 7 500 milliers</a:t>
                      </a:r>
                    </a:p>
                  </a:txBody>
                  <a:tcPr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576997727"/>
                  </a:ext>
                </a:extLst>
              </a:tr>
            </a:tbl>
          </a:graphicData>
        </a:graphic>
      </p:graphicFrame>
      <p:sp>
        <p:nvSpPr>
          <p:cNvPr id="5" name="Espace réservé du contenu 2">
            <a:extLst>
              <a:ext uri="{FF2B5EF4-FFF2-40B4-BE49-F238E27FC236}">
                <a16:creationId xmlns:a16="http://schemas.microsoft.com/office/drawing/2014/main" id="{D3C670FE-33C8-5156-8595-255F2A94D345}"/>
              </a:ext>
            </a:extLst>
          </p:cNvPr>
          <p:cNvSpPr txBox="1">
            <a:spLocks/>
          </p:cNvSpPr>
          <p:nvPr/>
        </p:nvSpPr>
        <p:spPr>
          <a:xfrm>
            <a:off x="3868095" y="1425433"/>
            <a:ext cx="7315200" cy="457200"/>
          </a:xfrm>
          <a:prstGeom prst="rect">
            <a:avLst/>
          </a:prstGeom>
        </p:spPr>
        <p:txBody>
          <a:bodyPr vert="horz" lIns="91440" tIns="45720" rIns="91440" bIns="45720" rtlCol="0" anchor="t" anchorCtr="0">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fr-FR" sz="1400" dirty="0"/>
              <a:t>Passage de 162 colonnes à 36 colonnes</a:t>
            </a:r>
          </a:p>
        </p:txBody>
      </p:sp>
      <p:pic>
        <p:nvPicPr>
          <p:cNvPr id="1026" name="Picture 2">
            <a:extLst>
              <a:ext uri="{FF2B5EF4-FFF2-40B4-BE49-F238E27FC236}">
                <a16:creationId xmlns:a16="http://schemas.microsoft.com/office/drawing/2014/main" id="{CC6FAFB4-4BAD-5767-6526-502936C182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64"/>
          <a:stretch/>
        </p:blipFill>
        <p:spPr bwMode="auto">
          <a:xfrm>
            <a:off x="3868095" y="1782592"/>
            <a:ext cx="7800218" cy="403211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20F069D-2921-3FB4-70DB-1F0259B1CA41}"/>
              </a:ext>
            </a:extLst>
          </p:cNvPr>
          <p:cNvSpPr/>
          <p:nvPr/>
        </p:nvSpPr>
        <p:spPr>
          <a:xfrm>
            <a:off x="3868095" y="2719448"/>
            <a:ext cx="787032" cy="3009600"/>
          </a:xfrm>
          <a:prstGeom prst="rect">
            <a:avLst/>
          </a:prstGeom>
          <a:solidFill>
            <a:srgbClr val="E48312">
              <a:alpha val="3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96304C6B-368D-DAC1-9132-588EDD37F1D4}"/>
              </a:ext>
            </a:extLst>
          </p:cNvPr>
          <p:cNvSpPr/>
          <p:nvPr/>
        </p:nvSpPr>
        <p:spPr>
          <a:xfrm>
            <a:off x="9245638" y="2719448"/>
            <a:ext cx="183370" cy="3009600"/>
          </a:xfrm>
          <a:prstGeom prst="rect">
            <a:avLst/>
          </a:prstGeom>
          <a:solidFill>
            <a:srgbClr val="E48312">
              <a:alpha val="3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749901BB-C60D-6A86-80C1-AAE60E42B09E}"/>
              </a:ext>
            </a:extLst>
          </p:cNvPr>
          <p:cNvSpPr/>
          <p:nvPr/>
        </p:nvSpPr>
        <p:spPr>
          <a:xfrm>
            <a:off x="10598510" y="2715420"/>
            <a:ext cx="183370" cy="3009600"/>
          </a:xfrm>
          <a:prstGeom prst="rect">
            <a:avLst/>
          </a:prstGeom>
          <a:solidFill>
            <a:srgbClr val="E48312">
              <a:alpha val="3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8B66D007-F210-71FE-794F-3163E3A657BD}"/>
              </a:ext>
            </a:extLst>
          </p:cNvPr>
          <p:cNvSpPr/>
          <p:nvPr/>
        </p:nvSpPr>
        <p:spPr>
          <a:xfrm>
            <a:off x="8877288" y="2715420"/>
            <a:ext cx="183370" cy="3009600"/>
          </a:xfrm>
          <a:prstGeom prst="rect">
            <a:avLst/>
          </a:prstGeom>
          <a:solidFill>
            <a:srgbClr val="15E400">
              <a:alpha val="3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itre 1">
            <a:extLst>
              <a:ext uri="{FF2B5EF4-FFF2-40B4-BE49-F238E27FC236}">
                <a16:creationId xmlns:a16="http://schemas.microsoft.com/office/drawing/2014/main" id="{2684850E-5BCD-17E8-1A8C-FC280B89F329}"/>
              </a:ext>
            </a:extLst>
          </p:cNvPr>
          <p:cNvSpPr>
            <a:spLocks noGrp="1"/>
          </p:cNvSpPr>
          <p:nvPr>
            <p:ph type="title"/>
          </p:nvPr>
        </p:nvSpPr>
        <p:spPr>
          <a:xfrm>
            <a:off x="252918" y="1123837"/>
            <a:ext cx="3063853" cy="4601183"/>
          </a:xfrm>
        </p:spPr>
        <p:txBody>
          <a:bodyPr>
            <a:normAutofit/>
          </a:bodyPr>
          <a:lstStyle/>
          <a:p>
            <a:r>
              <a:rPr lang="fr-FR" sz="2000" dirty="0"/>
              <a:t>Sommaire</a:t>
            </a:r>
            <a:br>
              <a:rPr lang="fr-FR" dirty="0"/>
            </a:br>
            <a:br>
              <a:rPr lang="fr-FR" sz="2000" dirty="0"/>
            </a:br>
            <a:r>
              <a:rPr lang="fr-FR" sz="2000" dirty="0">
                <a:solidFill>
                  <a:prstClr val="white"/>
                </a:solidFill>
              </a:rPr>
              <a:t>Présentation ÉQUI CADDIE</a:t>
            </a:r>
            <a:br>
              <a:rPr lang="fr-FR" sz="2000" dirty="0">
                <a:solidFill>
                  <a:prstClr val="white"/>
                </a:solidFill>
              </a:rPr>
            </a:br>
            <a:r>
              <a:rPr lang="fr-FR" sz="2000" dirty="0">
                <a:solidFill>
                  <a:schemeClr val="tx1"/>
                </a:solidFill>
              </a:rPr>
              <a:t>Sélection des variables</a:t>
            </a:r>
            <a:br>
              <a:rPr lang="fr-FR" sz="2000" dirty="0"/>
            </a:br>
            <a:r>
              <a:rPr lang="fr-FR" sz="2000" dirty="0">
                <a:solidFill>
                  <a:schemeClr val="bg1"/>
                </a:solidFill>
              </a:rPr>
              <a:t>Nettoyage</a:t>
            </a:r>
            <a:br>
              <a:rPr lang="fr-FR" sz="2000" dirty="0">
                <a:solidFill>
                  <a:srgbClr val="000000"/>
                </a:solidFill>
              </a:rPr>
            </a:br>
            <a:r>
              <a:rPr lang="fr-FR" sz="1600" dirty="0">
                <a:solidFill>
                  <a:srgbClr val="000000"/>
                </a:solidFill>
              </a:rPr>
              <a:t>      </a:t>
            </a:r>
            <a:r>
              <a:rPr lang="fr-FR" sz="1600" dirty="0">
                <a:solidFill>
                  <a:prstClr val="white"/>
                </a:solidFill>
              </a:rPr>
              <a:t>Suppression de lignes / code</a:t>
            </a:r>
            <a:br>
              <a:rPr lang="fr-FR" sz="1600" dirty="0">
                <a:solidFill>
                  <a:prstClr val="white"/>
                </a:solidFill>
              </a:rPr>
            </a:br>
            <a:r>
              <a:rPr lang="fr-FR" sz="1600" dirty="0"/>
              <a:t>      </a:t>
            </a:r>
            <a:r>
              <a:rPr lang="fr-FR" sz="1600" dirty="0">
                <a:solidFill>
                  <a:schemeClr val="bg1"/>
                </a:solidFill>
              </a:rPr>
              <a:t>Récupération des doses servies</a:t>
            </a:r>
            <a:br>
              <a:rPr lang="fr-FR" sz="1600" dirty="0">
                <a:solidFill>
                  <a:srgbClr val="000000"/>
                </a:solidFill>
              </a:rPr>
            </a:br>
            <a:r>
              <a:rPr lang="fr-FR" sz="1600" dirty="0"/>
              <a:t>      </a:t>
            </a:r>
            <a:r>
              <a:rPr lang="fr-FR" sz="1600" dirty="0">
                <a:solidFill>
                  <a:schemeClr val="bg1"/>
                </a:solidFill>
              </a:rPr>
              <a:t>Traitement des valeurs  aberrantes</a:t>
            </a:r>
            <a:br>
              <a:rPr lang="fr-FR" sz="1600" dirty="0">
                <a:solidFill>
                  <a:schemeClr val="tx1"/>
                </a:solidFill>
              </a:rPr>
            </a:br>
            <a:r>
              <a:rPr lang="fr-FR" sz="1600" dirty="0">
                <a:solidFill>
                  <a:schemeClr val="tx1"/>
                </a:solidFill>
              </a:rPr>
              <a:t>      </a:t>
            </a:r>
            <a:r>
              <a:rPr lang="fr-FR" sz="1600" dirty="0">
                <a:solidFill>
                  <a:schemeClr val="bg1"/>
                </a:solidFill>
              </a:rPr>
              <a:t>Suppression de lignes / nutriments</a:t>
            </a:r>
            <a:br>
              <a:rPr lang="fr-FR" sz="1600" dirty="0">
                <a:solidFill>
                  <a:schemeClr val="tx1"/>
                </a:solidFill>
              </a:rPr>
            </a:br>
            <a:r>
              <a:rPr lang="fr-FR" sz="1600" dirty="0">
                <a:solidFill>
                  <a:schemeClr val="bg1"/>
                </a:solidFill>
              </a:rPr>
              <a:t>      Détermination de groupes</a:t>
            </a:r>
            <a:br>
              <a:rPr lang="fr-FR" sz="1600" dirty="0">
                <a:solidFill>
                  <a:schemeClr val="tx1"/>
                </a:solidFill>
              </a:rPr>
            </a:br>
            <a:r>
              <a:rPr lang="fr-FR" sz="1600" dirty="0">
                <a:solidFill>
                  <a:schemeClr val="tx1"/>
                </a:solidFill>
              </a:rPr>
              <a:t>      </a:t>
            </a:r>
            <a:r>
              <a:rPr lang="fr-FR" sz="1600" dirty="0">
                <a:solidFill>
                  <a:schemeClr val="bg1"/>
                </a:solidFill>
              </a:rPr>
              <a:t>Nettoyage des groupes</a:t>
            </a:r>
            <a:br>
              <a:rPr lang="fr-FR" sz="1600" dirty="0">
                <a:solidFill>
                  <a:schemeClr val="bg1"/>
                </a:solidFill>
              </a:rPr>
            </a:br>
            <a:r>
              <a:rPr lang="fr-FR" sz="1600" dirty="0">
                <a:solidFill>
                  <a:schemeClr val="tx1"/>
                </a:solidFill>
              </a:rPr>
              <a:t>      </a:t>
            </a:r>
            <a:r>
              <a:rPr lang="fr-FR" sz="1600" dirty="0">
                <a:solidFill>
                  <a:schemeClr val="bg1"/>
                </a:solidFill>
              </a:rPr>
              <a:t>Imputation des groupes</a:t>
            </a:r>
            <a:br>
              <a:rPr lang="fr-FR" sz="1600" dirty="0">
                <a:solidFill>
                  <a:schemeClr val="bg1"/>
                </a:solidFill>
              </a:rPr>
            </a:br>
            <a:r>
              <a:rPr lang="fr-FR" sz="1600" dirty="0">
                <a:solidFill>
                  <a:schemeClr val="bg1"/>
                </a:solidFill>
              </a:rPr>
              <a:t>      Imputation des nutriments</a:t>
            </a:r>
            <a:br>
              <a:rPr lang="fr-FR" sz="1600" dirty="0">
                <a:solidFill>
                  <a:schemeClr val="tx1"/>
                </a:solidFill>
              </a:rPr>
            </a:br>
            <a:r>
              <a:rPr lang="fr-FR" sz="1600" dirty="0">
                <a:solidFill>
                  <a:schemeClr val="tx1"/>
                </a:solidFill>
              </a:rPr>
              <a:t>      </a:t>
            </a:r>
            <a:r>
              <a:rPr lang="fr-FR" sz="1600" dirty="0">
                <a:solidFill>
                  <a:schemeClr val="bg1"/>
                </a:solidFill>
              </a:rPr>
              <a:t>Imputation des </a:t>
            </a:r>
            <a:r>
              <a:rPr lang="fr-FR" sz="1600" dirty="0" err="1">
                <a:solidFill>
                  <a:schemeClr val="bg1"/>
                </a:solidFill>
              </a:rPr>
              <a:t>serving_size</a:t>
            </a:r>
            <a:br>
              <a:rPr lang="fr-FR" sz="1600" dirty="0">
                <a:solidFill>
                  <a:schemeClr val="bg1"/>
                </a:solidFill>
              </a:rPr>
            </a:br>
            <a:r>
              <a:rPr lang="fr-FR" sz="2000" dirty="0">
                <a:solidFill>
                  <a:schemeClr val="bg1"/>
                </a:solidFill>
              </a:rPr>
              <a:t>Exploration</a:t>
            </a:r>
            <a:br>
              <a:rPr lang="fr-FR" sz="2000" dirty="0">
                <a:solidFill>
                  <a:schemeClr val="bg1"/>
                </a:solidFill>
              </a:rPr>
            </a:br>
            <a:r>
              <a:rPr lang="fr-FR" sz="2000" dirty="0"/>
              <a:t>Conclusion</a:t>
            </a:r>
            <a:endParaRPr lang="fr-FR" dirty="0"/>
          </a:p>
        </p:txBody>
      </p:sp>
    </p:spTree>
    <p:extLst>
      <p:ext uri="{BB962C8B-B14F-4D97-AF65-F5344CB8AC3E}">
        <p14:creationId xmlns:p14="http://schemas.microsoft.com/office/powerpoint/2010/main" val="1102410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7">
            <a:extLst>
              <a:ext uri="{FF2B5EF4-FFF2-40B4-BE49-F238E27FC236}">
                <a16:creationId xmlns:a16="http://schemas.microsoft.com/office/drawing/2014/main" id="{BE9FC94A-256B-DA6C-21B2-6987C7E5C79D}"/>
              </a:ext>
            </a:extLst>
          </p:cNvPr>
          <p:cNvSpPr>
            <a:spLocks noGrp="1"/>
          </p:cNvSpPr>
          <p:nvPr>
            <p:ph type="dt" sz="half" idx="10"/>
          </p:nvPr>
        </p:nvSpPr>
        <p:spPr>
          <a:xfrm>
            <a:off x="262465" y="6356350"/>
            <a:ext cx="2743200" cy="365125"/>
          </a:xfrm>
        </p:spPr>
        <p:txBody>
          <a:bodyPr/>
          <a:lstStyle/>
          <a:p>
            <a:fld id="{9340A1FA-6E19-B84D-B44F-9EA3C94772CE}" type="datetimeFigureOut">
              <a:rPr lang="fr-FR" smtClean="0"/>
              <a:t>07/09/2022</a:t>
            </a:fld>
            <a:endParaRPr lang="fr-FR" dirty="0"/>
          </a:p>
        </p:txBody>
      </p:sp>
      <p:sp>
        <p:nvSpPr>
          <p:cNvPr id="10" name="Footer Placeholder 8">
            <a:extLst>
              <a:ext uri="{FF2B5EF4-FFF2-40B4-BE49-F238E27FC236}">
                <a16:creationId xmlns:a16="http://schemas.microsoft.com/office/drawing/2014/main" id="{12815FEB-D04D-986C-A31B-5FC09C260725}"/>
              </a:ext>
            </a:extLst>
          </p:cNvPr>
          <p:cNvSpPr>
            <a:spLocks noGrp="1"/>
          </p:cNvSpPr>
          <p:nvPr>
            <p:ph type="ftr" sz="quarter" idx="11"/>
          </p:nvPr>
        </p:nvSpPr>
        <p:spPr>
          <a:xfrm>
            <a:off x="3869268" y="6356350"/>
            <a:ext cx="5911517" cy="365125"/>
          </a:xfrm>
        </p:spPr>
        <p:txBody>
          <a:bodyPr/>
          <a:lstStyle/>
          <a:p>
            <a:r>
              <a:rPr lang="fr-FR" dirty="0"/>
              <a:t>Appel à projet pour une application innovante en lien avec l’alimentation</a:t>
            </a:r>
          </a:p>
        </p:txBody>
      </p:sp>
      <p:sp>
        <p:nvSpPr>
          <p:cNvPr id="11" name="Slide Number Placeholder 9">
            <a:extLst>
              <a:ext uri="{FF2B5EF4-FFF2-40B4-BE49-F238E27FC236}">
                <a16:creationId xmlns:a16="http://schemas.microsoft.com/office/drawing/2014/main" id="{A96FFC0E-D2DC-B19F-9E6D-1572F3BDD8A7}"/>
              </a:ext>
            </a:extLst>
          </p:cNvPr>
          <p:cNvSpPr>
            <a:spLocks noGrp="1"/>
          </p:cNvSpPr>
          <p:nvPr>
            <p:ph type="sldNum" sz="quarter" idx="12"/>
          </p:nvPr>
        </p:nvSpPr>
        <p:spPr>
          <a:xfrm>
            <a:off x="10634135" y="6356350"/>
            <a:ext cx="1530927" cy="365125"/>
          </a:xfrm>
        </p:spPr>
        <p:txBody>
          <a:bodyPr/>
          <a:lstStyle/>
          <a:p>
            <a:fld id="{5512D3FE-F9F0-CC4E-97E8-B1A0F918D60F}" type="slidenum">
              <a:rPr lang="fr-FR" smtClean="0"/>
              <a:t>7</a:t>
            </a:fld>
            <a:r>
              <a:rPr lang="fr-FR" dirty="0"/>
              <a:t>/24</a:t>
            </a:r>
          </a:p>
        </p:txBody>
      </p:sp>
      <p:graphicFrame>
        <p:nvGraphicFramePr>
          <p:cNvPr id="2" name="Tableau 3">
            <a:extLst>
              <a:ext uri="{FF2B5EF4-FFF2-40B4-BE49-F238E27FC236}">
                <a16:creationId xmlns:a16="http://schemas.microsoft.com/office/drawing/2014/main" id="{D9269343-EA18-2542-4965-B52E3A501531}"/>
              </a:ext>
            </a:extLst>
          </p:cNvPr>
          <p:cNvGraphicFramePr>
            <a:graphicFrameLocks noGrp="1"/>
          </p:cNvGraphicFramePr>
          <p:nvPr>
            <p:ph idx="1"/>
            <p:extLst>
              <p:ext uri="{D42A27DB-BD31-4B8C-83A1-F6EECF244321}">
                <p14:modId xmlns:p14="http://schemas.microsoft.com/office/powerpoint/2010/main" val="775811255"/>
              </p:ext>
            </p:extLst>
          </p:nvPr>
        </p:nvGraphicFramePr>
        <p:xfrm>
          <a:off x="3874038" y="783746"/>
          <a:ext cx="7525560" cy="457200"/>
        </p:xfrm>
        <a:graphic>
          <a:graphicData uri="http://schemas.openxmlformats.org/drawingml/2006/table">
            <a:tbl>
              <a:tblPr bandRow="1">
                <a:tableStyleId>{5C22544A-7EE6-4342-B048-85BDC9FD1C3A}</a:tableStyleId>
              </a:tblPr>
              <a:tblGrid>
                <a:gridCol w="646462">
                  <a:extLst>
                    <a:ext uri="{9D8B030D-6E8A-4147-A177-3AD203B41FA5}">
                      <a16:colId xmlns:a16="http://schemas.microsoft.com/office/drawing/2014/main" val="3762482882"/>
                    </a:ext>
                  </a:extLst>
                </a:gridCol>
                <a:gridCol w="1660844">
                  <a:extLst>
                    <a:ext uri="{9D8B030D-6E8A-4147-A177-3AD203B41FA5}">
                      <a16:colId xmlns:a16="http://schemas.microsoft.com/office/drawing/2014/main" val="3226218396"/>
                    </a:ext>
                  </a:extLst>
                </a:gridCol>
                <a:gridCol w="905256">
                  <a:extLst>
                    <a:ext uri="{9D8B030D-6E8A-4147-A177-3AD203B41FA5}">
                      <a16:colId xmlns:a16="http://schemas.microsoft.com/office/drawing/2014/main" val="1479165127"/>
                    </a:ext>
                  </a:extLst>
                </a:gridCol>
                <a:gridCol w="1188720">
                  <a:extLst>
                    <a:ext uri="{9D8B030D-6E8A-4147-A177-3AD203B41FA5}">
                      <a16:colId xmlns:a16="http://schemas.microsoft.com/office/drawing/2014/main" val="2795630827"/>
                    </a:ext>
                  </a:extLst>
                </a:gridCol>
                <a:gridCol w="1435608">
                  <a:extLst>
                    <a:ext uri="{9D8B030D-6E8A-4147-A177-3AD203B41FA5}">
                      <a16:colId xmlns:a16="http://schemas.microsoft.com/office/drawing/2014/main" val="3227663492"/>
                    </a:ext>
                  </a:extLst>
                </a:gridCol>
                <a:gridCol w="1688670">
                  <a:extLst>
                    <a:ext uri="{9D8B030D-6E8A-4147-A177-3AD203B41FA5}">
                      <a16:colId xmlns:a16="http://schemas.microsoft.com/office/drawing/2014/main" val="1975335145"/>
                    </a:ext>
                  </a:extLst>
                </a:gridCol>
              </a:tblGrid>
              <a:tr h="365125">
                <a:tc>
                  <a:txBody>
                    <a:bodyPr/>
                    <a:lstStyle/>
                    <a:p>
                      <a:r>
                        <a:rPr lang="fr-FR" sz="1200" dirty="0"/>
                        <a:t>Étape</a:t>
                      </a:r>
                    </a:p>
                  </a:txBody>
                  <a:tcPr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fontAlgn="ctr"/>
                      <a:r>
                        <a:rPr lang="fr-FR" sz="1200" dirty="0"/>
                        <a:t>Suppression des produits sans code</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lignes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320 772</a:t>
                      </a:r>
                    </a:p>
                    <a:p>
                      <a:r>
                        <a:rPr lang="fr-FR" sz="1200" dirty="0"/>
                        <a:t>Après : 320 749</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valeurs manquantes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7 500 milliers</a:t>
                      </a:r>
                    </a:p>
                    <a:p>
                      <a:r>
                        <a:rPr lang="fr-FR" sz="1200" dirty="0"/>
                        <a:t>Après : 7 499 milliers</a:t>
                      </a:r>
                    </a:p>
                  </a:txBody>
                  <a:tcPr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576997727"/>
                  </a:ext>
                </a:extLst>
              </a:tr>
            </a:tbl>
          </a:graphicData>
        </a:graphic>
      </p:graphicFrame>
      <p:sp>
        <p:nvSpPr>
          <p:cNvPr id="5" name="Espace réservé du contenu 2">
            <a:extLst>
              <a:ext uri="{FF2B5EF4-FFF2-40B4-BE49-F238E27FC236}">
                <a16:creationId xmlns:a16="http://schemas.microsoft.com/office/drawing/2014/main" id="{D3C670FE-33C8-5156-8595-255F2A94D345}"/>
              </a:ext>
            </a:extLst>
          </p:cNvPr>
          <p:cNvSpPr txBox="1">
            <a:spLocks/>
          </p:cNvSpPr>
          <p:nvPr/>
        </p:nvSpPr>
        <p:spPr>
          <a:xfrm>
            <a:off x="3869268" y="1474268"/>
            <a:ext cx="7315200" cy="3554932"/>
          </a:xfrm>
          <a:prstGeom prst="rect">
            <a:avLst/>
          </a:prstGeom>
        </p:spPr>
        <p:txBody>
          <a:bodyPr vert="horz" lIns="91440" tIns="45720" rIns="91440" bIns="45720" rtlCol="0" anchor="t" anchorCtr="0">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fr-FR" sz="1400" dirty="0"/>
              <a:t>Besoin de code pour le scan des codes-barres : Suppression de produits sans valeur sur la variable code, ainsi que des doublons (aucun doublon recensé)</a:t>
            </a:r>
          </a:p>
        </p:txBody>
      </p:sp>
      <p:sp>
        <p:nvSpPr>
          <p:cNvPr id="3" name="Rectangle : coins arrondis 2">
            <a:extLst>
              <a:ext uri="{FF2B5EF4-FFF2-40B4-BE49-F238E27FC236}">
                <a16:creationId xmlns:a16="http://schemas.microsoft.com/office/drawing/2014/main" id="{B7AA83C5-91C5-EBB9-38D0-759225BD9A6E}"/>
              </a:ext>
            </a:extLst>
          </p:cNvPr>
          <p:cNvSpPr/>
          <p:nvPr/>
        </p:nvSpPr>
        <p:spPr>
          <a:xfrm>
            <a:off x="4952609" y="4146931"/>
            <a:ext cx="2146236" cy="428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Glucides</a:t>
            </a:r>
          </a:p>
        </p:txBody>
      </p:sp>
      <p:pic>
        <p:nvPicPr>
          <p:cNvPr id="4" name="Picture 4" descr="Concept De Scanner De Code Barres De Smartphone Illustration Stock -  Illustration du cellule, code: 51728364">
            <a:extLst>
              <a:ext uri="{FF2B5EF4-FFF2-40B4-BE49-F238E27FC236}">
                <a16:creationId xmlns:a16="http://schemas.microsoft.com/office/drawing/2014/main" id="{1BA2924F-3836-D595-7A21-2218ED3179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18" t="15568" r="4879" b="27090"/>
          <a:stretch/>
        </p:blipFill>
        <p:spPr bwMode="auto">
          <a:xfrm>
            <a:off x="5317068" y="2115677"/>
            <a:ext cx="1417320" cy="7498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au 3">
            <a:extLst>
              <a:ext uri="{FF2B5EF4-FFF2-40B4-BE49-F238E27FC236}">
                <a16:creationId xmlns:a16="http://schemas.microsoft.com/office/drawing/2014/main" id="{5744A65F-2FE7-25D0-1F26-E81C03F2A2AE}"/>
              </a:ext>
            </a:extLst>
          </p:cNvPr>
          <p:cNvGraphicFramePr>
            <a:graphicFrameLocks/>
          </p:cNvGraphicFramePr>
          <p:nvPr>
            <p:extLst>
              <p:ext uri="{D42A27DB-BD31-4B8C-83A1-F6EECF244321}">
                <p14:modId xmlns:p14="http://schemas.microsoft.com/office/powerpoint/2010/main" val="2253581634"/>
              </p:ext>
            </p:extLst>
          </p:nvPr>
        </p:nvGraphicFramePr>
        <p:xfrm>
          <a:off x="3869268" y="3195570"/>
          <a:ext cx="7525560" cy="640080"/>
        </p:xfrm>
        <a:graphic>
          <a:graphicData uri="http://schemas.openxmlformats.org/drawingml/2006/table">
            <a:tbl>
              <a:tblPr bandRow="1">
                <a:tableStyleId>{5C22544A-7EE6-4342-B048-85BDC9FD1C3A}</a:tableStyleId>
              </a:tblPr>
              <a:tblGrid>
                <a:gridCol w="646462">
                  <a:extLst>
                    <a:ext uri="{9D8B030D-6E8A-4147-A177-3AD203B41FA5}">
                      <a16:colId xmlns:a16="http://schemas.microsoft.com/office/drawing/2014/main" val="3762482882"/>
                    </a:ext>
                  </a:extLst>
                </a:gridCol>
                <a:gridCol w="1660844">
                  <a:extLst>
                    <a:ext uri="{9D8B030D-6E8A-4147-A177-3AD203B41FA5}">
                      <a16:colId xmlns:a16="http://schemas.microsoft.com/office/drawing/2014/main" val="3226218396"/>
                    </a:ext>
                  </a:extLst>
                </a:gridCol>
                <a:gridCol w="905256">
                  <a:extLst>
                    <a:ext uri="{9D8B030D-6E8A-4147-A177-3AD203B41FA5}">
                      <a16:colId xmlns:a16="http://schemas.microsoft.com/office/drawing/2014/main" val="1479165127"/>
                    </a:ext>
                  </a:extLst>
                </a:gridCol>
                <a:gridCol w="1188720">
                  <a:extLst>
                    <a:ext uri="{9D8B030D-6E8A-4147-A177-3AD203B41FA5}">
                      <a16:colId xmlns:a16="http://schemas.microsoft.com/office/drawing/2014/main" val="2795630827"/>
                    </a:ext>
                  </a:extLst>
                </a:gridCol>
                <a:gridCol w="1435608">
                  <a:extLst>
                    <a:ext uri="{9D8B030D-6E8A-4147-A177-3AD203B41FA5}">
                      <a16:colId xmlns:a16="http://schemas.microsoft.com/office/drawing/2014/main" val="3227663492"/>
                    </a:ext>
                  </a:extLst>
                </a:gridCol>
                <a:gridCol w="1688670">
                  <a:extLst>
                    <a:ext uri="{9D8B030D-6E8A-4147-A177-3AD203B41FA5}">
                      <a16:colId xmlns:a16="http://schemas.microsoft.com/office/drawing/2014/main" val="1975335145"/>
                    </a:ext>
                  </a:extLst>
                </a:gridCol>
              </a:tblGrid>
              <a:tr h="365125">
                <a:tc>
                  <a:txBody>
                    <a:bodyPr/>
                    <a:lstStyle/>
                    <a:p>
                      <a:r>
                        <a:rPr lang="fr-FR" sz="1200" dirty="0"/>
                        <a:t>Étape</a:t>
                      </a:r>
                    </a:p>
                  </a:txBody>
                  <a:tcPr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fontAlgn="ctr"/>
                      <a:r>
                        <a:rPr lang="fr-FR" sz="1200" dirty="0"/>
                        <a:t>Suppression des produits sans les nutriments de base</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lignes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320 749</a:t>
                      </a:r>
                    </a:p>
                    <a:p>
                      <a:r>
                        <a:rPr lang="fr-FR" sz="1200" dirty="0"/>
                        <a:t>Après : 266 525</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valeurs manquantes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7 499 milliers</a:t>
                      </a:r>
                    </a:p>
                    <a:p>
                      <a:r>
                        <a:rPr lang="fr-FR" sz="1200" dirty="0"/>
                        <a:t>Après : 5 778 milliers</a:t>
                      </a:r>
                    </a:p>
                  </a:txBody>
                  <a:tcPr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576997727"/>
                  </a:ext>
                </a:extLst>
              </a:tr>
            </a:tbl>
          </a:graphicData>
        </a:graphic>
      </p:graphicFrame>
      <p:sp>
        <p:nvSpPr>
          <p:cNvPr id="7" name="Rectangle : coins arrondis 6">
            <a:extLst>
              <a:ext uri="{FF2B5EF4-FFF2-40B4-BE49-F238E27FC236}">
                <a16:creationId xmlns:a16="http://schemas.microsoft.com/office/drawing/2014/main" id="{A8898F4A-06B1-E2F3-AEF7-1EA3602B9527}"/>
              </a:ext>
            </a:extLst>
          </p:cNvPr>
          <p:cNvSpPr/>
          <p:nvPr/>
        </p:nvSpPr>
        <p:spPr>
          <a:xfrm>
            <a:off x="4952609" y="4803818"/>
            <a:ext cx="2146236" cy="428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Lipides</a:t>
            </a:r>
          </a:p>
        </p:txBody>
      </p:sp>
      <p:sp>
        <p:nvSpPr>
          <p:cNvPr id="8" name="Rectangle : coins arrondis 7">
            <a:extLst>
              <a:ext uri="{FF2B5EF4-FFF2-40B4-BE49-F238E27FC236}">
                <a16:creationId xmlns:a16="http://schemas.microsoft.com/office/drawing/2014/main" id="{0410DB6D-2AAF-6324-8CB6-D63CBD356F9A}"/>
              </a:ext>
            </a:extLst>
          </p:cNvPr>
          <p:cNvSpPr/>
          <p:nvPr/>
        </p:nvSpPr>
        <p:spPr>
          <a:xfrm>
            <a:off x="4952609" y="5460705"/>
            <a:ext cx="2146236" cy="428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Protides</a:t>
            </a:r>
          </a:p>
        </p:txBody>
      </p:sp>
      <p:pic>
        <p:nvPicPr>
          <p:cNvPr id="15" name="Picture 12" descr="Coche Vert D'isolement Sur Le Fond Transparent Illustration de Vecteur -  Illustration du croix, vert: 113459362">
            <a:extLst>
              <a:ext uri="{FF2B5EF4-FFF2-40B4-BE49-F238E27FC236}">
                <a16:creationId xmlns:a16="http://schemas.microsoft.com/office/drawing/2014/main" id="{E2245424-C7B0-6D42-AC1B-EC0F26246D9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062036" y="1941823"/>
            <a:ext cx="897392" cy="9424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Coche Vert D'isolement Sur Le Fond Transparent Illustration de Vecteur -  Illustration du croix, vert: 113459362">
            <a:extLst>
              <a:ext uri="{FF2B5EF4-FFF2-40B4-BE49-F238E27FC236}">
                <a16:creationId xmlns:a16="http://schemas.microsoft.com/office/drawing/2014/main" id="{CDA4DF40-843F-D8B7-7F03-CF7B1DB2C2DA}"/>
              </a:ext>
            </a:extLst>
          </p:cNvPr>
          <p:cNvPicPr>
            <a:picLocks noChangeAspect="1" noChangeArrowheads="1"/>
          </p:cNvPicPr>
          <p:nvPr/>
        </p:nvPicPr>
        <p:blipFill>
          <a:blip r:embed="rId4">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062036" y="4416819"/>
            <a:ext cx="897392" cy="942466"/>
          </a:xfrm>
          <a:prstGeom prst="rect">
            <a:avLst/>
          </a:prstGeom>
          <a:noFill/>
          <a:extLst>
            <a:ext uri="{909E8E84-426E-40DD-AFC4-6F175D3DCCD1}">
              <a14:hiddenFill xmlns:a14="http://schemas.microsoft.com/office/drawing/2010/main">
                <a:solidFill>
                  <a:srgbClr val="FFFFFF"/>
                </a:solidFill>
              </a14:hiddenFill>
            </a:ext>
          </a:extLst>
        </p:spPr>
      </p:pic>
      <p:sp>
        <p:nvSpPr>
          <p:cNvPr id="19" name="Titre 1">
            <a:extLst>
              <a:ext uri="{FF2B5EF4-FFF2-40B4-BE49-F238E27FC236}">
                <a16:creationId xmlns:a16="http://schemas.microsoft.com/office/drawing/2014/main" id="{7C9270E5-B67F-1457-160A-758D3116EAA8}"/>
              </a:ext>
            </a:extLst>
          </p:cNvPr>
          <p:cNvSpPr>
            <a:spLocks noGrp="1"/>
          </p:cNvSpPr>
          <p:nvPr>
            <p:ph type="title"/>
          </p:nvPr>
        </p:nvSpPr>
        <p:spPr>
          <a:xfrm>
            <a:off x="252918" y="1123837"/>
            <a:ext cx="3063853" cy="4601183"/>
          </a:xfrm>
        </p:spPr>
        <p:txBody>
          <a:bodyPr>
            <a:normAutofit/>
          </a:bodyPr>
          <a:lstStyle/>
          <a:p>
            <a:r>
              <a:rPr lang="fr-FR" sz="2000" dirty="0"/>
              <a:t>Sommaire</a:t>
            </a:r>
            <a:br>
              <a:rPr lang="fr-FR" dirty="0"/>
            </a:br>
            <a:br>
              <a:rPr lang="fr-FR" sz="2000" dirty="0"/>
            </a:br>
            <a:r>
              <a:rPr lang="fr-FR" sz="2000" dirty="0">
                <a:solidFill>
                  <a:prstClr val="white"/>
                </a:solidFill>
              </a:rPr>
              <a:t>Présentation ÉQUI CADDIE</a:t>
            </a:r>
            <a:br>
              <a:rPr lang="fr-FR" sz="2000" dirty="0">
                <a:solidFill>
                  <a:prstClr val="white"/>
                </a:solidFill>
              </a:rPr>
            </a:br>
            <a:r>
              <a:rPr lang="fr-FR" sz="2000" dirty="0">
                <a:solidFill>
                  <a:prstClr val="white"/>
                </a:solidFill>
              </a:rPr>
              <a:t>Sélection des variables</a:t>
            </a:r>
            <a:br>
              <a:rPr lang="fr-FR" sz="2000" dirty="0"/>
            </a:br>
            <a:r>
              <a:rPr lang="fr-FR" sz="2000" dirty="0">
                <a:solidFill>
                  <a:schemeClr val="tx1"/>
                </a:solidFill>
              </a:rPr>
              <a:t>Nettoyage</a:t>
            </a:r>
            <a:br>
              <a:rPr lang="fr-FR" sz="2000" dirty="0">
                <a:solidFill>
                  <a:srgbClr val="000000"/>
                </a:solidFill>
              </a:rPr>
            </a:br>
            <a:r>
              <a:rPr lang="fr-FR" sz="1600" dirty="0">
                <a:solidFill>
                  <a:srgbClr val="000000"/>
                </a:solidFill>
              </a:rPr>
              <a:t>      </a:t>
            </a:r>
            <a:r>
              <a:rPr lang="fr-FR" sz="1600" dirty="0">
                <a:solidFill>
                  <a:schemeClr val="tx1"/>
                </a:solidFill>
              </a:rPr>
              <a:t>Suppression de lignes / code</a:t>
            </a:r>
            <a:br>
              <a:rPr lang="fr-FR" sz="1600" dirty="0">
                <a:solidFill>
                  <a:prstClr val="white"/>
                </a:solidFill>
              </a:rPr>
            </a:br>
            <a:r>
              <a:rPr lang="fr-FR" sz="1600" dirty="0"/>
              <a:t>      </a:t>
            </a:r>
            <a:r>
              <a:rPr lang="fr-FR" sz="1600" dirty="0">
                <a:solidFill>
                  <a:schemeClr val="bg1"/>
                </a:solidFill>
              </a:rPr>
              <a:t>Récupération des doses servies</a:t>
            </a:r>
            <a:br>
              <a:rPr lang="fr-FR" sz="1600" dirty="0">
                <a:solidFill>
                  <a:srgbClr val="000000"/>
                </a:solidFill>
              </a:rPr>
            </a:br>
            <a:r>
              <a:rPr lang="fr-FR" sz="1600" dirty="0"/>
              <a:t>      </a:t>
            </a:r>
            <a:r>
              <a:rPr lang="fr-FR" sz="1600" dirty="0">
                <a:solidFill>
                  <a:schemeClr val="bg1"/>
                </a:solidFill>
              </a:rPr>
              <a:t>Traitement des valeurs  aberrantes</a:t>
            </a:r>
            <a:br>
              <a:rPr lang="fr-FR" sz="1600" dirty="0">
                <a:solidFill>
                  <a:schemeClr val="tx1"/>
                </a:solidFill>
              </a:rPr>
            </a:br>
            <a:r>
              <a:rPr lang="fr-FR" sz="1600" dirty="0">
                <a:solidFill>
                  <a:schemeClr val="tx1"/>
                </a:solidFill>
              </a:rPr>
              <a:t>      </a:t>
            </a:r>
            <a:r>
              <a:rPr lang="fr-FR" sz="1600" dirty="0">
                <a:solidFill>
                  <a:schemeClr val="bg1"/>
                </a:solidFill>
              </a:rPr>
              <a:t>Suppression de lignes / nutriments</a:t>
            </a:r>
            <a:br>
              <a:rPr lang="fr-FR" sz="1600" dirty="0">
                <a:solidFill>
                  <a:schemeClr val="tx1"/>
                </a:solidFill>
              </a:rPr>
            </a:br>
            <a:r>
              <a:rPr lang="fr-FR" sz="1600" dirty="0">
                <a:solidFill>
                  <a:schemeClr val="bg1"/>
                </a:solidFill>
              </a:rPr>
              <a:t>      Détermination de groupes</a:t>
            </a:r>
            <a:br>
              <a:rPr lang="fr-FR" sz="1600" dirty="0">
                <a:solidFill>
                  <a:schemeClr val="tx1"/>
                </a:solidFill>
              </a:rPr>
            </a:br>
            <a:r>
              <a:rPr lang="fr-FR" sz="1600" dirty="0">
                <a:solidFill>
                  <a:schemeClr val="tx1"/>
                </a:solidFill>
              </a:rPr>
              <a:t>      </a:t>
            </a:r>
            <a:r>
              <a:rPr lang="fr-FR" sz="1600" dirty="0">
                <a:solidFill>
                  <a:schemeClr val="bg1"/>
                </a:solidFill>
              </a:rPr>
              <a:t>Nettoyage des groupes</a:t>
            </a:r>
            <a:br>
              <a:rPr lang="fr-FR" sz="1600" dirty="0">
                <a:solidFill>
                  <a:schemeClr val="bg1"/>
                </a:solidFill>
              </a:rPr>
            </a:br>
            <a:r>
              <a:rPr lang="fr-FR" sz="1600" dirty="0">
                <a:solidFill>
                  <a:schemeClr val="tx1"/>
                </a:solidFill>
              </a:rPr>
              <a:t>      </a:t>
            </a:r>
            <a:r>
              <a:rPr lang="fr-FR" sz="1600" dirty="0">
                <a:solidFill>
                  <a:schemeClr val="bg1"/>
                </a:solidFill>
              </a:rPr>
              <a:t>Imputation des groupes</a:t>
            </a:r>
            <a:br>
              <a:rPr lang="fr-FR" sz="1600" dirty="0">
                <a:solidFill>
                  <a:schemeClr val="bg1"/>
                </a:solidFill>
              </a:rPr>
            </a:br>
            <a:r>
              <a:rPr lang="fr-FR" sz="1600" dirty="0">
                <a:solidFill>
                  <a:schemeClr val="bg1"/>
                </a:solidFill>
              </a:rPr>
              <a:t>      Imputation des nutriments</a:t>
            </a:r>
            <a:br>
              <a:rPr lang="fr-FR" sz="1600" dirty="0">
                <a:solidFill>
                  <a:schemeClr val="tx1"/>
                </a:solidFill>
              </a:rPr>
            </a:br>
            <a:r>
              <a:rPr lang="fr-FR" sz="1600" dirty="0">
                <a:solidFill>
                  <a:schemeClr val="tx1"/>
                </a:solidFill>
              </a:rPr>
              <a:t>      </a:t>
            </a:r>
            <a:r>
              <a:rPr lang="fr-FR" sz="1600" dirty="0">
                <a:solidFill>
                  <a:schemeClr val="bg1"/>
                </a:solidFill>
              </a:rPr>
              <a:t>Imputation des </a:t>
            </a:r>
            <a:r>
              <a:rPr lang="fr-FR" sz="1600" dirty="0" err="1">
                <a:solidFill>
                  <a:schemeClr val="bg1"/>
                </a:solidFill>
              </a:rPr>
              <a:t>serving_size</a:t>
            </a:r>
            <a:br>
              <a:rPr lang="fr-FR" sz="1600" dirty="0">
                <a:solidFill>
                  <a:schemeClr val="bg1"/>
                </a:solidFill>
              </a:rPr>
            </a:br>
            <a:r>
              <a:rPr lang="fr-FR" sz="2000" dirty="0">
                <a:solidFill>
                  <a:schemeClr val="bg1"/>
                </a:solidFill>
              </a:rPr>
              <a:t>Exploration</a:t>
            </a:r>
            <a:br>
              <a:rPr lang="fr-FR" sz="2000" dirty="0">
                <a:solidFill>
                  <a:schemeClr val="bg1"/>
                </a:solidFill>
              </a:rPr>
            </a:br>
            <a:r>
              <a:rPr lang="fr-FR" sz="2000" dirty="0"/>
              <a:t>Conclusion</a:t>
            </a:r>
            <a:endParaRPr lang="fr-FR" dirty="0"/>
          </a:p>
        </p:txBody>
      </p:sp>
    </p:spTree>
    <p:extLst>
      <p:ext uri="{BB962C8B-B14F-4D97-AF65-F5344CB8AC3E}">
        <p14:creationId xmlns:p14="http://schemas.microsoft.com/office/powerpoint/2010/main" val="2376495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7">
            <a:extLst>
              <a:ext uri="{FF2B5EF4-FFF2-40B4-BE49-F238E27FC236}">
                <a16:creationId xmlns:a16="http://schemas.microsoft.com/office/drawing/2014/main" id="{BE9FC94A-256B-DA6C-21B2-6987C7E5C79D}"/>
              </a:ext>
            </a:extLst>
          </p:cNvPr>
          <p:cNvSpPr>
            <a:spLocks noGrp="1"/>
          </p:cNvSpPr>
          <p:nvPr>
            <p:ph type="dt" sz="half" idx="10"/>
          </p:nvPr>
        </p:nvSpPr>
        <p:spPr>
          <a:xfrm>
            <a:off x="262465" y="6356350"/>
            <a:ext cx="2743200" cy="365125"/>
          </a:xfrm>
        </p:spPr>
        <p:txBody>
          <a:bodyPr/>
          <a:lstStyle/>
          <a:p>
            <a:fld id="{9340A1FA-6E19-B84D-B44F-9EA3C94772CE}" type="datetimeFigureOut">
              <a:rPr lang="fr-FR" smtClean="0"/>
              <a:t>07/09/2022</a:t>
            </a:fld>
            <a:endParaRPr lang="fr-FR" dirty="0"/>
          </a:p>
        </p:txBody>
      </p:sp>
      <p:sp>
        <p:nvSpPr>
          <p:cNvPr id="10" name="Footer Placeholder 8">
            <a:extLst>
              <a:ext uri="{FF2B5EF4-FFF2-40B4-BE49-F238E27FC236}">
                <a16:creationId xmlns:a16="http://schemas.microsoft.com/office/drawing/2014/main" id="{12815FEB-D04D-986C-A31B-5FC09C260725}"/>
              </a:ext>
            </a:extLst>
          </p:cNvPr>
          <p:cNvSpPr>
            <a:spLocks noGrp="1"/>
          </p:cNvSpPr>
          <p:nvPr>
            <p:ph type="ftr" sz="quarter" idx="11"/>
          </p:nvPr>
        </p:nvSpPr>
        <p:spPr>
          <a:xfrm>
            <a:off x="3869268" y="6356350"/>
            <a:ext cx="5911517" cy="365125"/>
          </a:xfrm>
        </p:spPr>
        <p:txBody>
          <a:bodyPr/>
          <a:lstStyle/>
          <a:p>
            <a:r>
              <a:rPr lang="fr-FR" dirty="0"/>
              <a:t>Appel à projet pour une application innovante en lien avec l’alimentation</a:t>
            </a:r>
          </a:p>
        </p:txBody>
      </p:sp>
      <p:sp>
        <p:nvSpPr>
          <p:cNvPr id="11" name="Slide Number Placeholder 9">
            <a:extLst>
              <a:ext uri="{FF2B5EF4-FFF2-40B4-BE49-F238E27FC236}">
                <a16:creationId xmlns:a16="http://schemas.microsoft.com/office/drawing/2014/main" id="{A96FFC0E-D2DC-B19F-9E6D-1572F3BDD8A7}"/>
              </a:ext>
            </a:extLst>
          </p:cNvPr>
          <p:cNvSpPr>
            <a:spLocks noGrp="1"/>
          </p:cNvSpPr>
          <p:nvPr>
            <p:ph type="sldNum" sz="quarter" idx="12"/>
          </p:nvPr>
        </p:nvSpPr>
        <p:spPr>
          <a:xfrm>
            <a:off x="10634135" y="6356350"/>
            <a:ext cx="1530927" cy="365125"/>
          </a:xfrm>
        </p:spPr>
        <p:txBody>
          <a:bodyPr/>
          <a:lstStyle/>
          <a:p>
            <a:fld id="{5512D3FE-F9F0-CC4E-97E8-B1A0F918D60F}" type="slidenum">
              <a:rPr lang="fr-FR" smtClean="0"/>
              <a:t>8</a:t>
            </a:fld>
            <a:r>
              <a:rPr lang="fr-FR" dirty="0"/>
              <a:t>/24</a:t>
            </a:r>
          </a:p>
        </p:txBody>
      </p:sp>
      <p:graphicFrame>
        <p:nvGraphicFramePr>
          <p:cNvPr id="2" name="Tableau 3">
            <a:extLst>
              <a:ext uri="{FF2B5EF4-FFF2-40B4-BE49-F238E27FC236}">
                <a16:creationId xmlns:a16="http://schemas.microsoft.com/office/drawing/2014/main" id="{D9269343-EA18-2542-4965-B52E3A501531}"/>
              </a:ext>
            </a:extLst>
          </p:cNvPr>
          <p:cNvGraphicFramePr>
            <a:graphicFrameLocks noGrp="1"/>
          </p:cNvGraphicFramePr>
          <p:nvPr>
            <p:ph idx="1"/>
            <p:extLst>
              <p:ext uri="{D42A27DB-BD31-4B8C-83A1-F6EECF244321}">
                <p14:modId xmlns:p14="http://schemas.microsoft.com/office/powerpoint/2010/main" val="183121604"/>
              </p:ext>
            </p:extLst>
          </p:nvPr>
        </p:nvGraphicFramePr>
        <p:xfrm>
          <a:off x="3874038" y="783746"/>
          <a:ext cx="7525560" cy="457200"/>
        </p:xfrm>
        <a:graphic>
          <a:graphicData uri="http://schemas.openxmlformats.org/drawingml/2006/table">
            <a:tbl>
              <a:tblPr bandRow="1">
                <a:tableStyleId>{5C22544A-7EE6-4342-B048-85BDC9FD1C3A}</a:tableStyleId>
              </a:tblPr>
              <a:tblGrid>
                <a:gridCol w="646462">
                  <a:extLst>
                    <a:ext uri="{9D8B030D-6E8A-4147-A177-3AD203B41FA5}">
                      <a16:colId xmlns:a16="http://schemas.microsoft.com/office/drawing/2014/main" val="3762482882"/>
                    </a:ext>
                  </a:extLst>
                </a:gridCol>
                <a:gridCol w="1660844">
                  <a:extLst>
                    <a:ext uri="{9D8B030D-6E8A-4147-A177-3AD203B41FA5}">
                      <a16:colId xmlns:a16="http://schemas.microsoft.com/office/drawing/2014/main" val="3226218396"/>
                    </a:ext>
                  </a:extLst>
                </a:gridCol>
                <a:gridCol w="905256">
                  <a:extLst>
                    <a:ext uri="{9D8B030D-6E8A-4147-A177-3AD203B41FA5}">
                      <a16:colId xmlns:a16="http://schemas.microsoft.com/office/drawing/2014/main" val="1479165127"/>
                    </a:ext>
                  </a:extLst>
                </a:gridCol>
                <a:gridCol w="1188720">
                  <a:extLst>
                    <a:ext uri="{9D8B030D-6E8A-4147-A177-3AD203B41FA5}">
                      <a16:colId xmlns:a16="http://schemas.microsoft.com/office/drawing/2014/main" val="2795630827"/>
                    </a:ext>
                  </a:extLst>
                </a:gridCol>
                <a:gridCol w="1435608">
                  <a:extLst>
                    <a:ext uri="{9D8B030D-6E8A-4147-A177-3AD203B41FA5}">
                      <a16:colId xmlns:a16="http://schemas.microsoft.com/office/drawing/2014/main" val="3227663492"/>
                    </a:ext>
                  </a:extLst>
                </a:gridCol>
                <a:gridCol w="1688670">
                  <a:extLst>
                    <a:ext uri="{9D8B030D-6E8A-4147-A177-3AD203B41FA5}">
                      <a16:colId xmlns:a16="http://schemas.microsoft.com/office/drawing/2014/main" val="1975335145"/>
                    </a:ext>
                  </a:extLst>
                </a:gridCol>
              </a:tblGrid>
              <a:tr h="365125">
                <a:tc>
                  <a:txBody>
                    <a:bodyPr/>
                    <a:lstStyle/>
                    <a:p>
                      <a:r>
                        <a:rPr lang="fr-FR" sz="1200" dirty="0"/>
                        <a:t>Étape</a:t>
                      </a:r>
                    </a:p>
                  </a:txBody>
                  <a:tcPr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fontAlgn="ctr"/>
                      <a:r>
                        <a:rPr lang="fr-FR" sz="1200" dirty="0" err="1"/>
                        <a:t>Serving_size</a:t>
                      </a:r>
                      <a:r>
                        <a:rPr lang="fr-FR" sz="1200" dirty="0"/>
                        <a:t> : format texte vers numérique</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lignes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266 525</a:t>
                      </a:r>
                    </a:p>
                    <a:p>
                      <a:r>
                        <a:rPr lang="fr-FR" sz="1200" dirty="0"/>
                        <a:t>Après : 266 525</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valeurs manquantes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7 499 milliers</a:t>
                      </a:r>
                    </a:p>
                    <a:p>
                      <a:r>
                        <a:rPr lang="fr-FR" sz="1200" dirty="0"/>
                        <a:t>Après : 7 785 milliers</a:t>
                      </a:r>
                    </a:p>
                  </a:txBody>
                  <a:tcPr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576997727"/>
                  </a:ext>
                </a:extLst>
              </a:tr>
            </a:tbl>
          </a:graphicData>
        </a:graphic>
      </p:graphicFrame>
      <p:sp>
        <p:nvSpPr>
          <p:cNvPr id="3" name="Rectangle : coins arrondis 2">
            <a:extLst>
              <a:ext uri="{FF2B5EF4-FFF2-40B4-BE49-F238E27FC236}">
                <a16:creationId xmlns:a16="http://schemas.microsoft.com/office/drawing/2014/main" id="{B7AA83C5-91C5-EBB9-38D0-759225BD9A6E}"/>
              </a:ext>
            </a:extLst>
          </p:cNvPr>
          <p:cNvSpPr/>
          <p:nvPr/>
        </p:nvSpPr>
        <p:spPr>
          <a:xfrm>
            <a:off x="4166151" y="1790441"/>
            <a:ext cx="2947482" cy="16385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85 g (85 GRM)</a:t>
            </a:r>
          </a:p>
          <a:p>
            <a:pPr algn="ctr"/>
            <a:r>
              <a:rPr lang="fr-FR" dirty="0"/>
              <a:t>20 g (0.7 oz)</a:t>
            </a:r>
          </a:p>
          <a:p>
            <a:pPr algn="ctr"/>
            <a:r>
              <a:rPr lang="fr-FR" dirty="0"/>
              <a:t>1 g (0.5 PACKET)</a:t>
            </a:r>
          </a:p>
          <a:p>
            <a:pPr algn="ctr"/>
            <a:r>
              <a:rPr lang="fr-FR" dirty="0"/>
              <a:t>…</a:t>
            </a:r>
          </a:p>
        </p:txBody>
      </p:sp>
      <p:sp>
        <p:nvSpPr>
          <p:cNvPr id="4" name="Rectangle : coins arrondis 3">
            <a:extLst>
              <a:ext uri="{FF2B5EF4-FFF2-40B4-BE49-F238E27FC236}">
                <a16:creationId xmlns:a16="http://schemas.microsoft.com/office/drawing/2014/main" id="{7F519C11-9981-9250-9404-09F272A50E3C}"/>
              </a:ext>
            </a:extLst>
          </p:cNvPr>
          <p:cNvSpPr/>
          <p:nvPr/>
        </p:nvSpPr>
        <p:spPr>
          <a:xfrm>
            <a:off x="4174427" y="3706814"/>
            <a:ext cx="2947482" cy="16385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3.2 ml (0.75 TSP | ABOUT)</a:t>
            </a:r>
          </a:p>
          <a:p>
            <a:pPr algn="ctr"/>
            <a:r>
              <a:rPr lang="fr-FR" dirty="0"/>
              <a:t>100 ml (100 ml)</a:t>
            </a:r>
          </a:p>
          <a:p>
            <a:pPr algn="ctr"/>
            <a:r>
              <a:rPr lang="fr-FR" dirty="0"/>
              <a:t>330 ml</a:t>
            </a:r>
          </a:p>
          <a:p>
            <a:pPr algn="ctr"/>
            <a:r>
              <a:rPr lang="fr-FR" dirty="0"/>
              <a:t>…</a:t>
            </a:r>
          </a:p>
        </p:txBody>
      </p:sp>
      <p:sp>
        <p:nvSpPr>
          <p:cNvPr id="6" name="Rectangle : coins arrondis 5">
            <a:extLst>
              <a:ext uri="{FF2B5EF4-FFF2-40B4-BE49-F238E27FC236}">
                <a16:creationId xmlns:a16="http://schemas.microsoft.com/office/drawing/2014/main" id="{5E47C25B-6665-5510-D013-3901A6FB47E8}"/>
              </a:ext>
            </a:extLst>
          </p:cNvPr>
          <p:cNvSpPr/>
          <p:nvPr/>
        </p:nvSpPr>
        <p:spPr>
          <a:xfrm>
            <a:off x="9250877" y="1790441"/>
            <a:ext cx="1543219" cy="16385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85</a:t>
            </a:r>
          </a:p>
          <a:p>
            <a:pPr algn="ctr"/>
            <a:r>
              <a:rPr lang="fr-FR" dirty="0"/>
              <a:t>20</a:t>
            </a:r>
          </a:p>
          <a:p>
            <a:pPr algn="ctr"/>
            <a:r>
              <a:rPr lang="fr-FR" dirty="0"/>
              <a:t>1</a:t>
            </a:r>
          </a:p>
          <a:p>
            <a:pPr algn="ctr"/>
            <a:r>
              <a:rPr lang="fr-FR" dirty="0"/>
              <a:t>…</a:t>
            </a:r>
          </a:p>
        </p:txBody>
      </p:sp>
      <p:sp>
        <p:nvSpPr>
          <p:cNvPr id="7" name="Rectangle : coins arrondis 6">
            <a:extLst>
              <a:ext uri="{FF2B5EF4-FFF2-40B4-BE49-F238E27FC236}">
                <a16:creationId xmlns:a16="http://schemas.microsoft.com/office/drawing/2014/main" id="{53C014C7-43C6-50FD-EE7C-E48904065C51}"/>
              </a:ext>
            </a:extLst>
          </p:cNvPr>
          <p:cNvSpPr/>
          <p:nvPr/>
        </p:nvSpPr>
        <p:spPr>
          <a:xfrm>
            <a:off x="9259153" y="3706814"/>
            <a:ext cx="1543220" cy="16385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3.2</a:t>
            </a:r>
          </a:p>
          <a:p>
            <a:pPr algn="ctr"/>
            <a:r>
              <a:rPr lang="fr-FR" dirty="0"/>
              <a:t>100 </a:t>
            </a:r>
          </a:p>
          <a:p>
            <a:pPr algn="ctr"/>
            <a:r>
              <a:rPr lang="fr-FR" dirty="0"/>
              <a:t>330</a:t>
            </a:r>
          </a:p>
          <a:p>
            <a:pPr algn="ctr"/>
            <a:r>
              <a:rPr lang="fr-FR" dirty="0"/>
              <a:t>…</a:t>
            </a:r>
          </a:p>
        </p:txBody>
      </p:sp>
      <p:pic>
        <p:nvPicPr>
          <p:cNvPr id="3074" name="Picture 2" descr="Environ PNG - 55 images de Environ transparentes | PNG gratuit">
            <a:extLst>
              <a:ext uri="{FF2B5EF4-FFF2-40B4-BE49-F238E27FC236}">
                <a16:creationId xmlns:a16="http://schemas.microsoft.com/office/drawing/2014/main" id="{A26508B5-8633-4382-06AC-1D6256C21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6229" y="4134358"/>
            <a:ext cx="948604" cy="9486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igne égal PNG - 404 images de Signe égal transparentes | PNG gratuit">
            <a:extLst>
              <a:ext uri="{FF2B5EF4-FFF2-40B4-BE49-F238E27FC236}">
                <a16:creationId xmlns:a16="http://schemas.microsoft.com/office/drawing/2014/main" id="{D0DF49CA-43EB-C4AD-6163-6F0FD08DF63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107" t="42699" r="18787" b="20733"/>
          <a:stretch/>
        </p:blipFill>
        <p:spPr bwMode="auto">
          <a:xfrm>
            <a:off x="7707953" y="2337136"/>
            <a:ext cx="948604" cy="693880"/>
          </a:xfrm>
          <a:prstGeom prst="rect">
            <a:avLst/>
          </a:prstGeom>
          <a:noFill/>
          <a:extLst>
            <a:ext uri="{909E8E84-426E-40DD-AFC4-6F175D3DCCD1}">
              <a14:hiddenFill xmlns:a14="http://schemas.microsoft.com/office/drawing/2010/main">
                <a:solidFill>
                  <a:srgbClr val="FFFFFF"/>
                </a:solidFill>
              </a14:hiddenFill>
            </a:ext>
          </a:extLst>
        </p:spPr>
      </p:pic>
      <p:sp>
        <p:nvSpPr>
          <p:cNvPr id="15" name="Titre 1">
            <a:extLst>
              <a:ext uri="{FF2B5EF4-FFF2-40B4-BE49-F238E27FC236}">
                <a16:creationId xmlns:a16="http://schemas.microsoft.com/office/drawing/2014/main" id="{F7FD5D3B-75B8-5BE8-75BF-C1E36CA85A78}"/>
              </a:ext>
            </a:extLst>
          </p:cNvPr>
          <p:cNvSpPr>
            <a:spLocks noGrp="1"/>
          </p:cNvSpPr>
          <p:nvPr>
            <p:ph type="title"/>
          </p:nvPr>
        </p:nvSpPr>
        <p:spPr>
          <a:xfrm>
            <a:off x="252918" y="1123837"/>
            <a:ext cx="3063853" cy="4601183"/>
          </a:xfrm>
        </p:spPr>
        <p:txBody>
          <a:bodyPr>
            <a:normAutofit/>
          </a:bodyPr>
          <a:lstStyle/>
          <a:p>
            <a:r>
              <a:rPr lang="fr-FR" sz="2000" dirty="0"/>
              <a:t>Sommaire</a:t>
            </a:r>
            <a:br>
              <a:rPr lang="fr-FR" dirty="0"/>
            </a:br>
            <a:br>
              <a:rPr lang="fr-FR" sz="2000" dirty="0"/>
            </a:br>
            <a:r>
              <a:rPr lang="fr-FR" sz="2000" dirty="0">
                <a:solidFill>
                  <a:prstClr val="white"/>
                </a:solidFill>
              </a:rPr>
              <a:t>Présentation ÉQUI CADDIE</a:t>
            </a:r>
            <a:br>
              <a:rPr lang="fr-FR" sz="2000" dirty="0">
                <a:solidFill>
                  <a:prstClr val="white"/>
                </a:solidFill>
              </a:rPr>
            </a:br>
            <a:r>
              <a:rPr lang="fr-FR" sz="2000" dirty="0">
                <a:solidFill>
                  <a:prstClr val="white"/>
                </a:solidFill>
              </a:rPr>
              <a:t>Sélection des variables</a:t>
            </a:r>
            <a:br>
              <a:rPr lang="fr-FR" sz="2000" dirty="0"/>
            </a:br>
            <a:r>
              <a:rPr lang="fr-FR" sz="2000" dirty="0">
                <a:solidFill>
                  <a:schemeClr val="tx1"/>
                </a:solidFill>
              </a:rPr>
              <a:t>Nettoyage</a:t>
            </a:r>
            <a:br>
              <a:rPr lang="fr-FR" sz="2000" dirty="0">
                <a:solidFill>
                  <a:srgbClr val="000000"/>
                </a:solidFill>
              </a:rPr>
            </a:br>
            <a:r>
              <a:rPr lang="fr-FR" sz="1600" dirty="0">
                <a:solidFill>
                  <a:srgbClr val="000000"/>
                </a:solidFill>
              </a:rPr>
              <a:t>      </a:t>
            </a:r>
            <a:r>
              <a:rPr lang="fr-FR" sz="1600" dirty="0">
                <a:solidFill>
                  <a:prstClr val="white"/>
                </a:solidFill>
              </a:rPr>
              <a:t>Suppression de lignes / code</a:t>
            </a:r>
            <a:br>
              <a:rPr lang="fr-FR" sz="1600" dirty="0">
                <a:solidFill>
                  <a:prstClr val="white"/>
                </a:solidFill>
              </a:rPr>
            </a:br>
            <a:r>
              <a:rPr lang="fr-FR" sz="1600" dirty="0"/>
              <a:t>      </a:t>
            </a:r>
            <a:r>
              <a:rPr lang="fr-FR" sz="1600" dirty="0">
                <a:solidFill>
                  <a:schemeClr val="tx1"/>
                </a:solidFill>
              </a:rPr>
              <a:t>Récupération des doses servies</a:t>
            </a:r>
            <a:br>
              <a:rPr lang="fr-FR" sz="1600" dirty="0">
                <a:solidFill>
                  <a:srgbClr val="000000"/>
                </a:solidFill>
              </a:rPr>
            </a:br>
            <a:r>
              <a:rPr lang="fr-FR" sz="1600" dirty="0"/>
              <a:t>      </a:t>
            </a:r>
            <a:r>
              <a:rPr lang="fr-FR" sz="1600" dirty="0">
                <a:solidFill>
                  <a:schemeClr val="bg1"/>
                </a:solidFill>
              </a:rPr>
              <a:t>Traitement des valeurs  aberrantes</a:t>
            </a:r>
            <a:br>
              <a:rPr lang="fr-FR" sz="1600" dirty="0">
                <a:solidFill>
                  <a:schemeClr val="tx1"/>
                </a:solidFill>
              </a:rPr>
            </a:br>
            <a:r>
              <a:rPr lang="fr-FR" sz="1600" dirty="0">
                <a:solidFill>
                  <a:schemeClr val="tx1"/>
                </a:solidFill>
              </a:rPr>
              <a:t>      </a:t>
            </a:r>
            <a:r>
              <a:rPr lang="fr-FR" sz="1600" dirty="0">
                <a:solidFill>
                  <a:schemeClr val="bg1"/>
                </a:solidFill>
              </a:rPr>
              <a:t>Suppression de lignes / nutriments</a:t>
            </a:r>
            <a:br>
              <a:rPr lang="fr-FR" sz="1600" dirty="0">
                <a:solidFill>
                  <a:schemeClr val="tx1"/>
                </a:solidFill>
              </a:rPr>
            </a:br>
            <a:r>
              <a:rPr lang="fr-FR" sz="1600" dirty="0">
                <a:solidFill>
                  <a:schemeClr val="bg1"/>
                </a:solidFill>
              </a:rPr>
              <a:t>      Détermination de groupes</a:t>
            </a:r>
            <a:br>
              <a:rPr lang="fr-FR" sz="1600" dirty="0">
                <a:solidFill>
                  <a:schemeClr val="tx1"/>
                </a:solidFill>
              </a:rPr>
            </a:br>
            <a:r>
              <a:rPr lang="fr-FR" sz="1600" dirty="0">
                <a:solidFill>
                  <a:schemeClr val="tx1"/>
                </a:solidFill>
              </a:rPr>
              <a:t>      </a:t>
            </a:r>
            <a:r>
              <a:rPr lang="fr-FR" sz="1600" dirty="0">
                <a:solidFill>
                  <a:schemeClr val="bg1"/>
                </a:solidFill>
              </a:rPr>
              <a:t>Nettoyage des groupes</a:t>
            </a:r>
            <a:br>
              <a:rPr lang="fr-FR" sz="1600" dirty="0">
                <a:solidFill>
                  <a:schemeClr val="bg1"/>
                </a:solidFill>
              </a:rPr>
            </a:br>
            <a:r>
              <a:rPr lang="fr-FR" sz="1600" dirty="0">
                <a:solidFill>
                  <a:schemeClr val="tx1"/>
                </a:solidFill>
              </a:rPr>
              <a:t>      </a:t>
            </a:r>
            <a:r>
              <a:rPr lang="fr-FR" sz="1600" dirty="0">
                <a:solidFill>
                  <a:schemeClr val="bg1"/>
                </a:solidFill>
              </a:rPr>
              <a:t>Imputation des groupes</a:t>
            </a:r>
            <a:br>
              <a:rPr lang="fr-FR" sz="1600" dirty="0">
                <a:solidFill>
                  <a:schemeClr val="bg1"/>
                </a:solidFill>
              </a:rPr>
            </a:br>
            <a:r>
              <a:rPr lang="fr-FR" sz="1600" dirty="0">
                <a:solidFill>
                  <a:schemeClr val="bg1"/>
                </a:solidFill>
              </a:rPr>
              <a:t>      Imputation des nutriments</a:t>
            </a:r>
            <a:br>
              <a:rPr lang="fr-FR" sz="1600" dirty="0">
                <a:solidFill>
                  <a:schemeClr val="tx1"/>
                </a:solidFill>
              </a:rPr>
            </a:br>
            <a:r>
              <a:rPr lang="fr-FR" sz="1600" dirty="0">
                <a:solidFill>
                  <a:schemeClr val="tx1"/>
                </a:solidFill>
              </a:rPr>
              <a:t>      </a:t>
            </a:r>
            <a:r>
              <a:rPr lang="fr-FR" sz="1600" dirty="0">
                <a:solidFill>
                  <a:schemeClr val="bg1"/>
                </a:solidFill>
              </a:rPr>
              <a:t>Imputation des </a:t>
            </a:r>
            <a:r>
              <a:rPr lang="fr-FR" sz="1600" dirty="0" err="1">
                <a:solidFill>
                  <a:schemeClr val="bg1"/>
                </a:solidFill>
              </a:rPr>
              <a:t>serving_size</a:t>
            </a:r>
            <a:br>
              <a:rPr lang="fr-FR" sz="1600" dirty="0">
                <a:solidFill>
                  <a:schemeClr val="bg1"/>
                </a:solidFill>
              </a:rPr>
            </a:br>
            <a:r>
              <a:rPr lang="fr-FR" sz="2000" dirty="0">
                <a:solidFill>
                  <a:schemeClr val="bg1"/>
                </a:solidFill>
              </a:rPr>
              <a:t>Exploration</a:t>
            </a:r>
            <a:br>
              <a:rPr lang="fr-FR" sz="2000" dirty="0">
                <a:solidFill>
                  <a:schemeClr val="bg1"/>
                </a:solidFill>
              </a:rPr>
            </a:br>
            <a:r>
              <a:rPr lang="fr-FR" sz="2000" dirty="0"/>
              <a:t>Conclusion</a:t>
            </a:r>
            <a:endParaRPr lang="fr-FR" dirty="0"/>
          </a:p>
        </p:txBody>
      </p:sp>
    </p:spTree>
    <p:extLst>
      <p:ext uri="{BB962C8B-B14F-4D97-AF65-F5344CB8AC3E}">
        <p14:creationId xmlns:p14="http://schemas.microsoft.com/office/powerpoint/2010/main" val="308977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7">
            <a:extLst>
              <a:ext uri="{FF2B5EF4-FFF2-40B4-BE49-F238E27FC236}">
                <a16:creationId xmlns:a16="http://schemas.microsoft.com/office/drawing/2014/main" id="{BE9FC94A-256B-DA6C-21B2-6987C7E5C79D}"/>
              </a:ext>
            </a:extLst>
          </p:cNvPr>
          <p:cNvSpPr>
            <a:spLocks noGrp="1"/>
          </p:cNvSpPr>
          <p:nvPr>
            <p:ph type="dt" sz="half" idx="10"/>
          </p:nvPr>
        </p:nvSpPr>
        <p:spPr>
          <a:xfrm>
            <a:off x="262465" y="6356350"/>
            <a:ext cx="2743200" cy="365125"/>
          </a:xfrm>
        </p:spPr>
        <p:txBody>
          <a:bodyPr/>
          <a:lstStyle/>
          <a:p>
            <a:fld id="{9340A1FA-6E19-B84D-B44F-9EA3C94772CE}" type="datetimeFigureOut">
              <a:rPr lang="fr-FR" smtClean="0"/>
              <a:t>07/09/2022</a:t>
            </a:fld>
            <a:endParaRPr lang="fr-FR" dirty="0"/>
          </a:p>
        </p:txBody>
      </p:sp>
      <p:sp>
        <p:nvSpPr>
          <p:cNvPr id="10" name="Footer Placeholder 8">
            <a:extLst>
              <a:ext uri="{FF2B5EF4-FFF2-40B4-BE49-F238E27FC236}">
                <a16:creationId xmlns:a16="http://schemas.microsoft.com/office/drawing/2014/main" id="{12815FEB-D04D-986C-A31B-5FC09C260725}"/>
              </a:ext>
            </a:extLst>
          </p:cNvPr>
          <p:cNvSpPr>
            <a:spLocks noGrp="1"/>
          </p:cNvSpPr>
          <p:nvPr>
            <p:ph type="ftr" sz="quarter" idx="11"/>
          </p:nvPr>
        </p:nvSpPr>
        <p:spPr>
          <a:xfrm>
            <a:off x="3869268" y="6356350"/>
            <a:ext cx="5911517" cy="365125"/>
          </a:xfrm>
        </p:spPr>
        <p:txBody>
          <a:bodyPr/>
          <a:lstStyle/>
          <a:p>
            <a:r>
              <a:rPr lang="fr-FR" dirty="0"/>
              <a:t>Appel à projet pour une application innovante en lien avec l’alimentation</a:t>
            </a:r>
          </a:p>
        </p:txBody>
      </p:sp>
      <p:sp>
        <p:nvSpPr>
          <p:cNvPr id="11" name="Slide Number Placeholder 9">
            <a:extLst>
              <a:ext uri="{FF2B5EF4-FFF2-40B4-BE49-F238E27FC236}">
                <a16:creationId xmlns:a16="http://schemas.microsoft.com/office/drawing/2014/main" id="{A96FFC0E-D2DC-B19F-9E6D-1572F3BDD8A7}"/>
              </a:ext>
            </a:extLst>
          </p:cNvPr>
          <p:cNvSpPr>
            <a:spLocks noGrp="1"/>
          </p:cNvSpPr>
          <p:nvPr>
            <p:ph type="sldNum" sz="quarter" idx="12"/>
          </p:nvPr>
        </p:nvSpPr>
        <p:spPr>
          <a:xfrm>
            <a:off x="10634135" y="6356350"/>
            <a:ext cx="1530927" cy="365125"/>
          </a:xfrm>
        </p:spPr>
        <p:txBody>
          <a:bodyPr/>
          <a:lstStyle/>
          <a:p>
            <a:fld id="{5512D3FE-F9F0-CC4E-97E8-B1A0F918D60F}" type="slidenum">
              <a:rPr lang="fr-FR" smtClean="0"/>
              <a:t>9</a:t>
            </a:fld>
            <a:r>
              <a:rPr lang="fr-FR" dirty="0"/>
              <a:t>/24</a:t>
            </a:r>
          </a:p>
        </p:txBody>
      </p:sp>
      <p:graphicFrame>
        <p:nvGraphicFramePr>
          <p:cNvPr id="2" name="Tableau 3">
            <a:extLst>
              <a:ext uri="{FF2B5EF4-FFF2-40B4-BE49-F238E27FC236}">
                <a16:creationId xmlns:a16="http://schemas.microsoft.com/office/drawing/2014/main" id="{D9269343-EA18-2542-4965-B52E3A501531}"/>
              </a:ext>
            </a:extLst>
          </p:cNvPr>
          <p:cNvGraphicFramePr>
            <a:graphicFrameLocks noGrp="1"/>
          </p:cNvGraphicFramePr>
          <p:nvPr>
            <p:ph idx="1"/>
            <p:extLst>
              <p:ext uri="{D42A27DB-BD31-4B8C-83A1-F6EECF244321}">
                <p14:modId xmlns:p14="http://schemas.microsoft.com/office/powerpoint/2010/main" val="2584331467"/>
              </p:ext>
            </p:extLst>
          </p:nvPr>
        </p:nvGraphicFramePr>
        <p:xfrm>
          <a:off x="3874038" y="783746"/>
          <a:ext cx="7525560" cy="457200"/>
        </p:xfrm>
        <a:graphic>
          <a:graphicData uri="http://schemas.openxmlformats.org/drawingml/2006/table">
            <a:tbl>
              <a:tblPr bandRow="1">
                <a:tableStyleId>{5C22544A-7EE6-4342-B048-85BDC9FD1C3A}</a:tableStyleId>
              </a:tblPr>
              <a:tblGrid>
                <a:gridCol w="646462">
                  <a:extLst>
                    <a:ext uri="{9D8B030D-6E8A-4147-A177-3AD203B41FA5}">
                      <a16:colId xmlns:a16="http://schemas.microsoft.com/office/drawing/2014/main" val="3762482882"/>
                    </a:ext>
                  </a:extLst>
                </a:gridCol>
                <a:gridCol w="1660844">
                  <a:extLst>
                    <a:ext uri="{9D8B030D-6E8A-4147-A177-3AD203B41FA5}">
                      <a16:colId xmlns:a16="http://schemas.microsoft.com/office/drawing/2014/main" val="3226218396"/>
                    </a:ext>
                  </a:extLst>
                </a:gridCol>
                <a:gridCol w="905256">
                  <a:extLst>
                    <a:ext uri="{9D8B030D-6E8A-4147-A177-3AD203B41FA5}">
                      <a16:colId xmlns:a16="http://schemas.microsoft.com/office/drawing/2014/main" val="1479165127"/>
                    </a:ext>
                  </a:extLst>
                </a:gridCol>
                <a:gridCol w="1188720">
                  <a:extLst>
                    <a:ext uri="{9D8B030D-6E8A-4147-A177-3AD203B41FA5}">
                      <a16:colId xmlns:a16="http://schemas.microsoft.com/office/drawing/2014/main" val="2795630827"/>
                    </a:ext>
                  </a:extLst>
                </a:gridCol>
                <a:gridCol w="1435608">
                  <a:extLst>
                    <a:ext uri="{9D8B030D-6E8A-4147-A177-3AD203B41FA5}">
                      <a16:colId xmlns:a16="http://schemas.microsoft.com/office/drawing/2014/main" val="3227663492"/>
                    </a:ext>
                  </a:extLst>
                </a:gridCol>
                <a:gridCol w="1688670">
                  <a:extLst>
                    <a:ext uri="{9D8B030D-6E8A-4147-A177-3AD203B41FA5}">
                      <a16:colId xmlns:a16="http://schemas.microsoft.com/office/drawing/2014/main" val="1975335145"/>
                    </a:ext>
                  </a:extLst>
                </a:gridCol>
              </a:tblGrid>
              <a:tr h="365125">
                <a:tc>
                  <a:txBody>
                    <a:bodyPr/>
                    <a:lstStyle/>
                    <a:p>
                      <a:r>
                        <a:rPr lang="fr-FR" sz="1200" dirty="0"/>
                        <a:t>Étape</a:t>
                      </a:r>
                    </a:p>
                  </a:txBody>
                  <a:tcPr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fontAlgn="ctr"/>
                      <a:r>
                        <a:rPr lang="fr-FR" sz="1200" dirty="0"/>
                        <a:t>Traitement des valeurs négatives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lignes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266 525</a:t>
                      </a:r>
                    </a:p>
                    <a:p>
                      <a:r>
                        <a:rPr lang="fr-FR" sz="1200" dirty="0"/>
                        <a:t>Après : 266 525</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valeurs manquantes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7 785 milliers</a:t>
                      </a:r>
                    </a:p>
                    <a:p>
                      <a:r>
                        <a:rPr lang="fr-FR" sz="1200" dirty="0"/>
                        <a:t>Après : 7 785 milliers</a:t>
                      </a:r>
                    </a:p>
                  </a:txBody>
                  <a:tcPr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576997727"/>
                  </a:ext>
                </a:extLst>
              </a:tr>
            </a:tbl>
          </a:graphicData>
        </a:graphic>
      </p:graphicFrame>
      <p:graphicFrame>
        <p:nvGraphicFramePr>
          <p:cNvPr id="3" name="Tableau 3">
            <a:extLst>
              <a:ext uri="{FF2B5EF4-FFF2-40B4-BE49-F238E27FC236}">
                <a16:creationId xmlns:a16="http://schemas.microsoft.com/office/drawing/2014/main" id="{24BFF727-21D6-1977-8026-170C10C08346}"/>
              </a:ext>
            </a:extLst>
          </p:cNvPr>
          <p:cNvGraphicFramePr>
            <a:graphicFrameLocks/>
          </p:cNvGraphicFramePr>
          <p:nvPr>
            <p:extLst>
              <p:ext uri="{D42A27DB-BD31-4B8C-83A1-F6EECF244321}">
                <p14:modId xmlns:p14="http://schemas.microsoft.com/office/powerpoint/2010/main" val="1415017124"/>
              </p:ext>
            </p:extLst>
          </p:nvPr>
        </p:nvGraphicFramePr>
        <p:xfrm>
          <a:off x="3874038" y="2547445"/>
          <a:ext cx="7525560" cy="457200"/>
        </p:xfrm>
        <a:graphic>
          <a:graphicData uri="http://schemas.openxmlformats.org/drawingml/2006/table">
            <a:tbl>
              <a:tblPr bandRow="1">
                <a:tableStyleId>{5C22544A-7EE6-4342-B048-85BDC9FD1C3A}</a:tableStyleId>
              </a:tblPr>
              <a:tblGrid>
                <a:gridCol w="646462">
                  <a:extLst>
                    <a:ext uri="{9D8B030D-6E8A-4147-A177-3AD203B41FA5}">
                      <a16:colId xmlns:a16="http://schemas.microsoft.com/office/drawing/2014/main" val="3762482882"/>
                    </a:ext>
                  </a:extLst>
                </a:gridCol>
                <a:gridCol w="1660844">
                  <a:extLst>
                    <a:ext uri="{9D8B030D-6E8A-4147-A177-3AD203B41FA5}">
                      <a16:colId xmlns:a16="http://schemas.microsoft.com/office/drawing/2014/main" val="3226218396"/>
                    </a:ext>
                  </a:extLst>
                </a:gridCol>
                <a:gridCol w="905256">
                  <a:extLst>
                    <a:ext uri="{9D8B030D-6E8A-4147-A177-3AD203B41FA5}">
                      <a16:colId xmlns:a16="http://schemas.microsoft.com/office/drawing/2014/main" val="1479165127"/>
                    </a:ext>
                  </a:extLst>
                </a:gridCol>
                <a:gridCol w="1188720">
                  <a:extLst>
                    <a:ext uri="{9D8B030D-6E8A-4147-A177-3AD203B41FA5}">
                      <a16:colId xmlns:a16="http://schemas.microsoft.com/office/drawing/2014/main" val="2795630827"/>
                    </a:ext>
                  </a:extLst>
                </a:gridCol>
                <a:gridCol w="1435608">
                  <a:extLst>
                    <a:ext uri="{9D8B030D-6E8A-4147-A177-3AD203B41FA5}">
                      <a16:colId xmlns:a16="http://schemas.microsoft.com/office/drawing/2014/main" val="3227663492"/>
                    </a:ext>
                  </a:extLst>
                </a:gridCol>
                <a:gridCol w="1688670">
                  <a:extLst>
                    <a:ext uri="{9D8B030D-6E8A-4147-A177-3AD203B41FA5}">
                      <a16:colId xmlns:a16="http://schemas.microsoft.com/office/drawing/2014/main" val="1975335145"/>
                    </a:ext>
                  </a:extLst>
                </a:gridCol>
              </a:tblGrid>
              <a:tr h="365125">
                <a:tc>
                  <a:txBody>
                    <a:bodyPr/>
                    <a:lstStyle/>
                    <a:p>
                      <a:r>
                        <a:rPr lang="fr-FR" sz="1200" dirty="0"/>
                        <a:t>Étape</a:t>
                      </a:r>
                    </a:p>
                  </a:txBody>
                  <a:tcPr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fontAlgn="ctr"/>
                      <a:r>
                        <a:rPr lang="fr-FR" sz="1200" dirty="0"/>
                        <a:t>Traitement n°1 de la variable energy_100g</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lignes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266 525</a:t>
                      </a:r>
                    </a:p>
                    <a:p>
                      <a:r>
                        <a:rPr lang="fr-FR" sz="1200" dirty="0"/>
                        <a:t>Après : 266 525</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200" dirty="0"/>
                        <a:t>Nombre de valeurs manquantes</a:t>
                      </a:r>
                    </a:p>
                  </a:txBody>
                  <a:tcPr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fr-FR" sz="1200" dirty="0"/>
                        <a:t>Avant : 7 785 milliers</a:t>
                      </a:r>
                    </a:p>
                    <a:p>
                      <a:r>
                        <a:rPr lang="fr-FR" sz="1200" dirty="0"/>
                        <a:t>Après : 7 785 milliers</a:t>
                      </a:r>
                    </a:p>
                  </a:txBody>
                  <a:tcPr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576997727"/>
                  </a:ext>
                </a:extLst>
              </a:tr>
            </a:tbl>
          </a:graphicData>
        </a:graphic>
      </p:graphicFrame>
      <p:pic>
        <p:nvPicPr>
          <p:cNvPr id="17434" name="Picture 26">
            <a:extLst>
              <a:ext uri="{FF2B5EF4-FFF2-40B4-BE49-F238E27FC236}">
                <a16:creationId xmlns:a16="http://schemas.microsoft.com/office/drawing/2014/main" id="{08714A98-2EA0-B5E9-288A-29CD4F9EF1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650" y="3217437"/>
            <a:ext cx="2044700" cy="2819400"/>
          </a:xfrm>
          <a:prstGeom prst="rect">
            <a:avLst/>
          </a:prstGeom>
          <a:noFill/>
          <a:extLst>
            <a:ext uri="{909E8E84-426E-40DD-AFC4-6F175D3DCCD1}">
              <a14:hiddenFill xmlns:a14="http://schemas.microsoft.com/office/drawing/2010/main">
                <a:solidFill>
                  <a:srgbClr val="FFFFFF"/>
                </a:solidFill>
              </a14:hiddenFill>
            </a:ext>
          </a:extLst>
        </p:spPr>
      </p:pic>
      <p:pic>
        <p:nvPicPr>
          <p:cNvPr id="17436" name="Picture 28">
            <a:extLst>
              <a:ext uri="{FF2B5EF4-FFF2-40B4-BE49-F238E27FC236}">
                <a16:creationId xmlns:a16="http://schemas.microsoft.com/office/drawing/2014/main" id="{983C0E31-7F06-7F58-835D-FED7481E9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3042" y="3204737"/>
            <a:ext cx="2044700" cy="28321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 coins arrondis 5">
            <a:extLst>
              <a:ext uri="{FF2B5EF4-FFF2-40B4-BE49-F238E27FC236}">
                <a16:creationId xmlns:a16="http://schemas.microsoft.com/office/drawing/2014/main" id="{217C5EB3-5371-791C-A813-74870F5934A8}"/>
              </a:ext>
            </a:extLst>
          </p:cNvPr>
          <p:cNvSpPr/>
          <p:nvPr/>
        </p:nvSpPr>
        <p:spPr>
          <a:xfrm>
            <a:off x="5894120" y="1416056"/>
            <a:ext cx="1023366" cy="6462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-800</a:t>
            </a:r>
          </a:p>
        </p:txBody>
      </p:sp>
      <p:sp>
        <p:nvSpPr>
          <p:cNvPr id="7" name="Rectangle : coins arrondis 6">
            <a:extLst>
              <a:ext uri="{FF2B5EF4-FFF2-40B4-BE49-F238E27FC236}">
                <a16:creationId xmlns:a16="http://schemas.microsoft.com/office/drawing/2014/main" id="{56D65BED-3879-EF11-E6CF-F4BE821F6765}"/>
              </a:ext>
            </a:extLst>
          </p:cNvPr>
          <p:cNvSpPr/>
          <p:nvPr/>
        </p:nvSpPr>
        <p:spPr>
          <a:xfrm>
            <a:off x="8555539" y="1416057"/>
            <a:ext cx="1023366" cy="646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800</a:t>
            </a:r>
          </a:p>
        </p:txBody>
      </p:sp>
      <p:pic>
        <p:nvPicPr>
          <p:cNvPr id="4098" name="Picture 2" descr="Fleche PNG Images, 89000+ Ressources graphiques pour le téléchargement libre">
            <a:extLst>
              <a:ext uri="{FF2B5EF4-FFF2-40B4-BE49-F238E27FC236}">
                <a16:creationId xmlns:a16="http://schemas.microsoft.com/office/drawing/2014/main" id="{09EB88A3-E595-13CF-7A60-48F437624E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9983" y="1589944"/>
            <a:ext cx="533059" cy="298513"/>
          </a:xfrm>
          <a:prstGeom prst="rect">
            <a:avLst/>
          </a:prstGeom>
          <a:noFill/>
          <a:extLst>
            <a:ext uri="{909E8E84-426E-40DD-AFC4-6F175D3DCCD1}">
              <a14:hiddenFill xmlns:a14="http://schemas.microsoft.com/office/drawing/2010/main">
                <a:solidFill>
                  <a:srgbClr val="FFFFFF"/>
                </a:solidFill>
              </a14:hiddenFill>
            </a:ext>
          </a:extLst>
        </p:spPr>
      </p:pic>
      <p:sp>
        <p:nvSpPr>
          <p:cNvPr id="14" name="Titre 1">
            <a:extLst>
              <a:ext uri="{FF2B5EF4-FFF2-40B4-BE49-F238E27FC236}">
                <a16:creationId xmlns:a16="http://schemas.microsoft.com/office/drawing/2014/main" id="{61E4C930-66AE-56B2-6397-D60A974B673F}"/>
              </a:ext>
            </a:extLst>
          </p:cNvPr>
          <p:cNvSpPr>
            <a:spLocks noGrp="1"/>
          </p:cNvSpPr>
          <p:nvPr>
            <p:ph type="title"/>
          </p:nvPr>
        </p:nvSpPr>
        <p:spPr>
          <a:xfrm>
            <a:off x="252918" y="1123837"/>
            <a:ext cx="3063853" cy="4601183"/>
          </a:xfrm>
        </p:spPr>
        <p:txBody>
          <a:bodyPr>
            <a:normAutofit/>
          </a:bodyPr>
          <a:lstStyle/>
          <a:p>
            <a:r>
              <a:rPr lang="fr-FR" sz="2000" dirty="0"/>
              <a:t>Sommaire</a:t>
            </a:r>
            <a:br>
              <a:rPr lang="fr-FR" dirty="0"/>
            </a:br>
            <a:br>
              <a:rPr lang="fr-FR" sz="2000" dirty="0"/>
            </a:br>
            <a:r>
              <a:rPr lang="fr-FR" sz="2000" dirty="0">
                <a:solidFill>
                  <a:prstClr val="white"/>
                </a:solidFill>
              </a:rPr>
              <a:t>Présentation ÉQUI CADDIE</a:t>
            </a:r>
            <a:br>
              <a:rPr lang="fr-FR" sz="2000" dirty="0">
                <a:solidFill>
                  <a:prstClr val="white"/>
                </a:solidFill>
              </a:rPr>
            </a:br>
            <a:r>
              <a:rPr lang="fr-FR" sz="2000" dirty="0">
                <a:solidFill>
                  <a:prstClr val="white"/>
                </a:solidFill>
              </a:rPr>
              <a:t>Sélection des variables</a:t>
            </a:r>
            <a:br>
              <a:rPr lang="fr-FR" sz="2000" dirty="0"/>
            </a:br>
            <a:r>
              <a:rPr lang="fr-FR" sz="2000" dirty="0">
                <a:solidFill>
                  <a:schemeClr val="tx1"/>
                </a:solidFill>
              </a:rPr>
              <a:t>Nettoyage</a:t>
            </a:r>
            <a:br>
              <a:rPr lang="fr-FR" sz="2000" dirty="0">
                <a:solidFill>
                  <a:srgbClr val="000000"/>
                </a:solidFill>
              </a:rPr>
            </a:br>
            <a:r>
              <a:rPr lang="fr-FR" sz="1600" dirty="0">
                <a:solidFill>
                  <a:srgbClr val="000000"/>
                </a:solidFill>
              </a:rPr>
              <a:t>      </a:t>
            </a:r>
            <a:r>
              <a:rPr lang="fr-FR" sz="1600" dirty="0">
                <a:solidFill>
                  <a:prstClr val="white"/>
                </a:solidFill>
              </a:rPr>
              <a:t>Suppression de lignes / code</a:t>
            </a:r>
            <a:br>
              <a:rPr lang="fr-FR" sz="1600" dirty="0">
                <a:solidFill>
                  <a:prstClr val="white"/>
                </a:solidFill>
              </a:rPr>
            </a:br>
            <a:r>
              <a:rPr lang="fr-FR" sz="1600" dirty="0"/>
              <a:t>      </a:t>
            </a:r>
            <a:r>
              <a:rPr lang="fr-FR" sz="1600" dirty="0">
                <a:solidFill>
                  <a:schemeClr val="bg1"/>
                </a:solidFill>
              </a:rPr>
              <a:t>Récupération des doses servies</a:t>
            </a:r>
            <a:br>
              <a:rPr lang="fr-FR" sz="1600" dirty="0">
                <a:solidFill>
                  <a:srgbClr val="000000"/>
                </a:solidFill>
              </a:rPr>
            </a:br>
            <a:r>
              <a:rPr lang="fr-FR" sz="1600" dirty="0"/>
              <a:t>      </a:t>
            </a:r>
            <a:r>
              <a:rPr lang="fr-FR" sz="1600" dirty="0">
                <a:solidFill>
                  <a:schemeClr val="tx1"/>
                </a:solidFill>
              </a:rPr>
              <a:t>Traitement des valeurs  aberrantes</a:t>
            </a:r>
            <a:br>
              <a:rPr lang="fr-FR" sz="1600" dirty="0">
                <a:solidFill>
                  <a:schemeClr val="tx1"/>
                </a:solidFill>
              </a:rPr>
            </a:br>
            <a:r>
              <a:rPr lang="fr-FR" sz="1600" dirty="0">
                <a:solidFill>
                  <a:schemeClr val="tx1"/>
                </a:solidFill>
              </a:rPr>
              <a:t>      </a:t>
            </a:r>
            <a:r>
              <a:rPr lang="fr-FR" sz="1600" dirty="0">
                <a:solidFill>
                  <a:schemeClr val="bg1"/>
                </a:solidFill>
              </a:rPr>
              <a:t>Suppression de lignes / nutriments</a:t>
            </a:r>
            <a:br>
              <a:rPr lang="fr-FR" sz="1600" dirty="0">
                <a:solidFill>
                  <a:schemeClr val="tx1"/>
                </a:solidFill>
              </a:rPr>
            </a:br>
            <a:r>
              <a:rPr lang="fr-FR" sz="1600" dirty="0">
                <a:solidFill>
                  <a:schemeClr val="bg1"/>
                </a:solidFill>
              </a:rPr>
              <a:t>      Détermination de groupes</a:t>
            </a:r>
            <a:br>
              <a:rPr lang="fr-FR" sz="1600" dirty="0">
                <a:solidFill>
                  <a:schemeClr val="bg1"/>
                </a:solidFill>
              </a:rPr>
            </a:br>
            <a:r>
              <a:rPr lang="fr-FR" sz="1600" dirty="0">
                <a:solidFill>
                  <a:schemeClr val="bg1"/>
                </a:solidFill>
              </a:rPr>
              <a:t>      Nettoyage des groupes</a:t>
            </a:r>
            <a:br>
              <a:rPr lang="fr-FR" sz="1600" dirty="0">
                <a:solidFill>
                  <a:schemeClr val="bg1"/>
                </a:solidFill>
              </a:rPr>
            </a:br>
            <a:r>
              <a:rPr lang="fr-FR" sz="1600" dirty="0">
                <a:solidFill>
                  <a:schemeClr val="tx1"/>
                </a:solidFill>
              </a:rPr>
              <a:t>      </a:t>
            </a:r>
            <a:r>
              <a:rPr lang="fr-FR" sz="1600" dirty="0">
                <a:solidFill>
                  <a:schemeClr val="bg1"/>
                </a:solidFill>
              </a:rPr>
              <a:t>Imputation des groupes</a:t>
            </a:r>
            <a:br>
              <a:rPr lang="fr-FR" sz="1600" dirty="0">
                <a:solidFill>
                  <a:schemeClr val="bg1"/>
                </a:solidFill>
              </a:rPr>
            </a:br>
            <a:r>
              <a:rPr lang="fr-FR" sz="1600" dirty="0">
                <a:solidFill>
                  <a:schemeClr val="bg1"/>
                </a:solidFill>
              </a:rPr>
              <a:t>      Imputation des nutriments</a:t>
            </a:r>
            <a:br>
              <a:rPr lang="fr-FR" sz="1600" dirty="0">
                <a:solidFill>
                  <a:schemeClr val="tx1"/>
                </a:solidFill>
              </a:rPr>
            </a:br>
            <a:r>
              <a:rPr lang="fr-FR" sz="1600" dirty="0">
                <a:solidFill>
                  <a:schemeClr val="tx1"/>
                </a:solidFill>
              </a:rPr>
              <a:t>      </a:t>
            </a:r>
            <a:r>
              <a:rPr lang="fr-FR" sz="1600" dirty="0">
                <a:solidFill>
                  <a:schemeClr val="bg1"/>
                </a:solidFill>
              </a:rPr>
              <a:t>Imputation des </a:t>
            </a:r>
            <a:r>
              <a:rPr lang="fr-FR" sz="1600" dirty="0" err="1">
                <a:solidFill>
                  <a:schemeClr val="bg1"/>
                </a:solidFill>
              </a:rPr>
              <a:t>serving_size</a:t>
            </a:r>
            <a:br>
              <a:rPr lang="fr-FR" sz="1600" dirty="0">
                <a:solidFill>
                  <a:schemeClr val="bg1"/>
                </a:solidFill>
              </a:rPr>
            </a:br>
            <a:r>
              <a:rPr lang="fr-FR" sz="2000" dirty="0">
                <a:solidFill>
                  <a:schemeClr val="bg1"/>
                </a:solidFill>
              </a:rPr>
              <a:t>Exploration</a:t>
            </a:r>
            <a:br>
              <a:rPr lang="fr-FR" sz="2000" dirty="0">
                <a:solidFill>
                  <a:schemeClr val="bg1"/>
                </a:solidFill>
              </a:rPr>
            </a:br>
            <a:r>
              <a:rPr lang="fr-FR" sz="2000" dirty="0"/>
              <a:t>Conclusion</a:t>
            </a:r>
            <a:endParaRPr lang="fr-FR" dirty="0"/>
          </a:p>
        </p:txBody>
      </p:sp>
    </p:spTree>
    <p:extLst>
      <p:ext uri="{BB962C8B-B14F-4D97-AF65-F5344CB8AC3E}">
        <p14:creationId xmlns:p14="http://schemas.microsoft.com/office/powerpoint/2010/main" val="2722312635"/>
      </p:ext>
    </p:extLst>
  </p:cSld>
  <p:clrMapOvr>
    <a:masterClrMapping/>
  </p:clrMapOvr>
</p:sld>
</file>

<file path=ppt/theme/theme1.xml><?xml version="1.0" encoding="utf-8"?>
<a:theme xmlns:a="http://schemas.openxmlformats.org/drawingml/2006/main" name="Cadr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adr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adr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{FC718B9F-848F-9C44-BEEA-DAF6E4064975}tf10001124</Template>
  <TotalTime>15739</TotalTime>
  <Words>3631</Words>
  <Application>Microsoft Macintosh PowerPoint</Application>
  <PresentationFormat>Grand écran</PresentationFormat>
  <Paragraphs>541</Paragraphs>
  <Slides>25</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25</vt:i4>
      </vt:variant>
    </vt:vector>
  </HeadingPairs>
  <TitlesOfParts>
    <vt:vector size="31" baseType="lpstr">
      <vt:lpstr>Arial</vt:lpstr>
      <vt:lpstr>Calibri</vt:lpstr>
      <vt:lpstr>Cambria Math</vt:lpstr>
      <vt:lpstr>Corbel</vt:lpstr>
      <vt:lpstr>Wingdings 2</vt:lpstr>
      <vt:lpstr>Cadre</vt:lpstr>
      <vt:lpstr>De l’équilibre dans votre caddie!</vt:lpstr>
      <vt:lpstr>Sommaire  Présentation ÉQUI CADDIE Sélection des variables Nettoyage       Suppression de lignes / code       Récupération des doses servies       Traitement des valeurs  aberrantes       Suppression de lignes / nutriments       Détermination de groupes       Nettoyage des groupes       Imputation des groupes       Imputation des nutriments       Imputation des serving_size Exploration Conclusion</vt:lpstr>
      <vt:lpstr>Sommaire  Présentation ÉQUI CADDIE Sélection des variables Nettoyage       Suppression de lignes / code       Récupération des doses servies       Traitement des valeurs  aberrantes       Suppression de lignes / nutriments       Détermination de groupes       Nettoyage des groupes       Imputation des groupes       Imputation des nutriments       Imputation des serving_size Exploration Conclusion</vt:lpstr>
      <vt:lpstr>Sommaire  Présentation ÉQUI CADDIE Sélection des variables Nettoyage       Suppression de lignes / code       Récupération des doses servies       Traitement des valeurs  aberrantes       Suppression de lignes / nutriments       Détermination de groupes       Nettoyage des groupes       Imputation des groupes       Imputation des nutriments       Imputation des serving_size Exploration Conclusion</vt:lpstr>
      <vt:lpstr>Sommaire  Présentation ÉQUI CADDIE Sélection des variables Nettoyage       Suppression de lignes / code       Récupération des doses servies       Traitement des valeurs  aberrantes       Suppression de lignes / nutriments       Détermination de groupes       Nettoyage des groupes       Imputation des groupes       Imputation des nutriments       Imputation des serving_size Exploration Conclusion</vt:lpstr>
      <vt:lpstr>Sommaire  Présentation ÉQUI CADDIE Sélection des variables Nettoyage       Suppression de lignes / code       Récupération des doses servies       Traitement des valeurs  aberrantes       Suppression de lignes / nutriments       Détermination de groupes       Nettoyage des groupes       Imputation des groupes       Imputation des nutriments       Imputation des serving_size Exploration Conclusion</vt:lpstr>
      <vt:lpstr>Sommaire  Présentation ÉQUI CADDIE Sélection des variables Nettoyage       Suppression de lignes / code       Récupération des doses servies       Traitement des valeurs  aberrantes       Suppression de lignes / nutriments       Détermination de groupes       Nettoyage des groupes       Imputation des groupes       Imputation des nutriments       Imputation des serving_size Exploration Conclusion</vt:lpstr>
      <vt:lpstr>Sommaire  Présentation ÉQUI CADDIE Sélection des variables Nettoyage       Suppression de lignes / code       Récupération des doses servies       Traitement des valeurs  aberrantes       Suppression de lignes / nutriments       Détermination de groupes       Nettoyage des groupes       Imputation des groupes       Imputation des nutriments       Imputation des serving_size Exploration Conclusion</vt:lpstr>
      <vt:lpstr>Sommaire  Présentation ÉQUI CADDIE Sélection des variables Nettoyage       Suppression de lignes / code       Récupération des doses servies       Traitement des valeurs  aberrantes       Suppression de lignes / nutriments       Détermination de groupes       Nettoyage des groupes       Imputation des groupes       Imputation des nutriments       Imputation des serving_size Exploration Conclusion</vt:lpstr>
      <vt:lpstr>Sommaire  Présentation ÉQUI CADDIE Sélection des variables Nettoyage       Suppression de lignes / code       Récupération des doses servies       Traitement des valeurs  aberrantes       Suppression de lignes / nutriments       Détermination de groupes       Nettoyage des groupes       Imputation des groupes       Imputation des nutriments       Imputation des serving_size Exploration Conclusion</vt:lpstr>
      <vt:lpstr>Sommaire  Présentation ÉQUI CADDIE Sélection des variables Nettoyage       Suppression de lignes / code       Récupération des doses servies       Traitement des valeurs  aberrantes       Suppression de lignes / nutriments       Détermination de groupes       Nettoyage des groupes       Imputation des groupes       Imputation des nutriments       Imputation des serving_size Exploration Conclusion</vt:lpstr>
      <vt:lpstr>Sommaire  Présentation ÉQUI CADDIE Sélection des variables Nettoyage       Suppression de lignes / code       Récupération des doses servies       Traitement des valeurs  aberrantes       Suppression de lignes / nutriments       Détermination de groupes       Nettoyage des groupes       Imputation des groupes       Imputation des nutriments       Imputation des serving_size Exploration Conclusion</vt:lpstr>
      <vt:lpstr>Sommaire  Présentation ÉQUI CADDIE Sélection des variables Nettoyage       Suppression de lignes / code       Récupération des doses servies       Traitement des valeurs  aberrantes       Suppression de lignes / nutriments       Détermination de groupes       Nettoyage des groupes       Imputation des groupes       Imputation des nutriments       Imputation des serving_size Exploration Conclusion</vt:lpstr>
      <vt:lpstr>Sommaire  Présentation ÉQUI CADDIE Sélection des variables Nettoyage       Suppression de lignes / code       Récupération des doses servies       Traitement des valeurs  aberrantes       Suppression de lignes / nutriments       Détermination de groupes       Nettoyage des groupes       Imputation des groupes       Imputation des nutriments       Imputation des serving_size Exploration Conclusion</vt:lpstr>
      <vt:lpstr>Sommaire  Présentation ÉQUI CADDIE Sélection des variables Nettoyage       Suppression de lignes / code       Récupération des doses servies       Traitement des valeurs  aberrantes       Suppression de lignes / nutriments       Détermination de groupes       Nettoyage des groupes       Imputation des groupes       Imputation des nutriments       Imputation des serving_size Exploration Conclusion</vt:lpstr>
      <vt:lpstr>Sommaire  Présentation ÉQUI CADDIE Sélection des variables Nettoyage       Suppression de lignes / code       Récupération des doses servies       Traitement des valeurs  aberrantes       Suppression de lignes / nutriments       Détermination de groupes       Nettoyage des groupes       Imputation des groupes       Imputation des nutriments       Imputation des serving_size Exploration Conclusion</vt:lpstr>
      <vt:lpstr>Sommaire  Présentation ÉQUI CADDIE Sélection des variables Nettoyage       Suppression de lignes / code       Récupération des doses servies       Traitement des valeurs  aberrantes       Suppression de lignes / nutriments       Détermination de groupes       Nettoyage des groupes       Imputation des groupes       Imputation des nutriments       Imputation des serving_size Exploration Conclusion</vt:lpstr>
      <vt:lpstr>Sommaire  Présentation ÉQUI CADDIE Sélection des variables Nettoyage       Suppression de lignes / code       Récupération des doses servies       Traitement des valeurs  aberrantes       Suppression de lignes / nutriments       Détermination de groupes       Nettoyage des groupes       Imputation des groupes       Imputation des nutriments       Imputation des serving_size Exploration Conclusion</vt:lpstr>
      <vt:lpstr>Sommaire  Présentation ÉQUI CADDIE Sélection des variables Nettoyage       Suppression de lignes / code       Récupération des doses servies       Traitement des valeurs  aberrantes       Suppression de lignes / nutriments       Détermination de groupes       Nettoyage des groupes       Imputation des groupes       Imputation des nutriments       Imputation des serving_size Exploration Conclusion</vt:lpstr>
      <vt:lpstr>Sommaire  Présentation ÉQUI CADDIE Sélection des variables Nettoyage       Suppression de lignes / code       Récupération des doses servies       Traitement des valeurs  aberrantes       Suppression de lignes / nutriments       Détermination de groupes       Nettoyage des groupes       Imputation des groupes       Imputation des nutriments       Imputation des serving_size Exploration Conclusion</vt:lpstr>
      <vt:lpstr>Sommaire  Présentation ÉQUI CADDIE Sélection des variables Nettoyage       Suppression de lignes / code       Récupération des doses servies       Traitement des valeurs  aberrantes       Suppression de lignes / nutriments       Détermination de groupes       Nettoyage des groupes       Imputation des groupes       Imputation des nutriments       Imputation des serving_size Exploration Conclusion</vt:lpstr>
      <vt:lpstr>Sommaire  Présentation ÉQUI CADDIE Sélection des variables Nettoyage       Suppression de lignes / code       Récupération des doses servies       Traitement des valeurs  aberrantes       Suppression de lignes / nutriments       Détermination de groupes       Nettoyage des groupes       Imputation des groupes       Imputation des nutriments       Imputation des serving_size Exploration Conclusion</vt:lpstr>
      <vt:lpstr>Sommaire  Présentation ÉQUI CADDIE Sélection des variables Nettoyage       Suppression de lignes / code       Récupération des doses servies       Traitement des valeurs  aberrantes       Suppression de lignes / nutriments       Détermination de groupes       Nettoyage des groupes       Imputation des groupes       Imputation des nutriments       Imputation des serving_size Exploration Conclusion</vt:lpstr>
      <vt:lpstr>Sommaire  Présentation ÉQUI CADDIE Sélection des variables Nettoyage       Suppression de lignes / code       Récupération des doses servies       Traitement des valeurs  aberrantes       Suppression de lignes / nutriments       Détermination de groupes       Nettoyage des groupes       Imputation des groupes       Imputation des nutriments       Imputation des serving_size Exploration Conclusion</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l’équilibre dans votre caddie!</dc:title>
  <dc:creator>Elise Poupinet</dc:creator>
  <cp:lastModifiedBy>Elise Poupinet</cp:lastModifiedBy>
  <cp:revision>16</cp:revision>
  <dcterms:created xsi:type="dcterms:W3CDTF">2022-08-22T07:55:16Z</dcterms:created>
  <dcterms:modified xsi:type="dcterms:W3CDTF">2022-09-07T13:48:01Z</dcterms:modified>
</cp:coreProperties>
</file>