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840" r:id="rId1"/>
  </p:sldMasterIdLst>
  <p:notesMasterIdLst>
    <p:notesMasterId r:id="rId22"/>
  </p:notesMasterIdLst>
  <p:sldIdLst>
    <p:sldId id="256" r:id="rId2"/>
    <p:sldId id="257" r:id="rId3"/>
    <p:sldId id="260" r:id="rId4"/>
    <p:sldId id="267" r:id="rId5"/>
    <p:sldId id="264" r:id="rId6"/>
    <p:sldId id="265" r:id="rId7"/>
    <p:sldId id="261" r:id="rId8"/>
    <p:sldId id="263" r:id="rId9"/>
    <p:sldId id="262" r:id="rId10"/>
    <p:sldId id="268" r:id="rId11"/>
    <p:sldId id="266" r:id="rId12"/>
    <p:sldId id="269" r:id="rId13"/>
    <p:sldId id="271" r:id="rId14"/>
    <p:sldId id="270" r:id="rId15"/>
    <p:sldId id="277" r:id="rId16"/>
    <p:sldId id="272" r:id="rId17"/>
    <p:sldId id="276" r:id="rId18"/>
    <p:sldId id="259" r:id="rId19"/>
    <p:sldId id="273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A66AC"/>
    <a:srgbClr val="FFC97F"/>
    <a:srgbClr val="FF9300"/>
    <a:srgbClr val="E5E5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399"/>
    <p:restoredTop sz="87698"/>
  </p:normalViewPr>
  <p:slideViewPr>
    <p:cSldViewPr snapToGrid="0">
      <p:cViewPr>
        <p:scale>
          <a:sx n="100" d="100"/>
          <a:sy n="100" d="100"/>
        </p:scale>
        <p:origin x="224" y="39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400" d="100"/>
        <a:sy n="4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9CE641C-2C10-5C4A-A8AE-80C4A99FBAC5}" type="doc">
      <dgm:prSet loTypeId="urn:microsoft.com/office/officeart/2005/8/layout/vList5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701727EE-FEAF-3548-AD4E-152DF3A29676}">
      <dgm:prSet phldrT="[Texte]"/>
      <dgm:spPr/>
      <dgm:t>
        <a:bodyPr/>
        <a:lstStyle/>
        <a:p>
          <a:r>
            <a:rPr lang="fr-FR" dirty="0" err="1">
              <a:latin typeface="Helvetica" pitchFamily="2" charset="0"/>
            </a:rPr>
            <a:t>Feature</a:t>
          </a:r>
          <a:r>
            <a:rPr lang="fr-FR" dirty="0">
              <a:latin typeface="Helvetica" pitchFamily="2" charset="0"/>
            </a:rPr>
            <a:t> engineering</a:t>
          </a:r>
        </a:p>
      </dgm:t>
    </dgm:pt>
    <dgm:pt modelId="{DD5F5389-5A81-3441-B477-94AF7C165436}" type="parTrans" cxnId="{FD5F68B8-7EC8-7044-BA56-D25BA30A6DA2}">
      <dgm:prSet/>
      <dgm:spPr/>
      <dgm:t>
        <a:bodyPr/>
        <a:lstStyle/>
        <a:p>
          <a:endParaRPr lang="fr-FR"/>
        </a:p>
      </dgm:t>
    </dgm:pt>
    <dgm:pt modelId="{11301A86-C1BC-6B46-A57D-543616B9374A}" type="sibTrans" cxnId="{FD5F68B8-7EC8-7044-BA56-D25BA30A6DA2}">
      <dgm:prSet/>
      <dgm:spPr/>
      <dgm:t>
        <a:bodyPr/>
        <a:lstStyle/>
        <a:p>
          <a:endParaRPr lang="fr-FR"/>
        </a:p>
      </dgm:t>
    </dgm:pt>
    <dgm:pt modelId="{4F5EB525-025D-8447-8296-3B762A41AD0A}">
      <dgm:prSet phldrT="[Texte]"/>
      <dgm:spPr>
        <a:solidFill>
          <a:schemeClr val="bg1">
            <a:lumMod val="85000"/>
            <a:alpha val="90000"/>
          </a:schemeClr>
        </a:solidFill>
      </dgm:spPr>
      <dgm:t>
        <a:bodyPr/>
        <a:lstStyle/>
        <a:p>
          <a:r>
            <a:rPr lang="fr-FR" dirty="0">
              <a:latin typeface="Helvetica" pitchFamily="2" charset="0"/>
            </a:rPr>
            <a:t>≠ jeux de </a:t>
          </a:r>
          <a:r>
            <a:rPr lang="fr-FR" dirty="0" err="1">
              <a:latin typeface="Helvetica" pitchFamily="2" charset="0"/>
            </a:rPr>
            <a:t>features</a:t>
          </a:r>
          <a:endParaRPr lang="fr-FR" dirty="0">
            <a:latin typeface="Helvetica" pitchFamily="2" charset="0"/>
          </a:endParaRPr>
        </a:p>
      </dgm:t>
    </dgm:pt>
    <dgm:pt modelId="{380602BE-F428-4047-8AD7-B41BEEC361CE}" type="parTrans" cxnId="{39ED759F-AA9B-C64A-A3B2-105458E399C3}">
      <dgm:prSet/>
      <dgm:spPr/>
      <dgm:t>
        <a:bodyPr/>
        <a:lstStyle/>
        <a:p>
          <a:endParaRPr lang="fr-FR"/>
        </a:p>
      </dgm:t>
    </dgm:pt>
    <dgm:pt modelId="{2529E4D6-5927-904C-9ED9-351B87DC81C0}" type="sibTrans" cxnId="{39ED759F-AA9B-C64A-A3B2-105458E399C3}">
      <dgm:prSet/>
      <dgm:spPr/>
      <dgm:t>
        <a:bodyPr/>
        <a:lstStyle/>
        <a:p>
          <a:endParaRPr lang="fr-FR"/>
        </a:p>
      </dgm:t>
    </dgm:pt>
    <dgm:pt modelId="{DEF16D52-0C54-EA44-88FB-5896D368E76E}">
      <dgm:prSet phldrT="[Texte]"/>
      <dgm:spPr>
        <a:solidFill>
          <a:schemeClr val="bg1">
            <a:lumMod val="85000"/>
            <a:alpha val="90000"/>
          </a:schemeClr>
        </a:solidFill>
      </dgm:spPr>
      <dgm:t>
        <a:bodyPr/>
        <a:lstStyle/>
        <a:p>
          <a:r>
            <a:rPr lang="fr-FR" dirty="0">
              <a:latin typeface="Helvetica" pitchFamily="2" charset="0"/>
            </a:rPr>
            <a:t>≠ </a:t>
          </a:r>
          <a:r>
            <a:rPr lang="fr-FR" dirty="0" err="1">
              <a:latin typeface="Helvetica" pitchFamily="2" charset="0"/>
            </a:rPr>
            <a:t>targets</a:t>
          </a:r>
          <a:endParaRPr lang="fr-FR" dirty="0">
            <a:latin typeface="Helvetica" pitchFamily="2" charset="0"/>
          </a:endParaRPr>
        </a:p>
      </dgm:t>
    </dgm:pt>
    <dgm:pt modelId="{D1103355-A065-5342-8DA2-6C7BF23D0EC4}" type="parTrans" cxnId="{9F03D7B6-EF01-4240-99BF-4103E91A7788}">
      <dgm:prSet/>
      <dgm:spPr/>
      <dgm:t>
        <a:bodyPr/>
        <a:lstStyle/>
        <a:p>
          <a:endParaRPr lang="fr-FR"/>
        </a:p>
      </dgm:t>
    </dgm:pt>
    <dgm:pt modelId="{6E8CF723-AD44-2642-A659-F823F0868A2D}" type="sibTrans" cxnId="{9F03D7B6-EF01-4240-99BF-4103E91A7788}">
      <dgm:prSet/>
      <dgm:spPr/>
      <dgm:t>
        <a:bodyPr/>
        <a:lstStyle/>
        <a:p>
          <a:endParaRPr lang="fr-FR"/>
        </a:p>
      </dgm:t>
    </dgm:pt>
    <dgm:pt modelId="{73B595B5-A419-7340-8AAC-A47D9F521822}">
      <dgm:prSet phldrT="[Texte]"/>
      <dgm:spPr/>
      <dgm:t>
        <a:bodyPr/>
        <a:lstStyle/>
        <a:p>
          <a:r>
            <a:rPr lang="fr-FR" dirty="0">
              <a:latin typeface="Helvetica" pitchFamily="2" charset="0"/>
            </a:rPr>
            <a:t>Combinaison des jeux</a:t>
          </a:r>
        </a:p>
      </dgm:t>
    </dgm:pt>
    <dgm:pt modelId="{C1C0D6FC-FC14-1B42-B9B5-F483EDEF9D0B}" type="parTrans" cxnId="{7CA2F3E7-A025-6C4C-9805-AB3615E23F91}">
      <dgm:prSet/>
      <dgm:spPr/>
      <dgm:t>
        <a:bodyPr/>
        <a:lstStyle/>
        <a:p>
          <a:endParaRPr lang="fr-FR"/>
        </a:p>
      </dgm:t>
    </dgm:pt>
    <dgm:pt modelId="{10D01415-6184-6448-937C-857370EE285B}" type="sibTrans" cxnId="{7CA2F3E7-A025-6C4C-9805-AB3615E23F91}">
      <dgm:prSet/>
      <dgm:spPr/>
      <dgm:t>
        <a:bodyPr/>
        <a:lstStyle/>
        <a:p>
          <a:endParaRPr lang="fr-FR"/>
        </a:p>
      </dgm:t>
    </dgm:pt>
    <dgm:pt modelId="{F6D651DC-E77D-4E44-A66D-465D0FDABD93}">
      <dgm:prSet phldrT="[Texte]"/>
      <dgm:spPr>
        <a:solidFill>
          <a:schemeClr val="bg1">
            <a:lumMod val="85000"/>
            <a:alpha val="90000"/>
          </a:schemeClr>
        </a:solidFill>
      </dgm:spPr>
      <dgm:t>
        <a:bodyPr/>
        <a:lstStyle/>
        <a:p>
          <a:r>
            <a:rPr lang="fr-FR" dirty="0">
              <a:latin typeface="Helvetica" pitchFamily="2" charset="0"/>
            </a:rPr>
            <a:t>Dictionnaire de 8 jeux de </a:t>
          </a:r>
          <a:r>
            <a:rPr lang="fr-FR" dirty="0" err="1">
              <a:latin typeface="Helvetica" pitchFamily="2" charset="0"/>
            </a:rPr>
            <a:t>features</a:t>
          </a:r>
          <a:endParaRPr lang="fr-FR" dirty="0">
            <a:latin typeface="Helvetica" pitchFamily="2" charset="0"/>
          </a:endParaRPr>
        </a:p>
      </dgm:t>
    </dgm:pt>
    <dgm:pt modelId="{03560A05-2471-CB42-937A-813BDB203466}" type="parTrans" cxnId="{9DE2F72A-C131-0349-BCAF-DC6C1462F257}">
      <dgm:prSet/>
      <dgm:spPr/>
      <dgm:t>
        <a:bodyPr/>
        <a:lstStyle/>
        <a:p>
          <a:endParaRPr lang="fr-FR"/>
        </a:p>
      </dgm:t>
    </dgm:pt>
    <dgm:pt modelId="{E2B51B47-6C12-D44B-97DB-06AF1E66285B}" type="sibTrans" cxnId="{9DE2F72A-C131-0349-BCAF-DC6C1462F257}">
      <dgm:prSet/>
      <dgm:spPr/>
      <dgm:t>
        <a:bodyPr/>
        <a:lstStyle/>
        <a:p>
          <a:endParaRPr lang="fr-FR"/>
        </a:p>
      </dgm:t>
    </dgm:pt>
    <dgm:pt modelId="{FE6BBC20-B69F-6D42-A390-8CF6D9E74DB1}">
      <dgm:prSet phldrT="[Texte]"/>
      <dgm:spPr>
        <a:solidFill>
          <a:schemeClr val="bg1">
            <a:lumMod val="85000"/>
            <a:alpha val="90000"/>
          </a:schemeClr>
        </a:solidFill>
      </dgm:spPr>
      <dgm:t>
        <a:bodyPr/>
        <a:lstStyle/>
        <a:p>
          <a:r>
            <a:rPr lang="fr-FR" dirty="0">
              <a:latin typeface="Helvetica" pitchFamily="2" charset="0"/>
            </a:rPr>
            <a:t>Dictionnaire des </a:t>
          </a:r>
          <a:r>
            <a:rPr lang="fr-FR" dirty="0" err="1">
              <a:latin typeface="Helvetica" pitchFamily="2" charset="0"/>
            </a:rPr>
            <a:t>targets</a:t>
          </a:r>
          <a:r>
            <a:rPr lang="fr-FR" dirty="0">
              <a:latin typeface="Helvetica" pitchFamily="2" charset="0"/>
            </a:rPr>
            <a:t> correspondantes</a:t>
          </a:r>
        </a:p>
      </dgm:t>
    </dgm:pt>
    <dgm:pt modelId="{AA588F72-9C49-9A4C-B7C0-54609088300C}" type="parTrans" cxnId="{D2B4678C-97E4-1C45-B877-F670A3DF9A98}">
      <dgm:prSet/>
      <dgm:spPr/>
      <dgm:t>
        <a:bodyPr/>
        <a:lstStyle/>
        <a:p>
          <a:endParaRPr lang="fr-FR"/>
        </a:p>
      </dgm:t>
    </dgm:pt>
    <dgm:pt modelId="{DFC33ED0-C603-1D41-B317-65023B8CE8BE}" type="sibTrans" cxnId="{D2B4678C-97E4-1C45-B877-F670A3DF9A98}">
      <dgm:prSet/>
      <dgm:spPr/>
      <dgm:t>
        <a:bodyPr/>
        <a:lstStyle/>
        <a:p>
          <a:endParaRPr lang="fr-FR"/>
        </a:p>
      </dgm:t>
    </dgm:pt>
    <dgm:pt modelId="{BF9296A6-F201-9C45-94DC-88465C5336C5}">
      <dgm:prSet phldrT="[Texte]"/>
      <dgm:spPr/>
      <dgm:t>
        <a:bodyPr/>
        <a:lstStyle/>
        <a:p>
          <a:r>
            <a:rPr lang="fr-FR" dirty="0">
              <a:latin typeface="Helvetica" pitchFamily="2" charset="0"/>
            </a:rPr>
            <a:t>1</a:t>
          </a:r>
          <a:r>
            <a:rPr lang="fr-FR" baseline="30000" dirty="0">
              <a:latin typeface="Helvetica" pitchFamily="2" charset="0"/>
            </a:rPr>
            <a:t>ères</a:t>
          </a:r>
          <a:r>
            <a:rPr lang="fr-FR" dirty="0">
              <a:latin typeface="Helvetica" pitchFamily="2" charset="0"/>
            </a:rPr>
            <a:t> modélisations Ridge</a:t>
          </a:r>
        </a:p>
      </dgm:t>
    </dgm:pt>
    <dgm:pt modelId="{CBBF5ED1-C50F-9C45-B8B0-B9290BEFA2D4}" type="parTrans" cxnId="{BD94C151-8C13-3D41-B6DF-35AE2F9791BD}">
      <dgm:prSet/>
      <dgm:spPr/>
      <dgm:t>
        <a:bodyPr/>
        <a:lstStyle/>
        <a:p>
          <a:endParaRPr lang="fr-FR"/>
        </a:p>
      </dgm:t>
    </dgm:pt>
    <dgm:pt modelId="{54AEBBCA-E981-1347-A6BE-0C7AEE27E0D0}" type="sibTrans" cxnId="{BD94C151-8C13-3D41-B6DF-35AE2F9791BD}">
      <dgm:prSet/>
      <dgm:spPr/>
      <dgm:t>
        <a:bodyPr/>
        <a:lstStyle/>
        <a:p>
          <a:endParaRPr lang="fr-FR"/>
        </a:p>
      </dgm:t>
    </dgm:pt>
    <dgm:pt modelId="{516FDD6A-BCF1-8447-B249-335024AA3BC8}">
      <dgm:prSet phldrT="[Texte]"/>
      <dgm:spPr>
        <a:solidFill>
          <a:schemeClr val="bg1">
            <a:lumMod val="85000"/>
            <a:alpha val="90000"/>
          </a:schemeClr>
        </a:solidFill>
      </dgm:spPr>
      <dgm:t>
        <a:bodyPr/>
        <a:lstStyle/>
        <a:p>
          <a:r>
            <a:rPr lang="fr-FR" dirty="0">
              <a:latin typeface="Helvetica" pitchFamily="2" charset="0"/>
            </a:rPr>
            <a:t>Validation du dictionnaire choisi</a:t>
          </a:r>
        </a:p>
      </dgm:t>
    </dgm:pt>
    <dgm:pt modelId="{542AF648-E4BC-6A4E-AA1C-C420472DFED8}" type="parTrans" cxnId="{76BA3C83-468E-E64C-B281-96E514B06540}">
      <dgm:prSet/>
      <dgm:spPr/>
      <dgm:t>
        <a:bodyPr/>
        <a:lstStyle/>
        <a:p>
          <a:endParaRPr lang="fr-FR"/>
        </a:p>
      </dgm:t>
    </dgm:pt>
    <dgm:pt modelId="{7B421E2D-BE7D-AF46-BBDB-20B938D63989}" type="sibTrans" cxnId="{76BA3C83-468E-E64C-B281-96E514B06540}">
      <dgm:prSet/>
      <dgm:spPr/>
      <dgm:t>
        <a:bodyPr/>
        <a:lstStyle/>
        <a:p>
          <a:endParaRPr lang="fr-FR"/>
        </a:p>
      </dgm:t>
    </dgm:pt>
    <dgm:pt modelId="{1D718A04-24A9-7641-ADB8-F791CD8C66BD}">
      <dgm:prSet phldrT="[Texte]"/>
      <dgm:spPr>
        <a:solidFill>
          <a:schemeClr val="bg1">
            <a:lumMod val="85000"/>
            <a:alpha val="90000"/>
          </a:schemeClr>
        </a:solidFill>
      </dgm:spPr>
      <dgm:t>
        <a:bodyPr/>
        <a:lstStyle/>
        <a:p>
          <a:r>
            <a:rPr lang="fr-FR" dirty="0">
              <a:latin typeface="Helvetica" pitchFamily="2" charset="0"/>
            </a:rPr>
            <a:t>Validation des premiers paramètres</a:t>
          </a:r>
        </a:p>
      </dgm:t>
    </dgm:pt>
    <dgm:pt modelId="{9CEF8D5D-DF9D-8841-AC9D-BE3D1624BC96}" type="parTrans" cxnId="{FFF493CE-64B0-3B43-AAD7-AB31FE7922D2}">
      <dgm:prSet/>
      <dgm:spPr/>
      <dgm:t>
        <a:bodyPr/>
        <a:lstStyle/>
        <a:p>
          <a:endParaRPr lang="fr-FR"/>
        </a:p>
      </dgm:t>
    </dgm:pt>
    <dgm:pt modelId="{5233BC48-4392-C94A-9694-8D86A9B81A70}" type="sibTrans" cxnId="{FFF493CE-64B0-3B43-AAD7-AB31FE7922D2}">
      <dgm:prSet/>
      <dgm:spPr/>
      <dgm:t>
        <a:bodyPr/>
        <a:lstStyle/>
        <a:p>
          <a:endParaRPr lang="fr-FR"/>
        </a:p>
      </dgm:t>
    </dgm:pt>
    <dgm:pt modelId="{78FEEC77-844D-FC48-B32C-DE609722D232}">
      <dgm:prSet/>
      <dgm:spPr/>
      <dgm:t>
        <a:bodyPr/>
        <a:lstStyle/>
        <a:p>
          <a:r>
            <a:rPr lang="fr-FR" dirty="0">
              <a:latin typeface="Helvetica" pitchFamily="2" charset="0"/>
            </a:rPr>
            <a:t>Modélisations</a:t>
          </a:r>
        </a:p>
      </dgm:t>
    </dgm:pt>
    <dgm:pt modelId="{8042AFB3-0BF8-174F-BE2A-E1E6606B2B47}" type="parTrans" cxnId="{D5E1694D-A547-6743-9C45-312802B1D8E3}">
      <dgm:prSet/>
      <dgm:spPr/>
      <dgm:t>
        <a:bodyPr/>
        <a:lstStyle/>
        <a:p>
          <a:endParaRPr lang="fr-FR"/>
        </a:p>
      </dgm:t>
    </dgm:pt>
    <dgm:pt modelId="{D54D1D8A-5C58-FA4F-8C08-237630B51D72}" type="sibTrans" cxnId="{D5E1694D-A547-6743-9C45-312802B1D8E3}">
      <dgm:prSet/>
      <dgm:spPr/>
      <dgm:t>
        <a:bodyPr/>
        <a:lstStyle/>
        <a:p>
          <a:endParaRPr lang="fr-FR"/>
        </a:p>
      </dgm:t>
    </dgm:pt>
    <dgm:pt modelId="{6370FEEF-345A-6C4B-91BB-52BF4E19685F}">
      <dgm:prSet/>
      <dgm:spPr/>
      <dgm:t>
        <a:bodyPr/>
        <a:lstStyle/>
        <a:p>
          <a:r>
            <a:rPr lang="fr-FR" dirty="0">
              <a:latin typeface="Helvetica" pitchFamily="2" charset="0"/>
            </a:rPr>
            <a:t>Pour chaque modélisation, étude des hyperparamètres</a:t>
          </a:r>
        </a:p>
      </dgm:t>
    </dgm:pt>
    <dgm:pt modelId="{BE33B8F4-B385-1841-955C-A67334A4DE6A}" type="parTrans" cxnId="{B18CA6A8-A4E7-0A45-9BB1-A715109A80A4}">
      <dgm:prSet/>
      <dgm:spPr/>
      <dgm:t>
        <a:bodyPr/>
        <a:lstStyle/>
        <a:p>
          <a:endParaRPr lang="fr-FR"/>
        </a:p>
      </dgm:t>
    </dgm:pt>
    <dgm:pt modelId="{F87B7515-E3AE-BE4E-9EF1-FBE85D52029D}" type="sibTrans" cxnId="{B18CA6A8-A4E7-0A45-9BB1-A715109A80A4}">
      <dgm:prSet/>
      <dgm:spPr/>
      <dgm:t>
        <a:bodyPr/>
        <a:lstStyle/>
        <a:p>
          <a:endParaRPr lang="fr-FR"/>
        </a:p>
      </dgm:t>
    </dgm:pt>
    <dgm:pt modelId="{0348455D-0115-6A42-BC0E-02571467D688}">
      <dgm:prSet/>
      <dgm:spPr>
        <a:solidFill>
          <a:schemeClr val="bg1">
            <a:lumMod val="85000"/>
            <a:alpha val="90000"/>
          </a:schemeClr>
        </a:solidFill>
      </dgm:spPr>
      <dgm:t>
        <a:bodyPr/>
        <a:lstStyle/>
        <a:p>
          <a:r>
            <a:rPr lang="fr-FR" dirty="0">
              <a:latin typeface="Helvetica" pitchFamily="2" charset="0"/>
            </a:rPr>
            <a:t>Validation de la modélisation</a:t>
          </a:r>
        </a:p>
      </dgm:t>
    </dgm:pt>
    <dgm:pt modelId="{459C4938-8D54-7946-9C6C-2B5705C95EB2}" type="parTrans" cxnId="{5D3FE1F8-4F5D-5041-AE37-DEFB577B710C}">
      <dgm:prSet/>
      <dgm:spPr/>
      <dgm:t>
        <a:bodyPr/>
        <a:lstStyle/>
        <a:p>
          <a:endParaRPr lang="fr-FR"/>
        </a:p>
      </dgm:t>
    </dgm:pt>
    <dgm:pt modelId="{3BB6B1D7-A3A8-3949-950A-B87001FF1A6F}" type="sibTrans" cxnId="{5D3FE1F8-4F5D-5041-AE37-DEFB577B710C}">
      <dgm:prSet/>
      <dgm:spPr/>
      <dgm:t>
        <a:bodyPr/>
        <a:lstStyle/>
        <a:p>
          <a:endParaRPr lang="fr-FR"/>
        </a:p>
      </dgm:t>
    </dgm:pt>
    <dgm:pt modelId="{3D55C607-405A-5440-AF32-708079A366C0}">
      <dgm:prSet/>
      <dgm:spPr>
        <a:solidFill>
          <a:schemeClr val="bg1">
            <a:lumMod val="85000"/>
            <a:alpha val="90000"/>
          </a:schemeClr>
        </a:solidFill>
      </dgm:spPr>
      <dgm:t>
        <a:bodyPr/>
        <a:lstStyle/>
        <a:p>
          <a:r>
            <a:rPr lang="fr-FR" dirty="0" err="1">
              <a:latin typeface="Helvetica" pitchFamily="2" charset="0"/>
            </a:rPr>
            <a:t>DataFrame</a:t>
          </a:r>
          <a:r>
            <a:rPr lang="fr-FR" dirty="0">
              <a:latin typeface="Helvetica" pitchFamily="2" charset="0"/>
            </a:rPr>
            <a:t> de comparaison des scores</a:t>
          </a:r>
        </a:p>
      </dgm:t>
    </dgm:pt>
    <dgm:pt modelId="{84C448BA-D94C-4E4E-A493-18715EE33D7D}" type="parTrans" cxnId="{E575FB1F-DCE7-244A-9744-41493E8ACC6E}">
      <dgm:prSet/>
      <dgm:spPr/>
      <dgm:t>
        <a:bodyPr/>
        <a:lstStyle/>
        <a:p>
          <a:endParaRPr lang="fr-FR"/>
        </a:p>
      </dgm:t>
    </dgm:pt>
    <dgm:pt modelId="{89F97621-164E-1D46-9C56-1827EFE6B1E5}" type="sibTrans" cxnId="{E575FB1F-DCE7-244A-9744-41493E8ACC6E}">
      <dgm:prSet/>
      <dgm:spPr/>
      <dgm:t>
        <a:bodyPr/>
        <a:lstStyle/>
        <a:p>
          <a:endParaRPr lang="fr-FR"/>
        </a:p>
      </dgm:t>
    </dgm:pt>
    <dgm:pt modelId="{98967981-92C7-794B-A027-D8B159D1B144}">
      <dgm:prSet/>
      <dgm:spPr>
        <a:solidFill>
          <a:schemeClr val="bg1">
            <a:lumMod val="85000"/>
            <a:alpha val="90000"/>
          </a:schemeClr>
        </a:solidFill>
      </dgm:spPr>
      <dgm:t>
        <a:bodyPr/>
        <a:lstStyle/>
        <a:p>
          <a:r>
            <a:rPr lang="fr-FR" dirty="0" err="1">
              <a:latin typeface="Helvetica" pitchFamily="2" charset="0"/>
            </a:rPr>
            <a:t>cv_results</a:t>
          </a:r>
          <a:r>
            <a:rPr lang="fr-FR" dirty="0">
              <a:latin typeface="Helvetica" pitchFamily="2" charset="0"/>
            </a:rPr>
            <a:t>_</a:t>
          </a:r>
        </a:p>
      </dgm:t>
    </dgm:pt>
    <dgm:pt modelId="{5A9AB46D-6329-A440-9202-6B73491B1743}" type="parTrans" cxnId="{F152F7D3-9A2F-B343-83E7-0DA2457818AF}">
      <dgm:prSet/>
      <dgm:spPr/>
      <dgm:t>
        <a:bodyPr/>
        <a:lstStyle/>
        <a:p>
          <a:endParaRPr lang="fr-FR"/>
        </a:p>
      </dgm:t>
    </dgm:pt>
    <dgm:pt modelId="{2D53CE82-F51E-314B-8E49-BE0A659A14ED}" type="sibTrans" cxnId="{F152F7D3-9A2F-B343-83E7-0DA2457818AF}">
      <dgm:prSet/>
      <dgm:spPr/>
      <dgm:t>
        <a:bodyPr/>
        <a:lstStyle/>
        <a:p>
          <a:endParaRPr lang="fr-FR"/>
        </a:p>
      </dgm:t>
    </dgm:pt>
    <dgm:pt modelId="{E77AAC3B-F07D-864D-A7D0-524D420A9CA2}">
      <dgm:prSet/>
      <dgm:spPr/>
      <dgm:t>
        <a:bodyPr/>
        <a:lstStyle/>
        <a:p>
          <a:r>
            <a:rPr lang="fr-FR" dirty="0">
              <a:latin typeface="Helvetica" pitchFamily="2" charset="0"/>
            </a:rPr>
            <a:t>Comparaison des résultats</a:t>
          </a:r>
        </a:p>
      </dgm:t>
    </dgm:pt>
    <dgm:pt modelId="{C5A26B93-A63F-174D-99BC-DD7D928A6120}" type="parTrans" cxnId="{6A14E483-AD3D-9842-8810-9F58D0DC25EB}">
      <dgm:prSet/>
      <dgm:spPr/>
      <dgm:t>
        <a:bodyPr/>
        <a:lstStyle/>
        <a:p>
          <a:endParaRPr lang="fr-FR"/>
        </a:p>
      </dgm:t>
    </dgm:pt>
    <dgm:pt modelId="{87902CBE-0CFF-1246-8BD7-210B18EB4A59}" type="sibTrans" cxnId="{6A14E483-AD3D-9842-8810-9F58D0DC25EB}">
      <dgm:prSet/>
      <dgm:spPr/>
      <dgm:t>
        <a:bodyPr/>
        <a:lstStyle/>
        <a:p>
          <a:endParaRPr lang="fr-FR"/>
        </a:p>
      </dgm:t>
    </dgm:pt>
    <dgm:pt modelId="{F40E8F64-09AF-0246-A1F5-286943778C7C}">
      <dgm:prSet/>
      <dgm:spPr>
        <a:solidFill>
          <a:schemeClr val="bg1">
            <a:lumMod val="85000"/>
            <a:alpha val="90000"/>
          </a:schemeClr>
        </a:solidFill>
      </dgm:spPr>
      <dgm:t>
        <a:bodyPr/>
        <a:lstStyle/>
        <a:p>
          <a:r>
            <a:rPr lang="fr-FR" dirty="0">
              <a:latin typeface="Helvetica" pitchFamily="2" charset="0"/>
            </a:rPr>
            <a:t>Choix de la meilleure modélisation</a:t>
          </a:r>
        </a:p>
      </dgm:t>
    </dgm:pt>
    <dgm:pt modelId="{99A2C75D-7B80-E342-9BD0-D43D3EF4DF6B}" type="parTrans" cxnId="{AB8BAC33-E637-B84E-8150-F61CC7EFC42E}">
      <dgm:prSet/>
      <dgm:spPr/>
      <dgm:t>
        <a:bodyPr/>
        <a:lstStyle/>
        <a:p>
          <a:endParaRPr lang="fr-FR"/>
        </a:p>
      </dgm:t>
    </dgm:pt>
    <dgm:pt modelId="{FC2F41AA-1D53-AF40-9030-05ACB4E4FD99}" type="sibTrans" cxnId="{AB8BAC33-E637-B84E-8150-F61CC7EFC42E}">
      <dgm:prSet/>
      <dgm:spPr/>
      <dgm:t>
        <a:bodyPr/>
        <a:lstStyle/>
        <a:p>
          <a:endParaRPr lang="fr-FR"/>
        </a:p>
      </dgm:t>
    </dgm:pt>
    <dgm:pt modelId="{796906EA-AE22-D54F-A50A-4216CDEE88EA}" type="pres">
      <dgm:prSet presAssocID="{39CE641C-2C10-5C4A-A8AE-80C4A99FBAC5}" presName="Name0" presStyleCnt="0">
        <dgm:presLayoutVars>
          <dgm:dir/>
          <dgm:animLvl val="lvl"/>
          <dgm:resizeHandles val="exact"/>
        </dgm:presLayoutVars>
      </dgm:prSet>
      <dgm:spPr/>
    </dgm:pt>
    <dgm:pt modelId="{3C053856-6C74-834A-9BA8-7CA130D0322F}" type="pres">
      <dgm:prSet presAssocID="{701727EE-FEAF-3548-AD4E-152DF3A29676}" presName="linNode" presStyleCnt="0"/>
      <dgm:spPr/>
    </dgm:pt>
    <dgm:pt modelId="{67A8445E-3313-7640-9D06-BD4DF8536E58}" type="pres">
      <dgm:prSet presAssocID="{701727EE-FEAF-3548-AD4E-152DF3A29676}" presName="parentText" presStyleLbl="node1" presStyleIdx="0" presStyleCnt="6">
        <dgm:presLayoutVars>
          <dgm:chMax val="1"/>
          <dgm:bulletEnabled val="1"/>
        </dgm:presLayoutVars>
      </dgm:prSet>
      <dgm:spPr/>
    </dgm:pt>
    <dgm:pt modelId="{6430C66B-3BC8-D042-B8D4-880E98EE631A}" type="pres">
      <dgm:prSet presAssocID="{701727EE-FEAF-3548-AD4E-152DF3A29676}" presName="descendantText" presStyleLbl="alignAccFollowNode1" presStyleIdx="0" presStyleCnt="6">
        <dgm:presLayoutVars>
          <dgm:bulletEnabled val="1"/>
        </dgm:presLayoutVars>
      </dgm:prSet>
      <dgm:spPr/>
    </dgm:pt>
    <dgm:pt modelId="{78F4582E-7A1C-C244-AA8F-331C805000F0}" type="pres">
      <dgm:prSet presAssocID="{11301A86-C1BC-6B46-A57D-543616B9374A}" presName="sp" presStyleCnt="0"/>
      <dgm:spPr/>
    </dgm:pt>
    <dgm:pt modelId="{BFFBA51E-492F-FE41-A8EA-0FDBA26D86FA}" type="pres">
      <dgm:prSet presAssocID="{73B595B5-A419-7340-8AAC-A47D9F521822}" presName="linNode" presStyleCnt="0"/>
      <dgm:spPr/>
    </dgm:pt>
    <dgm:pt modelId="{43AD36E9-723C-2D48-9DB1-039EF301921C}" type="pres">
      <dgm:prSet presAssocID="{73B595B5-A419-7340-8AAC-A47D9F521822}" presName="parentText" presStyleLbl="node1" presStyleIdx="1" presStyleCnt="6" custLinFactNeighborY="-1918">
        <dgm:presLayoutVars>
          <dgm:chMax val="1"/>
          <dgm:bulletEnabled val="1"/>
        </dgm:presLayoutVars>
      </dgm:prSet>
      <dgm:spPr/>
    </dgm:pt>
    <dgm:pt modelId="{E2A13215-DEAE-6445-A0C8-5481DF96F608}" type="pres">
      <dgm:prSet presAssocID="{73B595B5-A419-7340-8AAC-A47D9F521822}" presName="descendantText" presStyleLbl="alignAccFollowNode1" presStyleIdx="1" presStyleCnt="6">
        <dgm:presLayoutVars>
          <dgm:bulletEnabled val="1"/>
        </dgm:presLayoutVars>
      </dgm:prSet>
      <dgm:spPr/>
    </dgm:pt>
    <dgm:pt modelId="{74161067-686B-164C-A349-F93CFA6ABA2D}" type="pres">
      <dgm:prSet presAssocID="{10D01415-6184-6448-937C-857370EE285B}" presName="sp" presStyleCnt="0"/>
      <dgm:spPr/>
    </dgm:pt>
    <dgm:pt modelId="{C09BD280-7577-B44A-BBB0-812B96E37E8F}" type="pres">
      <dgm:prSet presAssocID="{BF9296A6-F201-9C45-94DC-88465C5336C5}" presName="linNode" presStyleCnt="0"/>
      <dgm:spPr/>
    </dgm:pt>
    <dgm:pt modelId="{32C0D587-59C8-EF46-862B-791DBF3FB23A}" type="pres">
      <dgm:prSet presAssocID="{BF9296A6-F201-9C45-94DC-88465C5336C5}" presName="parentText" presStyleLbl="node1" presStyleIdx="2" presStyleCnt="6" custLinFactNeighborY="-1918">
        <dgm:presLayoutVars>
          <dgm:chMax val="1"/>
          <dgm:bulletEnabled val="1"/>
        </dgm:presLayoutVars>
      </dgm:prSet>
      <dgm:spPr/>
    </dgm:pt>
    <dgm:pt modelId="{F3246FD0-D6CF-E046-9900-0224537C24AE}" type="pres">
      <dgm:prSet presAssocID="{BF9296A6-F201-9C45-94DC-88465C5336C5}" presName="descendantText" presStyleLbl="alignAccFollowNode1" presStyleIdx="2" presStyleCnt="6">
        <dgm:presLayoutVars>
          <dgm:bulletEnabled val="1"/>
        </dgm:presLayoutVars>
      </dgm:prSet>
      <dgm:spPr/>
    </dgm:pt>
    <dgm:pt modelId="{817583FE-556D-1140-A340-18315492DD81}" type="pres">
      <dgm:prSet presAssocID="{54AEBBCA-E981-1347-A6BE-0C7AEE27E0D0}" presName="sp" presStyleCnt="0"/>
      <dgm:spPr/>
    </dgm:pt>
    <dgm:pt modelId="{DF277B9C-AA51-C24B-B3C7-D2CA50EA5BBC}" type="pres">
      <dgm:prSet presAssocID="{78FEEC77-844D-FC48-B32C-DE609722D232}" presName="linNode" presStyleCnt="0"/>
      <dgm:spPr/>
    </dgm:pt>
    <dgm:pt modelId="{2F6C01C7-19B1-3B4F-A6EE-49790272AB2B}" type="pres">
      <dgm:prSet presAssocID="{78FEEC77-844D-FC48-B32C-DE609722D232}" presName="parentText" presStyleLbl="node1" presStyleIdx="3" presStyleCnt="6" custLinFactNeighborY="-1918">
        <dgm:presLayoutVars>
          <dgm:chMax val="1"/>
          <dgm:bulletEnabled val="1"/>
        </dgm:presLayoutVars>
      </dgm:prSet>
      <dgm:spPr/>
    </dgm:pt>
    <dgm:pt modelId="{D45754B1-3989-2844-B7F3-2FA8B27BCA55}" type="pres">
      <dgm:prSet presAssocID="{78FEEC77-844D-FC48-B32C-DE609722D232}" presName="descendantText" presStyleLbl="alignAccFollowNode1" presStyleIdx="3" presStyleCnt="6">
        <dgm:presLayoutVars>
          <dgm:bulletEnabled val="1"/>
        </dgm:presLayoutVars>
      </dgm:prSet>
      <dgm:spPr/>
    </dgm:pt>
    <dgm:pt modelId="{9D10E477-BCF4-1F4C-B5B5-EDAF9744388E}" type="pres">
      <dgm:prSet presAssocID="{D54D1D8A-5C58-FA4F-8C08-237630B51D72}" presName="sp" presStyleCnt="0"/>
      <dgm:spPr/>
    </dgm:pt>
    <dgm:pt modelId="{E78FD33F-B1DA-284E-B69A-03CBA25E884D}" type="pres">
      <dgm:prSet presAssocID="{6370FEEF-345A-6C4B-91BB-52BF4E19685F}" presName="linNode" presStyleCnt="0"/>
      <dgm:spPr/>
    </dgm:pt>
    <dgm:pt modelId="{0388EC49-E117-DD4C-8C99-C1254DFDDF83}" type="pres">
      <dgm:prSet presAssocID="{6370FEEF-345A-6C4B-91BB-52BF4E19685F}" presName="parentText" presStyleLbl="node1" presStyleIdx="4" presStyleCnt="6" custLinFactNeighborY="-1918">
        <dgm:presLayoutVars>
          <dgm:chMax val="1"/>
          <dgm:bulletEnabled val="1"/>
        </dgm:presLayoutVars>
      </dgm:prSet>
      <dgm:spPr/>
    </dgm:pt>
    <dgm:pt modelId="{BC72C23A-59EF-0348-A1B9-5F7FAC4E4B47}" type="pres">
      <dgm:prSet presAssocID="{6370FEEF-345A-6C4B-91BB-52BF4E19685F}" presName="descendantText" presStyleLbl="alignAccFollowNode1" presStyleIdx="4" presStyleCnt="6">
        <dgm:presLayoutVars>
          <dgm:bulletEnabled val="1"/>
        </dgm:presLayoutVars>
      </dgm:prSet>
      <dgm:spPr/>
    </dgm:pt>
    <dgm:pt modelId="{0EAFE3A0-6173-684F-9AC0-153F63F82E05}" type="pres">
      <dgm:prSet presAssocID="{F87B7515-E3AE-BE4E-9EF1-FBE85D52029D}" presName="sp" presStyleCnt="0"/>
      <dgm:spPr/>
    </dgm:pt>
    <dgm:pt modelId="{75A72879-EEF8-6F49-B616-7C7C90839F0F}" type="pres">
      <dgm:prSet presAssocID="{E77AAC3B-F07D-864D-A7D0-524D420A9CA2}" presName="linNode" presStyleCnt="0"/>
      <dgm:spPr/>
    </dgm:pt>
    <dgm:pt modelId="{FC79A978-A982-B941-81B2-A194CCE3D34D}" type="pres">
      <dgm:prSet presAssocID="{E77AAC3B-F07D-864D-A7D0-524D420A9CA2}" presName="parentText" presStyleLbl="node1" presStyleIdx="5" presStyleCnt="6">
        <dgm:presLayoutVars>
          <dgm:chMax val="1"/>
          <dgm:bulletEnabled val="1"/>
        </dgm:presLayoutVars>
      </dgm:prSet>
      <dgm:spPr/>
    </dgm:pt>
    <dgm:pt modelId="{02B6FB5C-86E2-834A-9E38-E288877FD566}" type="pres">
      <dgm:prSet presAssocID="{E77AAC3B-F07D-864D-A7D0-524D420A9CA2}" presName="descendantText" presStyleLbl="alignAccFollowNode1" presStyleIdx="5" presStyleCnt="6">
        <dgm:presLayoutVars>
          <dgm:bulletEnabled val="1"/>
        </dgm:presLayoutVars>
      </dgm:prSet>
      <dgm:spPr/>
    </dgm:pt>
  </dgm:ptLst>
  <dgm:cxnLst>
    <dgm:cxn modelId="{0B2DD304-D040-3045-9005-5BB86F54E0CC}" type="presOf" srcId="{FE6BBC20-B69F-6D42-A390-8CF6D9E74DB1}" destId="{E2A13215-DEAE-6445-A0C8-5481DF96F608}" srcOrd="0" destOrd="1" presId="urn:microsoft.com/office/officeart/2005/8/layout/vList5"/>
    <dgm:cxn modelId="{E3765C1E-AD81-B54F-86CC-BBCD1CE0757A}" type="presOf" srcId="{3D55C607-405A-5440-AF32-708079A366C0}" destId="{D45754B1-3989-2844-B7F3-2FA8B27BCA55}" srcOrd="0" destOrd="0" presId="urn:microsoft.com/office/officeart/2005/8/layout/vList5"/>
    <dgm:cxn modelId="{E575FB1F-DCE7-244A-9744-41493E8ACC6E}" srcId="{78FEEC77-844D-FC48-B32C-DE609722D232}" destId="{3D55C607-405A-5440-AF32-708079A366C0}" srcOrd="0" destOrd="0" parTransId="{84C448BA-D94C-4E4E-A493-18715EE33D7D}" sibTransId="{89F97621-164E-1D46-9C56-1827EFE6B1E5}"/>
    <dgm:cxn modelId="{C758A626-6C0E-0F49-BA36-54AD9E9FB015}" type="presOf" srcId="{73B595B5-A419-7340-8AAC-A47D9F521822}" destId="{43AD36E9-723C-2D48-9DB1-039EF301921C}" srcOrd="0" destOrd="0" presId="urn:microsoft.com/office/officeart/2005/8/layout/vList5"/>
    <dgm:cxn modelId="{9DE2F72A-C131-0349-BCAF-DC6C1462F257}" srcId="{73B595B5-A419-7340-8AAC-A47D9F521822}" destId="{F6D651DC-E77D-4E44-A66D-465D0FDABD93}" srcOrd="0" destOrd="0" parTransId="{03560A05-2471-CB42-937A-813BDB203466}" sibTransId="{E2B51B47-6C12-D44B-97DB-06AF1E66285B}"/>
    <dgm:cxn modelId="{AB8BAC33-E637-B84E-8150-F61CC7EFC42E}" srcId="{E77AAC3B-F07D-864D-A7D0-524D420A9CA2}" destId="{F40E8F64-09AF-0246-A1F5-286943778C7C}" srcOrd="0" destOrd="0" parTransId="{99A2C75D-7B80-E342-9BD0-D43D3EF4DF6B}" sibTransId="{FC2F41AA-1D53-AF40-9030-05ACB4E4FD99}"/>
    <dgm:cxn modelId="{4CAF873A-8835-7D43-A290-AF651D3523CC}" type="presOf" srcId="{DEF16D52-0C54-EA44-88FB-5896D368E76E}" destId="{6430C66B-3BC8-D042-B8D4-880E98EE631A}" srcOrd="0" destOrd="1" presId="urn:microsoft.com/office/officeart/2005/8/layout/vList5"/>
    <dgm:cxn modelId="{B055D441-F3CA-4F47-82CD-DA64FA71888D}" type="presOf" srcId="{6370FEEF-345A-6C4B-91BB-52BF4E19685F}" destId="{0388EC49-E117-DD4C-8C99-C1254DFDDF83}" srcOrd="0" destOrd="0" presId="urn:microsoft.com/office/officeart/2005/8/layout/vList5"/>
    <dgm:cxn modelId="{D5E1694D-A547-6743-9C45-312802B1D8E3}" srcId="{39CE641C-2C10-5C4A-A8AE-80C4A99FBAC5}" destId="{78FEEC77-844D-FC48-B32C-DE609722D232}" srcOrd="3" destOrd="0" parTransId="{8042AFB3-0BF8-174F-BE2A-E1E6606B2B47}" sibTransId="{D54D1D8A-5C58-FA4F-8C08-237630B51D72}"/>
    <dgm:cxn modelId="{44EBD450-572D-4A43-80D3-F8F043D68C4F}" type="presOf" srcId="{BF9296A6-F201-9C45-94DC-88465C5336C5}" destId="{32C0D587-59C8-EF46-862B-791DBF3FB23A}" srcOrd="0" destOrd="0" presId="urn:microsoft.com/office/officeart/2005/8/layout/vList5"/>
    <dgm:cxn modelId="{BD94C151-8C13-3D41-B6DF-35AE2F9791BD}" srcId="{39CE641C-2C10-5C4A-A8AE-80C4A99FBAC5}" destId="{BF9296A6-F201-9C45-94DC-88465C5336C5}" srcOrd="2" destOrd="0" parTransId="{CBBF5ED1-C50F-9C45-B8B0-B9290BEFA2D4}" sibTransId="{54AEBBCA-E981-1347-A6BE-0C7AEE27E0D0}"/>
    <dgm:cxn modelId="{DDE4E151-EFAC-624B-B5AF-0EB8713D3AF2}" type="presOf" srcId="{4F5EB525-025D-8447-8296-3B762A41AD0A}" destId="{6430C66B-3BC8-D042-B8D4-880E98EE631A}" srcOrd="0" destOrd="0" presId="urn:microsoft.com/office/officeart/2005/8/layout/vList5"/>
    <dgm:cxn modelId="{8A437E5C-CF33-564A-8B4D-5870DAEA671A}" type="presOf" srcId="{78FEEC77-844D-FC48-B32C-DE609722D232}" destId="{2F6C01C7-19B1-3B4F-A6EE-49790272AB2B}" srcOrd="0" destOrd="0" presId="urn:microsoft.com/office/officeart/2005/8/layout/vList5"/>
    <dgm:cxn modelId="{E064AB6E-6549-7942-8E53-C41D0E073964}" type="presOf" srcId="{E77AAC3B-F07D-864D-A7D0-524D420A9CA2}" destId="{FC79A978-A982-B941-81B2-A194CCE3D34D}" srcOrd="0" destOrd="0" presId="urn:microsoft.com/office/officeart/2005/8/layout/vList5"/>
    <dgm:cxn modelId="{3A49D476-3BF6-2844-AE23-A6279603D952}" type="presOf" srcId="{39CE641C-2C10-5C4A-A8AE-80C4A99FBAC5}" destId="{796906EA-AE22-D54F-A50A-4216CDEE88EA}" srcOrd="0" destOrd="0" presId="urn:microsoft.com/office/officeart/2005/8/layout/vList5"/>
    <dgm:cxn modelId="{BCA7367C-DBA3-9740-B4B2-F2D873DC8620}" type="presOf" srcId="{F6D651DC-E77D-4E44-A66D-465D0FDABD93}" destId="{E2A13215-DEAE-6445-A0C8-5481DF96F608}" srcOrd="0" destOrd="0" presId="urn:microsoft.com/office/officeart/2005/8/layout/vList5"/>
    <dgm:cxn modelId="{5C5D7E81-96DF-3C44-AC64-A5E045AB5D0C}" type="presOf" srcId="{516FDD6A-BCF1-8447-B249-335024AA3BC8}" destId="{F3246FD0-D6CF-E046-9900-0224537C24AE}" srcOrd="0" destOrd="0" presId="urn:microsoft.com/office/officeart/2005/8/layout/vList5"/>
    <dgm:cxn modelId="{76BA3C83-468E-E64C-B281-96E514B06540}" srcId="{BF9296A6-F201-9C45-94DC-88465C5336C5}" destId="{516FDD6A-BCF1-8447-B249-335024AA3BC8}" srcOrd="0" destOrd="0" parTransId="{542AF648-E4BC-6A4E-AA1C-C420472DFED8}" sibTransId="{7B421E2D-BE7D-AF46-BBDB-20B938D63989}"/>
    <dgm:cxn modelId="{6A14E483-AD3D-9842-8810-9F58D0DC25EB}" srcId="{39CE641C-2C10-5C4A-A8AE-80C4A99FBAC5}" destId="{E77AAC3B-F07D-864D-A7D0-524D420A9CA2}" srcOrd="5" destOrd="0" parTransId="{C5A26B93-A63F-174D-99BC-DD7D928A6120}" sibTransId="{87902CBE-0CFF-1246-8BD7-210B18EB4A59}"/>
    <dgm:cxn modelId="{D2B4678C-97E4-1C45-B877-F670A3DF9A98}" srcId="{73B595B5-A419-7340-8AAC-A47D9F521822}" destId="{FE6BBC20-B69F-6D42-A390-8CF6D9E74DB1}" srcOrd="1" destOrd="0" parTransId="{AA588F72-9C49-9A4C-B7C0-54609088300C}" sibTransId="{DFC33ED0-C603-1D41-B317-65023B8CE8BE}"/>
    <dgm:cxn modelId="{4303EC94-0F5E-6F41-B292-9656FAF954EF}" type="presOf" srcId="{701727EE-FEAF-3548-AD4E-152DF3A29676}" destId="{67A8445E-3313-7640-9D06-BD4DF8536E58}" srcOrd="0" destOrd="0" presId="urn:microsoft.com/office/officeart/2005/8/layout/vList5"/>
    <dgm:cxn modelId="{39ED759F-AA9B-C64A-A3B2-105458E399C3}" srcId="{701727EE-FEAF-3548-AD4E-152DF3A29676}" destId="{4F5EB525-025D-8447-8296-3B762A41AD0A}" srcOrd="0" destOrd="0" parTransId="{380602BE-F428-4047-8AD7-B41BEEC361CE}" sibTransId="{2529E4D6-5927-904C-9ED9-351B87DC81C0}"/>
    <dgm:cxn modelId="{A77824A6-59A6-FD4A-8B08-9AD7AD8B37B5}" type="presOf" srcId="{98967981-92C7-794B-A027-D8B159D1B144}" destId="{D45754B1-3989-2844-B7F3-2FA8B27BCA55}" srcOrd="0" destOrd="1" presId="urn:microsoft.com/office/officeart/2005/8/layout/vList5"/>
    <dgm:cxn modelId="{B18CA6A8-A4E7-0A45-9BB1-A715109A80A4}" srcId="{39CE641C-2C10-5C4A-A8AE-80C4A99FBAC5}" destId="{6370FEEF-345A-6C4B-91BB-52BF4E19685F}" srcOrd="4" destOrd="0" parTransId="{BE33B8F4-B385-1841-955C-A67334A4DE6A}" sibTransId="{F87B7515-E3AE-BE4E-9EF1-FBE85D52029D}"/>
    <dgm:cxn modelId="{AE1C44AE-616D-0443-9834-083F0DA162AB}" type="presOf" srcId="{0348455D-0115-6A42-BC0E-02571467D688}" destId="{BC72C23A-59EF-0348-A1B9-5F7FAC4E4B47}" srcOrd="0" destOrd="0" presId="urn:microsoft.com/office/officeart/2005/8/layout/vList5"/>
    <dgm:cxn modelId="{9F03D7B6-EF01-4240-99BF-4103E91A7788}" srcId="{701727EE-FEAF-3548-AD4E-152DF3A29676}" destId="{DEF16D52-0C54-EA44-88FB-5896D368E76E}" srcOrd="1" destOrd="0" parTransId="{D1103355-A065-5342-8DA2-6C7BF23D0EC4}" sibTransId="{6E8CF723-AD44-2642-A659-F823F0868A2D}"/>
    <dgm:cxn modelId="{FD5F68B8-7EC8-7044-BA56-D25BA30A6DA2}" srcId="{39CE641C-2C10-5C4A-A8AE-80C4A99FBAC5}" destId="{701727EE-FEAF-3548-AD4E-152DF3A29676}" srcOrd="0" destOrd="0" parTransId="{DD5F5389-5A81-3441-B477-94AF7C165436}" sibTransId="{11301A86-C1BC-6B46-A57D-543616B9374A}"/>
    <dgm:cxn modelId="{F7254BC1-DA2C-964C-B5DF-AF11CD89F1CA}" type="presOf" srcId="{1D718A04-24A9-7641-ADB8-F791CD8C66BD}" destId="{F3246FD0-D6CF-E046-9900-0224537C24AE}" srcOrd="0" destOrd="1" presId="urn:microsoft.com/office/officeart/2005/8/layout/vList5"/>
    <dgm:cxn modelId="{FFF493CE-64B0-3B43-AAD7-AB31FE7922D2}" srcId="{BF9296A6-F201-9C45-94DC-88465C5336C5}" destId="{1D718A04-24A9-7641-ADB8-F791CD8C66BD}" srcOrd="1" destOrd="0" parTransId="{9CEF8D5D-DF9D-8841-AC9D-BE3D1624BC96}" sibTransId="{5233BC48-4392-C94A-9694-8D86A9B81A70}"/>
    <dgm:cxn modelId="{F152F7D3-9A2F-B343-83E7-0DA2457818AF}" srcId="{78FEEC77-844D-FC48-B32C-DE609722D232}" destId="{98967981-92C7-794B-A027-D8B159D1B144}" srcOrd="1" destOrd="0" parTransId="{5A9AB46D-6329-A440-9202-6B73491B1743}" sibTransId="{2D53CE82-F51E-314B-8E49-BE0A659A14ED}"/>
    <dgm:cxn modelId="{7CA2F3E7-A025-6C4C-9805-AB3615E23F91}" srcId="{39CE641C-2C10-5C4A-A8AE-80C4A99FBAC5}" destId="{73B595B5-A419-7340-8AAC-A47D9F521822}" srcOrd="1" destOrd="0" parTransId="{C1C0D6FC-FC14-1B42-B9B5-F483EDEF9D0B}" sibTransId="{10D01415-6184-6448-937C-857370EE285B}"/>
    <dgm:cxn modelId="{379E46F7-E60A-0847-9850-742C4FF66C8E}" type="presOf" srcId="{F40E8F64-09AF-0246-A1F5-286943778C7C}" destId="{02B6FB5C-86E2-834A-9E38-E288877FD566}" srcOrd="0" destOrd="0" presId="urn:microsoft.com/office/officeart/2005/8/layout/vList5"/>
    <dgm:cxn modelId="{5D3FE1F8-4F5D-5041-AE37-DEFB577B710C}" srcId="{6370FEEF-345A-6C4B-91BB-52BF4E19685F}" destId="{0348455D-0115-6A42-BC0E-02571467D688}" srcOrd="0" destOrd="0" parTransId="{459C4938-8D54-7946-9C6C-2B5705C95EB2}" sibTransId="{3BB6B1D7-A3A8-3949-950A-B87001FF1A6F}"/>
    <dgm:cxn modelId="{FDBEC13A-3980-0F46-AA29-A8F18E763DD1}" type="presParOf" srcId="{796906EA-AE22-D54F-A50A-4216CDEE88EA}" destId="{3C053856-6C74-834A-9BA8-7CA130D0322F}" srcOrd="0" destOrd="0" presId="urn:microsoft.com/office/officeart/2005/8/layout/vList5"/>
    <dgm:cxn modelId="{6EA4D377-2F0D-EA46-AF21-304446C7A2B5}" type="presParOf" srcId="{3C053856-6C74-834A-9BA8-7CA130D0322F}" destId="{67A8445E-3313-7640-9D06-BD4DF8536E58}" srcOrd="0" destOrd="0" presId="urn:microsoft.com/office/officeart/2005/8/layout/vList5"/>
    <dgm:cxn modelId="{0087F5FD-6C16-C243-AD55-308995DC70A1}" type="presParOf" srcId="{3C053856-6C74-834A-9BA8-7CA130D0322F}" destId="{6430C66B-3BC8-D042-B8D4-880E98EE631A}" srcOrd="1" destOrd="0" presId="urn:microsoft.com/office/officeart/2005/8/layout/vList5"/>
    <dgm:cxn modelId="{FA75ABAA-0E54-F749-A187-F3D60D156957}" type="presParOf" srcId="{796906EA-AE22-D54F-A50A-4216CDEE88EA}" destId="{78F4582E-7A1C-C244-AA8F-331C805000F0}" srcOrd="1" destOrd="0" presId="urn:microsoft.com/office/officeart/2005/8/layout/vList5"/>
    <dgm:cxn modelId="{E5D739BD-8E25-AD4B-8E92-05EB98C23780}" type="presParOf" srcId="{796906EA-AE22-D54F-A50A-4216CDEE88EA}" destId="{BFFBA51E-492F-FE41-A8EA-0FDBA26D86FA}" srcOrd="2" destOrd="0" presId="urn:microsoft.com/office/officeart/2005/8/layout/vList5"/>
    <dgm:cxn modelId="{E0772994-427E-0147-B3F6-F85F72B3061C}" type="presParOf" srcId="{BFFBA51E-492F-FE41-A8EA-0FDBA26D86FA}" destId="{43AD36E9-723C-2D48-9DB1-039EF301921C}" srcOrd="0" destOrd="0" presId="urn:microsoft.com/office/officeart/2005/8/layout/vList5"/>
    <dgm:cxn modelId="{7F372C4A-3FDB-584B-8463-AEF9D06A31B6}" type="presParOf" srcId="{BFFBA51E-492F-FE41-A8EA-0FDBA26D86FA}" destId="{E2A13215-DEAE-6445-A0C8-5481DF96F608}" srcOrd="1" destOrd="0" presId="urn:microsoft.com/office/officeart/2005/8/layout/vList5"/>
    <dgm:cxn modelId="{96D514D9-EE41-3E42-9FF0-501A4A556337}" type="presParOf" srcId="{796906EA-AE22-D54F-A50A-4216CDEE88EA}" destId="{74161067-686B-164C-A349-F93CFA6ABA2D}" srcOrd="3" destOrd="0" presId="urn:microsoft.com/office/officeart/2005/8/layout/vList5"/>
    <dgm:cxn modelId="{89625F7B-5D2B-9E4F-BB37-45B47D6DEAE3}" type="presParOf" srcId="{796906EA-AE22-D54F-A50A-4216CDEE88EA}" destId="{C09BD280-7577-B44A-BBB0-812B96E37E8F}" srcOrd="4" destOrd="0" presId="urn:microsoft.com/office/officeart/2005/8/layout/vList5"/>
    <dgm:cxn modelId="{481CAE1A-EB8A-C442-8940-E4E60B56BF03}" type="presParOf" srcId="{C09BD280-7577-B44A-BBB0-812B96E37E8F}" destId="{32C0D587-59C8-EF46-862B-791DBF3FB23A}" srcOrd="0" destOrd="0" presId="urn:microsoft.com/office/officeart/2005/8/layout/vList5"/>
    <dgm:cxn modelId="{0A359FF7-A372-F74B-AD14-4A8670E9ADD8}" type="presParOf" srcId="{C09BD280-7577-B44A-BBB0-812B96E37E8F}" destId="{F3246FD0-D6CF-E046-9900-0224537C24AE}" srcOrd="1" destOrd="0" presId="urn:microsoft.com/office/officeart/2005/8/layout/vList5"/>
    <dgm:cxn modelId="{30A45072-6FF8-054C-8E5A-C32FF3500F7B}" type="presParOf" srcId="{796906EA-AE22-D54F-A50A-4216CDEE88EA}" destId="{817583FE-556D-1140-A340-18315492DD81}" srcOrd="5" destOrd="0" presId="urn:microsoft.com/office/officeart/2005/8/layout/vList5"/>
    <dgm:cxn modelId="{8F96B9CB-0B27-E545-AC22-6ABC33F49503}" type="presParOf" srcId="{796906EA-AE22-D54F-A50A-4216CDEE88EA}" destId="{DF277B9C-AA51-C24B-B3C7-D2CA50EA5BBC}" srcOrd="6" destOrd="0" presId="urn:microsoft.com/office/officeart/2005/8/layout/vList5"/>
    <dgm:cxn modelId="{7AD87FEF-A782-B642-9C71-77E003490F1F}" type="presParOf" srcId="{DF277B9C-AA51-C24B-B3C7-D2CA50EA5BBC}" destId="{2F6C01C7-19B1-3B4F-A6EE-49790272AB2B}" srcOrd="0" destOrd="0" presId="urn:microsoft.com/office/officeart/2005/8/layout/vList5"/>
    <dgm:cxn modelId="{C3625F80-CF07-1E43-A838-EC024A75F872}" type="presParOf" srcId="{DF277B9C-AA51-C24B-B3C7-D2CA50EA5BBC}" destId="{D45754B1-3989-2844-B7F3-2FA8B27BCA55}" srcOrd="1" destOrd="0" presId="urn:microsoft.com/office/officeart/2005/8/layout/vList5"/>
    <dgm:cxn modelId="{F494D115-AC1B-254F-9B3A-7E941FDBC477}" type="presParOf" srcId="{796906EA-AE22-D54F-A50A-4216CDEE88EA}" destId="{9D10E477-BCF4-1F4C-B5B5-EDAF9744388E}" srcOrd="7" destOrd="0" presId="urn:microsoft.com/office/officeart/2005/8/layout/vList5"/>
    <dgm:cxn modelId="{56F531D4-BA70-7A4E-8048-D8D80C3F960A}" type="presParOf" srcId="{796906EA-AE22-D54F-A50A-4216CDEE88EA}" destId="{E78FD33F-B1DA-284E-B69A-03CBA25E884D}" srcOrd="8" destOrd="0" presId="urn:microsoft.com/office/officeart/2005/8/layout/vList5"/>
    <dgm:cxn modelId="{D8DAC05D-3193-0A46-8A0F-98295C18746A}" type="presParOf" srcId="{E78FD33F-B1DA-284E-B69A-03CBA25E884D}" destId="{0388EC49-E117-DD4C-8C99-C1254DFDDF83}" srcOrd="0" destOrd="0" presId="urn:microsoft.com/office/officeart/2005/8/layout/vList5"/>
    <dgm:cxn modelId="{938DA0A5-2224-774F-ACBB-8F86A650E62D}" type="presParOf" srcId="{E78FD33F-B1DA-284E-B69A-03CBA25E884D}" destId="{BC72C23A-59EF-0348-A1B9-5F7FAC4E4B47}" srcOrd="1" destOrd="0" presId="urn:microsoft.com/office/officeart/2005/8/layout/vList5"/>
    <dgm:cxn modelId="{621CD355-C9F5-914E-AA75-C16068CD486A}" type="presParOf" srcId="{796906EA-AE22-D54F-A50A-4216CDEE88EA}" destId="{0EAFE3A0-6173-684F-9AC0-153F63F82E05}" srcOrd="9" destOrd="0" presId="urn:microsoft.com/office/officeart/2005/8/layout/vList5"/>
    <dgm:cxn modelId="{37EDDA12-1760-EB4C-804C-246FFCCE70C0}" type="presParOf" srcId="{796906EA-AE22-D54F-A50A-4216CDEE88EA}" destId="{75A72879-EEF8-6F49-B616-7C7C90839F0F}" srcOrd="10" destOrd="0" presId="urn:microsoft.com/office/officeart/2005/8/layout/vList5"/>
    <dgm:cxn modelId="{5D931503-9EA3-F240-85ED-7EBD637ECD10}" type="presParOf" srcId="{75A72879-EEF8-6F49-B616-7C7C90839F0F}" destId="{FC79A978-A982-B941-81B2-A194CCE3D34D}" srcOrd="0" destOrd="0" presId="urn:microsoft.com/office/officeart/2005/8/layout/vList5"/>
    <dgm:cxn modelId="{762F90AD-25E7-2943-BCE4-4B69A7188C18}" type="presParOf" srcId="{75A72879-EEF8-6F49-B616-7C7C90839F0F}" destId="{02B6FB5C-86E2-834A-9E38-E288877FD566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1C1A8A3-B36E-1641-931B-921126C14CD4}" type="doc">
      <dgm:prSet loTypeId="urn:microsoft.com/office/officeart/2005/8/layout/hList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EE61A0AC-7E62-9645-8996-231FF4847585}">
      <dgm:prSet phldrT="[Texte]"/>
      <dgm:spPr/>
      <dgm:t>
        <a:bodyPr/>
        <a:lstStyle/>
        <a:p>
          <a:r>
            <a:rPr lang="fr-FR" dirty="0"/>
            <a:t>Régressions</a:t>
          </a:r>
        </a:p>
      </dgm:t>
    </dgm:pt>
    <dgm:pt modelId="{FEA6066C-AB42-2146-852D-AC8C9A5C7990}" type="parTrans" cxnId="{874FC4FF-DD1E-414C-A56C-3ED31CB87572}">
      <dgm:prSet/>
      <dgm:spPr/>
      <dgm:t>
        <a:bodyPr/>
        <a:lstStyle/>
        <a:p>
          <a:endParaRPr lang="fr-FR"/>
        </a:p>
      </dgm:t>
    </dgm:pt>
    <dgm:pt modelId="{82B8A8AF-4141-FC45-9742-3BCF377227B0}" type="sibTrans" cxnId="{874FC4FF-DD1E-414C-A56C-3ED31CB87572}">
      <dgm:prSet/>
      <dgm:spPr/>
      <dgm:t>
        <a:bodyPr/>
        <a:lstStyle/>
        <a:p>
          <a:endParaRPr lang="fr-FR"/>
        </a:p>
      </dgm:t>
    </dgm:pt>
    <dgm:pt modelId="{6CCCF36B-0382-0B46-AB3D-CAC4EE74407E}">
      <dgm:prSet phldrT="[Texte]"/>
      <dgm:spPr/>
      <dgm:t>
        <a:bodyPr/>
        <a:lstStyle/>
        <a:p>
          <a:r>
            <a:rPr lang="fr-FR" dirty="0"/>
            <a:t>Ridge</a:t>
          </a:r>
        </a:p>
      </dgm:t>
    </dgm:pt>
    <dgm:pt modelId="{03F16F4E-40F4-8A4B-BFE9-49446035EA61}" type="parTrans" cxnId="{E83B65C3-1CDD-4046-BE65-B145C7010746}">
      <dgm:prSet/>
      <dgm:spPr/>
      <dgm:t>
        <a:bodyPr/>
        <a:lstStyle/>
        <a:p>
          <a:endParaRPr lang="fr-FR"/>
        </a:p>
      </dgm:t>
    </dgm:pt>
    <dgm:pt modelId="{218A40D9-20C0-984B-B9FE-1509E8024099}" type="sibTrans" cxnId="{E83B65C3-1CDD-4046-BE65-B145C7010746}">
      <dgm:prSet/>
      <dgm:spPr/>
      <dgm:t>
        <a:bodyPr/>
        <a:lstStyle/>
        <a:p>
          <a:endParaRPr lang="fr-FR"/>
        </a:p>
      </dgm:t>
    </dgm:pt>
    <dgm:pt modelId="{7F75CF19-E48C-584C-A90D-80C93858B73D}">
      <dgm:prSet phldrT="[Texte]"/>
      <dgm:spPr/>
      <dgm:t>
        <a:bodyPr/>
        <a:lstStyle/>
        <a:p>
          <a:r>
            <a:rPr lang="fr-FR" dirty="0"/>
            <a:t>Lasso</a:t>
          </a:r>
        </a:p>
      </dgm:t>
    </dgm:pt>
    <dgm:pt modelId="{E59B08F5-8E76-B74C-A84A-F006A554E760}" type="parTrans" cxnId="{4860B196-00D3-FC41-AE82-BD8FC0CF6D24}">
      <dgm:prSet/>
      <dgm:spPr/>
      <dgm:t>
        <a:bodyPr/>
        <a:lstStyle/>
        <a:p>
          <a:endParaRPr lang="fr-FR"/>
        </a:p>
      </dgm:t>
    </dgm:pt>
    <dgm:pt modelId="{81E817BC-F860-5346-B5BC-2F3EA670B9AF}" type="sibTrans" cxnId="{4860B196-00D3-FC41-AE82-BD8FC0CF6D24}">
      <dgm:prSet/>
      <dgm:spPr/>
      <dgm:t>
        <a:bodyPr/>
        <a:lstStyle/>
        <a:p>
          <a:endParaRPr lang="fr-FR"/>
        </a:p>
      </dgm:t>
    </dgm:pt>
    <dgm:pt modelId="{C714ED25-FB51-2145-BAA7-3C7DAA7051DB}">
      <dgm:prSet phldrT="[Texte]"/>
      <dgm:spPr/>
      <dgm:t>
        <a:bodyPr/>
        <a:lstStyle/>
        <a:p>
          <a:r>
            <a:rPr lang="fr-FR" dirty="0"/>
            <a:t>Bagging</a:t>
          </a:r>
        </a:p>
      </dgm:t>
    </dgm:pt>
    <dgm:pt modelId="{2A58FDB1-6633-8A46-8094-5376E94312E6}" type="parTrans" cxnId="{49DD1594-9B4A-BA4C-96E3-7216CC0D483B}">
      <dgm:prSet/>
      <dgm:spPr/>
      <dgm:t>
        <a:bodyPr/>
        <a:lstStyle/>
        <a:p>
          <a:endParaRPr lang="fr-FR"/>
        </a:p>
      </dgm:t>
    </dgm:pt>
    <dgm:pt modelId="{9421976A-DD67-634D-B851-DCCADF3DD134}" type="sibTrans" cxnId="{49DD1594-9B4A-BA4C-96E3-7216CC0D483B}">
      <dgm:prSet/>
      <dgm:spPr/>
      <dgm:t>
        <a:bodyPr/>
        <a:lstStyle/>
        <a:p>
          <a:endParaRPr lang="fr-FR"/>
        </a:p>
      </dgm:t>
    </dgm:pt>
    <dgm:pt modelId="{DA848CE3-E902-4C48-82C6-3D82C644F0E0}">
      <dgm:prSet phldrT="[Texte]"/>
      <dgm:spPr/>
      <dgm:t>
        <a:bodyPr/>
        <a:lstStyle/>
        <a:p>
          <a:r>
            <a:rPr lang="fr-FR" dirty="0" err="1"/>
            <a:t>Random</a:t>
          </a:r>
          <a:r>
            <a:rPr lang="fr-FR" dirty="0"/>
            <a:t> Forest</a:t>
          </a:r>
        </a:p>
      </dgm:t>
    </dgm:pt>
    <dgm:pt modelId="{997BD5AF-B878-9642-9F1F-386F05841227}" type="parTrans" cxnId="{682FA284-9947-014D-A375-BFB02E3C5877}">
      <dgm:prSet/>
      <dgm:spPr/>
      <dgm:t>
        <a:bodyPr/>
        <a:lstStyle/>
        <a:p>
          <a:endParaRPr lang="fr-FR"/>
        </a:p>
      </dgm:t>
    </dgm:pt>
    <dgm:pt modelId="{B8901294-B9F4-C442-B2F6-2132C9A2FAA9}" type="sibTrans" cxnId="{682FA284-9947-014D-A375-BFB02E3C5877}">
      <dgm:prSet/>
      <dgm:spPr/>
      <dgm:t>
        <a:bodyPr/>
        <a:lstStyle/>
        <a:p>
          <a:endParaRPr lang="fr-FR"/>
        </a:p>
      </dgm:t>
    </dgm:pt>
    <dgm:pt modelId="{AFAC5AD0-8382-6448-A9B0-6A0289173C16}">
      <dgm:prSet phldrT="[Texte]"/>
      <dgm:spPr/>
      <dgm:t>
        <a:bodyPr/>
        <a:lstStyle/>
        <a:p>
          <a:r>
            <a:rPr lang="fr-FR" dirty="0" err="1"/>
            <a:t>ElasticNet</a:t>
          </a:r>
          <a:endParaRPr lang="fr-FR" dirty="0"/>
        </a:p>
      </dgm:t>
    </dgm:pt>
    <dgm:pt modelId="{DF9AA91E-9209-334A-A4D8-EA0B348A7B3B}" type="parTrans" cxnId="{8A66D2A6-054B-E442-8627-6765205633A6}">
      <dgm:prSet/>
      <dgm:spPr/>
      <dgm:t>
        <a:bodyPr/>
        <a:lstStyle/>
        <a:p>
          <a:endParaRPr lang="fr-FR"/>
        </a:p>
      </dgm:t>
    </dgm:pt>
    <dgm:pt modelId="{3CDF1AF8-3FAC-D243-9DBA-B0B78E2B01C8}" type="sibTrans" cxnId="{8A66D2A6-054B-E442-8627-6765205633A6}">
      <dgm:prSet/>
      <dgm:spPr/>
      <dgm:t>
        <a:bodyPr/>
        <a:lstStyle/>
        <a:p>
          <a:endParaRPr lang="fr-FR"/>
        </a:p>
      </dgm:t>
    </dgm:pt>
    <dgm:pt modelId="{5C72173E-77AA-6E4E-BE1B-3E145AE06096}">
      <dgm:prSet phldrT="[Texte]"/>
      <dgm:spPr/>
      <dgm:t>
        <a:bodyPr/>
        <a:lstStyle/>
        <a:p>
          <a:r>
            <a:rPr lang="fr-FR" dirty="0"/>
            <a:t>SVR</a:t>
          </a:r>
        </a:p>
      </dgm:t>
    </dgm:pt>
    <dgm:pt modelId="{6B755640-155A-764C-92F7-BB04A1ECD1ED}" type="parTrans" cxnId="{594CF9B0-0573-AA49-BBE3-710D8D124483}">
      <dgm:prSet/>
      <dgm:spPr/>
      <dgm:t>
        <a:bodyPr/>
        <a:lstStyle/>
        <a:p>
          <a:endParaRPr lang="fr-FR"/>
        </a:p>
      </dgm:t>
    </dgm:pt>
    <dgm:pt modelId="{98EFF28B-259F-D54B-A074-EA9C621B8BE8}" type="sibTrans" cxnId="{594CF9B0-0573-AA49-BBE3-710D8D124483}">
      <dgm:prSet/>
      <dgm:spPr/>
      <dgm:t>
        <a:bodyPr/>
        <a:lstStyle/>
        <a:p>
          <a:endParaRPr lang="fr-FR"/>
        </a:p>
      </dgm:t>
    </dgm:pt>
    <dgm:pt modelId="{6653A5DD-3589-D34D-8E09-633E13B3872B}">
      <dgm:prSet phldrT="[Texte]"/>
      <dgm:spPr/>
      <dgm:t>
        <a:bodyPr/>
        <a:lstStyle/>
        <a:p>
          <a:r>
            <a:rPr lang="fr-FR" dirty="0" err="1"/>
            <a:t>LinearSVR</a:t>
          </a:r>
          <a:endParaRPr lang="fr-FR" dirty="0"/>
        </a:p>
      </dgm:t>
    </dgm:pt>
    <dgm:pt modelId="{2050FBFC-5AAC-054B-90B3-F2B708DD35A9}" type="parTrans" cxnId="{DC2308F5-BF72-F249-9B23-4640B8FB4AD3}">
      <dgm:prSet/>
      <dgm:spPr/>
      <dgm:t>
        <a:bodyPr/>
        <a:lstStyle/>
        <a:p>
          <a:endParaRPr lang="fr-FR"/>
        </a:p>
      </dgm:t>
    </dgm:pt>
    <dgm:pt modelId="{C6989080-4056-574D-8F51-769BC5CFAA86}" type="sibTrans" cxnId="{DC2308F5-BF72-F249-9B23-4640B8FB4AD3}">
      <dgm:prSet/>
      <dgm:spPr/>
      <dgm:t>
        <a:bodyPr/>
        <a:lstStyle/>
        <a:p>
          <a:endParaRPr lang="fr-FR"/>
        </a:p>
      </dgm:t>
    </dgm:pt>
    <dgm:pt modelId="{FFB8B78D-A45C-0B4B-9409-51E992FFDB3E}">
      <dgm:prSet phldrT="[Texte]"/>
      <dgm:spPr/>
      <dgm:t>
        <a:bodyPr/>
        <a:lstStyle/>
        <a:p>
          <a:r>
            <a:rPr lang="fr-FR" dirty="0"/>
            <a:t>K-Neighbors</a:t>
          </a:r>
        </a:p>
      </dgm:t>
    </dgm:pt>
    <dgm:pt modelId="{74F72F14-D6C8-9045-A657-E277C774397B}" type="parTrans" cxnId="{1751C0A3-845A-264B-90F3-97F5CADD4F42}">
      <dgm:prSet/>
      <dgm:spPr/>
      <dgm:t>
        <a:bodyPr/>
        <a:lstStyle/>
        <a:p>
          <a:endParaRPr lang="fr-FR"/>
        </a:p>
      </dgm:t>
    </dgm:pt>
    <dgm:pt modelId="{64412918-1022-384A-894F-3FEBCA97904D}" type="sibTrans" cxnId="{1751C0A3-845A-264B-90F3-97F5CADD4F42}">
      <dgm:prSet/>
      <dgm:spPr/>
      <dgm:t>
        <a:bodyPr/>
        <a:lstStyle/>
        <a:p>
          <a:endParaRPr lang="fr-FR"/>
        </a:p>
      </dgm:t>
    </dgm:pt>
    <dgm:pt modelId="{731DE857-DD3D-FC42-86C5-C89A21783195}">
      <dgm:prSet phldrT="[Texte]"/>
      <dgm:spPr/>
      <dgm:t>
        <a:bodyPr/>
        <a:lstStyle/>
        <a:p>
          <a:r>
            <a:rPr lang="fr-FR" dirty="0" err="1"/>
            <a:t>Adaboost</a:t>
          </a:r>
          <a:endParaRPr lang="fr-FR" dirty="0"/>
        </a:p>
      </dgm:t>
    </dgm:pt>
    <dgm:pt modelId="{863B5FB2-FB3A-9841-AD4D-D061757FDD0E}" type="parTrans" cxnId="{FAAB935F-5DB9-2540-AAE6-22E2E2121B0D}">
      <dgm:prSet/>
      <dgm:spPr/>
      <dgm:t>
        <a:bodyPr/>
        <a:lstStyle/>
        <a:p>
          <a:endParaRPr lang="fr-FR"/>
        </a:p>
      </dgm:t>
    </dgm:pt>
    <dgm:pt modelId="{332A2730-E274-C444-BB5B-B842895BD22E}" type="sibTrans" cxnId="{FAAB935F-5DB9-2540-AAE6-22E2E2121B0D}">
      <dgm:prSet/>
      <dgm:spPr/>
      <dgm:t>
        <a:bodyPr/>
        <a:lstStyle/>
        <a:p>
          <a:endParaRPr lang="fr-FR"/>
        </a:p>
      </dgm:t>
    </dgm:pt>
    <dgm:pt modelId="{D2CCBB54-B3F1-8944-AE39-CA6666494FDC}">
      <dgm:prSet phldrT="[Texte]"/>
      <dgm:spPr/>
      <dgm:t>
        <a:bodyPr/>
        <a:lstStyle/>
        <a:p>
          <a:r>
            <a:rPr lang="fr-FR" dirty="0"/>
            <a:t>Gradient </a:t>
          </a:r>
          <a:r>
            <a:rPr lang="fr-FR" dirty="0" err="1"/>
            <a:t>Boosting</a:t>
          </a:r>
          <a:endParaRPr lang="fr-FR" dirty="0"/>
        </a:p>
      </dgm:t>
    </dgm:pt>
    <dgm:pt modelId="{9ECEF91E-E169-2D4C-849D-0FCE2EC2A103}" type="parTrans" cxnId="{7638EFA6-F294-2444-AAA5-A8264A34E16A}">
      <dgm:prSet/>
      <dgm:spPr/>
      <dgm:t>
        <a:bodyPr/>
        <a:lstStyle/>
        <a:p>
          <a:endParaRPr lang="fr-FR"/>
        </a:p>
      </dgm:t>
    </dgm:pt>
    <dgm:pt modelId="{7A56C757-178F-4842-90CF-ACFC868AF935}" type="sibTrans" cxnId="{7638EFA6-F294-2444-AAA5-A8264A34E16A}">
      <dgm:prSet/>
      <dgm:spPr/>
      <dgm:t>
        <a:bodyPr/>
        <a:lstStyle/>
        <a:p>
          <a:endParaRPr lang="fr-FR"/>
        </a:p>
      </dgm:t>
    </dgm:pt>
    <dgm:pt modelId="{F66DE209-8A44-B24E-8F2D-A1AD46033B28}">
      <dgm:prSet phldrT="[Texte]"/>
      <dgm:spPr/>
      <dgm:t>
        <a:bodyPr/>
        <a:lstStyle/>
        <a:p>
          <a:r>
            <a:rPr lang="fr-FR" dirty="0" err="1"/>
            <a:t>XGBoost</a:t>
          </a:r>
          <a:endParaRPr lang="fr-FR" dirty="0"/>
        </a:p>
      </dgm:t>
    </dgm:pt>
    <dgm:pt modelId="{0A10B0D8-8CC4-D44C-A805-F1AF1E426547}" type="parTrans" cxnId="{C649E4F5-0BFD-2045-B5AE-51768F7DD2A7}">
      <dgm:prSet/>
      <dgm:spPr/>
      <dgm:t>
        <a:bodyPr/>
        <a:lstStyle/>
        <a:p>
          <a:endParaRPr lang="fr-FR"/>
        </a:p>
      </dgm:t>
    </dgm:pt>
    <dgm:pt modelId="{24B91F2C-CB8A-1A4F-ACDE-9F484FD3807C}" type="sibTrans" cxnId="{C649E4F5-0BFD-2045-B5AE-51768F7DD2A7}">
      <dgm:prSet/>
      <dgm:spPr/>
      <dgm:t>
        <a:bodyPr/>
        <a:lstStyle/>
        <a:p>
          <a:endParaRPr lang="fr-FR"/>
        </a:p>
      </dgm:t>
    </dgm:pt>
    <dgm:pt modelId="{C0A058BB-A092-1D4C-8B0D-010E113B3637}">
      <dgm:prSet phldrT="[Texte]"/>
      <dgm:spPr/>
      <dgm:t>
        <a:bodyPr/>
        <a:lstStyle/>
        <a:p>
          <a:r>
            <a:rPr lang="fr-FR" dirty="0"/>
            <a:t>Méthodes ensemblistes</a:t>
          </a:r>
        </a:p>
      </dgm:t>
    </dgm:pt>
    <dgm:pt modelId="{0645F522-68B5-5A48-A9D0-C5CB490FC98C}" type="sibTrans" cxnId="{4B4BAB1B-70DE-AA43-B1F0-563F151421A8}">
      <dgm:prSet/>
      <dgm:spPr/>
      <dgm:t>
        <a:bodyPr/>
        <a:lstStyle/>
        <a:p>
          <a:endParaRPr lang="fr-FR"/>
        </a:p>
      </dgm:t>
    </dgm:pt>
    <dgm:pt modelId="{B1E7B528-1E89-CB4F-8E50-F8BD2183690D}" type="parTrans" cxnId="{4B4BAB1B-70DE-AA43-B1F0-563F151421A8}">
      <dgm:prSet/>
      <dgm:spPr/>
      <dgm:t>
        <a:bodyPr/>
        <a:lstStyle/>
        <a:p>
          <a:endParaRPr lang="fr-FR"/>
        </a:p>
      </dgm:t>
    </dgm:pt>
    <dgm:pt modelId="{339D76DF-6F54-884D-851E-7B4ACE6B26C6}">
      <dgm:prSet/>
      <dgm:spPr/>
      <dgm:t>
        <a:bodyPr/>
        <a:lstStyle/>
        <a:p>
          <a:r>
            <a:rPr lang="fr-FR" dirty="0"/>
            <a:t>Calcul</a:t>
          </a:r>
        </a:p>
      </dgm:t>
    </dgm:pt>
    <dgm:pt modelId="{D6605213-526C-D24D-AEDA-743780634B21}" type="parTrans" cxnId="{A3CC2196-1164-4F4E-9A30-8F72AD834F0E}">
      <dgm:prSet/>
      <dgm:spPr/>
      <dgm:t>
        <a:bodyPr/>
        <a:lstStyle/>
        <a:p>
          <a:endParaRPr lang="fr-FR"/>
        </a:p>
      </dgm:t>
    </dgm:pt>
    <dgm:pt modelId="{699C5E7C-BBA0-844E-B05C-98CF3215F2C8}" type="sibTrans" cxnId="{A3CC2196-1164-4F4E-9A30-8F72AD834F0E}">
      <dgm:prSet/>
      <dgm:spPr/>
      <dgm:t>
        <a:bodyPr/>
        <a:lstStyle/>
        <a:p>
          <a:endParaRPr lang="fr-FR"/>
        </a:p>
      </dgm:t>
    </dgm:pt>
    <dgm:pt modelId="{DA288A7C-36BF-7945-91BF-0384DA55B643}">
      <dgm:prSet/>
      <dgm:spPr/>
      <dgm:t>
        <a:bodyPr/>
        <a:lstStyle/>
        <a:p>
          <a:r>
            <a:rPr lang="fr-FR" dirty="0"/>
            <a:t>Calcul à partir de l’autre prédiction</a:t>
          </a:r>
        </a:p>
      </dgm:t>
    </dgm:pt>
    <dgm:pt modelId="{51A73947-43EF-7F48-8EB7-53097BA62B89}" type="parTrans" cxnId="{57388D32-09B0-B74B-9925-C3ECCFA96B9D}">
      <dgm:prSet/>
      <dgm:spPr/>
      <dgm:t>
        <a:bodyPr/>
        <a:lstStyle/>
        <a:p>
          <a:endParaRPr lang="fr-FR"/>
        </a:p>
      </dgm:t>
    </dgm:pt>
    <dgm:pt modelId="{6BDE46C9-70FB-B84E-A259-E16470FABC86}" type="sibTrans" cxnId="{57388D32-09B0-B74B-9925-C3ECCFA96B9D}">
      <dgm:prSet/>
      <dgm:spPr/>
      <dgm:t>
        <a:bodyPr/>
        <a:lstStyle/>
        <a:p>
          <a:endParaRPr lang="fr-FR"/>
        </a:p>
      </dgm:t>
    </dgm:pt>
    <dgm:pt modelId="{B7C63266-AE65-9B4B-8A99-A406A8B9B743}" type="pres">
      <dgm:prSet presAssocID="{21C1A8A3-B36E-1641-931B-921126C14CD4}" presName="Name0" presStyleCnt="0">
        <dgm:presLayoutVars>
          <dgm:dir/>
          <dgm:animLvl val="lvl"/>
          <dgm:resizeHandles val="exact"/>
        </dgm:presLayoutVars>
      </dgm:prSet>
      <dgm:spPr/>
    </dgm:pt>
    <dgm:pt modelId="{321A557C-01FD-004C-9A63-5DE186D63298}" type="pres">
      <dgm:prSet presAssocID="{EE61A0AC-7E62-9645-8996-231FF4847585}" presName="composite" presStyleCnt="0"/>
      <dgm:spPr/>
    </dgm:pt>
    <dgm:pt modelId="{9A3693CA-580D-214F-8298-F3BAFBC88FE4}" type="pres">
      <dgm:prSet presAssocID="{EE61A0AC-7E62-9645-8996-231FF4847585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E9760653-DBD8-7E45-95F6-EA73E50B8072}" type="pres">
      <dgm:prSet presAssocID="{EE61A0AC-7E62-9645-8996-231FF4847585}" presName="desTx" presStyleLbl="alignAccFollowNode1" presStyleIdx="0" presStyleCnt="3">
        <dgm:presLayoutVars>
          <dgm:bulletEnabled val="1"/>
        </dgm:presLayoutVars>
      </dgm:prSet>
      <dgm:spPr/>
    </dgm:pt>
    <dgm:pt modelId="{9B0AE55A-4C6C-2344-BFB4-DD695DDD3A5A}" type="pres">
      <dgm:prSet presAssocID="{82B8A8AF-4141-FC45-9742-3BCF377227B0}" presName="space" presStyleCnt="0"/>
      <dgm:spPr/>
    </dgm:pt>
    <dgm:pt modelId="{03079935-A79E-5244-A278-472A90F3ECF9}" type="pres">
      <dgm:prSet presAssocID="{C0A058BB-A092-1D4C-8B0D-010E113B3637}" presName="composite" presStyleCnt="0"/>
      <dgm:spPr/>
    </dgm:pt>
    <dgm:pt modelId="{989BA0A1-2211-DD45-96DB-D146424BFCB8}" type="pres">
      <dgm:prSet presAssocID="{C0A058BB-A092-1D4C-8B0D-010E113B3637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84C55F8F-7F73-0D4C-BACC-B2B0A468FBF7}" type="pres">
      <dgm:prSet presAssocID="{C0A058BB-A092-1D4C-8B0D-010E113B3637}" presName="desTx" presStyleLbl="alignAccFollowNode1" presStyleIdx="1" presStyleCnt="3">
        <dgm:presLayoutVars>
          <dgm:bulletEnabled val="1"/>
        </dgm:presLayoutVars>
      </dgm:prSet>
      <dgm:spPr/>
    </dgm:pt>
    <dgm:pt modelId="{A4F6F99B-E38A-EE46-8ED3-CEABC5B78D54}" type="pres">
      <dgm:prSet presAssocID="{0645F522-68B5-5A48-A9D0-C5CB490FC98C}" presName="space" presStyleCnt="0"/>
      <dgm:spPr/>
    </dgm:pt>
    <dgm:pt modelId="{381A2510-62E4-4141-8442-17FFC5C30F1C}" type="pres">
      <dgm:prSet presAssocID="{339D76DF-6F54-884D-851E-7B4ACE6B26C6}" presName="composite" presStyleCnt="0"/>
      <dgm:spPr/>
    </dgm:pt>
    <dgm:pt modelId="{F9FFD64B-234F-844B-AD25-09D123D96636}" type="pres">
      <dgm:prSet presAssocID="{339D76DF-6F54-884D-851E-7B4ACE6B26C6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5D6E9894-7074-4B4C-A141-802D9BB356F5}" type="pres">
      <dgm:prSet presAssocID="{339D76DF-6F54-884D-851E-7B4ACE6B26C6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4D1A6F00-3446-234E-AD40-4AA3C5052460}" type="presOf" srcId="{6CCCF36B-0382-0B46-AB3D-CAC4EE74407E}" destId="{E9760653-DBD8-7E45-95F6-EA73E50B8072}" srcOrd="0" destOrd="0" presId="urn:microsoft.com/office/officeart/2005/8/layout/hList1"/>
    <dgm:cxn modelId="{4B4BAB1B-70DE-AA43-B1F0-563F151421A8}" srcId="{21C1A8A3-B36E-1641-931B-921126C14CD4}" destId="{C0A058BB-A092-1D4C-8B0D-010E113B3637}" srcOrd="1" destOrd="0" parTransId="{B1E7B528-1E89-CB4F-8E50-F8BD2183690D}" sibTransId="{0645F522-68B5-5A48-A9D0-C5CB490FC98C}"/>
    <dgm:cxn modelId="{53BFCB24-C372-C249-9999-8AF0EFF86AD9}" type="presOf" srcId="{C714ED25-FB51-2145-BAA7-3C7DAA7051DB}" destId="{84C55F8F-7F73-0D4C-BACC-B2B0A468FBF7}" srcOrd="0" destOrd="0" presId="urn:microsoft.com/office/officeart/2005/8/layout/hList1"/>
    <dgm:cxn modelId="{A535542C-D6D0-D44F-AD42-D3BE77B004FD}" type="presOf" srcId="{5C72173E-77AA-6E4E-BE1B-3E145AE06096}" destId="{E9760653-DBD8-7E45-95F6-EA73E50B8072}" srcOrd="0" destOrd="3" presId="urn:microsoft.com/office/officeart/2005/8/layout/hList1"/>
    <dgm:cxn modelId="{57388D32-09B0-B74B-9925-C3ECCFA96B9D}" srcId="{339D76DF-6F54-884D-851E-7B4ACE6B26C6}" destId="{DA288A7C-36BF-7945-91BF-0384DA55B643}" srcOrd="0" destOrd="0" parTransId="{51A73947-43EF-7F48-8EB7-53097BA62B89}" sibTransId="{6BDE46C9-70FB-B84E-A259-E16470FABC86}"/>
    <dgm:cxn modelId="{98D1BC3F-1B29-CA4F-B0FA-F50122E467A1}" type="presOf" srcId="{F66DE209-8A44-B24E-8F2D-A1AD46033B28}" destId="{84C55F8F-7F73-0D4C-BACC-B2B0A468FBF7}" srcOrd="0" destOrd="4" presId="urn:microsoft.com/office/officeart/2005/8/layout/hList1"/>
    <dgm:cxn modelId="{2634A443-C5F7-F34C-8A2A-228E8C01B56E}" type="presOf" srcId="{DA288A7C-36BF-7945-91BF-0384DA55B643}" destId="{5D6E9894-7074-4B4C-A141-802D9BB356F5}" srcOrd="0" destOrd="0" presId="urn:microsoft.com/office/officeart/2005/8/layout/hList1"/>
    <dgm:cxn modelId="{2951ED4C-FB51-104B-9595-C8CDAA83F5C1}" type="presOf" srcId="{731DE857-DD3D-FC42-86C5-C89A21783195}" destId="{84C55F8F-7F73-0D4C-BACC-B2B0A468FBF7}" srcOrd="0" destOrd="2" presId="urn:microsoft.com/office/officeart/2005/8/layout/hList1"/>
    <dgm:cxn modelId="{D2A68F57-E7DE-DA41-9C31-82E38ED1D470}" type="presOf" srcId="{EE61A0AC-7E62-9645-8996-231FF4847585}" destId="{9A3693CA-580D-214F-8298-F3BAFBC88FE4}" srcOrd="0" destOrd="0" presId="urn:microsoft.com/office/officeart/2005/8/layout/hList1"/>
    <dgm:cxn modelId="{FAAB935F-5DB9-2540-AAE6-22E2E2121B0D}" srcId="{C0A058BB-A092-1D4C-8B0D-010E113B3637}" destId="{731DE857-DD3D-FC42-86C5-C89A21783195}" srcOrd="2" destOrd="0" parTransId="{863B5FB2-FB3A-9841-AD4D-D061757FDD0E}" sibTransId="{332A2730-E274-C444-BB5B-B842895BD22E}"/>
    <dgm:cxn modelId="{682FA284-9947-014D-A375-BFB02E3C5877}" srcId="{C0A058BB-A092-1D4C-8B0D-010E113B3637}" destId="{DA848CE3-E902-4C48-82C6-3D82C644F0E0}" srcOrd="1" destOrd="0" parTransId="{997BD5AF-B878-9642-9F1F-386F05841227}" sibTransId="{B8901294-B9F4-C442-B2F6-2132C9A2FAA9}"/>
    <dgm:cxn modelId="{49DD1594-9B4A-BA4C-96E3-7216CC0D483B}" srcId="{C0A058BB-A092-1D4C-8B0D-010E113B3637}" destId="{C714ED25-FB51-2145-BAA7-3C7DAA7051DB}" srcOrd="0" destOrd="0" parTransId="{2A58FDB1-6633-8A46-8094-5376E94312E6}" sibTransId="{9421976A-DD67-634D-B851-DCCADF3DD134}"/>
    <dgm:cxn modelId="{A3CC2196-1164-4F4E-9A30-8F72AD834F0E}" srcId="{21C1A8A3-B36E-1641-931B-921126C14CD4}" destId="{339D76DF-6F54-884D-851E-7B4ACE6B26C6}" srcOrd="2" destOrd="0" parTransId="{D6605213-526C-D24D-AEDA-743780634B21}" sibTransId="{699C5E7C-BBA0-844E-B05C-98CF3215F2C8}"/>
    <dgm:cxn modelId="{4860B196-00D3-FC41-AE82-BD8FC0CF6D24}" srcId="{EE61A0AC-7E62-9645-8996-231FF4847585}" destId="{7F75CF19-E48C-584C-A90D-80C93858B73D}" srcOrd="1" destOrd="0" parTransId="{E59B08F5-8E76-B74C-A84A-F006A554E760}" sibTransId="{81E817BC-F860-5346-B5BC-2F3EA670B9AF}"/>
    <dgm:cxn modelId="{301CF399-6D86-9A48-BCFF-BFB2AF02A321}" type="presOf" srcId="{C0A058BB-A092-1D4C-8B0D-010E113B3637}" destId="{989BA0A1-2211-DD45-96DB-D146424BFCB8}" srcOrd="0" destOrd="0" presId="urn:microsoft.com/office/officeart/2005/8/layout/hList1"/>
    <dgm:cxn modelId="{B7EE7D9B-89E6-B04F-9875-D20EB62AAF31}" type="presOf" srcId="{DA848CE3-E902-4C48-82C6-3D82C644F0E0}" destId="{84C55F8F-7F73-0D4C-BACC-B2B0A468FBF7}" srcOrd="0" destOrd="1" presId="urn:microsoft.com/office/officeart/2005/8/layout/hList1"/>
    <dgm:cxn modelId="{1751C0A3-845A-264B-90F3-97F5CADD4F42}" srcId="{EE61A0AC-7E62-9645-8996-231FF4847585}" destId="{FFB8B78D-A45C-0B4B-9409-51E992FFDB3E}" srcOrd="5" destOrd="0" parTransId="{74F72F14-D6C8-9045-A657-E277C774397B}" sibTransId="{64412918-1022-384A-894F-3FEBCA97904D}"/>
    <dgm:cxn modelId="{8A66D2A6-054B-E442-8627-6765205633A6}" srcId="{EE61A0AC-7E62-9645-8996-231FF4847585}" destId="{AFAC5AD0-8382-6448-A9B0-6A0289173C16}" srcOrd="2" destOrd="0" parTransId="{DF9AA91E-9209-334A-A4D8-EA0B348A7B3B}" sibTransId="{3CDF1AF8-3FAC-D243-9DBA-B0B78E2B01C8}"/>
    <dgm:cxn modelId="{7638EFA6-F294-2444-AAA5-A8264A34E16A}" srcId="{C0A058BB-A092-1D4C-8B0D-010E113B3637}" destId="{D2CCBB54-B3F1-8944-AE39-CA6666494FDC}" srcOrd="3" destOrd="0" parTransId="{9ECEF91E-E169-2D4C-849D-0FCE2EC2A103}" sibTransId="{7A56C757-178F-4842-90CF-ACFC868AF935}"/>
    <dgm:cxn modelId="{E0978CA7-AFDA-1F49-9E2E-274EE6115FE6}" type="presOf" srcId="{7F75CF19-E48C-584C-A90D-80C93858B73D}" destId="{E9760653-DBD8-7E45-95F6-EA73E50B8072}" srcOrd="0" destOrd="1" presId="urn:microsoft.com/office/officeart/2005/8/layout/hList1"/>
    <dgm:cxn modelId="{553FA6A7-45EF-EC4B-AF79-34EE9A2B9E97}" type="presOf" srcId="{AFAC5AD0-8382-6448-A9B0-6A0289173C16}" destId="{E9760653-DBD8-7E45-95F6-EA73E50B8072}" srcOrd="0" destOrd="2" presId="urn:microsoft.com/office/officeart/2005/8/layout/hList1"/>
    <dgm:cxn modelId="{594CF9B0-0573-AA49-BBE3-710D8D124483}" srcId="{EE61A0AC-7E62-9645-8996-231FF4847585}" destId="{5C72173E-77AA-6E4E-BE1B-3E145AE06096}" srcOrd="3" destOrd="0" parTransId="{6B755640-155A-764C-92F7-BB04A1ECD1ED}" sibTransId="{98EFF28B-259F-D54B-A074-EA9C621B8BE8}"/>
    <dgm:cxn modelId="{E83B65C3-1CDD-4046-BE65-B145C7010746}" srcId="{EE61A0AC-7E62-9645-8996-231FF4847585}" destId="{6CCCF36B-0382-0B46-AB3D-CAC4EE74407E}" srcOrd="0" destOrd="0" parTransId="{03F16F4E-40F4-8A4B-BFE9-49446035EA61}" sibTransId="{218A40D9-20C0-984B-B9FE-1509E8024099}"/>
    <dgm:cxn modelId="{76DA9FC7-CEEB-1B47-8AB6-9C8DCBF4E096}" type="presOf" srcId="{21C1A8A3-B36E-1641-931B-921126C14CD4}" destId="{B7C63266-AE65-9B4B-8A99-A406A8B9B743}" srcOrd="0" destOrd="0" presId="urn:microsoft.com/office/officeart/2005/8/layout/hList1"/>
    <dgm:cxn modelId="{5C9F64DB-E738-7644-8D92-FF2615947A73}" type="presOf" srcId="{FFB8B78D-A45C-0B4B-9409-51E992FFDB3E}" destId="{E9760653-DBD8-7E45-95F6-EA73E50B8072}" srcOrd="0" destOrd="5" presId="urn:microsoft.com/office/officeart/2005/8/layout/hList1"/>
    <dgm:cxn modelId="{BB22E1E4-69BE-A44D-A792-7EB9ABEFBBCF}" type="presOf" srcId="{D2CCBB54-B3F1-8944-AE39-CA6666494FDC}" destId="{84C55F8F-7F73-0D4C-BACC-B2B0A468FBF7}" srcOrd="0" destOrd="3" presId="urn:microsoft.com/office/officeart/2005/8/layout/hList1"/>
    <dgm:cxn modelId="{F4F3BDE7-989A-3140-8B3C-E5ABE5753B44}" type="presOf" srcId="{339D76DF-6F54-884D-851E-7B4ACE6B26C6}" destId="{F9FFD64B-234F-844B-AD25-09D123D96636}" srcOrd="0" destOrd="0" presId="urn:microsoft.com/office/officeart/2005/8/layout/hList1"/>
    <dgm:cxn modelId="{DC2308F5-BF72-F249-9B23-4640B8FB4AD3}" srcId="{EE61A0AC-7E62-9645-8996-231FF4847585}" destId="{6653A5DD-3589-D34D-8E09-633E13B3872B}" srcOrd="4" destOrd="0" parTransId="{2050FBFC-5AAC-054B-90B3-F2B708DD35A9}" sibTransId="{C6989080-4056-574D-8F51-769BC5CFAA86}"/>
    <dgm:cxn modelId="{C649E4F5-0BFD-2045-B5AE-51768F7DD2A7}" srcId="{C0A058BB-A092-1D4C-8B0D-010E113B3637}" destId="{F66DE209-8A44-B24E-8F2D-A1AD46033B28}" srcOrd="4" destOrd="0" parTransId="{0A10B0D8-8CC4-D44C-A805-F1AF1E426547}" sibTransId="{24B91F2C-CB8A-1A4F-ACDE-9F484FD3807C}"/>
    <dgm:cxn modelId="{D48B25FF-DD37-C84D-91C1-ED43FAB3A6D3}" type="presOf" srcId="{6653A5DD-3589-D34D-8E09-633E13B3872B}" destId="{E9760653-DBD8-7E45-95F6-EA73E50B8072}" srcOrd="0" destOrd="4" presId="urn:microsoft.com/office/officeart/2005/8/layout/hList1"/>
    <dgm:cxn modelId="{874FC4FF-DD1E-414C-A56C-3ED31CB87572}" srcId="{21C1A8A3-B36E-1641-931B-921126C14CD4}" destId="{EE61A0AC-7E62-9645-8996-231FF4847585}" srcOrd="0" destOrd="0" parTransId="{FEA6066C-AB42-2146-852D-AC8C9A5C7990}" sibTransId="{82B8A8AF-4141-FC45-9742-3BCF377227B0}"/>
    <dgm:cxn modelId="{6667E2A9-8D96-4545-B4AC-DDC78185CD19}" type="presParOf" srcId="{B7C63266-AE65-9B4B-8A99-A406A8B9B743}" destId="{321A557C-01FD-004C-9A63-5DE186D63298}" srcOrd="0" destOrd="0" presId="urn:microsoft.com/office/officeart/2005/8/layout/hList1"/>
    <dgm:cxn modelId="{0A877598-E6A4-194E-A2A2-8EF3CBEF72E2}" type="presParOf" srcId="{321A557C-01FD-004C-9A63-5DE186D63298}" destId="{9A3693CA-580D-214F-8298-F3BAFBC88FE4}" srcOrd="0" destOrd="0" presId="urn:microsoft.com/office/officeart/2005/8/layout/hList1"/>
    <dgm:cxn modelId="{FD527F65-1457-BC4F-9190-91059DEF0DD0}" type="presParOf" srcId="{321A557C-01FD-004C-9A63-5DE186D63298}" destId="{E9760653-DBD8-7E45-95F6-EA73E50B8072}" srcOrd="1" destOrd="0" presId="urn:microsoft.com/office/officeart/2005/8/layout/hList1"/>
    <dgm:cxn modelId="{5DD030F0-6AC5-F14C-8BA0-CE53C56125D9}" type="presParOf" srcId="{B7C63266-AE65-9B4B-8A99-A406A8B9B743}" destId="{9B0AE55A-4C6C-2344-BFB4-DD695DDD3A5A}" srcOrd="1" destOrd="0" presId="urn:microsoft.com/office/officeart/2005/8/layout/hList1"/>
    <dgm:cxn modelId="{52A134D4-89D9-8941-9426-ADFB2E1E1A3F}" type="presParOf" srcId="{B7C63266-AE65-9B4B-8A99-A406A8B9B743}" destId="{03079935-A79E-5244-A278-472A90F3ECF9}" srcOrd="2" destOrd="0" presId="urn:microsoft.com/office/officeart/2005/8/layout/hList1"/>
    <dgm:cxn modelId="{29FF5BB4-AA3E-9F46-BD5E-76743C03371D}" type="presParOf" srcId="{03079935-A79E-5244-A278-472A90F3ECF9}" destId="{989BA0A1-2211-DD45-96DB-D146424BFCB8}" srcOrd="0" destOrd="0" presId="urn:microsoft.com/office/officeart/2005/8/layout/hList1"/>
    <dgm:cxn modelId="{88132536-3B37-EA40-924C-8B2448C8E2E7}" type="presParOf" srcId="{03079935-A79E-5244-A278-472A90F3ECF9}" destId="{84C55F8F-7F73-0D4C-BACC-B2B0A468FBF7}" srcOrd="1" destOrd="0" presId="urn:microsoft.com/office/officeart/2005/8/layout/hList1"/>
    <dgm:cxn modelId="{71B2343E-6E6E-2B43-BB99-09EB54812C2C}" type="presParOf" srcId="{B7C63266-AE65-9B4B-8A99-A406A8B9B743}" destId="{A4F6F99B-E38A-EE46-8ED3-CEABC5B78D54}" srcOrd="3" destOrd="0" presId="urn:microsoft.com/office/officeart/2005/8/layout/hList1"/>
    <dgm:cxn modelId="{BB3C4781-9D9F-174C-8262-2565308162D9}" type="presParOf" srcId="{B7C63266-AE65-9B4B-8A99-A406A8B9B743}" destId="{381A2510-62E4-4141-8442-17FFC5C30F1C}" srcOrd="4" destOrd="0" presId="urn:microsoft.com/office/officeart/2005/8/layout/hList1"/>
    <dgm:cxn modelId="{4D0FDD00-514B-914A-95E5-C69415FF0438}" type="presParOf" srcId="{381A2510-62E4-4141-8442-17FFC5C30F1C}" destId="{F9FFD64B-234F-844B-AD25-09D123D96636}" srcOrd="0" destOrd="0" presId="urn:microsoft.com/office/officeart/2005/8/layout/hList1"/>
    <dgm:cxn modelId="{507F14B8-9373-D043-9879-056C2065229B}" type="presParOf" srcId="{381A2510-62E4-4141-8442-17FFC5C30F1C}" destId="{5D6E9894-7074-4B4C-A141-802D9BB356F5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30C66B-3BC8-D042-B8D4-880E98EE631A}">
      <dsp:nvSpPr>
        <dsp:cNvPr id="0" name=""/>
        <dsp:cNvSpPr/>
      </dsp:nvSpPr>
      <dsp:spPr>
        <a:xfrm rot="5400000">
          <a:off x="4272888" y="-1754043"/>
          <a:ext cx="655163" cy="4329854"/>
        </a:xfrm>
        <a:prstGeom prst="round2SameRect">
          <a:avLst/>
        </a:prstGeom>
        <a:solidFill>
          <a:schemeClr val="bg1">
            <a:lumMod val="85000"/>
            <a:alpha val="90000"/>
          </a:schemeClr>
        </a:solidFill>
        <a:ln w="1079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700" kern="1200" dirty="0">
              <a:latin typeface="Helvetica" pitchFamily="2" charset="0"/>
            </a:rPr>
            <a:t>≠ jeux de </a:t>
          </a:r>
          <a:r>
            <a:rPr lang="fr-FR" sz="1700" kern="1200" dirty="0" err="1">
              <a:latin typeface="Helvetica" pitchFamily="2" charset="0"/>
            </a:rPr>
            <a:t>features</a:t>
          </a:r>
          <a:endParaRPr lang="fr-FR" sz="1700" kern="1200" dirty="0">
            <a:latin typeface="Helvetica" pitchFamily="2" charset="0"/>
          </a:endParaRP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700" kern="1200" dirty="0">
              <a:latin typeface="Helvetica" pitchFamily="2" charset="0"/>
            </a:rPr>
            <a:t>≠ </a:t>
          </a:r>
          <a:r>
            <a:rPr lang="fr-FR" sz="1700" kern="1200" dirty="0" err="1">
              <a:latin typeface="Helvetica" pitchFamily="2" charset="0"/>
            </a:rPr>
            <a:t>targets</a:t>
          </a:r>
          <a:endParaRPr lang="fr-FR" sz="1700" kern="1200" dirty="0">
            <a:latin typeface="Helvetica" pitchFamily="2" charset="0"/>
          </a:endParaRPr>
        </a:p>
      </dsp:txBody>
      <dsp:txXfrm rot="-5400000">
        <a:off x="2435543" y="115284"/>
        <a:ext cx="4297872" cy="591199"/>
      </dsp:txXfrm>
    </dsp:sp>
    <dsp:sp modelId="{67A8445E-3313-7640-9D06-BD4DF8536E58}">
      <dsp:nvSpPr>
        <dsp:cNvPr id="0" name=""/>
        <dsp:cNvSpPr/>
      </dsp:nvSpPr>
      <dsp:spPr>
        <a:xfrm>
          <a:off x="0" y="1406"/>
          <a:ext cx="2435542" cy="81895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 err="1">
              <a:latin typeface="Helvetica" pitchFamily="2" charset="0"/>
            </a:rPr>
            <a:t>Feature</a:t>
          </a:r>
          <a:r>
            <a:rPr lang="fr-FR" sz="1800" kern="1200" dirty="0">
              <a:latin typeface="Helvetica" pitchFamily="2" charset="0"/>
            </a:rPr>
            <a:t> engineering</a:t>
          </a:r>
        </a:p>
      </dsp:txBody>
      <dsp:txXfrm>
        <a:off x="39978" y="41384"/>
        <a:ext cx="2355586" cy="738997"/>
      </dsp:txXfrm>
    </dsp:sp>
    <dsp:sp modelId="{E2A13215-DEAE-6445-A0C8-5481DF96F608}">
      <dsp:nvSpPr>
        <dsp:cNvPr id="0" name=""/>
        <dsp:cNvSpPr/>
      </dsp:nvSpPr>
      <dsp:spPr>
        <a:xfrm rot="5400000">
          <a:off x="4272888" y="-894141"/>
          <a:ext cx="655163" cy="4329854"/>
        </a:xfrm>
        <a:prstGeom prst="round2SameRect">
          <a:avLst/>
        </a:prstGeom>
        <a:solidFill>
          <a:schemeClr val="bg1">
            <a:lumMod val="85000"/>
            <a:alpha val="90000"/>
          </a:schemeClr>
        </a:solidFill>
        <a:ln w="1079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700" kern="1200" dirty="0">
              <a:latin typeface="Helvetica" pitchFamily="2" charset="0"/>
            </a:rPr>
            <a:t>Dictionnaire de 8 jeux de </a:t>
          </a:r>
          <a:r>
            <a:rPr lang="fr-FR" sz="1700" kern="1200" dirty="0" err="1">
              <a:latin typeface="Helvetica" pitchFamily="2" charset="0"/>
            </a:rPr>
            <a:t>features</a:t>
          </a:r>
          <a:endParaRPr lang="fr-FR" sz="1700" kern="1200" dirty="0">
            <a:latin typeface="Helvetica" pitchFamily="2" charset="0"/>
          </a:endParaRP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700" kern="1200" dirty="0">
              <a:latin typeface="Helvetica" pitchFamily="2" charset="0"/>
            </a:rPr>
            <a:t>Dictionnaire des </a:t>
          </a:r>
          <a:r>
            <a:rPr lang="fr-FR" sz="1700" kern="1200" dirty="0" err="1">
              <a:latin typeface="Helvetica" pitchFamily="2" charset="0"/>
            </a:rPr>
            <a:t>targets</a:t>
          </a:r>
          <a:r>
            <a:rPr lang="fr-FR" sz="1700" kern="1200" dirty="0">
              <a:latin typeface="Helvetica" pitchFamily="2" charset="0"/>
            </a:rPr>
            <a:t> correspondantes</a:t>
          </a:r>
        </a:p>
      </dsp:txBody>
      <dsp:txXfrm rot="-5400000">
        <a:off x="2435543" y="975186"/>
        <a:ext cx="4297872" cy="591199"/>
      </dsp:txXfrm>
    </dsp:sp>
    <dsp:sp modelId="{43AD36E9-723C-2D48-9DB1-039EF301921C}">
      <dsp:nvSpPr>
        <dsp:cNvPr id="0" name=""/>
        <dsp:cNvSpPr/>
      </dsp:nvSpPr>
      <dsp:spPr>
        <a:xfrm>
          <a:off x="0" y="845600"/>
          <a:ext cx="2435542" cy="81895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>
              <a:latin typeface="Helvetica" pitchFamily="2" charset="0"/>
            </a:rPr>
            <a:t>Combinaison des jeux</a:t>
          </a:r>
        </a:p>
      </dsp:txBody>
      <dsp:txXfrm>
        <a:off x="39978" y="885578"/>
        <a:ext cx="2355586" cy="738997"/>
      </dsp:txXfrm>
    </dsp:sp>
    <dsp:sp modelId="{F3246FD0-D6CF-E046-9900-0224537C24AE}">
      <dsp:nvSpPr>
        <dsp:cNvPr id="0" name=""/>
        <dsp:cNvSpPr/>
      </dsp:nvSpPr>
      <dsp:spPr>
        <a:xfrm rot="5400000">
          <a:off x="4272888" y="-34240"/>
          <a:ext cx="655163" cy="4329854"/>
        </a:xfrm>
        <a:prstGeom prst="round2SameRect">
          <a:avLst/>
        </a:prstGeom>
        <a:solidFill>
          <a:schemeClr val="bg1">
            <a:lumMod val="85000"/>
            <a:alpha val="90000"/>
          </a:schemeClr>
        </a:solidFill>
        <a:ln w="1079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700" kern="1200" dirty="0">
              <a:latin typeface="Helvetica" pitchFamily="2" charset="0"/>
            </a:rPr>
            <a:t>Validation du dictionnaire choisi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700" kern="1200" dirty="0">
              <a:latin typeface="Helvetica" pitchFamily="2" charset="0"/>
            </a:rPr>
            <a:t>Validation des premiers paramètres</a:t>
          </a:r>
        </a:p>
      </dsp:txBody>
      <dsp:txXfrm rot="-5400000">
        <a:off x="2435543" y="1835087"/>
        <a:ext cx="4297872" cy="591199"/>
      </dsp:txXfrm>
    </dsp:sp>
    <dsp:sp modelId="{32C0D587-59C8-EF46-862B-791DBF3FB23A}">
      <dsp:nvSpPr>
        <dsp:cNvPr id="0" name=""/>
        <dsp:cNvSpPr/>
      </dsp:nvSpPr>
      <dsp:spPr>
        <a:xfrm>
          <a:off x="0" y="1705502"/>
          <a:ext cx="2435542" cy="81895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>
              <a:latin typeface="Helvetica" pitchFamily="2" charset="0"/>
            </a:rPr>
            <a:t>1</a:t>
          </a:r>
          <a:r>
            <a:rPr lang="fr-FR" sz="1800" kern="1200" baseline="30000" dirty="0">
              <a:latin typeface="Helvetica" pitchFamily="2" charset="0"/>
            </a:rPr>
            <a:t>ères</a:t>
          </a:r>
          <a:r>
            <a:rPr lang="fr-FR" sz="1800" kern="1200" dirty="0">
              <a:latin typeface="Helvetica" pitchFamily="2" charset="0"/>
            </a:rPr>
            <a:t> modélisations Ridge</a:t>
          </a:r>
        </a:p>
      </dsp:txBody>
      <dsp:txXfrm>
        <a:off x="39978" y="1745480"/>
        <a:ext cx="2355586" cy="738997"/>
      </dsp:txXfrm>
    </dsp:sp>
    <dsp:sp modelId="{D45754B1-3989-2844-B7F3-2FA8B27BCA55}">
      <dsp:nvSpPr>
        <dsp:cNvPr id="0" name=""/>
        <dsp:cNvSpPr/>
      </dsp:nvSpPr>
      <dsp:spPr>
        <a:xfrm rot="5400000">
          <a:off x="4272888" y="825661"/>
          <a:ext cx="655163" cy="4329854"/>
        </a:xfrm>
        <a:prstGeom prst="round2SameRect">
          <a:avLst/>
        </a:prstGeom>
        <a:solidFill>
          <a:schemeClr val="bg1">
            <a:lumMod val="85000"/>
            <a:alpha val="90000"/>
          </a:schemeClr>
        </a:solidFill>
        <a:ln w="1079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700" kern="1200" dirty="0" err="1">
              <a:latin typeface="Helvetica" pitchFamily="2" charset="0"/>
            </a:rPr>
            <a:t>DataFrame</a:t>
          </a:r>
          <a:r>
            <a:rPr lang="fr-FR" sz="1700" kern="1200" dirty="0">
              <a:latin typeface="Helvetica" pitchFamily="2" charset="0"/>
            </a:rPr>
            <a:t> de comparaison des scores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700" kern="1200" dirty="0" err="1">
              <a:latin typeface="Helvetica" pitchFamily="2" charset="0"/>
            </a:rPr>
            <a:t>cv_results</a:t>
          </a:r>
          <a:r>
            <a:rPr lang="fr-FR" sz="1700" kern="1200" dirty="0">
              <a:latin typeface="Helvetica" pitchFamily="2" charset="0"/>
            </a:rPr>
            <a:t>_</a:t>
          </a:r>
        </a:p>
      </dsp:txBody>
      <dsp:txXfrm rot="-5400000">
        <a:off x="2435543" y="2694988"/>
        <a:ext cx="4297872" cy="591199"/>
      </dsp:txXfrm>
    </dsp:sp>
    <dsp:sp modelId="{2F6C01C7-19B1-3B4F-A6EE-49790272AB2B}">
      <dsp:nvSpPr>
        <dsp:cNvPr id="0" name=""/>
        <dsp:cNvSpPr/>
      </dsp:nvSpPr>
      <dsp:spPr>
        <a:xfrm>
          <a:off x="0" y="2565403"/>
          <a:ext cx="2435542" cy="81895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>
              <a:latin typeface="Helvetica" pitchFamily="2" charset="0"/>
            </a:rPr>
            <a:t>Modélisations</a:t>
          </a:r>
        </a:p>
      </dsp:txBody>
      <dsp:txXfrm>
        <a:off x="39978" y="2605381"/>
        <a:ext cx="2355586" cy="738997"/>
      </dsp:txXfrm>
    </dsp:sp>
    <dsp:sp modelId="{BC72C23A-59EF-0348-A1B9-5F7FAC4E4B47}">
      <dsp:nvSpPr>
        <dsp:cNvPr id="0" name=""/>
        <dsp:cNvSpPr/>
      </dsp:nvSpPr>
      <dsp:spPr>
        <a:xfrm rot="5400000">
          <a:off x="4272888" y="1685562"/>
          <a:ext cx="655163" cy="4329854"/>
        </a:xfrm>
        <a:prstGeom prst="round2SameRect">
          <a:avLst/>
        </a:prstGeom>
        <a:solidFill>
          <a:schemeClr val="bg1">
            <a:lumMod val="85000"/>
            <a:alpha val="90000"/>
          </a:schemeClr>
        </a:solidFill>
        <a:ln w="1079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700" kern="1200" dirty="0">
              <a:latin typeface="Helvetica" pitchFamily="2" charset="0"/>
            </a:rPr>
            <a:t>Validation de la modélisation</a:t>
          </a:r>
        </a:p>
      </dsp:txBody>
      <dsp:txXfrm rot="-5400000">
        <a:off x="2435543" y="3554889"/>
        <a:ext cx="4297872" cy="591199"/>
      </dsp:txXfrm>
    </dsp:sp>
    <dsp:sp modelId="{0388EC49-E117-DD4C-8C99-C1254DFDDF83}">
      <dsp:nvSpPr>
        <dsp:cNvPr id="0" name=""/>
        <dsp:cNvSpPr/>
      </dsp:nvSpPr>
      <dsp:spPr>
        <a:xfrm>
          <a:off x="0" y="3425305"/>
          <a:ext cx="2435542" cy="81895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>
              <a:latin typeface="Helvetica" pitchFamily="2" charset="0"/>
            </a:rPr>
            <a:t>Pour chaque modélisation, étude des hyperparamètres</a:t>
          </a:r>
        </a:p>
      </dsp:txBody>
      <dsp:txXfrm>
        <a:off x="39978" y="3465283"/>
        <a:ext cx="2355586" cy="738997"/>
      </dsp:txXfrm>
    </dsp:sp>
    <dsp:sp modelId="{02B6FB5C-86E2-834A-9E38-E288877FD566}">
      <dsp:nvSpPr>
        <dsp:cNvPr id="0" name=""/>
        <dsp:cNvSpPr/>
      </dsp:nvSpPr>
      <dsp:spPr>
        <a:xfrm rot="5400000">
          <a:off x="4272888" y="2545464"/>
          <a:ext cx="655163" cy="4329854"/>
        </a:xfrm>
        <a:prstGeom prst="round2SameRect">
          <a:avLst/>
        </a:prstGeom>
        <a:solidFill>
          <a:schemeClr val="bg1">
            <a:lumMod val="85000"/>
            <a:alpha val="90000"/>
          </a:schemeClr>
        </a:solidFill>
        <a:ln w="1079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700" kern="1200" dirty="0">
              <a:latin typeface="Helvetica" pitchFamily="2" charset="0"/>
            </a:rPr>
            <a:t>Choix de la meilleure modélisation</a:t>
          </a:r>
        </a:p>
      </dsp:txBody>
      <dsp:txXfrm rot="-5400000">
        <a:off x="2435543" y="4414791"/>
        <a:ext cx="4297872" cy="591199"/>
      </dsp:txXfrm>
    </dsp:sp>
    <dsp:sp modelId="{FC79A978-A982-B941-81B2-A194CCE3D34D}">
      <dsp:nvSpPr>
        <dsp:cNvPr id="0" name=""/>
        <dsp:cNvSpPr/>
      </dsp:nvSpPr>
      <dsp:spPr>
        <a:xfrm>
          <a:off x="0" y="4300914"/>
          <a:ext cx="2435542" cy="81895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>
              <a:latin typeface="Helvetica" pitchFamily="2" charset="0"/>
            </a:rPr>
            <a:t>Comparaison des résultats</a:t>
          </a:r>
        </a:p>
      </dsp:txBody>
      <dsp:txXfrm>
        <a:off x="39978" y="4340892"/>
        <a:ext cx="2355586" cy="73899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3693CA-580D-214F-8298-F3BAFBC88FE4}">
      <dsp:nvSpPr>
        <dsp:cNvPr id="0" name=""/>
        <dsp:cNvSpPr/>
      </dsp:nvSpPr>
      <dsp:spPr>
        <a:xfrm>
          <a:off x="2286" y="645088"/>
          <a:ext cx="2228849" cy="86649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/>
            <a:t>Régressions</a:t>
          </a:r>
        </a:p>
      </dsp:txBody>
      <dsp:txXfrm>
        <a:off x="2286" y="645088"/>
        <a:ext cx="2228849" cy="866497"/>
      </dsp:txXfrm>
    </dsp:sp>
    <dsp:sp modelId="{E9760653-DBD8-7E45-95F6-EA73E50B8072}">
      <dsp:nvSpPr>
        <dsp:cNvPr id="0" name=""/>
        <dsp:cNvSpPr/>
      </dsp:nvSpPr>
      <dsp:spPr>
        <a:xfrm>
          <a:off x="2286" y="1511586"/>
          <a:ext cx="2228849" cy="29646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400" kern="1200" dirty="0"/>
            <a:t>Ridge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400" kern="1200" dirty="0"/>
            <a:t>Lasso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400" kern="1200" dirty="0" err="1"/>
            <a:t>ElasticNet</a:t>
          </a:r>
          <a:endParaRPr lang="fr-FR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400" kern="1200" dirty="0"/>
            <a:t>SVR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400" kern="1200" dirty="0" err="1"/>
            <a:t>LinearSVR</a:t>
          </a:r>
          <a:endParaRPr lang="fr-FR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400" kern="1200" dirty="0"/>
            <a:t>K-Neighbors</a:t>
          </a:r>
        </a:p>
      </dsp:txBody>
      <dsp:txXfrm>
        <a:off x="2286" y="1511586"/>
        <a:ext cx="2228849" cy="2964600"/>
      </dsp:txXfrm>
    </dsp:sp>
    <dsp:sp modelId="{989BA0A1-2211-DD45-96DB-D146424BFCB8}">
      <dsp:nvSpPr>
        <dsp:cNvPr id="0" name=""/>
        <dsp:cNvSpPr/>
      </dsp:nvSpPr>
      <dsp:spPr>
        <a:xfrm>
          <a:off x="2543175" y="645088"/>
          <a:ext cx="2228849" cy="86649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/>
            <a:t>Méthodes ensemblistes</a:t>
          </a:r>
        </a:p>
      </dsp:txBody>
      <dsp:txXfrm>
        <a:off x="2543175" y="645088"/>
        <a:ext cx="2228849" cy="866497"/>
      </dsp:txXfrm>
    </dsp:sp>
    <dsp:sp modelId="{84C55F8F-7F73-0D4C-BACC-B2B0A468FBF7}">
      <dsp:nvSpPr>
        <dsp:cNvPr id="0" name=""/>
        <dsp:cNvSpPr/>
      </dsp:nvSpPr>
      <dsp:spPr>
        <a:xfrm>
          <a:off x="2543175" y="1511586"/>
          <a:ext cx="2228849" cy="29646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400" kern="1200" dirty="0"/>
            <a:t>Bagging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400" kern="1200" dirty="0" err="1"/>
            <a:t>Random</a:t>
          </a:r>
          <a:r>
            <a:rPr lang="fr-FR" sz="2400" kern="1200" dirty="0"/>
            <a:t> Forest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400" kern="1200" dirty="0" err="1"/>
            <a:t>Adaboost</a:t>
          </a:r>
          <a:endParaRPr lang="fr-FR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400" kern="1200" dirty="0"/>
            <a:t>Gradient </a:t>
          </a:r>
          <a:r>
            <a:rPr lang="fr-FR" sz="2400" kern="1200" dirty="0" err="1"/>
            <a:t>Boosting</a:t>
          </a:r>
          <a:endParaRPr lang="fr-FR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400" kern="1200" dirty="0" err="1"/>
            <a:t>XGBoost</a:t>
          </a:r>
          <a:endParaRPr lang="fr-FR" sz="2400" kern="1200" dirty="0"/>
        </a:p>
      </dsp:txBody>
      <dsp:txXfrm>
        <a:off x="2543175" y="1511586"/>
        <a:ext cx="2228849" cy="2964600"/>
      </dsp:txXfrm>
    </dsp:sp>
    <dsp:sp modelId="{F9FFD64B-234F-844B-AD25-09D123D96636}">
      <dsp:nvSpPr>
        <dsp:cNvPr id="0" name=""/>
        <dsp:cNvSpPr/>
      </dsp:nvSpPr>
      <dsp:spPr>
        <a:xfrm>
          <a:off x="5084063" y="645088"/>
          <a:ext cx="2228849" cy="86649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/>
            <a:t>Calcul</a:t>
          </a:r>
        </a:p>
      </dsp:txBody>
      <dsp:txXfrm>
        <a:off x="5084063" y="645088"/>
        <a:ext cx="2228849" cy="866497"/>
      </dsp:txXfrm>
    </dsp:sp>
    <dsp:sp modelId="{5D6E9894-7074-4B4C-A141-802D9BB356F5}">
      <dsp:nvSpPr>
        <dsp:cNvPr id="0" name=""/>
        <dsp:cNvSpPr/>
      </dsp:nvSpPr>
      <dsp:spPr>
        <a:xfrm>
          <a:off x="5084063" y="1511586"/>
          <a:ext cx="2228849" cy="29646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400" kern="1200" dirty="0"/>
            <a:t>Calcul à partir de l’autre prédiction</a:t>
          </a:r>
        </a:p>
      </dsp:txBody>
      <dsp:txXfrm>
        <a:off x="5084063" y="1511586"/>
        <a:ext cx="2228849" cy="29646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218CC8-71DE-5240-B881-687E70195913}" type="datetimeFigureOut">
              <a:rPr lang="fr-FR" smtClean="0"/>
              <a:t>05/10/2022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7D63A3-4D12-CC47-B301-B37A5CCD6A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62059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WN : consommations rapportées aux conditions </a:t>
            </a:r>
            <a:r>
              <a:rPr lang="fr-FR" dirty="0" err="1"/>
              <a:t>météorlogiques</a:t>
            </a:r>
            <a:r>
              <a:rPr lang="fr-FR" dirty="0"/>
              <a:t> moyennes des 30 dernières années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7D63A3-4D12-CC47-B301-B37A5CCD6A25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25438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7D63A3-4D12-CC47-B301-B37A5CCD6A25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1715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7D63A3-4D12-CC47-B301-B37A5CCD6A25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03478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Gradient </a:t>
            </a:r>
            <a:r>
              <a:rPr lang="fr-FR" dirty="0" err="1"/>
              <a:t>Boosting</a:t>
            </a:r>
            <a:r>
              <a:rPr lang="fr-FR" dirty="0"/>
              <a:t> : 5% d’erreur en moins par rapport à </a:t>
            </a:r>
            <a:r>
              <a:rPr lang="fr-FR" dirty="0" err="1"/>
              <a:t>Adaboost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7D63A3-4D12-CC47-B301-B37A5CCD6A25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58646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7D63A3-4D12-CC47-B301-B37A5CCD6A25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40557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7D63A3-4D12-CC47-B301-B37A5CCD6A25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47826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7D63A3-4D12-CC47-B301-B37A5CCD6A25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53700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7D63A3-4D12-CC47-B301-B37A5CCD6A25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5530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7D63A3-4D12-CC47-B301-B37A5CCD6A25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83179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7D63A3-4D12-CC47-B301-B37A5CCD6A25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36876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7D63A3-4D12-CC47-B301-B37A5CCD6A25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89050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7D63A3-4D12-CC47-B301-B37A5CCD6A25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20391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7D63A3-4D12-CC47-B301-B37A5CCD6A25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58282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 dirty="0">
              <a:latin typeface="Helvetica" pitchFamily="2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43280" y="1298448"/>
            <a:ext cx="7541768" cy="3255264"/>
          </a:xfrm>
        </p:spPr>
        <p:txBody>
          <a:bodyPr anchor="b">
            <a:normAutofit/>
          </a:bodyPr>
          <a:lstStyle>
            <a:lvl1pPr algn="l">
              <a:defRPr sz="4000" spc="-100" baseline="0">
                <a:solidFill>
                  <a:srgbClr val="FFFFFF"/>
                </a:solidFill>
                <a:latin typeface="Helvetica" pitchFamily="2" charset="0"/>
              </a:defRPr>
            </a:lvl1pPr>
          </a:lstStyle>
          <a:p>
            <a:r>
              <a:rPr lang="en-US" dirty="0" err="1"/>
              <a:t>Prédiction</a:t>
            </a:r>
            <a:r>
              <a:rPr lang="en-US" dirty="0"/>
              <a:t> des </a:t>
            </a:r>
            <a:r>
              <a:rPr lang="en-US" dirty="0" err="1"/>
              <a:t>émissions</a:t>
            </a:r>
            <a:r>
              <a:rPr lang="en-US" dirty="0"/>
              <a:t> de CO2 et de la </a:t>
            </a:r>
            <a:r>
              <a:rPr lang="en-US" dirty="0" err="1"/>
              <a:t>consommation</a:t>
            </a:r>
            <a:r>
              <a:rPr lang="en-US" dirty="0"/>
              <a:t> </a:t>
            </a:r>
            <a:r>
              <a:rPr lang="en-US" dirty="0" err="1"/>
              <a:t>totale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43280" y="4670246"/>
            <a:ext cx="7571935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  <a:latin typeface="Helvetica" pitchFamily="2" charset="0"/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 dirty="0"/>
              <a:t>Bâtiments non résidentiels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itchFamily="2" charset="0"/>
              </a:defRPr>
            </a:lvl1pPr>
          </a:lstStyle>
          <a:p>
            <a:fld id="{855270EA-BDF8-B740-82E2-30687C957472}" type="datetime1">
              <a:rPr lang="fr-FR" smtClean="0"/>
              <a:t>05/10/2022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itchFamily="2" charset="0"/>
              </a:defRPr>
            </a:lvl1pPr>
          </a:lstStyle>
          <a:p>
            <a:r>
              <a:rPr lang="en-US" dirty="0" err="1"/>
              <a:t>Neutralité</a:t>
            </a:r>
            <a:r>
              <a:rPr lang="en-US" dirty="0"/>
              <a:t> </a:t>
            </a:r>
            <a:r>
              <a:rPr lang="en-US" dirty="0" err="1"/>
              <a:t>carbone</a:t>
            </a:r>
            <a:r>
              <a:rPr lang="en-US" dirty="0"/>
              <a:t> 2050 : </a:t>
            </a:r>
            <a:r>
              <a:rPr lang="en-US" dirty="0" err="1"/>
              <a:t>prédiction</a:t>
            </a:r>
            <a:r>
              <a:rPr lang="en-US" dirty="0"/>
              <a:t> des </a:t>
            </a:r>
            <a:r>
              <a:rPr lang="en-US" dirty="0" err="1"/>
              <a:t>émissions</a:t>
            </a:r>
            <a:r>
              <a:rPr lang="en-US" dirty="0"/>
              <a:t> de CO2 et de la </a:t>
            </a:r>
            <a:r>
              <a:rPr lang="en-US" dirty="0" err="1"/>
              <a:t>consommation</a:t>
            </a:r>
            <a:r>
              <a:rPr lang="en-US" dirty="0"/>
              <a:t> </a:t>
            </a:r>
            <a:r>
              <a:rPr lang="en-US" dirty="0" err="1"/>
              <a:t>totale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itchFamily="2" charset="0"/>
              </a:defRPr>
            </a:lvl1pPr>
          </a:lstStyle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  <p:pic>
        <p:nvPicPr>
          <p:cNvPr id="9" name="Picture 2" descr="Seattle Open Data">
            <a:extLst>
              <a:ext uri="{FF2B5EF4-FFF2-40B4-BE49-F238E27FC236}">
                <a16:creationId xmlns:a16="http://schemas.microsoft.com/office/drawing/2014/main" id="{99E6076D-B45D-67E6-992A-529260E12E8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598175"/>
            <a:ext cx="2948379" cy="1350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Subtitle 2">
            <a:extLst>
              <a:ext uri="{FF2B5EF4-FFF2-40B4-BE49-F238E27FC236}">
                <a16:creationId xmlns:a16="http://schemas.microsoft.com/office/drawing/2014/main" id="{211EE417-DEE5-E410-9963-7A3B8439C572}"/>
              </a:ext>
            </a:extLst>
          </p:cNvPr>
          <p:cNvSpPr txBox="1">
            <a:spLocks/>
          </p:cNvSpPr>
          <p:nvPr userDrawn="1"/>
        </p:nvSpPr>
        <p:spPr>
          <a:xfrm>
            <a:off x="2021469" y="1131316"/>
            <a:ext cx="3317960" cy="46380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  <a:defRPr sz="2200" kern="1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b="0" i="0" dirty="0">
                <a:latin typeface="Helvetica Light" panose="020B0403020202020204" pitchFamily="34" charset="0"/>
                <a:cs typeface="Arial" panose="020B0604020202020204" pitchFamily="34" charset="0"/>
              </a:rPr>
              <a:t>Neutralité carbone 2050</a:t>
            </a:r>
            <a:endParaRPr lang="en-US" b="0" i="0" dirty="0">
              <a:latin typeface="Helvetica Light" panose="020B0403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latin typeface="Helvetica Light" panose="020B0403020202020204" pitchFamily="34" charset="0"/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Helvetica" pitchFamily="2" charset="0"/>
              </a:defRPr>
            </a:lvl1pPr>
            <a:lvl2pPr>
              <a:defRPr>
                <a:latin typeface="Helvetica" pitchFamily="2" charset="0"/>
              </a:defRPr>
            </a:lvl2pPr>
            <a:lvl3pPr>
              <a:defRPr>
                <a:latin typeface="Helvetica" pitchFamily="2" charset="0"/>
              </a:defRPr>
            </a:lvl3pPr>
            <a:lvl4pPr>
              <a:defRPr>
                <a:latin typeface="Helvetica" pitchFamily="2" charset="0"/>
              </a:defRPr>
            </a:lvl4pPr>
            <a:lvl5pPr>
              <a:defRPr>
                <a:latin typeface="Helvetica" pitchFamily="2" charset="0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itchFamily="2" charset="0"/>
              </a:defRPr>
            </a:lvl1pPr>
          </a:lstStyle>
          <a:p>
            <a:fld id="{C6E92BD7-409D-D147-97AC-D11144A0E239}" type="datetime1">
              <a:rPr lang="fr-FR" smtClean="0"/>
              <a:t>05/10/2022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itchFamily="2" charset="0"/>
              </a:defRPr>
            </a:lvl1pPr>
          </a:lstStyle>
          <a:p>
            <a:r>
              <a:rPr lang="en-US" dirty="0" err="1"/>
              <a:t>Neutralité</a:t>
            </a:r>
            <a:r>
              <a:rPr lang="en-US" dirty="0"/>
              <a:t> </a:t>
            </a:r>
            <a:r>
              <a:rPr lang="en-US" dirty="0" err="1"/>
              <a:t>carbone</a:t>
            </a:r>
            <a:r>
              <a:rPr lang="en-US" dirty="0"/>
              <a:t> 2050 : </a:t>
            </a:r>
            <a:r>
              <a:rPr lang="en-US" dirty="0" err="1"/>
              <a:t>prédiction</a:t>
            </a:r>
            <a:r>
              <a:rPr lang="en-US" dirty="0"/>
              <a:t> des </a:t>
            </a:r>
            <a:r>
              <a:rPr lang="en-US" dirty="0" err="1"/>
              <a:t>émissions</a:t>
            </a:r>
            <a:r>
              <a:rPr lang="en-US" dirty="0"/>
              <a:t> de CO2 et de la </a:t>
            </a:r>
            <a:r>
              <a:rPr lang="en-US" dirty="0" err="1"/>
              <a:t>consommation</a:t>
            </a:r>
            <a:r>
              <a:rPr lang="en-US" dirty="0"/>
              <a:t> </a:t>
            </a:r>
            <a:r>
              <a:rPr lang="en-US" dirty="0" err="1"/>
              <a:t>totale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itchFamily="2" charset="0"/>
              </a:defRPr>
            </a:lvl1pPr>
          </a:lstStyle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466D9-4498-9A41-8DE5-F22CCB34FB7C}" type="datetime1">
              <a:rPr lang="fr-FR" smtClean="0"/>
              <a:t>05/10/2022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Neutralité</a:t>
            </a:r>
            <a:r>
              <a:rPr lang="en-US" dirty="0"/>
              <a:t> </a:t>
            </a:r>
            <a:r>
              <a:rPr lang="en-US" dirty="0" err="1"/>
              <a:t>carbone</a:t>
            </a:r>
            <a:r>
              <a:rPr lang="en-US" dirty="0"/>
              <a:t> 2050 : </a:t>
            </a:r>
            <a:r>
              <a:rPr lang="en-US" dirty="0" err="1"/>
              <a:t>prédiction</a:t>
            </a:r>
            <a:r>
              <a:rPr lang="en-US" dirty="0"/>
              <a:t> des </a:t>
            </a:r>
            <a:r>
              <a:rPr lang="en-US" dirty="0" err="1"/>
              <a:t>émissions</a:t>
            </a:r>
            <a:r>
              <a:rPr lang="en-US" dirty="0"/>
              <a:t> de CO2 et de la </a:t>
            </a:r>
            <a:r>
              <a:rPr lang="en-US" dirty="0" err="1"/>
              <a:t>consommation</a:t>
            </a:r>
            <a:r>
              <a:rPr lang="en-US" dirty="0"/>
              <a:t> </a:t>
            </a:r>
            <a:r>
              <a:rPr lang="en-US" dirty="0" err="1"/>
              <a:t>totale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886854"/>
            <a:ext cx="3474720" cy="415853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478071"/>
            <a:ext cx="3474720" cy="4476225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886856"/>
            <a:ext cx="3474720" cy="41585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478071"/>
            <a:ext cx="3474720" cy="4476225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3AF0D-FCC4-6843-867F-F0B6893C1B76}" type="datetime1">
              <a:rPr lang="fr-FR" smtClean="0"/>
              <a:t>05/10/2022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Neutralité</a:t>
            </a:r>
            <a:r>
              <a:rPr lang="en-US" dirty="0"/>
              <a:t> </a:t>
            </a:r>
            <a:r>
              <a:rPr lang="en-US" dirty="0" err="1"/>
              <a:t>carbone</a:t>
            </a:r>
            <a:r>
              <a:rPr lang="en-US" dirty="0"/>
              <a:t> 2050 : </a:t>
            </a:r>
            <a:r>
              <a:rPr lang="en-US" dirty="0" err="1"/>
              <a:t>prédiction</a:t>
            </a:r>
            <a:r>
              <a:rPr lang="en-US" dirty="0"/>
              <a:t> des </a:t>
            </a:r>
            <a:r>
              <a:rPr lang="en-US" dirty="0" err="1"/>
              <a:t>émissions</a:t>
            </a:r>
            <a:r>
              <a:rPr lang="en-US" dirty="0"/>
              <a:t> de CO2 et de la </a:t>
            </a:r>
            <a:r>
              <a:rPr lang="en-US" dirty="0" err="1"/>
              <a:t>consommation</a:t>
            </a:r>
            <a:r>
              <a:rPr lang="en-US" dirty="0"/>
              <a:t> </a:t>
            </a:r>
            <a:r>
              <a:rPr lang="en-US" dirty="0" err="1"/>
              <a:t>totale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237871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752746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  <a:latin typeface="Helvetica" pitchFamily="2" charset="0"/>
              </a:defRPr>
            </a:lvl1pPr>
          </a:lstStyle>
          <a:p>
            <a:fld id="{47BD1350-0F0A-2441-9EE3-5614A81E76E1}" type="datetime1">
              <a:rPr lang="fr-FR" smtClean="0"/>
              <a:t>05/10/2022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  <a:latin typeface="Helvetica" pitchFamily="2" charset="0"/>
              </a:defRPr>
            </a:lvl1pPr>
          </a:lstStyle>
          <a:p>
            <a:r>
              <a:rPr lang="en-US" dirty="0" err="1"/>
              <a:t>Neutralité</a:t>
            </a:r>
            <a:r>
              <a:rPr lang="en-US" dirty="0"/>
              <a:t> </a:t>
            </a:r>
            <a:r>
              <a:rPr lang="en-US" dirty="0" err="1"/>
              <a:t>carbone</a:t>
            </a:r>
            <a:r>
              <a:rPr lang="en-US" dirty="0"/>
              <a:t> 2050 : </a:t>
            </a:r>
            <a:r>
              <a:rPr lang="en-US" dirty="0" err="1"/>
              <a:t>prédiction</a:t>
            </a:r>
            <a:r>
              <a:rPr lang="en-US" dirty="0"/>
              <a:t> des </a:t>
            </a:r>
            <a:r>
              <a:rPr lang="en-US" dirty="0" err="1"/>
              <a:t>émissions</a:t>
            </a:r>
            <a:r>
              <a:rPr lang="en-US" dirty="0"/>
              <a:t> de CO2 et de la </a:t>
            </a:r>
            <a:r>
              <a:rPr lang="en-US" dirty="0" err="1"/>
              <a:t>consommation</a:t>
            </a:r>
            <a:r>
              <a:rPr lang="en-US" dirty="0"/>
              <a:t> </a:t>
            </a:r>
            <a:r>
              <a:rPr lang="en-US" dirty="0" err="1"/>
              <a:t>totale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  <a:latin typeface="Helvetica" pitchFamily="2" charset="0"/>
              </a:defRPr>
            </a:lvl1pPr>
          </a:lstStyle>
          <a:p>
            <a:fld id="{4FAB73BC-B049-4115-A692-8D63A059BFB8}" type="slidenum">
              <a:rPr lang="en-US" smtClean="0"/>
              <a:pPr/>
              <a:t>‹N°›</a:t>
            </a:fld>
            <a:r>
              <a:rPr lang="en-US" dirty="0"/>
              <a:t>/</a:t>
            </a:r>
            <a:fld id="{0EB26197-0038-C549-8822-BA57B424F897}" type="slidenum">
              <a:rPr lang="en-US" smtClean="0"/>
              <a:pPr/>
              <a:t>‹N°›</a:t>
            </a:fld>
            <a:endParaRPr lang="en-US" dirty="0"/>
          </a:p>
        </p:txBody>
      </p:sp>
      <p:pic>
        <p:nvPicPr>
          <p:cNvPr id="1026" name="Picture 2" descr="Seattle Open Data">
            <a:extLst>
              <a:ext uri="{FF2B5EF4-FFF2-40B4-BE49-F238E27FC236}">
                <a16:creationId xmlns:a16="http://schemas.microsoft.com/office/drawing/2014/main" id="{6E326063-4AB6-FE5E-3F0D-B21C3F07FE3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8736" y="5355590"/>
            <a:ext cx="1911655" cy="875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4" r:id="rId3"/>
    <p:sldLayoutId id="2147483845" r:id="rId4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000" b="0" i="0" kern="1200" spc="-60" baseline="0">
          <a:solidFill>
            <a:srgbClr val="FFFFFF"/>
          </a:solidFill>
          <a:latin typeface="Helvetica Light" panose="020B0403020202020204" pitchFamily="34" charset="0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Helvetica" pitchFamily="2" charset="0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Helvetica" pitchFamily="2" charset="0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Helvetica" pitchFamily="2" charset="0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Helvetica" pitchFamily="2" charset="0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Helvetica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17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10" Type="http://schemas.openxmlformats.org/officeDocument/2006/relationships/image" Target="../media/image7.svg"/><Relationship Id="rId4" Type="http://schemas.microsoft.com/office/2007/relationships/hdphoto" Target="../media/hdphoto1.wdp"/><Relationship Id="rId9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38A666-A218-A023-117C-9DCBEB3947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Prédictions </a:t>
            </a:r>
            <a:br>
              <a:rPr lang="fr-FR" dirty="0"/>
            </a:br>
            <a:r>
              <a:rPr lang="fr-FR" dirty="0"/>
              <a:t>Émissions de CO2 </a:t>
            </a:r>
            <a:br>
              <a:rPr lang="fr-FR" dirty="0"/>
            </a:br>
            <a:r>
              <a:rPr lang="fr-FR" dirty="0"/>
              <a:t>Consommation totale d’énergie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BF7674E-F0B1-D348-5747-9A907ADC19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Bâtiments non résidentiels</a:t>
            </a:r>
          </a:p>
        </p:txBody>
      </p:sp>
    </p:spTree>
    <p:extLst>
      <p:ext uri="{BB962C8B-B14F-4D97-AF65-F5344CB8AC3E}">
        <p14:creationId xmlns:p14="http://schemas.microsoft.com/office/powerpoint/2010/main" val="25568945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8490FF-B4F2-E328-8753-60FF4E253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 anchorCtr="0"/>
          <a:lstStyle/>
          <a:p>
            <a:r>
              <a:rPr lang="fr-FR" b="1" dirty="0">
                <a:solidFill>
                  <a:schemeClr val="bg1"/>
                </a:solidFill>
                <a:latin typeface="Helvetica" pitchFamily="2" charset="0"/>
              </a:rPr>
              <a:t>Sommaire</a:t>
            </a:r>
            <a:br>
              <a:rPr lang="fr-FR" dirty="0"/>
            </a:br>
            <a:br>
              <a:rPr lang="fr-FR" dirty="0"/>
            </a:br>
            <a:r>
              <a:rPr lang="fr-FR" dirty="0">
                <a:solidFill>
                  <a:prstClr val="white"/>
                </a:solidFill>
              </a:rPr>
              <a:t>Objectifs </a:t>
            </a:r>
            <a:br>
              <a:rPr lang="fr-FR" dirty="0">
                <a:solidFill>
                  <a:prstClr val="white"/>
                </a:solidFill>
              </a:rPr>
            </a:br>
            <a:r>
              <a:rPr lang="fr-FR" dirty="0">
                <a:solidFill>
                  <a:prstClr val="white"/>
                </a:solidFill>
              </a:rPr>
              <a:t>Jeu de données</a:t>
            </a:r>
            <a:br>
              <a:rPr lang="fr-FR" dirty="0">
                <a:solidFill>
                  <a:prstClr val="white"/>
                </a:solidFill>
              </a:rPr>
            </a:br>
            <a:r>
              <a:rPr lang="fr-FR" dirty="0">
                <a:solidFill>
                  <a:schemeClr val="bg1"/>
                </a:solidFill>
                <a:latin typeface="Helvetica Light" panose="020B0403020202020204" pitchFamily="34" charset="0"/>
              </a:rPr>
              <a:t>Process</a:t>
            </a:r>
            <a:br>
              <a:rPr lang="fr-FR" dirty="0">
                <a:solidFill>
                  <a:prstClr val="white"/>
                </a:solidFill>
              </a:rPr>
            </a:br>
            <a:r>
              <a:rPr lang="fr-FR" dirty="0" err="1">
                <a:solidFill>
                  <a:schemeClr val="bg1"/>
                </a:solidFill>
                <a:latin typeface="Helvetica Light" panose="020B0403020202020204" pitchFamily="34" charset="0"/>
              </a:rPr>
              <a:t>Feature</a:t>
            </a:r>
            <a:r>
              <a:rPr lang="fr-FR" dirty="0">
                <a:solidFill>
                  <a:schemeClr val="bg1"/>
                </a:solidFill>
                <a:latin typeface="Helvetica Light" panose="020B0403020202020204" pitchFamily="34" charset="0"/>
              </a:rPr>
              <a:t> engineering</a:t>
            </a:r>
            <a:br>
              <a:rPr lang="fr-FR" b="1" dirty="0">
                <a:solidFill>
                  <a:srgbClr val="FFC000"/>
                </a:solidFill>
                <a:latin typeface="Helvetica" pitchFamily="2" charset="0"/>
              </a:rPr>
            </a:br>
            <a:r>
              <a:rPr lang="fr-FR" sz="1800" dirty="0">
                <a:solidFill>
                  <a:srgbClr val="000000"/>
                </a:solidFill>
              </a:rPr>
              <a:t>      </a:t>
            </a:r>
            <a:r>
              <a:rPr lang="fr-FR" sz="1800" dirty="0">
                <a:solidFill>
                  <a:prstClr val="white"/>
                </a:solidFill>
              </a:rPr>
              <a:t>Jeux de </a:t>
            </a:r>
            <a:r>
              <a:rPr lang="fr-FR" sz="1800" dirty="0" err="1">
                <a:solidFill>
                  <a:prstClr val="white"/>
                </a:solidFill>
              </a:rPr>
              <a:t>features</a:t>
            </a:r>
            <a:br>
              <a:rPr lang="fr-FR" sz="1800" dirty="0">
                <a:solidFill>
                  <a:prstClr val="white"/>
                </a:solidFill>
              </a:rPr>
            </a:br>
            <a:r>
              <a:rPr lang="fr-FR" sz="1800" dirty="0"/>
              <a:t>      </a:t>
            </a:r>
            <a:r>
              <a:rPr lang="fr-FR" sz="1800" dirty="0">
                <a:solidFill>
                  <a:schemeClr val="bg1"/>
                </a:solidFill>
                <a:latin typeface="Helvetica Light" panose="020B0403020202020204" pitchFamily="34" charset="0"/>
              </a:rPr>
              <a:t>Transformation log</a:t>
            </a:r>
            <a:br>
              <a:rPr lang="fr-FR" sz="1800" dirty="0">
                <a:solidFill>
                  <a:srgbClr val="000000"/>
                </a:solidFill>
              </a:rPr>
            </a:br>
            <a:r>
              <a:rPr lang="fr-FR" sz="1800" dirty="0"/>
              <a:t>      </a:t>
            </a:r>
            <a:r>
              <a:rPr lang="fr-FR" sz="1800" dirty="0" err="1">
                <a:solidFill>
                  <a:schemeClr val="bg1"/>
                </a:solidFill>
                <a:latin typeface="Helvetica Light" panose="020B0403020202020204" pitchFamily="34" charset="0"/>
              </a:rPr>
              <a:t>EnergyStarScore</a:t>
            </a:r>
            <a:br>
              <a:rPr lang="fr-FR" sz="1800" dirty="0">
                <a:solidFill>
                  <a:schemeClr val="bg1"/>
                </a:solidFill>
              </a:rPr>
            </a:br>
            <a:r>
              <a:rPr lang="fr-FR" b="1" dirty="0">
                <a:solidFill>
                  <a:srgbClr val="FFC97F"/>
                </a:solidFill>
                <a:latin typeface="Helvetica" pitchFamily="2" charset="0"/>
              </a:rPr>
              <a:t>Modélisation</a:t>
            </a:r>
            <a:br>
              <a:rPr lang="fr-FR" b="1" dirty="0">
                <a:solidFill>
                  <a:srgbClr val="FFC97F"/>
                </a:solidFill>
                <a:latin typeface="Helvetica" pitchFamily="2" charset="0"/>
              </a:rPr>
            </a:br>
            <a:r>
              <a:rPr lang="fr-FR" sz="1800" dirty="0">
                <a:solidFill>
                  <a:schemeClr val="bg1"/>
                </a:solidFill>
                <a:latin typeface="Helvetica Light" panose="020B0403020202020204" pitchFamily="34" charset="0"/>
              </a:rPr>
              <a:t>      </a:t>
            </a:r>
            <a:r>
              <a:rPr lang="fr-FR" sz="1800" b="1" dirty="0">
                <a:solidFill>
                  <a:srgbClr val="FFC97F"/>
                </a:solidFill>
                <a:latin typeface="Helvetica" pitchFamily="2" charset="0"/>
              </a:rPr>
              <a:t>Préparation</a:t>
            </a:r>
            <a:r>
              <a:rPr lang="fr-FR" sz="1800" dirty="0">
                <a:solidFill>
                  <a:schemeClr val="bg1"/>
                </a:solidFill>
                <a:latin typeface="Helvetica Light" panose="020B0403020202020204" pitchFamily="34" charset="0"/>
              </a:rPr>
              <a:t> </a:t>
            </a:r>
            <a:br>
              <a:rPr lang="fr-FR" sz="1800" dirty="0">
                <a:solidFill>
                  <a:schemeClr val="bg1"/>
                </a:solidFill>
                <a:latin typeface="Helvetica Light" panose="020B0403020202020204" pitchFamily="34" charset="0"/>
              </a:rPr>
            </a:br>
            <a:r>
              <a:rPr lang="fr-FR" sz="1800" dirty="0">
                <a:solidFill>
                  <a:schemeClr val="bg1"/>
                </a:solidFill>
                <a:latin typeface="Helvetica Light" panose="020B0403020202020204" pitchFamily="34" charset="0"/>
              </a:rPr>
              <a:t>      Entrainement</a:t>
            </a:r>
            <a:br>
              <a:rPr lang="fr-FR" sz="1800" dirty="0">
                <a:solidFill>
                  <a:schemeClr val="bg1"/>
                </a:solidFill>
                <a:latin typeface="Helvetica Light" panose="020B0403020202020204" pitchFamily="34" charset="0"/>
              </a:rPr>
            </a:br>
            <a:r>
              <a:rPr lang="fr-FR" sz="1800" dirty="0">
                <a:solidFill>
                  <a:schemeClr val="bg1"/>
                </a:solidFill>
                <a:latin typeface="Helvetica Light" panose="020B0403020202020204" pitchFamily="34" charset="0"/>
              </a:rPr>
              <a:t>      Évaluation</a:t>
            </a:r>
            <a:br>
              <a:rPr lang="fr-FR" dirty="0">
                <a:solidFill>
                  <a:schemeClr val="bg1"/>
                </a:solidFill>
              </a:rPr>
            </a:br>
            <a:r>
              <a:rPr lang="fr-FR" dirty="0"/>
              <a:t>Prédiction finale</a:t>
            </a:r>
            <a:br>
              <a:rPr lang="fr-FR" dirty="0"/>
            </a:br>
            <a:r>
              <a:rPr lang="fr-FR" dirty="0">
                <a:solidFill>
                  <a:schemeClr val="bg1"/>
                </a:solidFill>
                <a:latin typeface="Helvetica Light" panose="020B0403020202020204" pitchFamily="34" charset="0"/>
              </a:rPr>
              <a:t>Piste de progression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404E608-B269-B9FF-89A3-C7CD3F3604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679591"/>
            <a:ext cx="7315200" cy="888492"/>
          </a:xfrm>
        </p:spPr>
        <p:txBody>
          <a:bodyPr anchor="t" anchorCtr="0"/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4A66AC"/>
              </a:buClr>
              <a:buSzTx/>
              <a:buFont typeface="Wingdings 2" pitchFamily="18" charset="2"/>
              <a:buNone/>
              <a:tabLst/>
              <a:defRPr/>
            </a:pP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Helvetica" pitchFamily="2" charset="0"/>
                <a:ea typeface="+mn-ea"/>
                <a:cs typeface="+mn-cs"/>
              </a:rPr>
              <a:t>Choix de la taille du </a:t>
            </a:r>
            <a:r>
              <a:rPr kumimoji="0" lang="fr-FR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Helvetica" pitchFamily="2" charset="0"/>
                <a:ea typeface="+mn-ea"/>
                <a:cs typeface="+mn-cs"/>
              </a:rPr>
              <a:t>train_test_split</a:t>
            </a: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Helvetica" pitchFamily="2" charset="0"/>
                <a:ea typeface="+mn-ea"/>
                <a:cs typeface="+mn-cs"/>
              </a:rPr>
              <a:t> optimale </a:t>
            </a:r>
            <a:r>
              <a:rPr kumimoji="0" lang="fr-FR" sz="2000" b="1" u="none" strike="noStrike" kern="1200" cap="none" spc="0" normalizeH="0" baseline="0" noProof="0" dirty="0" err="1">
                <a:ln>
                  <a:noFill/>
                </a:ln>
                <a:solidFill>
                  <a:srgbClr val="4A66AC"/>
                </a:solidFill>
                <a:effectLst/>
                <a:uLnTx/>
                <a:uFillTx/>
              </a:rPr>
              <a:t>test_size</a:t>
            </a:r>
            <a:r>
              <a:rPr kumimoji="0" lang="fr-FR" sz="2000" b="1" u="none" strike="noStrike" kern="1200" cap="none" spc="0" normalizeH="0" baseline="0" noProof="0" dirty="0">
                <a:ln>
                  <a:noFill/>
                </a:ln>
                <a:solidFill>
                  <a:srgbClr val="4A66AC"/>
                </a:solidFill>
                <a:effectLst/>
                <a:uLnTx/>
                <a:uFillTx/>
              </a:rPr>
              <a:t> = 0,30</a:t>
            </a:r>
          </a:p>
          <a:p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D9E8889-E9CF-85E6-D365-0B6349091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92BD7-409D-D147-97AC-D11144A0E239}" type="datetime1">
              <a:rPr lang="fr-FR" smtClean="0"/>
              <a:t>15/10/2022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3478784-33B9-281C-C7A3-5A957076E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Neutralité carbone 2050 : prédiction des émissions de CO2 et de la consommation totale</a:t>
            </a:r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F5DBE4D-4926-3D74-A09B-27EF5599E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5B89A1CB-3041-7E4B-0F18-904904764A6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731" b="359"/>
          <a:stretch/>
        </p:blipFill>
        <p:spPr bwMode="auto">
          <a:xfrm>
            <a:off x="3465148" y="1200592"/>
            <a:ext cx="8123435" cy="2266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8541A761-BDFB-B4F8-D0B3-9ED8F18D7287}"/>
              </a:ext>
            </a:extLst>
          </p:cNvPr>
          <p:cNvSpPr txBox="1">
            <a:spLocks/>
          </p:cNvSpPr>
          <p:nvPr/>
        </p:nvSpPr>
        <p:spPr>
          <a:xfrm>
            <a:off x="3970868" y="3715004"/>
            <a:ext cx="7315200" cy="88849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Clr>
                <a:srgbClr val="4A66AC"/>
              </a:buClr>
              <a:buFont typeface="Wingdings 2" pitchFamily="18" charset="2"/>
              <a:buNone/>
              <a:defRPr/>
            </a:pPr>
            <a:r>
              <a:rPr lang="fr-FR" dirty="0">
                <a:solidFill>
                  <a:prstClr val="black">
                    <a:lumMod val="65000"/>
                    <a:lumOff val="35000"/>
                  </a:prstClr>
                </a:solidFill>
              </a:rPr>
              <a:t>Choix du nombre de séparations de la </a:t>
            </a:r>
            <a:r>
              <a:rPr lang="fr-FR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CrossValidation</a:t>
            </a:r>
            <a:r>
              <a:rPr lang="fr-FR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kumimoji="0" lang="fr-FR" sz="2000" b="1" u="none" strike="noStrike" kern="1200" cap="none" spc="0" normalizeH="0" baseline="0" noProof="0" dirty="0">
                <a:ln>
                  <a:noFill/>
                </a:ln>
                <a:solidFill>
                  <a:srgbClr val="4A66AC"/>
                </a:solidFill>
                <a:effectLst/>
                <a:uLnTx/>
                <a:uFillTx/>
              </a:rPr>
              <a:t>cv = 4</a:t>
            </a:r>
            <a:endParaRPr lang="fr-FR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endParaRPr lang="fr-FR" dirty="0"/>
          </a:p>
        </p:txBody>
      </p:sp>
      <p:pic>
        <p:nvPicPr>
          <p:cNvPr id="12292" name="Picture 4">
            <a:extLst>
              <a:ext uri="{FF2B5EF4-FFF2-40B4-BE49-F238E27FC236}">
                <a16:creationId xmlns:a16="http://schemas.microsoft.com/office/drawing/2014/main" id="{141B85AD-A002-DA43-C357-3F13C3219C8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271"/>
          <a:stretch/>
        </p:blipFill>
        <p:spPr bwMode="auto">
          <a:xfrm>
            <a:off x="3599518" y="4159250"/>
            <a:ext cx="7854693" cy="2266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1C4D4BCC-F83F-6660-D457-18B2FFBB4AEE}"/>
              </a:ext>
            </a:extLst>
          </p:cNvPr>
          <p:cNvCxnSpPr/>
          <p:nvPr/>
        </p:nvCxnSpPr>
        <p:spPr>
          <a:xfrm flipV="1">
            <a:off x="9144000" y="1568083"/>
            <a:ext cx="0" cy="15434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E9015EEA-1418-5496-7A57-59B708DEB487}"/>
              </a:ext>
            </a:extLst>
          </p:cNvPr>
          <p:cNvCxnSpPr/>
          <p:nvPr/>
        </p:nvCxnSpPr>
        <p:spPr>
          <a:xfrm flipV="1">
            <a:off x="7137400" y="1568083"/>
            <a:ext cx="0" cy="15434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600A9B9D-3514-E71C-41AE-746650E66C93}"/>
              </a:ext>
            </a:extLst>
          </p:cNvPr>
          <p:cNvCxnSpPr/>
          <p:nvPr/>
        </p:nvCxnSpPr>
        <p:spPr>
          <a:xfrm flipV="1">
            <a:off x="5118100" y="1568083"/>
            <a:ext cx="0" cy="15434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17E8DAEC-3BFD-8992-3275-9CACD1C52466}"/>
              </a:ext>
            </a:extLst>
          </p:cNvPr>
          <p:cNvCxnSpPr>
            <a:cxnSpLocks/>
          </p:cNvCxnSpPr>
          <p:nvPr/>
        </p:nvCxnSpPr>
        <p:spPr>
          <a:xfrm flipV="1">
            <a:off x="11177951" y="1841500"/>
            <a:ext cx="0" cy="127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C019B7DD-0480-8F76-312A-B7A5620EA326}"/>
              </a:ext>
            </a:extLst>
          </p:cNvPr>
          <p:cNvCxnSpPr/>
          <p:nvPr/>
        </p:nvCxnSpPr>
        <p:spPr>
          <a:xfrm flipV="1">
            <a:off x="4546600" y="4514483"/>
            <a:ext cx="0" cy="15434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5A5BCF42-97D8-7694-E2DB-240C48E55EC4}"/>
              </a:ext>
            </a:extLst>
          </p:cNvPr>
          <p:cNvCxnSpPr/>
          <p:nvPr/>
        </p:nvCxnSpPr>
        <p:spPr>
          <a:xfrm flipV="1">
            <a:off x="6502400" y="4514483"/>
            <a:ext cx="0" cy="15434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58505DBB-0E2D-6410-88EE-8B12B73E0924}"/>
              </a:ext>
            </a:extLst>
          </p:cNvPr>
          <p:cNvCxnSpPr/>
          <p:nvPr/>
        </p:nvCxnSpPr>
        <p:spPr>
          <a:xfrm flipV="1">
            <a:off x="8458200" y="4562603"/>
            <a:ext cx="0" cy="15434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50BFAA65-047D-CE94-34FF-FBE511A76BD6}"/>
              </a:ext>
            </a:extLst>
          </p:cNvPr>
          <p:cNvCxnSpPr/>
          <p:nvPr/>
        </p:nvCxnSpPr>
        <p:spPr>
          <a:xfrm flipV="1">
            <a:off x="10426700" y="4514483"/>
            <a:ext cx="0" cy="15434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38693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0AAD21B-033B-3F1A-DDBA-0F3DAEFA3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92BD7-409D-D147-97AC-D11144A0E239}" type="datetime1">
              <a:rPr lang="fr-FR" smtClean="0"/>
              <a:t>15/10/2022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BCE7667-3664-6CE2-8F99-357B29353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Neutralité carbone 2050 : prédiction des émissions de CO2 et de la consommation totale</a:t>
            </a:r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F41DA38-4FBC-7669-5579-699E0B132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4" name="Titre 1">
            <a:extLst>
              <a:ext uri="{FF2B5EF4-FFF2-40B4-BE49-F238E27FC236}">
                <a16:creationId xmlns:a16="http://schemas.microsoft.com/office/drawing/2014/main" id="{FAAD3717-3EB0-61E9-E39B-BEDFEF6F8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752746" cy="4601183"/>
          </a:xfrm>
        </p:spPr>
        <p:txBody>
          <a:bodyPr anchor="t" anchorCtr="0"/>
          <a:lstStyle/>
          <a:p>
            <a:r>
              <a:rPr lang="fr-FR" b="1" dirty="0">
                <a:solidFill>
                  <a:schemeClr val="bg1"/>
                </a:solidFill>
                <a:latin typeface="Helvetica" pitchFamily="2" charset="0"/>
              </a:rPr>
              <a:t>Sommaire</a:t>
            </a:r>
            <a:br>
              <a:rPr lang="fr-FR" dirty="0"/>
            </a:br>
            <a:br>
              <a:rPr lang="fr-FR" dirty="0"/>
            </a:br>
            <a:r>
              <a:rPr lang="fr-FR" dirty="0">
                <a:solidFill>
                  <a:prstClr val="white"/>
                </a:solidFill>
              </a:rPr>
              <a:t>Objectifs </a:t>
            </a:r>
            <a:br>
              <a:rPr lang="fr-FR" dirty="0">
                <a:solidFill>
                  <a:prstClr val="white"/>
                </a:solidFill>
              </a:rPr>
            </a:br>
            <a:r>
              <a:rPr lang="fr-FR" dirty="0">
                <a:solidFill>
                  <a:prstClr val="white"/>
                </a:solidFill>
              </a:rPr>
              <a:t>Jeu de données</a:t>
            </a:r>
            <a:br>
              <a:rPr lang="fr-FR" dirty="0">
                <a:solidFill>
                  <a:prstClr val="white"/>
                </a:solidFill>
              </a:rPr>
            </a:br>
            <a:r>
              <a:rPr lang="fr-FR" dirty="0">
                <a:solidFill>
                  <a:schemeClr val="bg1"/>
                </a:solidFill>
                <a:latin typeface="Helvetica Light" panose="020B0403020202020204" pitchFamily="34" charset="0"/>
              </a:rPr>
              <a:t>Process</a:t>
            </a:r>
            <a:br>
              <a:rPr lang="fr-FR" dirty="0">
                <a:solidFill>
                  <a:prstClr val="white"/>
                </a:solidFill>
              </a:rPr>
            </a:br>
            <a:r>
              <a:rPr lang="fr-FR" dirty="0" err="1">
                <a:solidFill>
                  <a:schemeClr val="bg1"/>
                </a:solidFill>
                <a:latin typeface="Helvetica Light" panose="020B0403020202020204" pitchFamily="34" charset="0"/>
              </a:rPr>
              <a:t>Feature</a:t>
            </a:r>
            <a:r>
              <a:rPr lang="fr-FR" dirty="0">
                <a:solidFill>
                  <a:schemeClr val="bg1"/>
                </a:solidFill>
                <a:latin typeface="Helvetica Light" panose="020B0403020202020204" pitchFamily="34" charset="0"/>
              </a:rPr>
              <a:t> engineering</a:t>
            </a:r>
            <a:br>
              <a:rPr lang="fr-FR" b="1" dirty="0">
                <a:solidFill>
                  <a:srgbClr val="FFC000"/>
                </a:solidFill>
                <a:latin typeface="Helvetica" pitchFamily="2" charset="0"/>
              </a:rPr>
            </a:br>
            <a:r>
              <a:rPr lang="fr-FR" sz="1800" dirty="0">
                <a:solidFill>
                  <a:srgbClr val="000000"/>
                </a:solidFill>
              </a:rPr>
              <a:t>      </a:t>
            </a:r>
            <a:r>
              <a:rPr lang="fr-FR" sz="1800" dirty="0">
                <a:solidFill>
                  <a:prstClr val="white"/>
                </a:solidFill>
              </a:rPr>
              <a:t>Jeux de </a:t>
            </a:r>
            <a:r>
              <a:rPr lang="fr-FR" sz="1800" dirty="0" err="1">
                <a:solidFill>
                  <a:prstClr val="white"/>
                </a:solidFill>
              </a:rPr>
              <a:t>features</a:t>
            </a:r>
            <a:br>
              <a:rPr lang="fr-FR" sz="1800" dirty="0">
                <a:solidFill>
                  <a:prstClr val="white"/>
                </a:solidFill>
              </a:rPr>
            </a:br>
            <a:r>
              <a:rPr lang="fr-FR" sz="1800" dirty="0"/>
              <a:t>      </a:t>
            </a:r>
            <a:r>
              <a:rPr lang="fr-FR" sz="1800" dirty="0">
                <a:solidFill>
                  <a:schemeClr val="bg1"/>
                </a:solidFill>
                <a:latin typeface="Helvetica Light" panose="020B0403020202020204" pitchFamily="34" charset="0"/>
              </a:rPr>
              <a:t>Transformation log</a:t>
            </a:r>
            <a:br>
              <a:rPr lang="fr-FR" sz="1800" dirty="0">
                <a:solidFill>
                  <a:srgbClr val="000000"/>
                </a:solidFill>
              </a:rPr>
            </a:br>
            <a:r>
              <a:rPr lang="fr-FR" sz="1800" dirty="0"/>
              <a:t>      </a:t>
            </a:r>
            <a:r>
              <a:rPr lang="fr-FR" sz="1800" dirty="0" err="1">
                <a:solidFill>
                  <a:schemeClr val="bg1"/>
                </a:solidFill>
                <a:latin typeface="Helvetica Light" panose="020B0403020202020204" pitchFamily="34" charset="0"/>
              </a:rPr>
              <a:t>EnergyStarScore</a:t>
            </a:r>
            <a:br>
              <a:rPr lang="fr-FR" sz="1800" dirty="0">
                <a:solidFill>
                  <a:schemeClr val="bg1"/>
                </a:solidFill>
              </a:rPr>
            </a:br>
            <a:r>
              <a:rPr lang="fr-FR" b="1" dirty="0">
                <a:solidFill>
                  <a:srgbClr val="FFC97F"/>
                </a:solidFill>
                <a:latin typeface="Helvetica" pitchFamily="2" charset="0"/>
              </a:rPr>
              <a:t>Modélisation</a:t>
            </a:r>
            <a:br>
              <a:rPr lang="fr-FR" b="1" dirty="0">
                <a:solidFill>
                  <a:srgbClr val="FFC97F"/>
                </a:solidFill>
                <a:latin typeface="Helvetica" pitchFamily="2" charset="0"/>
              </a:rPr>
            </a:br>
            <a:r>
              <a:rPr lang="fr-FR" sz="1800" dirty="0">
                <a:solidFill>
                  <a:schemeClr val="bg1"/>
                </a:solidFill>
                <a:latin typeface="Helvetica Light" panose="020B0403020202020204" pitchFamily="34" charset="0"/>
              </a:rPr>
              <a:t>      </a:t>
            </a:r>
            <a:r>
              <a:rPr lang="fr-FR" sz="1800" dirty="0">
                <a:solidFill>
                  <a:schemeClr val="bg1"/>
                </a:solidFill>
                <a:latin typeface="Helvetica Light" panose="020B0403020202020204" pitchFamily="34" charset="0"/>
              </a:rPr>
              <a:t>Préparation</a:t>
            </a:r>
            <a:r>
              <a:rPr lang="fr-FR" sz="1800" dirty="0">
                <a:solidFill>
                  <a:schemeClr val="bg1"/>
                </a:solidFill>
                <a:latin typeface="Helvetica Light" panose="020B0403020202020204" pitchFamily="34" charset="0"/>
              </a:rPr>
              <a:t> </a:t>
            </a:r>
            <a:br>
              <a:rPr lang="fr-FR" sz="1800" dirty="0">
                <a:solidFill>
                  <a:schemeClr val="bg1"/>
                </a:solidFill>
                <a:latin typeface="Helvetica Light" panose="020B0403020202020204" pitchFamily="34" charset="0"/>
              </a:rPr>
            </a:br>
            <a:r>
              <a:rPr lang="fr-FR" sz="1800" dirty="0">
                <a:solidFill>
                  <a:schemeClr val="bg1"/>
                </a:solidFill>
                <a:latin typeface="Helvetica Light" panose="020B0403020202020204" pitchFamily="34" charset="0"/>
              </a:rPr>
              <a:t>      </a:t>
            </a:r>
            <a:r>
              <a:rPr lang="fr-FR" sz="1800" b="1" dirty="0">
                <a:solidFill>
                  <a:srgbClr val="FFC97F"/>
                </a:solidFill>
                <a:latin typeface="Helvetica" pitchFamily="2" charset="0"/>
              </a:rPr>
              <a:t>Entrainement 1/3</a:t>
            </a:r>
            <a:br>
              <a:rPr lang="fr-FR" sz="1800" dirty="0">
                <a:solidFill>
                  <a:schemeClr val="bg1"/>
                </a:solidFill>
                <a:latin typeface="Helvetica Light" panose="020B0403020202020204" pitchFamily="34" charset="0"/>
              </a:rPr>
            </a:br>
            <a:r>
              <a:rPr lang="fr-FR" sz="1800" dirty="0">
                <a:solidFill>
                  <a:schemeClr val="bg1"/>
                </a:solidFill>
                <a:latin typeface="Helvetica Light" panose="020B0403020202020204" pitchFamily="34" charset="0"/>
              </a:rPr>
              <a:t>      Évaluation</a:t>
            </a:r>
            <a:br>
              <a:rPr lang="fr-FR" dirty="0">
                <a:solidFill>
                  <a:schemeClr val="bg1"/>
                </a:solidFill>
              </a:rPr>
            </a:br>
            <a:r>
              <a:rPr lang="fr-FR" dirty="0"/>
              <a:t>Prédiction finale</a:t>
            </a:r>
            <a:br>
              <a:rPr lang="fr-FR" dirty="0"/>
            </a:br>
            <a:r>
              <a:rPr lang="fr-FR" dirty="0">
                <a:solidFill>
                  <a:schemeClr val="bg1"/>
                </a:solidFill>
                <a:latin typeface="Helvetica Light" panose="020B0403020202020204" pitchFamily="34" charset="0"/>
              </a:rPr>
              <a:t>Piste de progression</a:t>
            </a:r>
            <a:endParaRPr lang="fr-FR" dirty="0"/>
          </a:p>
        </p:txBody>
      </p:sp>
      <p:graphicFrame>
        <p:nvGraphicFramePr>
          <p:cNvPr id="18" name="Espace réservé du contenu 17">
            <a:extLst>
              <a:ext uri="{FF2B5EF4-FFF2-40B4-BE49-F238E27FC236}">
                <a16:creationId xmlns:a16="http://schemas.microsoft.com/office/drawing/2014/main" id="{206127BA-169D-42A1-AD8D-D61A679B68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96644147"/>
              </p:ext>
            </p:extLst>
          </p:nvPr>
        </p:nvGraphicFramePr>
        <p:xfrm>
          <a:off x="3868738" y="863600"/>
          <a:ext cx="7315200" cy="5121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007740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B99598E-7E04-4BDD-D8B2-50DF3EFD4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92BD7-409D-D147-97AC-D11144A0E239}" type="datetime1">
              <a:rPr lang="fr-FR" smtClean="0"/>
              <a:t>15/10/2022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FC7859E-24FF-F210-9283-ABBD578EA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Neutralité carbone 2050 : prédiction des émissions de CO2 et de la consommation totale</a:t>
            </a:r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8FFB947-2F68-36E9-36C5-C331BEB37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4E11354B-543C-9087-B7B4-11893F4F4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752746" cy="4601183"/>
          </a:xfrm>
        </p:spPr>
        <p:txBody>
          <a:bodyPr anchor="t" anchorCtr="0"/>
          <a:lstStyle/>
          <a:p>
            <a:r>
              <a:rPr lang="fr-FR" b="1" dirty="0">
                <a:solidFill>
                  <a:schemeClr val="bg1"/>
                </a:solidFill>
                <a:latin typeface="Helvetica" pitchFamily="2" charset="0"/>
              </a:rPr>
              <a:t>Sommaire</a:t>
            </a:r>
            <a:br>
              <a:rPr lang="fr-FR" dirty="0"/>
            </a:br>
            <a:br>
              <a:rPr lang="fr-FR" dirty="0"/>
            </a:br>
            <a:r>
              <a:rPr lang="fr-FR" dirty="0">
                <a:solidFill>
                  <a:prstClr val="white"/>
                </a:solidFill>
              </a:rPr>
              <a:t>Objectifs </a:t>
            </a:r>
            <a:br>
              <a:rPr lang="fr-FR" dirty="0">
                <a:solidFill>
                  <a:prstClr val="white"/>
                </a:solidFill>
              </a:rPr>
            </a:br>
            <a:r>
              <a:rPr lang="fr-FR" dirty="0">
                <a:solidFill>
                  <a:prstClr val="white"/>
                </a:solidFill>
              </a:rPr>
              <a:t>Jeu de données</a:t>
            </a:r>
            <a:br>
              <a:rPr lang="fr-FR" dirty="0">
                <a:solidFill>
                  <a:prstClr val="white"/>
                </a:solidFill>
              </a:rPr>
            </a:br>
            <a:r>
              <a:rPr lang="fr-FR" dirty="0">
                <a:solidFill>
                  <a:schemeClr val="bg1"/>
                </a:solidFill>
                <a:latin typeface="Helvetica Light" panose="020B0403020202020204" pitchFamily="34" charset="0"/>
              </a:rPr>
              <a:t>Process</a:t>
            </a:r>
            <a:br>
              <a:rPr lang="fr-FR" dirty="0">
                <a:solidFill>
                  <a:prstClr val="white"/>
                </a:solidFill>
              </a:rPr>
            </a:br>
            <a:r>
              <a:rPr lang="fr-FR" dirty="0" err="1">
                <a:solidFill>
                  <a:schemeClr val="bg1"/>
                </a:solidFill>
                <a:latin typeface="Helvetica Light" panose="020B0403020202020204" pitchFamily="34" charset="0"/>
              </a:rPr>
              <a:t>Feature</a:t>
            </a:r>
            <a:r>
              <a:rPr lang="fr-FR" dirty="0">
                <a:solidFill>
                  <a:schemeClr val="bg1"/>
                </a:solidFill>
                <a:latin typeface="Helvetica Light" panose="020B0403020202020204" pitchFamily="34" charset="0"/>
              </a:rPr>
              <a:t> engineering</a:t>
            </a:r>
            <a:br>
              <a:rPr lang="fr-FR" b="1" dirty="0">
                <a:solidFill>
                  <a:srgbClr val="FFC000"/>
                </a:solidFill>
                <a:latin typeface="Helvetica" pitchFamily="2" charset="0"/>
              </a:rPr>
            </a:br>
            <a:r>
              <a:rPr lang="fr-FR" sz="1800" dirty="0">
                <a:solidFill>
                  <a:srgbClr val="000000"/>
                </a:solidFill>
              </a:rPr>
              <a:t>      </a:t>
            </a:r>
            <a:r>
              <a:rPr lang="fr-FR" sz="1800" dirty="0">
                <a:solidFill>
                  <a:prstClr val="white"/>
                </a:solidFill>
              </a:rPr>
              <a:t>Jeux de </a:t>
            </a:r>
            <a:r>
              <a:rPr lang="fr-FR" sz="1800" dirty="0" err="1">
                <a:solidFill>
                  <a:prstClr val="white"/>
                </a:solidFill>
              </a:rPr>
              <a:t>features</a:t>
            </a:r>
            <a:br>
              <a:rPr lang="fr-FR" sz="1800" dirty="0">
                <a:solidFill>
                  <a:prstClr val="white"/>
                </a:solidFill>
              </a:rPr>
            </a:br>
            <a:r>
              <a:rPr lang="fr-FR" sz="1800" dirty="0"/>
              <a:t>      </a:t>
            </a:r>
            <a:r>
              <a:rPr lang="fr-FR" sz="1800" dirty="0">
                <a:solidFill>
                  <a:schemeClr val="bg1"/>
                </a:solidFill>
                <a:latin typeface="Helvetica Light" panose="020B0403020202020204" pitchFamily="34" charset="0"/>
              </a:rPr>
              <a:t>Transformation log</a:t>
            </a:r>
            <a:br>
              <a:rPr lang="fr-FR" sz="1800" dirty="0">
                <a:solidFill>
                  <a:srgbClr val="000000"/>
                </a:solidFill>
              </a:rPr>
            </a:br>
            <a:r>
              <a:rPr lang="fr-FR" sz="1800" dirty="0"/>
              <a:t>      </a:t>
            </a:r>
            <a:r>
              <a:rPr lang="fr-FR" sz="1800" dirty="0" err="1">
                <a:solidFill>
                  <a:schemeClr val="bg1"/>
                </a:solidFill>
                <a:latin typeface="Helvetica Light" panose="020B0403020202020204" pitchFamily="34" charset="0"/>
              </a:rPr>
              <a:t>EnergyStarScore</a:t>
            </a:r>
            <a:br>
              <a:rPr lang="fr-FR" sz="1800" dirty="0">
                <a:solidFill>
                  <a:schemeClr val="bg1"/>
                </a:solidFill>
              </a:rPr>
            </a:br>
            <a:r>
              <a:rPr lang="fr-FR" b="1" dirty="0">
                <a:solidFill>
                  <a:srgbClr val="FFC97F"/>
                </a:solidFill>
                <a:latin typeface="Helvetica" pitchFamily="2" charset="0"/>
              </a:rPr>
              <a:t>Modélisation</a:t>
            </a:r>
            <a:br>
              <a:rPr lang="fr-FR" b="1" dirty="0">
                <a:solidFill>
                  <a:srgbClr val="FFC97F"/>
                </a:solidFill>
                <a:latin typeface="Helvetica" pitchFamily="2" charset="0"/>
              </a:rPr>
            </a:br>
            <a:r>
              <a:rPr lang="fr-FR" sz="1800" dirty="0">
                <a:solidFill>
                  <a:schemeClr val="bg1"/>
                </a:solidFill>
                <a:latin typeface="Helvetica Light" panose="020B0403020202020204" pitchFamily="34" charset="0"/>
              </a:rPr>
              <a:t>      </a:t>
            </a:r>
            <a:r>
              <a:rPr lang="fr-FR" sz="1800" dirty="0">
                <a:solidFill>
                  <a:schemeClr val="bg1"/>
                </a:solidFill>
                <a:latin typeface="Helvetica Light" panose="020B0403020202020204" pitchFamily="34" charset="0"/>
              </a:rPr>
              <a:t>Préparation</a:t>
            </a:r>
            <a:r>
              <a:rPr lang="fr-FR" sz="1800" dirty="0">
                <a:solidFill>
                  <a:schemeClr val="bg1"/>
                </a:solidFill>
                <a:latin typeface="Helvetica Light" panose="020B0403020202020204" pitchFamily="34" charset="0"/>
              </a:rPr>
              <a:t> </a:t>
            </a:r>
            <a:br>
              <a:rPr lang="fr-FR" sz="1800" dirty="0">
                <a:solidFill>
                  <a:schemeClr val="bg1"/>
                </a:solidFill>
                <a:latin typeface="Helvetica Light" panose="020B0403020202020204" pitchFamily="34" charset="0"/>
              </a:rPr>
            </a:br>
            <a:r>
              <a:rPr lang="fr-FR" sz="1800" dirty="0">
                <a:solidFill>
                  <a:schemeClr val="bg1"/>
                </a:solidFill>
                <a:latin typeface="Helvetica Light" panose="020B0403020202020204" pitchFamily="34" charset="0"/>
              </a:rPr>
              <a:t>      </a:t>
            </a:r>
            <a:r>
              <a:rPr lang="fr-FR" sz="1800" b="1" dirty="0">
                <a:solidFill>
                  <a:srgbClr val="FFC97F"/>
                </a:solidFill>
                <a:latin typeface="Helvetica" pitchFamily="2" charset="0"/>
              </a:rPr>
              <a:t>Entrainement 2/3</a:t>
            </a:r>
            <a:br>
              <a:rPr lang="fr-FR" sz="1800" dirty="0">
                <a:solidFill>
                  <a:schemeClr val="bg1"/>
                </a:solidFill>
                <a:latin typeface="Helvetica Light" panose="020B0403020202020204" pitchFamily="34" charset="0"/>
              </a:rPr>
            </a:br>
            <a:r>
              <a:rPr lang="fr-FR" sz="1800" dirty="0">
                <a:solidFill>
                  <a:schemeClr val="bg1"/>
                </a:solidFill>
                <a:latin typeface="Helvetica Light" panose="020B0403020202020204" pitchFamily="34" charset="0"/>
              </a:rPr>
              <a:t>      Évaluation</a:t>
            </a:r>
            <a:br>
              <a:rPr lang="fr-FR" dirty="0">
                <a:solidFill>
                  <a:schemeClr val="bg1"/>
                </a:solidFill>
              </a:rPr>
            </a:br>
            <a:r>
              <a:rPr lang="fr-FR" dirty="0"/>
              <a:t>Prédiction finale</a:t>
            </a:r>
            <a:br>
              <a:rPr lang="fr-FR" dirty="0"/>
            </a:br>
            <a:r>
              <a:rPr lang="fr-FR" dirty="0">
                <a:solidFill>
                  <a:schemeClr val="bg1"/>
                </a:solidFill>
                <a:latin typeface="Helvetica Light" panose="020B0403020202020204" pitchFamily="34" charset="0"/>
              </a:rPr>
              <a:t>Piste de progression</a:t>
            </a:r>
            <a:endParaRPr lang="fr-FR" dirty="0"/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EB29F554-C394-F123-F85F-142F21B900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3945" y="1536700"/>
            <a:ext cx="8105846" cy="47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2C184B2-945F-E090-2C44-EA5DC9630978}"/>
              </a:ext>
            </a:extLst>
          </p:cNvPr>
          <p:cNvSpPr/>
          <p:nvPr/>
        </p:nvSpPr>
        <p:spPr>
          <a:xfrm>
            <a:off x="3975100" y="2616200"/>
            <a:ext cx="1485900" cy="914400"/>
          </a:xfrm>
          <a:prstGeom prst="rect">
            <a:avLst/>
          </a:prstGeom>
          <a:noFill/>
          <a:ln w="19050">
            <a:solidFill>
              <a:srgbClr val="FF9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687C901E-714E-4514-8BE8-EF981BEED9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679591"/>
            <a:ext cx="7315200" cy="888492"/>
          </a:xfrm>
        </p:spPr>
        <p:txBody>
          <a:bodyPr anchor="t" anchorCtr="0"/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4A66AC"/>
              </a:buClr>
              <a:buSzTx/>
              <a:buFont typeface="Wingdings 2" pitchFamily="18" charset="2"/>
              <a:buNone/>
              <a:tabLst/>
              <a:defRPr/>
            </a:pP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Helvetica" pitchFamily="2" charset="0"/>
                <a:ea typeface="+mn-ea"/>
                <a:cs typeface="+mn-cs"/>
              </a:rPr>
              <a:t>Pour le meilleur R² sur le jeu test, récupération des valeurs des hyperparamètres – ici </a:t>
            </a:r>
            <a:r>
              <a:rPr kumimoji="0" lang="fr-FR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Helvetica" pitchFamily="2" charset="0"/>
                <a:ea typeface="+mn-ea"/>
                <a:cs typeface="+mn-cs"/>
              </a:rPr>
              <a:t>GradientBoosting</a:t>
            </a: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Helvetica" pitchFamily="2" charset="0"/>
                <a:ea typeface="+mn-ea"/>
                <a:cs typeface="+mn-cs"/>
              </a:rPr>
              <a:t> pour </a:t>
            </a:r>
            <a:r>
              <a:rPr kumimoji="0" lang="fr-FR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Helvetica" pitchFamily="2" charset="0"/>
                <a:ea typeface="+mn-ea"/>
                <a:cs typeface="+mn-cs"/>
              </a:rPr>
              <a:t>target</a:t>
            </a: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Helvetica" pitchFamily="2" charset="0"/>
                <a:ea typeface="+mn-ea"/>
                <a:cs typeface="+mn-cs"/>
              </a:rPr>
              <a:t> GHG</a:t>
            </a:r>
            <a:endParaRPr kumimoji="0" lang="fr-FR" sz="2000" b="1" u="none" strike="noStrike" kern="1200" cap="none" spc="0" normalizeH="0" baseline="0" noProof="0" dirty="0">
              <a:ln>
                <a:noFill/>
              </a:ln>
              <a:solidFill>
                <a:srgbClr val="4A66AC"/>
              </a:solidFill>
              <a:effectLst/>
              <a:uLnTx/>
              <a:uFillTx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37009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B99598E-7E04-4BDD-D8B2-50DF3EFD4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92BD7-409D-D147-97AC-D11144A0E239}" type="datetime1">
              <a:rPr lang="fr-FR" smtClean="0"/>
              <a:t>15/10/2022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FC7859E-24FF-F210-9283-ABBD578EA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Neutralité carbone 2050 : prédiction des émissions de CO2 et de la consommation totale</a:t>
            </a:r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8FFB947-2F68-36E9-36C5-C331BEB37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4E11354B-543C-9087-B7B4-11893F4F4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752746" cy="4601183"/>
          </a:xfrm>
        </p:spPr>
        <p:txBody>
          <a:bodyPr anchor="t" anchorCtr="0"/>
          <a:lstStyle/>
          <a:p>
            <a:r>
              <a:rPr lang="fr-FR" b="1" dirty="0">
                <a:solidFill>
                  <a:schemeClr val="bg1"/>
                </a:solidFill>
                <a:latin typeface="Helvetica" pitchFamily="2" charset="0"/>
              </a:rPr>
              <a:t>Sommaire</a:t>
            </a:r>
            <a:br>
              <a:rPr lang="fr-FR" dirty="0"/>
            </a:br>
            <a:br>
              <a:rPr lang="fr-FR" dirty="0"/>
            </a:br>
            <a:r>
              <a:rPr lang="fr-FR" dirty="0">
                <a:solidFill>
                  <a:prstClr val="white"/>
                </a:solidFill>
              </a:rPr>
              <a:t>Objectifs </a:t>
            </a:r>
            <a:br>
              <a:rPr lang="fr-FR" dirty="0">
                <a:solidFill>
                  <a:prstClr val="white"/>
                </a:solidFill>
              </a:rPr>
            </a:br>
            <a:r>
              <a:rPr lang="fr-FR" dirty="0">
                <a:solidFill>
                  <a:prstClr val="white"/>
                </a:solidFill>
              </a:rPr>
              <a:t>Jeu de données</a:t>
            </a:r>
            <a:br>
              <a:rPr lang="fr-FR" dirty="0">
                <a:solidFill>
                  <a:prstClr val="white"/>
                </a:solidFill>
              </a:rPr>
            </a:br>
            <a:r>
              <a:rPr lang="fr-FR" dirty="0">
                <a:solidFill>
                  <a:schemeClr val="bg1"/>
                </a:solidFill>
                <a:latin typeface="Helvetica Light" panose="020B0403020202020204" pitchFamily="34" charset="0"/>
              </a:rPr>
              <a:t>Process</a:t>
            </a:r>
            <a:br>
              <a:rPr lang="fr-FR" dirty="0">
                <a:solidFill>
                  <a:prstClr val="white"/>
                </a:solidFill>
              </a:rPr>
            </a:br>
            <a:r>
              <a:rPr lang="fr-FR" dirty="0" err="1">
                <a:solidFill>
                  <a:schemeClr val="bg1"/>
                </a:solidFill>
                <a:latin typeface="Helvetica Light" panose="020B0403020202020204" pitchFamily="34" charset="0"/>
              </a:rPr>
              <a:t>Feature</a:t>
            </a:r>
            <a:r>
              <a:rPr lang="fr-FR" dirty="0">
                <a:solidFill>
                  <a:schemeClr val="bg1"/>
                </a:solidFill>
                <a:latin typeface="Helvetica Light" panose="020B0403020202020204" pitchFamily="34" charset="0"/>
              </a:rPr>
              <a:t> engineering</a:t>
            </a:r>
            <a:br>
              <a:rPr lang="fr-FR" b="1" dirty="0">
                <a:solidFill>
                  <a:srgbClr val="FFC000"/>
                </a:solidFill>
                <a:latin typeface="Helvetica" pitchFamily="2" charset="0"/>
              </a:rPr>
            </a:br>
            <a:r>
              <a:rPr lang="fr-FR" sz="1800" dirty="0">
                <a:solidFill>
                  <a:srgbClr val="000000"/>
                </a:solidFill>
              </a:rPr>
              <a:t>      </a:t>
            </a:r>
            <a:r>
              <a:rPr lang="fr-FR" sz="1800" dirty="0">
                <a:solidFill>
                  <a:prstClr val="white"/>
                </a:solidFill>
              </a:rPr>
              <a:t>Jeux de </a:t>
            </a:r>
            <a:r>
              <a:rPr lang="fr-FR" sz="1800" dirty="0" err="1">
                <a:solidFill>
                  <a:prstClr val="white"/>
                </a:solidFill>
              </a:rPr>
              <a:t>features</a:t>
            </a:r>
            <a:br>
              <a:rPr lang="fr-FR" sz="1800" dirty="0">
                <a:solidFill>
                  <a:prstClr val="white"/>
                </a:solidFill>
              </a:rPr>
            </a:br>
            <a:r>
              <a:rPr lang="fr-FR" sz="1800" dirty="0"/>
              <a:t>      </a:t>
            </a:r>
            <a:r>
              <a:rPr lang="fr-FR" sz="1800" dirty="0">
                <a:solidFill>
                  <a:schemeClr val="bg1"/>
                </a:solidFill>
                <a:latin typeface="Helvetica Light" panose="020B0403020202020204" pitchFamily="34" charset="0"/>
              </a:rPr>
              <a:t>Transformation log</a:t>
            </a:r>
            <a:br>
              <a:rPr lang="fr-FR" sz="1800" dirty="0">
                <a:solidFill>
                  <a:srgbClr val="000000"/>
                </a:solidFill>
              </a:rPr>
            </a:br>
            <a:r>
              <a:rPr lang="fr-FR" sz="1800" dirty="0"/>
              <a:t>      </a:t>
            </a:r>
            <a:r>
              <a:rPr lang="fr-FR" sz="1800" dirty="0" err="1">
                <a:solidFill>
                  <a:schemeClr val="bg1"/>
                </a:solidFill>
                <a:latin typeface="Helvetica Light" panose="020B0403020202020204" pitchFamily="34" charset="0"/>
              </a:rPr>
              <a:t>EnergyStarScore</a:t>
            </a:r>
            <a:br>
              <a:rPr lang="fr-FR" sz="1800" dirty="0">
                <a:solidFill>
                  <a:schemeClr val="bg1"/>
                </a:solidFill>
              </a:rPr>
            </a:br>
            <a:r>
              <a:rPr lang="fr-FR" b="1" dirty="0">
                <a:solidFill>
                  <a:srgbClr val="FFC97F"/>
                </a:solidFill>
                <a:latin typeface="Helvetica" pitchFamily="2" charset="0"/>
              </a:rPr>
              <a:t>Modélisation</a:t>
            </a:r>
            <a:br>
              <a:rPr lang="fr-FR" b="1" dirty="0">
                <a:solidFill>
                  <a:srgbClr val="FFC97F"/>
                </a:solidFill>
                <a:latin typeface="Helvetica" pitchFamily="2" charset="0"/>
              </a:rPr>
            </a:br>
            <a:r>
              <a:rPr lang="fr-FR" sz="1800" dirty="0">
                <a:solidFill>
                  <a:schemeClr val="bg1"/>
                </a:solidFill>
                <a:latin typeface="Helvetica Light" panose="020B0403020202020204" pitchFamily="34" charset="0"/>
              </a:rPr>
              <a:t>      </a:t>
            </a:r>
            <a:r>
              <a:rPr lang="fr-FR" sz="1800" dirty="0">
                <a:solidFill>
                  <a:schemeClr val="bg1"/>
                </a:solidFill>
                <a:latin typeface="Helvetica Light" panose="020B0403020202020204" pitchFamily="34" charset="0"/>
              </a:rPr>
              <a:t>Préparation</a:t>
            </a:r>
            <a:r>
              <a:rPr lang="fr-FR" sz="1800" dirty="0">
                <a:solidFill>
                  <a:schemeClr val="bg1"/>
                </a:solidFill>
                <a:latin typeface="Helvetica Light" panose="020B0403020202020204" pitchFamily="34" charset="0"/>
              </a:rPr>
              <a:t> </a:t>
            </a:r>
            <a:br>
              <a:rPr lang="fr-FR" sz="1800" dirty="0">
                <a:solidFill>
                  <a:schemeClr val="bg1"/>
                </a:solidFill>
                <a:latin typeface="Helvetica Light" panose="020B0403020202020204" pitchFamily="34" charset="0"/>
              </a:rPr>
            </a:br>
            <a:r>
              <a:rPr lang="fr-FR" sz="1800" dirty="0">
                <a:solidFill>
                  <a:schemeClr val="bg1"/>
                </a:solidFill>
                <a:latin typeface="Helvetica Light" panose="020B0403020202020204" pitchFamily="34" charset="0"/>
              </a:rPr>
              <a:t>      </a:t>
            </a:r>
            <a:r>
              <a:rPr lang="fr-FR" sz="1800" b="1" dirty="0">
                <a:solidFill>
                  <a:srgbClr val="FFC97F"/>
                </a:solidFill>
                <a:latin typeface="Helvetica" pitchFamily="2" charset="0"/>
              </a:rPr>
              <a:t>Entrainement 3/3</a:t>
            </a:r>
            <a:br>
              <a:rPr lang="fr-FR" sz="1800" dirty="0">
                <a:solidFill>
                  <a:schemeClr val="bg1"/>
                </a:solidFill>
                <a:latin typeface="Helvetica Light" panose="020B0403020202020204" pitchFamily="34" charset="0"/>
              </a:rPr>
            </a:br>
            <a:r>
              <a:rPr lang="fr-FR" sz="1800" dirty="0">
                <a:solidFill>
                  <a:schemeClr val="bg1"/>
                </a:solidFill>
                <a:latin typeface="Helvetica Light" panose="020B0403020202020204" pitchFamily="34" charset="0"/>
              </a:rPr>
              <a:t>      Évaluation</a:t>
            </a:r>
            <a:br>
              <a:rPr lang="fr-FR" dirty="0">
                <a:solidFill>
                  <a:schemeClr val="bg1"/>
                </a:solidFill>
              </a:rPr>
            </a:br>
            <a:r>
              <a:rPr lang="fr-FR" dirty="0"/>
              <a:t>Prédiction finale</a:t>
            </a:r>
            <a:br>
              <a:rPr lang="fr-FR" dirty="0"/>
            </a:br>
            <a:r>
              <a:rPr lang="fr-FR" dirty="0">
                <a:solidFill>
                  <a:schemeClr val="bg1"/>
                </a:solidFill>
                <a:latin typeface="Helvetica Light" panose="020B0403020202020204" pitchFamily="34" charset="0"/>
              </a:rPr>
              <a:t>Piste de progression</a:t>
            </a:r>
            <a:endParaRPr lang="fr-FR" dirty="0"/>
          </a:p>
        </p:txBody>
      </p:sp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687C901E-714E-4514-8BE8-EF981BEED9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8325" y="679591"/>
            <a:ext cx="8117084" cy="888492"/>
          </a:xfrm>
        </p:spPr>
        <p:txBody>
          <a:bodyPr anchor="t" anchorCtr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4A66AC"/>
              </a:buClr>
              <a:buSzTx/>
              <a:buFont typeface="Wingdings 2" pitchFamily="18" charset="2"/>
              <a:buNone/>
              <a:tabLst/>
              <a:defRPr/>
            </a:pP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Helvetica" pitchFamily="2" charset="0"/>
                <a:ea typeface="+mn-ea"/>
                <a:cs typeface="+mn-cs"/>
              </a:rPr>
              <a:t>Affichage des courbes de score en fonction de ces hyperparamètres – ici pour </a:t>
            </a:r>
            <a:r>
              <a:rPr kumimoji="0" lang="fr-FR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Helvetica" pitchFamily="2" charset="0"/>
                <a:ea typeface="+mn-ea"/>
                <a:cs typeface="+mn-cs"/>
              </a:rPr>
              <a:t>GradientBoosting</a:t>
            </a: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Helvetica" pitchFamily="2" charset="0"/>
                <a:ea typeface="+mn-ea"/>
                <a:cs typeface="+mn-cs"/>
              </a:rPr>
              <a:t> pour la consommation d’énergie</a:t>
            </a:r>
            <a:endParaRPr kumimoji="0" lang="fr-FR" sz="2000" b="1" u="none" strike="noStrike" kern="1200" cap="none" spc="0" normalizeH="0" baseline="0" noProof="0" dirty="0">
              <a:ln>
                <a:noFill/>
              </a:ln>
              <a:solidFill>
                <a:srgbClr val="4A66AC"/>
              </a:solidFill>
              <a:effectLst/>
              <a:uLnTx/>
              <a:uFillTx/>
            </a:endParaRPr>
          </a:p>
          <a:p>
            <a:endParaRPr lang="fr-FR" dirty="0"/>
          </a:p>
        </p:txBody>
      </p:sp>
      <p:pic>
        <p:nvPicPr>
          <p:cNvPr id="15362" name="Picture 2">
            <a:extLst>
              <a:ext uri="{FF2B5EF4-FFF2-40B4-BE49-F238E27FC236}">
                <a16:creationId xmlns:a16="http://schemas.microsoft.com/office/drawing/2014/main" id="{1AB53F8E-2BC6-715A-B8FC-5F298220E6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8325" y="1445542"/>
            <a:ext cx="8117085" cy="4732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DA154D4C-610C-773C-0541-5C9D230D2FF5}"/>
              </a:ext>
            </a:extLst>
          </p:cNvPr>
          <p:cNvCxnSpPr/>
          <p:nvPr/>
        </p:nvCxnSpPr>
        <p:spPr>
          <a:xfrm flipV="1">
            <a:off x="5994400" y="1968500"/>
            <a:ext cx="0" cy="1460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BAECA76C-3E60-C3AD-22EF-8061E890BFAA}"/>
              </a:ext>
            </a:extLst>
          </p:cNvPr>
          <p:cNvCxnSpPr/>
          <p:nvPr/>
        </p:nvCxnSpPr>
        <p:spPr>
          <a:xfrm flipV="1">
            <a:off x="11391900" y="1968500"/>
            <a:ext cx="0" cy="1460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F6319224-7AD8-1D37-26E4-AC13F28D93C1}"/>
              </a:ext>
            </a:extLst>
          </p:cNvPr>
          <p:cNvCxnSpPr/>
          <p:nvPr/>
        </p:nvCxnSpPr>
        <p:spPr>
          <a:xfrm flipV="1">
            <a:off x="10388600" y="4356100"/>
            <a:ext cx="0" cy="1460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8947D0AF-8620-E3E8-9039-39049C53C22D}"/>
              </a:ext>
            </a:extLst>
          </p:cNvPr>
          <p:cNvCxnSpPr/>
          <p:nvPr/>
        </p:nvCxnSpPr>
        <p:spPr>
          <a:xfrm flipV="1">
            <a:off x="4991100" y="4356100"/>
            <a:ext cx="0" cy="1460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541DDF9B-0DA0-C8D2-5FFD-74059C0EFC68}"/>
              </a:ext>
            </a:extLst>
          </p:cNvPr>
          <p:cNvCxnSpPr/>
          <p:nvPr/>
        </p:nvCxnSpPr>
        <p:spPr>
          <a:xfrm flipV="1">
            <a:off x="7683500" y="4356100"/>
            <a:ext cx="0" cy="1460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4207A12D-3C36-7799-15DF-15394D0095EC}"/>
              </a:ext>
            </a:extLst>
          </p:cNvPr>
          <p:cNvCxnSpPr/>
          <p:nvPr/>
        </p:nvCxnSpPr>
        <p:spPr>
          <a:xfrm flipV="1">
            <a:off x="8686800" y="1968500"/>
            <a:ext cx="0" cy="1460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12724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48" name="Picture 12">
            <a:extLst>
              <a:ext uri="{FF2B5EF4-FFF2-40B4-BE49-F238E27FC236}">
                <a16:creationId xmlns:a16="http://schemas.microsoft.com/office/drawing/2014/main" id="{69BE2982-674B-6D88-63C0-D35397B429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68"/>
          <a:stretch/>
        </p:blipFill>
        <p:spPr bwMode="auto">
          <a:xfrm>
            <a:off x="6023918" y="1892300"/>
            <a:ext cx="5599591" cy="4018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0AAD21B-033B-3F1A-DDBA-0F3DAEFA3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92BD7-409D-D147-97AC-D11144A0E239}" type="datetime1">
              <a:rPr lang="fr-FR" smtClean="0"/>
              <a:t>16/10/2022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BCE7667-3664-6CE2-8F99-357B29353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Neutralité carbone 2050 : prédiction des émissions de CO2 et de la consommation totale</a:t>
            </a:r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F41DA38-4FBC-7669-5579-699E0B132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14" name="Titre 1">
            <a:extLst>
              <a:ext uri="{FF2B5EF4-FFF2-40B4-BE49-F238E27FC236}">
                <a16:creationId xmlns:a16="http://schemas.microsoft.com/office/drawing/2014/main" id="{FAAD3717-3EB0-61E9-E39B-BEDFEF6F8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752746" cy="4601183"/>
          </a:xfrm>
        </p:spPr>
        <p:txBody>
          <a:bodyPr anchor="t" anchorCtr="0"/>
          <a:lstStyle/>
          <a:p>
            <a:r>
              <a:rPr lang="fr-FR" b="1" dirty="0">
                <a:solidFill>
                  <a:schemeClr val="bg1"/>
                </a:solidFill>
                <a:latin typeface="Helvetica" pitchFamily="2" charset="0"/>
              </a:rPr>
              <a:t>Sommaire</a:t>
            </a:r>
            <a:br>
              <a:rPr lang="fr-FR" dirty="0"/>
            </a:br>
            <a:br>
              <a:rPr lang="fr-FR" dirty="0"/>
            </a:br>
            <a:r>
              <a:rPr lang="fr-FR" dirty="0">
                <a:solidFill>
                  <a:prstClr val="white"/>
                </a:solidFill>
              </a:rPr>
              <a:t>Objectifs </a:t>
            </a:r>
            <a:br>
              <a:rPr lang="fr-FR" dirty="0">
                <a:solidFill>
                  <a:prstClr val="white"/>
                </a:solidFill>
              </a:rPr>
            </a:br>
            <a:r>
              <a:rPr lang="fr-FR" dirty="0">
                <a:solidFill>
                  <a:prstClr val="white"/>
                </a:solidFill>
              </a:rPr>
              <a:t>Jeu de données</a:t>
            </a:r>
            <a:br>
              <a:rPr lang="fr-FR" dirty="0">
                <a:solidFill>
                  <a:prstClr val="white"/>
                </a:solidFill>
              </a:rPr>
            </a:br>
            <a:r>
              <a:rPr lang="fr-FR" dirty="0">
                <a:solidFill>
                  <a:schemeClr val="bg1"/>
                </a:solidFill>
                <a:latin typeface="Helvetica Light" panose="020B0403020202020204" pitchFamily="34" charset="0"/>
              </a:rPr>
              <a:t>Process</a:t>
            </a:r>
            <a:br>
              <a:rPr lang="fr-FR" dirty="0">
                <a:solidFill>
                  <a:prstClr val="white"/>
                </a:solidFill>
              </a:rPr>
            </a:br>
            <a:r>
              <a:rPr lang="fr-FR" dirty="0" err="1">
                <a:solidFill>
                  <a:schemeClr val="bg1"/>
                </a:solidFill>
                <a:latin typeface="Helvetica Light" panose="020B0403020202020204" pitchFamily="34" charset="0"/>
              </a:rPr>
              <a:t>Feature</a:t>
            </a:r>
            <a:r>
              <a:rPr lang="fr-FR" dirty="0">
                <a:solidFill>
                  <a:schemeClr val="bg1"/>
                </a:solidFill>
                <a:latin typeface="Helvetica Light" panose="020B0403020202020204" pitchFamily="34" charset="0"/>
              </a:rPr>
              <a:t> engineering</a:t>
            </a:r>
            <a:br>
              <a:rPr lang="fr-FR" b="1" dirty="0">
                <a:solidFill>
                  <a:srgbClr val="FFC000"/>
                </a:solidFill>
                <a:latin typeface="Helvetica" pitchFamily="2" charset="0"/>
              </a:rPr>
            </a:br>
            <a:r>
              <a:rPr lang="fr-FR" sz="1800" dirty="0">
                <a:solidFill>
                  <a:srgbClr val="000000"/>
                </a:solidFill>
              </a:rPr>
              <a:t>      </a:t>
            </a:r>
            <a:r>
              <a:rPr lang="fr-FR" sz="1800" dirty="0">
                <a:solidFill>
                  <a:prstClr val="white"/>
                </a:solidFill>
              </a:rPr>
              <a:t>Jeux de </a:t>
            </a:r>
            <a:r>
              <a:rPr lang="fr-FR" sz="1800" dirty="0" err="1">
                <a:solidFill>
                  <a:prstClr val="white"/>
                </a:solidFill>
              </a:rPr>
              <a:t>features</a:t>
            </a:r>
            <a:br>
              <a:rPr lang="fr-FR" sz="1800" dirty="0">
                <a:solidFill>
                  <a:prstClr val="white"/>
                </a:solidFill>
              </a:rPr>
            </a:br>
            <a:r>
              <a:rPr lang="fr-FR" sz="1800" dirty="0"/>
              <a:t>      </a:t>
            </a:r>
            <a:r>
              <a:rPr lang="fr-FR" sz="1800" dirty="0">
                <a:solidFill>
                  <a:schemeClr val="bg1"/>
                </a:solidFill>
                <a:latin typeface="Helvetica Light" panose="020B0403020202020204" pitchFamily="34" charset="0"/>
              </a:rPr>
              <a:t>Transformation log</a:t>
            </a:r>
            <a:br>
              <a:rPr lang="fr-FR" sz="1800" dirty="0">
                <a:solidFill>
                  <a:srgbClr val="000000"/>
                </a:solidFill>
              </a:rPr>
            </a:br>
            <a:r>
              <a:rPr lang="fr-FR" sz="1800" dirty="0"/>
              <a:t>      </a:t>
            </a:r>
            <a:r>
              <a:rPr lang="fr-FR" sz="1800" dirty="0" err="1">
                <a:solidFill>
                  <a:schemeClr val="bg1"/>
                </a:solidFill>
                <a:latin typeface="Helvetica Light" panose="020B0403020202020204" pitchFamily="34" charset="0"/>
              </a:rPr>
              <a:t>EnergyStarScore</a:t>
            </a:r>
            <a:br>
              <a:rPr lang="fr-FR" sz="1800" dirty="0">
                <a:solidFill>
                  <a:schemeClr val="bg1"/>
                </a:solidFill>
              </a:rPr>
            </a:br>
            <a:r>
              <a:rPr lang="fr-FR" b="1" dirty="0">
                <a:solidFill>
                  <a:srgbClr val="FFC97F"/>
                </a:solidFill>
                <a:latin typeface="Helvetica" pitchFamily="2" charset="0"/>
              </a:rPr>
              <a:t>Modélisation</a:t>
            </a:r>
            <a:br>
              <a:rPr lang="fr-FR" b="1" dirty="0">
                <a:solidFill>
                  <a:srgbClr val="FFC97F"/>
                </a:solidFill>
                <a:latin typeface="Helvetica" pitchFamily="2" charset="0"/>
              </a:rPr>
            </a:br>
            <a:r>
              <a:rPr lang="fr-FR" sz="1800" dirty="0">
                <a:solidFill>
                  <a:schemeClr val="bg1"/>
                </a:solidFill>
                <a:latin typeface="Helvetica Light" panose="020B0403020202020204" pitchFamily="34" charset="0"/>
              </a:rPr>
              <a:t>      </a:t>
            </a:r>
            <a:r>
              <a:rPr lang="fr-FR" sz="1800" dirty="0">
                <a:solidFill>
                  <a:schemeClr val="bg1"/>
                </a:solidFill>
                <a:latin typeface="Helvetica Light" panose="020B0403020202020204" pitchFamily="34" charset="0"/>
              </a:rPr>
              <a:t>Préparation</a:t>
            </a:r>
            <a:r>
              <a:rPr lang="fr-FR" sz="1800" dirty="0">
                <a:solidFill>
                  <a:schemeClr val="bg1"/>
                </a:solidFill>
                <a:latin typeface="Helvetica Light" panose="020B0403020202020204" pitchFamily="34" charset="0"/>
              </a:rPr>
              <a:t> </a:t>
            </a:r>
            <a:br>
              <a:rPr lang="fr-FR" sz="1800" dirty="0">
                <a:solidFill>
                  <a:schemeClr val="bg1"/>
                </a:solidFill>
                <a:latin typeface="Helvetica Light" panose="020B0403020202020204" pitchFamily="34" charset="0"/>
              </a:rPr>
            </a:br>
            <a:r>
              <a:rPr lang="fr-FR" sz="1800" dirty="0">
                <a:solidFill>
                  <a:schemeClr val="bg1"/>
                </a:solidFill>
                <a:latin typeface="Helvetica Light" panose="020B0403020202020204" pitchFamily="34" charset="0"/>
              </a:rPr>
              <a:t>      Entrainement</a:t>
            </a:r>
            <a:r>
              <a:rPr lang="fr-FR" sz="1800" b="1" dirty="0">
                <a:solidFill>
                  <a:srgbClr val="FFC97F"/>
                </a:solidFill>
                <a:latin typeface="Helvetica" pitchFamily="2" charset="0"/>
              </a:rPr>
              <a:t> </a:t>
            </a:r>
            <a:br>
              <a:rPr lang="fr-FR" sz="1800" dirty="0">
                <a:solidFill>
                  <a:schemeClr val="bg1"/>
                </a:solidFill>
                <a:latin typeface="Helvetica Light" panose="020B0403020202020204" pitchFamily="34" charset="0"/>
              </a:rPr>
            </a:br>
            <a:r>
              <a:rPr lang="fr-FR" sz="1800" dirty="0">
                <a:solidFill>
                  <a:schemeClr val="bg1"/>
                </a:solidFill>
                <a:latin typeface="Helvetica Light" panose="020B0403020202020204" pitchFamily="34" charset="0"/>
              </a:rPr>
              <a:t>      </a:t>
            </a:r>
            <a:r>
              <a:rPr lang="fr-FR" sz="1800" b="1" dirty="0">
                <a:solidFill>
                  <a:srgbClr val="FFC97F"/>
                </a:solidFill>
                <a:latin typeface="Helvetica" pitchFamily="2" charset="0"/>
              </a:rPr>
              <a:t>Évaluation 1/2</a:t>
            </a:r>
            <a:br>
              <a:rPr lang="fr-FR" dirty="0">
                <a:solidFill>
                  <a:schemeClr val="bg1"/>
                </a:solidFill>
              </a:rPr>
            </a:br>
            <a:r>
              <a:rPr lang="fr-FR" dirty="0"/>
              <a:t>Prédiction finale</a:t>
            </a:r>
            <a:br>
              <a:rPr lang="fr-FR" dirty="0"/>
            </a:br>
            <a:r>
              <a:rPr lang="fr-FR" dirty="0">
                <a:solidFill>
                  <a:schemeClr val="bg1"/>
                </a:solidFill>
                <a:latin typeface="Helvetica Light" panose="020B0403020202020204" pitchFamily="34" charset="0"/>
              </a:rPr>
              <a:t>Piste de progression</a:t>
            </a:r>
            <a:endParaRPr lang="fr-FR" dirty="0"/>
          </a:p>
        </p:txBody>
      </p:sp>
      <p:pic>
        <p:nvPicPr>
          <p:cNvPr id="14344" name="Picture 8">
            <a:extLst>
              <a:ext uri="{FF2B5EF4-FFF2-40B4-BE49-F238E27FC236}">
                <a16:creationId xmlns:a16="http://schemas.microsoft.com/office/drawing/2014/main" id="{36BFA4AE-862E-C017-2D59-68D7E38B6B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9978" y="1892300"/>
            <a:ext cx="5213025" cy="402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FD546182-B372-827C-1D10-9EF9D27F74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8325" y="920891"/>
            <a:ext cx="8117084" cy="888492"/>
          </a:xfrm>
        </p:spPr>
        <p:txBody>
          <a:bodyPr anchor="t" anchorCtr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4A66AC"/>
              </a:buClr>
              <a:buSzTx/>
              <a:buFont typeface="Wingdings 2" pitchFamily="18" charset="2"/>
              <a:buNone/>
              <a:tabLst/>
              <a:defRPr/>
            </a:pP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Helvetica" pitchFamily="2" charset="0"/>
                <a:ea typeface="+mn-ea"/>
                <a:cs typeface="+mn-cs"/>
              </a:rPr>
              <a:t>Comparaison des scores R²_test selon les méthodes utilisées</a:t>
            </a:r>
            <a:endParaRPr kumimoji="0" lang="fr-FR" sz="2000" b="1" u="none" strike="noStrike" kern="1200" cap="none" spc="0" normalizeH="0" baseline="0" noProof="0" dirty="0">
              <a:ln>
                <a:noFill/>
              </a:ln>
              <a:solidFill>
                <a:srgbClr val="4A66AC"/>
              </a:solidFill>
              <a:effectLst/>
              <a:uLnTx/>
              <a:uFillTx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625984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0AAD21B-033B-3F1A-DDBA-0F3DAEFA3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92BD7-409D-D147-97AC-D11144A0E239}" type="datetime1">
              <a:rPr lang="fr-FR" smtClean="0"/>
              <a:t>16/10/2022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BCE7667-3664-6CE2-8F99-357B29353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Neutralité carbone 2050 : prédiction des émissions de CO2 et de la consommation totale</a:t>
            </a:r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F41DA38-4FBC-7669-5579-699E0B132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14" name="Titre 1">
            <a:extLst>
              <a:ext uri="{FF2B5EF4-FFF2-40B4-BE49-F238E27FC236}">
                <a16:creationId xmlns:a16="http://schemas.microsoft.com/office/drawing/2014/main" id="{FAAD3717-3EB0-61E9-E39B-BEDFEF6F8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752746" cy="4601183"/>
          </a:xfrm>
        </p:spPr>
        <p:txBody>
          <a:bodyPr anchor="t" anchorCtr="0"/>
          <a:lstStyle/>
          <a:p>
            <a:r>
              <a:rPr lang="fr-FR" b="1" dirty="0">
                <a:solidFill>
                  <a:schemeClr val="bg1"/>
                </a:solidFill>
                <a:latin typeface="Helvetica" pitchFamily="2" charset="0"/>
              </a:rPr>
              <a:t>Sommaire</a:t>
            </a:r>
            <a:br>
              <a:rPr lang="fr-FR" dirty="0"/>
            </a:br>
            <a:br>
              <a:rPr lang="fr-FR" dirty="0"/>
            </a:br>
            <a:r>
              <a:rPr lang="fr-FR" dirty="0">
                <a:solidFill>
                  <a:prstClr val="white"/>
                </a:solidFill>
              </a:rPr>
              <a:t>Objectifs </a:t>
            </a:r>
            <a:br>
              <a:rPr lang="fr-FR" dirty="0">
                <a:solidFill>
                  <a:prstClr val="white"/>
                </a:solidFill>
              </a:rPr>
            </a:br>
            <a:r>
              <a:rPr lang="fr-FR" dirty="0">
                <a:solidFill>
                  <a:prstClr val="white"/>
                </a:solidFill>
              </a:rPr>
              <a:t>Jeu de données</a:t>
            </a:r>
            <a:br>
              <a:rPr lang="fr-FR" dirty="0">
                <a:solidFill>
                  <a:prstClr val="white"/>
                </a:solidFill>
              </a:rPr>
            </a:br>
            <a:r>
              <a:rPr lang="fr-FR" dirty="0">
                <a:solidFill>
                  <a:schemeClr val="bg1"/>
                </a:solidFill>
                <a:latin typeface="Helvetica Light" panose="020B0403020202020204" pitchFamily="34" charset="0"/>
              </a:rPr>
              <a:t>Process</a:t>
            </a:r>
            <a:br>
              <a:rPr lang="fr-FR" dirty="0">
                <a:solidFill>
                  <a:prstClr val="white"/>
                </a:solidFill>
              </a:rPr>
            </a:br>
            <a:r>
              <a:rPr lang="fr-FR" dirty="0" err="1">
                <a:solidFill>
                  <a:schemeClr val="bg1"/>
                </a:solidFill>
                <a:latin typeface="Helvetica Light" panose="020B0403020202020204" pitchFamily="34" charset="0"/>
              </a:rPr>
              <a:t>Feature</a:t>
            </a:r>
            <a:r>
              <a:rPr lang="fr-FR" dirty="0">
                <a:solidFill>
                  <a:schemeClr val="bg1"/>
                </a:solidFill>
                <a:latin typeface="Helvetica Light" panose="020B0403020202020204" pitchFamily="34" charset="0"/>
              </a:rPr>
              <a:t> engineering</a:t>
            </a:r>
            <a:br>
              <a:rPr lang="fr-FR" b="1" dirty="0">
                <a:solidFill>
                  <a:srgbClr val="FFC000"/>
                </a:solidFill>
                <a:latin typeface="Helvetica" pitchFamily="2" charset="0"/>
              </a:rPr>
            </a:br>
            <a:r>
              <a:rPr lang="fr-FR" sz="1800" dirty="0">
                <a:solidFill>
                  <a:srgbClr val="000000"/>
                </a:solidFill>
              </a:rPr>
              <a:t>      </a:t>
            </a:r>
            <a:r>
              <a:rPr lang="fr-FR" sz="1800" dirty="0">
                <a:solidFill>
                  <a:prstClr val="white"/>
                </a:solidFill>
              </a:rPr>
              <a:t>Jeux de </a:t>
            </a:r>
            <a:r>
              <a:rPr lang="fr-FR" sz="1800" dirty="0" err="1">
                <a:solidFill>
                  <a:prstClr val="white"/>
                </a:solidFill>
              </a:rPr>
              <a:t>features</a:t>
            </a:r>
            <a:br>
              <a:rPr lang="fr-FR" sz="1800" dirty="0">
                <a:solidFill>
                  <a:prstClr val="white"/>
                </a:solidFill>
              </a:rPr>
            </a:br>
            <a:r>
              <a:rPr lang="fr-FR" sz="1800" dirty="0"/>
              <a:t>      </a:t>
            </a:r>
            <a:r>
              <a:rPr lang="fr-FR" sz="1800" dirty="0">
                <a:solidFill>
                  <a:schemeClr val="bg1"/>
                </a:solidFill>
                <a:latin typeface="Helvetica Light" panose="020B0403020202020204" pitchFamily="34" charset="0"/>
              </a:rPr>
              <a:t>Transformation log</a:t>
            </a:r>
            <a:br>
              <a:rPr lang="fr-FR" sz="1800" dirty="0">
                <a:solidFill>
                  <a:srgbClr val="000000"/>
                </a:solidFill>
              </a:rPr>
            </a:br>
            <a:r>
              <a:rPr lang="fr-FR" sz="1800" dirty="0"/>
              <a:t>      </a:t>
            </a:r>
            <a:r>
              <a:rPr lang="fr-FR" sz="1800" dirty="0" err="1">
                <a:solidFill>
                  <a:schemeClr val="bg1"/>
                </a:solidFill>
                <a:latin typeface="Helvetica Light" panose="020B0403020202020204" pitchFamily="34" charset="0"/>
              </a:rPr>
              <a:t>EnergyStarScore</a:t>
            </a:r>
            <a:br>
              <a:rPr lang="fr-FR" sz="1800" dirty="0">
                <a:solidFill>
                  <a:schemeClr val="bg1"/>
                </a:solidFill>
              </a:rPr>
            </a:br>
            <a:r>
              <a:rPr lang="fr-FR" b="1" dirty="0">
                <a:solidFill>
                  <a:srgbClr val="FFC97F"/>
                </a:solidFill>
                <a:latin typeface="Helvetica" pitchFamily="2" charset="0"/>
              </a:rPr>
              <a:t>Modélisation</a:t>
            </a:r>
            <a:br>
              <a:rPr lang="fr-FR" b="1" dirty="0">
                <a:solidFill>
                  <a:srgbClr val="FFC97F"/>
                </a:solidFill>
                <a:latin typeface="Helvetica" pitchFamily="2" charset="0"/>
              </a:rPr>
            </a:br>
            <a:r>
              <a:rPr lang="fr-FR" sz="1800" dirty="0">
                <a:solidFill>
                  <a:schemeClr val="bg1"/>
                </a:solidFill>
                <a:latin typeface="Helvetica Light" panose="020B0403020202020204" pitchFamily="34" charset="0"/>
              </a:rPr>
              <a:t>      </a:t>
            </a:r>
            <a:r>
              <a:rPr lang="fr-FR" sz="1800" dirty="0">
                <a:solidFill>
                  <a:schemeClr val="bg1"/>
                </a:solidFill>
                <a:latin typeface="Helvetica Light" panose="020B0403020202020204" pitchFamily="34" charset="0"/>
              </a:rPr>
              <a:t>Préparation</a:t>
            </a:r>
            <a:r>
              <a:rPr lang="fr-FR" sz="1800" dirty="0">
                <a:solidFill>
                  <a:schemeClr val="bg1"/>
                </a:solidFill>
                <a:latin typeface="Helvetica Light" panose="020B0403020202020204" pitchFamily="34" charset="0"/>
              </a:rPr>
              <a:t> </a:t>
            </a:r>
            <a:br>
              <a:rPr lang="fr-FR" sz="1800" dirty="0">
                <a:solidFill>
                  <a:schemeClr val="bg1"/>
                </a:solidFill>
                <a:latin typeface="Helvetica Light" panose="020B0403020202020204" pitchFamily="34" charset="0"/>
              </a:rPr>
            </a:br>
            <a:r>
              <a:rPr lang="fr-FR" sz="1800" dirty="0">
                <a:solidFill>
                  <a:schemeClr val="bg1"/>
                </a:solidFill>
                <a:latin typeface="Helvetica Light" panose="020B0403020202020204" pitchFamily="34" charset="0"/>
              </a:rPr>
              <a:t>      Entrainement</a:t>
            </a:r>
            <a:r>
              <a:rPr lang="fr-FR" sz="1800" b="1" dirty="0">
                <a:solidFill>
                  <a:srgbClr val="FFC97F"/>
                </a:solidFill>
                <a:latin typeface="Helvetica" pitchFamily="2" charset="0"/>
              </a:rPr>
              <a:t> </a:t>
            </a:r>
            <a:br>
              <a:rPr lang="fr-FR" sz="1800" dirty="0">
                <a:solidFill>
                  <a:schemeClr val="bg1"/>
                </a:solidFill>
                <a:latin typeface="Helvetica Light" panose="020B0403020202020204" pitchFamily="34" charset="0"/>
              </a:rPr>
            </a:br>
            <a:r>
              <a:rPr lang="fr-FR" sz="1800" dirty="0">
                <a:solidFill>
                  <a:schemeClr val="bg1"/>
                </a:solidFill>
                <a:latin typeface="Helvetica Light" panose="020B0403020202020204" pitchFamily="34" charset="0"/>
              </a:rPr>
              <a:t>      </a:t>
            </a:r>
            <a:r>
              <a:rPr lang="fr-FR" sz="1800" b="1" dirty="0">
                <a:solidFill>
                  <a:srgbClr val="FFC97F"/>
                </a:solidFill>
                <a:latin typeface="Helvetica" pitchFamily="2" charset="0"/>
              </a:rPr>
              <a:t>Évaluation 2/2</a:t>
            </a:r>
            <a:br>
              <a:rPr lang="fr-FR" dirty="0">
                <a:solidFill>
                  <a:schemeClr val="bg1"/>
                </a:solidFill>
              </a:rPr>
            </a:br>
            <a:r>
              <a:rPr lang="fr-FR" dirty="0"/>
              <a:t>Prédiction finale</a:t>
            </a:r>
            <a:br>
              <a:rPr lang="fr-FR" dirty="0"/>
            </a:br>
            <a:r>
              <a:rPr lang="fr-FR" dirty="0">
                <a:solidFill>
                  <a:schemeClr val="bg1"/>
                </a:solidFill>
                <a:latin typeface="Helvetica Light" panose="020B0403020202020204" pitchFamily="34" charset="0"/>
              </a:rPr>
              <a:t>Piste de progression</a:t>
            </a:r>
            <a:endParaRPr lang="fr-FR" dirty="0"/>
          </a:p>
        </p:txBody>
      </p:sp>
      <p:pic>
        <p:nvPicPr>
          <p:cNvPr id="20486" name="Picture 6">
            <a:extLst>
              <a:ext uri="{FF2B5EF4-FFF2-40B4-BE49-F238E27FC236}">
                <a16:creationId xmlns:a16="http://schemas.microsoft.com/office/drawing/2014/main" id="{AEC69178-5A07-5F26-256E-D8ACE9633C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6965" y="1955800"/>
            <a:ext cx="4359773" cy="3477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84" name="Picture 4">
            <a:extLst>
              <a:ext uri="{FF2B5EF4-FFF2-40B4-BE49-F238E27FC236}">
                <a16:creationId xmlns:a16="http://schemas.microsoft.com/office/drawing/2014/main" id="{C39881A7-566B-A1BC-C55A-557131BFAE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92"/>
          <a:stretch/>
        </p:blipFill>
        <p:spPr bwMode="auto">
          <a:xfrm>
            <a:off x="7475408" y="1955800"/>
            <a:ext cx="4246692" cy="3477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Espace réservé du contenu 2">
            <a:extLst>
              <a:ext uri="{FF2B5EF4-FFF2-40B4-BE49-F238E27FC236}">
                <a16:creationId xmlns:a16="http://schemas.microsoft.com/office/drawing/2014/main" id="{BED261FB-C688-6B1E-799B-14C3F4D8C8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8325" y="920891"/>
            <a:ext cx="8117084" cy="888492"/>
          </a:xfrm>
        </p:spPr>
        <p:txBody>
          <a:bodyPr anchor="t" anchorCtr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4A66AC"/>
              </a:buClr>
              <a:buSzTx/>
              <a:buFont typeface="Wingdings 2" pitchFamily="18" charset="2"/>
              <a:buNone/>
              <a:tabLst/>
              <a:defRPr/>
            </a:pP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Helvetica" pitchFamily="2" charset="0"/>
                <a:ea typeface="+mn-ea"/>
                <a:cs typeface="+mn-cs"/>
              </a:rPr>
              <a:t>Comparaison des scores R²_test selon les jeux de données utilisés</a:t>
            </a:r>
            <a:endParaRPr kumimoji="0" lang="fr-FR" sz="2000" b="1" u="none" strike="noStrike" kern="1200" cap="none" spc="0" normalizeH="0" baseline="0" noProof="0" dirty="0">
              <a:ln>
                <a:noFill/>
              </a:ln>
              <a:solidFill>
                <a:srgbClr val="4A66AC"/>
              </a:solidFill>
              <a:effectLst/>
              <a:uLnTx/>
              <a:uFillTx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206282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B99598E-7E04-4BDD-D8B2-50DF3EFD4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92BD7-409D-D147-97AC-D11144A0E239}" type="datetime1">
              <a:rPr lang="fr-FR" smtClean="0"/>
              <a:t>15/10/2022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FC7859E-24FF-F210-9283-ABBD578EA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Neutralité carbone 2050 : prédiction des émissions de CO2 et de la consommation totale</a:t>
            </a:r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8FFB947-2F68-36E9-36C5-C331BEB37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4E11354B-543C-9087-B7B4-11893F4F4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752746" cy="4601183"/>
          </a:xfrm>
        </p:spPr>
        <p:txBody>
          <a:bodyPr anchor="t" anchorCtr="0"/>
          <a:lstStyle/>
          <a:p>
            <a:r>
              <a:rPr lang="fr-FR" b="1" dirty="0">
                <a:solidFill>
                  <a:schemeClr val="bg1"/>
                </a:solidFill>
                <a:latin typeface="Helvetica" pitchFamily="2" charset="0"/>
              </a:rPr>
              <a:t>Sommaire</a:t>
            </a:r>
            <a:br>
              <a:rPr lang="fr-FR" dirty="0"/>
            </a:br>
            <a:br>
              <a:rPr lang="fr-FR" dirty="0"/>
            </a:br>
            <a:r>
              <a:rPr lang="fr-FR" dirty="0">
                <a:solidFill>
                  <a:prstClr val="white"/>
                </a:solidFill>
              </a:rPr>
              <a:t>Objectifs </a:t>
            </a:r>
            <a:br>
              <a:rPr lang="fr-FR" dirty="0">
                <a:solidFill>
                  <a:prstClr val="white"/>
                </a:solidFill>
              </a:rPr>
            </a:br>
            <a:r>
              <a:rPr lang="fr-FR" dirty="0">
                <a:solidFill>
                  <a:prstClr val="white"/>
                </a:solidFill>
              </a:rPr>
              <a:t>Jeu de données</a:t>
            </a:r>
            <a:br>
              <a:rPr lang="fr-FR" dirty="0">
                <a:solidFill>
                  <a:prstClr val="white"/>
                </a:solidFill>
              </a:rPr>
            </a:br>
            <a:r>
              <a:rPr lang="fr-FR" dirty="0">
                <a:solidFill>
                  <a:schemeClr val="bg1"/>
                </a:solidFill>
                <a:latin typeface="Helvetica Light" panose="020B0403020202020204" pitchFamily="34" charset="0"/>
              </a:rPr>
              <a:t>Process</a:t>
            </a:r>
            <a:br>
              <a:rPr lang="fr-FR" dirty="0">
                <a:solidFill>
                  <a:prstClr val="white"/>
                </a:solidFill>
              </a:rPr>
            </a:br>
            <a:r>
              <a:rPr lang="fr-FR" dirty="0" err="1">
                <a:solidFill>
                  <a:schemeClr val="bg1"/>
                </a:solidFill>
                <a:latin typeface="Helvetica Light" panose="020B0403020202020204" pitchFamily="34" charset="0"/>
              </a:rPr>
              <a:t>Feature</a:t>
            </a:r>
            <a:r>
              <a:rPr lang="fr-FR" dirty="0">
                <a:solidFill>
                  <a:schemeClr val="bg1"/>
                </a:solidFill>
                <a:latin typeface="Helvetica Light" panose="020B0403020202020204" pitchFamily="34" charset="0"/>
              </a:rPr>
              <a:t> engineering</a:t>
            </a:r>
            <a:br>
              <a:rPr lang="fr-FR" b="1" dirty="0">
                <a:solidFill>
                  <a:srgbClr val="FFC000"/>
                </a:solidFill>
                <a:latin typeface="Helvetica" pitchFamily="2" charset="0"/>
              </a:rPr>
            </a:br>
            <a:r>
              <a:rPr lang="fr-FR" sz="1800" dirty="0">
                <a:solidFill>
                  <a:srgbClr val="000000"/>
                </a:solidFill>
              </a:rPr>
              <a:t>      </a:t>
            </a:r>
            <a:r>
              <a:rPr lang="fr-FR" sz="1800" dirty="0">
                <a:solidFill>
                  <a:prstClr val="white"/>
                </a:solidFill>
              </a:rPr>
              <a:t>Jeux de </a:t>
            </a:r>
            <a:r>
              <a:rPr lang="fr-FR" sz="1800" dirty="0" err="1">
                <a:solidFill>
                  <a:prstClr val="white"/>
                </a:solidFill>
              </a:rPr>
              <a:t>features</a:t>
            </a:r>
            <a:br>
              <a:rPr lang="fr-FR" sz="1800" dirty="0">
                <a:solidFill>
                  <a:prstClr val="white"/>
                </a:solidFill>
              </a:rPr>
            </a:br>
            <a:r>
              <a:rPr lang="fr-FR" sz="1800" dirty="0"/>
              <a:t>      </a:t>
            </a:r>
            <a:r>
              <a:rPr lang="fr-FR" sz="1800" dirty="0">
                <a:solidFill>
                  <a:schemeClr val="bg1"/>
                </a:solidFill>
                <a:latin typeface="Helvetica Light" panose="020B0403020202020204" pitchFamily="34" charset="0"/>
              </a:rPr>
              <a:t>Transformation log</a:t>
            </a:r>
            <a:br>
              <a:rPr lang="fr-FR" sz="1800" dirty="0">
                <a:solidFill>
                  <a:srgbClr val="000000"/>
                </a:solidFill>
              </a:rPr>
            </a:br>
            <a:r>
              <a:rPr lang="fr-FR" sz="1800" dirty="0"/>
              <a:t>      </a:t>
            </a:r>
            <a:r>
              <a:rPr lang="fr-FR" sz="1800" dirty="0" err="1">
                <a:solidFill>
                  <a:schemeClr val="bg1"/>
                </a:solidFill>
                <a:latin typeface="Helvetica Light" panose="020B0403020202020204" pitchFamily="34" charset="0"/>
              </a:rPr>
              <a:t>EnergyStarScore</a:t>
            </a:r>
            <a:br>
              <a:rPr lang="fr-FR" sz="1800" dirty="0">
                <a:solidFill>
                  <a:schemeClr val="bg1"/>
                </a:solidFill>
              </a:rPr>
            </a:br>
            <a:r>
              <a:rPr lang="fr-FR" dirty="0">
                <a:solidFill>
                  <a:schemeClr val="bg1"/>
                </a:solidFill>
                <a:latin typeface="Helvetica Light" panose="020B0403020202020204" pitchFamily="34" charset="0"/>
              </a:rPr>
              <a:t>Modélisation</a:t>
            </a:r>
            <a:br>
              <a:rPr lang="fr-FR" b="1" dirty="0">
                <a:solidFill>
                  <a:srgbClr val="FFC97F"/>
                </a:solidFill>
                <a:latin typeface="Helvetica" pitchFamily="2" charset="0"/>
              </a:rPr>
            </a:br>
            <a:r>
              <a:rPr lang="fr-FR" sz="1800" dirty="0">
                <a:solidFill>
                  <a:schemeClr val="bg1"/>
                </a:solidFill>
                <a:latin typeface="Helvetica Light" panose="020B0403020202020204" pitchFamily="34" charset="0"/>
              </a:rPr>
              <a:t>      </a:t>
            </a:r>
            <a:r>
              <a:rPr lang="fr-FR" sz="1800" dirty="0">
                <a:solidFill>
                  <a:schemeClr val="bg1"/>
                </a:solidFill>
                <a:latin typeface="Helvetica Light" panose="020B0403020202020204" pitchFamily="34" charset="0"/>
              </a:rPr>
              <a:t>Préparation</a:t>
            </a:r>
            <a:r>
              <a:rPr lang="fr-FR" sz="1800" dirty="0">
                <a:solidFill>
                  <a:schemeClr val="bg1"/>
                </a:solidFill>
                <a:latin typeface="Helvetica Light" panose="020B0403020202020204" pitchFamily="34" charset="0"/>
              </a:rPr>
              <a:t> </a:t>
            </a:r>
            <a:br>
              <a:rPr lang="fr-FR" sz="1800" dirty="0">
                <a:solidFill>
                  <a:schemeClr val="bg1"/>
                </a:solidFill>
                <a:latin typeface="Helvetica Light" panose="020B0403020202020204" pitchFamily="34" charset="0"/>
              </a:rPr>
            </a:br>
            <a:r>
              <a:rPr lang="fr-FR" sz="1800" dirty="0">
                <a:solidFill>
                  <a:schemeClr val="bg1"/>
                </a:solidFill>
                <a:latin typeface="Helvetica Light" panose="020B0403020202020204" pitchFamily="34" charset="0"/>
              </a:rPr>
              <a:t>      </a:t>
            </a:r>
            <a:r>
              <a:rPr lang="fr-FR" sz="1800" dirty="0">
                <a:solidFill>
                  <a:schemeClr val="bg1"/>
                </a:solidFill>
                <a:latin typeface="Helvetica Light" panose="020B0403020202020204" pitchFamily="34" charset="0"/>
              </a:rPr>
              <a:t>Entrainement</a:t>
            </a:r>
            <a:br>
              <a:rPr lang="fr-FR" sz="1800" dirty="0">
                <a:solidFill>
                  <a:schemeClr val="bg1"/>
                </a:solidFill>
                <a:latin typeface="Helvetica Light" panose="020B0403020202020204" pitchFamily="34" charset="0"/>
              </a:rPr>
            </a:br>
            <a:r>
              <a:rPr lang="fr-FR" sz="1800" dirty="0">
                <a:solidFill>
                  <a:schemeClr val="bg1"/>
                </a:solidFill>
                <a:latin typeface="Helvetica Light" panose="020B0403020202020204" pitchFamily="34" charset="0"/>
              </a:rPr>
              <a:t>      Évaluation</a:t>
            </a:r>
            <a:r>
              <a:rPr lang="fr-FR" sz="1800" b="1" dirty="0">
                <a:solidFill>
                  <a:srgbClr val="FFC97F"/>
                </a:solidFill>
                <a:latin typeface="Helvetica" pitchFamily="2" charset="0"/>
              </a:rPr>
              <a:t> </a:t>
            </a:r>
            <a:br>
              <a:rPr lang="fr-FR" dirty="0">
                <a:solidFill>
                  <a:schemeClr val="bg1"/>
                </a:solidFill>
              </a:rPr>
            </a:br>
            <a:r>
              <a:rPr lang="fr-FR" b="1" dirty="0">
                <a:solidFill>
                  <a:srgbClr val="FFC97F"/>
                </a:solidFill>
                <a:latin typeface="Helvetica" pitchFamily="2" charset="0"/>
              </a:rPr>
              <a:t>Prédiction finale 1/2</a:t>
            </a:r>
            <a:br>
              <a:rPr lang="fr-FR" b="1" dirty="0">
                <a:solidFill>
                  <a:srgbClr val="FFC97F"/>
                </a:solidFill>
                <a:latin typeface="Helvetica" pitchFamily="2" charset="0"/>
              </a:rPr>
            </a:br>
            <a:r>
              <a:rPr lang="fr-FR" dirty="0">
                <a:solidFill>
                  <a:schemeClr val="bg1"/>
                </a:solidFill>
                <a:latin typeface="Helvetica Light" panose="020B0403020202020204" pitchFamily="34" charset="0"/>
              </a:rPr>
              <a:t>Piste de progression</a:t>
            </a:r>
            <a:endParaRPr lang="fr-FR" dirty="0">
              <a:solidFill>
                <a:srgbClr val="FFC97F"/>
              </a:solidFill>
              <a:latin typeface="Helvetica Light" panose="020B0403020202020204" pitchFamily="34" charset="0"/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CAC30D92-7A04-7D18-C3DA-348C12A63C81}"/>
              </a:ext>
            </a:extLst>
          </p:cNvPr>
          <p:cNvSpPr txBox="1"/>
          <p:nvPr/>
        </p:nvSpPr>
        <p:spPr>
          <a:xfrm>
            <a:off x="3762389" y="774501"/>
            <a:ext cx="2520000" cy="5293757"/>
          </a:xfrm>
          <a:prstGeom prst="rect">
            <a:avLst/>
          </a:prstGeom>
          <a:noFill/>
          <a:ln>
            <a:solidFill>
              <a:srgbClr val="FFC97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err="1">
                <a:latin typeface="Helvetica" pitchFamily="2" charset="0"/>
              </a:rPr>
              <a:t>ElasticNet</a:t>
            </a:r>
            <a:r>
              <a:rPr lang="fr-FR" dirty="0">
                <a:latin typeface="Helvetica" pitchFamily="2" charset="0"/>
              </a:rPr>
              <a:t> R² = 0.91</a:t>
            </a:r>
          </a:p>
          <a:p>
            <a:pPr algn="ctr"/>
            <a:r>
              <a:rPr lang="fr-FR" sz="1400" dirty="0">
                <a:latin typeface="Helvetica" pitchFamily="2" charset="0"/>
              </a:rPr>
              <a:t>0,0019 secondes</a:t>
            </a:r>
          </a:p>
          <a:p>
            <a:endParaRPr lang="fr-FR" dirty="0">
              <a:latin typeface="Helvetica" pitchFamily="2" charset="0"/>
            </a:endParaRPr>
          </a:p>
          <a:p>
            <a:endParaRPr lang="fr-FR" dirty="0">
              <a:latin typeface="Helvetica" pitchFamily="2" charset="0"/>
            </a:endParaRPr>
          </a:p>
          <a:p>
            <a:endParaRPr lang="fr-FR" dirty="0">
              <a:latin typeface="Helvetica" pitchFamily="2" charset="0"/>
            </a:endParaRPr>
          </a:p>
          <a:p>
            <a:endParaRPr lang="fr-FR" dirty="0">
              <a:latin typeface="Helvetica" pitchFamily="2" charset="0"/>
            </a:endParaRPr>
          </a:p>
          <a:p>
            <a:endParaRPr lang="fr-FR" dirty="0">
              <a:latin typeface="Helvetica" pitchFamily="2" charset="0"/>
            </a:endParaRPr>
          </a:p>
          <a:p>
            <a:endParaRPr lang="fr-FR" dirty="0">
              <a:latin typeface="Helvetica" pitchFamily="2" charset="0"/>
            </a:endParaRPr>
          </a:p>
          <a:p>
            <a:endParaRPr lang="fr-FR" dirty="0">
              <a:latin typeface="Helvetica" pitchFamily="2" charset="0"/>
            </a:endParaRPr>
          </a:p>
          <a:p>
            <a:endParaRPr lang="fr-FR" dirty="0">
              <a:latin typeface="Helvetica" pitchFamily="2" charset="0"/>
            </a:endParaRPr>
          </a:p>
          <a:p>
            <a:endParaRPr lang="fr-FR" dirty="0">
              <a:latin typeface="Helvetica" pitchFamily="2" charset="0"/>
            </a:endParaRPr>
          </a:p>
          <a:p>
            <a:endParaRPr lang="fr-FR" dirty="0">
              <a:latin typeface="Helvetica" pitchFamily="2" charset="0"/>
            </a:endParaRPr>
          </a:p>
          <a:p>
            <a:endParaRPr lang="fr-FR" dirty="0">
              <a:latin typeface="Helvetica" pitchFamily="2" charset="0"/>
            </a:endParaRPr>
          </a:p>
          <a:p>
            <a:endParaRPr lang="fr-FR" dirty="0">
              <a:latin typeface="Helvetica" pitchFamily="2" charset="0"/>
            </a:endParaRPr>
          </a:p>
          <a:p>
            <a:endParaRPr lang="fr-FR" dirty="0">
              <a:latin typeface="Helvetica" pitchFamily="2" charset="0"/>
            </a:endParaRPr>
          </a:p>
          <a:p>
            <a:endParaRPr lang="fr-FR" dirty="0">
              <a:latin typeface="Helvetica" pitchFamily="2" charset="0"/>
            </a:endParaRPr>
          </a:p>
          <a:p>
            <a:endParaRPr lang="fr-FR" dirty="0">
              <a:latin typeface="Helvetica" pitchFamily="2" charset="0"/>
            </a:endParaRPr>
          </a:p>
          <a:p>
            <a:endParaRPr lang="fr-FR" dirty="0">
              <a:latin typeface="Helvetica" pitchFamily="2" charset="0"/>
            </a:endParaRPr>
          </a:p>
          <a:p>
            <a:endParaRPr lang="fr-FR" dirty="0">
              <a:latin typeface="Helvetica" pitchFamily="2" charset="0"/>
            </a:endParaRP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826FFB8C-15BA-3A08-6870-659CB9371425}"/>
              </a:ext>
            </a:extLst>
          </p:cNvPr>
          <p:cNvSpPr txBox="1"/>
          <p:nvPr/>
        </p:nvSpPr>
        <p:spPr>
          <a:xfrm>
            <a:off x="6438519" y="774103"/>
            <a:ext cx="2520000" cy="5293757"/>
          </a:xfrm>
          <a:prstGeom prst="rect">
            <a:avLst/>
          </a:prstGeom>
          <a:noFill/>
          <a:ln>
            <a:solidFill>
              <a:srgbClr val="4A66AC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latin typeface="Helvetica" pitchFamily="2" charset="0"/>
              </a:rPr>
              <a:t>Lasso R² = 0.91</a:t>
            </a:r>
          </a:p>
          <a:p>
            <a:pPr algn="ctr"/>
            <a:r>
              <a:rPr lang="fr-FR" sz="1400" dirty="0">
                <a:latin typeface="Helvetica" pitchFamily="2" charset="0"/>
              </a:rPr>
              <a:t>0,0020 secondes</a:t>
            </a:r>
          </a:p>
          <a:p>
            <a:endParaRPr lang="fr-FR" dirty="0">
              <a:latin typeface="Helvetica" pitchFamily="2" charset="0"/>
            </a:endParaRPr>
          </a:p>
          <a:p>
            <a:endParaRPr lang="fr-FR" dirty="0">
              <a:latin typeface="Helvetica" pitchFamily="2" charset="0"/>
            </a:endParaRPr>
          </a:p>
          <a:p>
            <a:endParaRPr lang="fr-FR" dirty="0">
              <a:latin typeface="Helvetica" pitchFamily="2" charset="0"/>
            </a:endParaRPr>
          </a:p>
          <a:p>
            <a:endParaRPr lang="fr-FR" dirty="0">
              <a:latin typeface="Helvetica" pitchFamily="2" charset="0"/>
            </a:endParaRPr>
          </a:p>
          <a:p>
            <a:endParaRPr lang="fr-FR" dirty="0">
              <a:latin typeface="Helvetica" pitchFamily="2" charset="0"/>
            </a:endParaRPr>
          </a:p>
          <a:p>
            <a:endParaRPr lang="fr-FR" dirty="0">
              <a:latin typeface="Helvetica" pitchFamily="2" charset="0"/>
            </a:endParaRPr>
          </a:p>
          <a:p>
            <a:endParaRPr lang="fr-FR" dirty="0">
              <a:latin typeface="Helvetica" pitchFamily="2" charset="0"/>
            </a:endParaRPr>
          </a:p>
          <a:p>
            <a:endParaRPr lang="fr-FR" dirty="0">
              <a:latin typeface="Helvetica" pitchFamily="2" charset="0"/>
            </a:endParaRPr>
          </a:p>
          <a:p>
            <a:endParaRPr lang="fr-FR" dirty="0">
              <a:latin typeface="Helvetica" pitchFamily="2" charset="0"/>
            </a:endParaRPr>
          </a:p>
          <a:p>
            <a:endParaRPr lang="fr-FR" dirty="0">
              <a:latin typeface="Helvetica" pitchFamily="2" charset="0"/>
            </a:endParaRPr>
          </a:p>
          <a:p>
            <a:endParaRPr lang="fr-FR" dirty="0">
              <a:latin typeface="Helvetica" pitchFamily="2" charset="0"/>
            </a:endParaRPr>
          </a:p>
          <a:p>
            <a:endParaRPr lang="fr-FR" dirty="0">
              <a:latin typeface="Helvetica" pitchFamily="2" charset="0"/>
            </a:endParaRPr>
          </a:p>
          <a:p>
            <a:endParaRPr lang="fr-FR" dirty="0">
              <a:latin typeface="Helvetica" pitchFamily="2" charset="0"/>
            </a:endParaRPr>
          </a:p>
          <a:p>
            <a:endParaRPr lang="fr-FR" dirty="0">
              <a:latin typeface="Helvetica" pitchFamily="2" charset="0"/>
            </a:endParaRPr>
          </a:p>
          <a:p>
            <a:endParaRPr lang="fr-FR" dirty="0">
              <a:latin typeface="Helvetica" pitchFamily="2" charset="0"/>
            </a:endParaRPr>
          </a:p>
          <a:p>
            <a:endParaRPr lang="fr-FR" dirty="0">
              <a:latin typeface="Helvetica" pitchFamily="2" charset="0"/>
            </a:endParaRPr>
          </a:p>
          <a:p>
            <a:endParaRPr lang="fr-FR" dirty="0">
              <a:latin typeface="Helvetica" pitchFamily="2" charset="0"/>
            </a:endParaRPr>
          </a:p>
        </p:txBody>
      </p:sp>
      <p:pic>
        <p:nvPicPr>
          <p:cNvPr id="25" name="Picture 6">
            <a:extLst>
              <a:ext uri="{FF2B5EF4-FFF2-40B4-BE49-F238E27FC236}">
                <a16:creationId xmlns:a16="http://schemas.microsoft.com/office/drawing/2014/main" id="{2011024B-7CE9-3935-D6ED-071D9B61AF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821"/>
          <a:stretch/>
        </p:blipFill>
        <p:spPr bwMode="auto">
          <a:xfrm>
            <a:off x="4390326" y="3598370"/>
            <a:ext cx="1361857" cy="2454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8">
            <a:extLst>
              <a:ext uri="{FF2B5EF4-FFF2-40B4-BE49-F238E27FC236}">
                <a16:creationId xmlns:a16="http://schemas.microsoft.com/office/drawing/2014/main" id="{41264141-37F4-2190-1D4F-5B1C967809B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6810166" y="4131170"/>
            <a:ext cx="1689481" cy="159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ZoneTexte 26">
            <a:extLst>
              <a:ext uri="{FF2B5EF4-FFF2-40B4-BE49-F238E27FC236}">
                <a16:creationId xmlns:a16="http://schemas.microsoft.com/office/drawing/2014/main" id="{4C268B3B-7907-3C89-5B05-8ED229682756}"/>
              </a:ext>
            </a:extLst>
          </p:cNvPr>
          <p:cNvSpPr txBox="1"/>
          <p:nvPr/>
        </p:nvSpPr>
        <p:spPr>
          <a:xfrm>
            <a:off x="9114649" y="774103"/>
            <a:ext cx="2520000" cy="5293757"/>
          </a:xfrm>
          <a:prstGeom prst="rect">
            <a:avLst/>
          </a:prstGeom>
          <a:noFill/>
          <a:ln>
            <a:solidFill>
              <a:srgbClr val="FFC97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err="1">
                <a:latin typeface="Helvetica" pitchFamily="2" charset="0"/>
              </a:rPr>
              <a:t>Adaboost</a:t>
            </a:r>
            <a:r>
              <a:rPr lang="fr-FR" dirty="0">
                <a:latin typeface="Helvetica" pitchFamily="2" charset="0"/>
              </a:rPr>
              <a:t> R² = 0.911</a:t>
            </a:r>
          </a:p>
          <a:p>
            <a:pPr algn="ctr"/>
            <a:r>
              <a:rPr lang="fr-FR" sz="1400" dirty="0">
                <a:latin typeface="Helvetica" pitchFamily="2" charset="0"/>
              </a:rPr>
              <a:t>0,1297 secondes</a:t>
            </a:r>
          </a:p>
          <a:p>
            <a:endParaRPr lang="fr-FR" dirty="0">
              <a:latin typeface="Helvetica" pitchFamily="2" charset="0"/>
            </a:endParaRPr>
          </a:p>
          <a:p>
            <a:endParaRPr lang="fr-FR" dirty="0">
              <a:latin typeface="Helvetica" pitchFamily="2" charset="0"/>
            </a:endParaRPr>
          </a:p>
          <a:p>
            <a:endParaRPr lang="fr-FR" dirty="0">
              <a:latin typeface="Helvetica" pitchFamily="2" charset="0"/>
            </a:endParaRPr>
          </a:p>
          <a:p>
            <a:endParaRPr lang="fr-FR" dirty="0">
              <a:latin typeface="Helvetica" pitchFamily="2" charset="0"/>
            </a:endParaRPr>
          </a:p>
          <a:p>
            <a:endParaRPr lang="fr-FR" dirty="0">
              <a:latin typeface="Helvetica" pitchFamily="2" charset="0"/>
            </a:endParaRPr>
          </a:p>
          <a:p>
            <a:endParaRPr lang="fr-FR" dirty="0">
              <a:latin typeface="Helvetica" pitchFamily="2" charset="0"/>
            </a:endParaRPr>
          </a:p>
          <a:p>
            <a:endParaRPr lang="fr-FR" dirty="0">
              <a:latin typeface="Helvetica" pitchFamily="2" charset="0"/>
            </a:endParaRPr>
          </a:p>
          <a:p>
            <a:endParaRPr lang="fr-FR" dirty="0">
              <a:latin typeface="Helvetica" pitchFamily="2" charset="0"/>
            </a:endParaRPr>
          </a:p>
          <a:p>
            <a:endParaRPr lang="fr-FR" dirty="0">
              <a:latin typeface="Helvetica" pitchFamily="2" charset="0"/>
            </a:endParaRPr>
          </a:p>
          <a:p>
            <a:endParaRPr lang="fr-FR" dirty="0">
              <a:latin typeface="Helvetica" pitchFamily="2" charset="0"/>
            </a:endParaRPr>
          </a:p>
          <a:p>
            <a:endParaRPr lang="fr-FR" dirty="0">
              <a:latin typeface="Helvetica" pitchFamily="2" charset="0"/>
            </a:endParaRPr>
          </a:p>
          <a:p>
            <a:endParaRPr lang="fr-FR" dirty="0">
              <a:latin typeface="Helvetica" pitchFamily="2" charset="0"/>
            </a:endParaRPr>
          </a:p>
          <a:p>
            <a:endParaRPr lang="fr-FR" dirty="0">
              <a:latin typeface="Helvetica" pitchFamily="2" charset="0"/>
            </a:endParaRPr>
          </a:p>
          <a:p>
            <a:endParaRPr lang="fr-FR" dirty="0">
              <a:latin typeface="Helvetica" pitchFamily="2" charset="0"/>
            </a:endParaRPr>
          </a:p>
          <a:p>
            <a:endParaRPr lang="fr-FR" dirty="0">
              <a:latin typeface="Helvetica" pitchFamily="2" charset="0"/>
            </a:endParaRPr>
          </a:p>
          <a:p>
            <a:endParaRPr lang="fr-FR" dirty="0">
              <a:latin typeface="Helvetica" pitchFamily="2" charset="0"/>
            </a:endParaRPr>
          </a:p>
          <a:p>
            <a:endParaRPr lang="fr-FR" dirty="0">
              <a:latin typeface="Helvetica" pitchFamily="2" charset="0"/>
            </a:endParaRPr>
          </a:p>
        </p:txBody>
      </p:sp>
      <p:pic>
        <p:nvPicPr>
          <p:cNvPr id="28" name="Picture 2">
            <a:extLst>
              <a:ext uri="{FF2B5EF4-FFF2-40B4-BE49-F238E27FC236}">
                <a16:creationId xmlns:a16="http://schemas.microsoft.com/office/drawing/2014/main" id="{C13318FC-ECA7-EB63-57FC-6A0D36E4A97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585" t="50000" r="24554" b="141"/>
          <a:stretch/>
        </p:blipFill>
        <p:spPr bwMode="auto">
          <a:xfrm>
            <a:off x="4053805" y="1427955"/>
            <a:ext cx="1856779" cy="2170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4">
            <a:extLst>
              <a:ext uri="{FF2B5EF4-FFF2-40B4-BE49-F238E27FC236}">
                <a16:creationId xmlns:a16="http://schemas.microsoft.com/office/drawing/2014/main" id="{2F3E130D-FE2A-70E0-97E0-D987B10229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186" t="50089" r="24662"/>
          <a:stretch/>
        </p:blipFill>
        <p:spPr bwMode="auto">
          <a:xfrm>
            <a:off x="6712424" y="1474389"/>
            <a:ext cx="1926045" cy="2227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ZoneTexte 29">
            <a:extLst>
              <a:ext uri="{FF2B5EF4-FFF2-40B4-BE49-F238E27FC236}">
                <a16:creationId xmlns:a16="http://schemas.microsoft.com/office/drawing/2014/main" id="{DC72F87D-81DC-3029-08D3-A75664FF2876}"/>
              </a:ext>
            </a:extLst>
          </p:cNvPr>
          <p:cNvSpPr txBox="1"/>
          <p:nvPr/>
        </p:nvSpPr>
        <p:spPr>
          <a:xfrm>
            <a:off x="3342186" y="789742"/>
            <a:ext cx="461665" cy="5278118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fr-FR" dirty="0">
                <a:solidFill>
                  <a:srgbClr val="FF9300"/>
                </a:solidFill>
              </a:rPr>
              <a:t>Consommation d’énergie</a:t>
            </a:r>
          </a:p>
        </p:txBody>
      </p:sp>
      <p:pic>
        <p:nvPicPr>
          <p:cNvPr id="16394" name="Picture 10">
            <a:extLst>
              <a:ext uri="{FF2B5EF4-FFF2-40B4-BE49-F238E27FC236}">
                <a16:creationId xmlns:a16="http://schemas.microsoft.com/office/drawing/2014/main" id="{F372F019-7DBF-14D7-E9B7-6EF7B2DB5B6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766" t="49339" r="29539" b="285"/>
          <a:stretch/>
        </p:blipFill>
        <p:spPr bwMode="auto">
          <a:xfrm>
            <a:off x="9356899" y="1376159"/>
            <a:ext cx="1869901" cy="2113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96" name="Picture 12">
            <a:extLst>
              <a:ext uri="{FF2B5EF4-FFF2-40B4-BE49-F238E27FC236}">
                <a16:creationId xmlns:a16="http://schemas.microsoft.com/office/drawing/2014/main" id="{0541B3A4-E3A3-464C-48F1-71763A6ABE4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825"/>
          <a:stretch/>
        </p:blipFill>
        <p:spPr bwMode="auto">
          <a:xfrm>
            <a:off x="9728929" y="3515249"/>
            <a:ext cx="1396271" cy="2487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29146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ZoneTexte 8">
            <a:extLst>
              <a:ext uri="{FF2B5EF4-FFF2-40B4-BE49-F238E27FC236}">
                <a16:creationId xmlns:a16="http://schemas.microsoft.com/office/drawing/2014/main" id="{87AE8CE1-5A65-567A-BA61-61629D3DC58E}"/>
              </a:ext>
            </a:extLst>
          </p:cNvPr>
          <p:cNvSpPr txBox="1"/>
          <p:nvPr/>
        </p:nvSpPr>
        <p:spPr>
          <a:xfrm>
            <a:off x="3762389" y="774501"/>
            <a:ext cx="2520000" cy="5355312"/>
          </a:xfrm>
          <a:prstGeom prst="rect">
            <a:avLst/>
          </a:prstGeom>
          <a:noFill/>
          <a:ln>
            <a:solidFill>
              <a:srgbClr val="4A66AC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latin typeface="Helvetica" pitchFamily="2" charset="0"/>
              </a:rPr>
              <a:t>Gradient </a:t>
            </a:r>
            <a:r>
              <a:rPr lang="fr-FR" dirty="0" err="1">
                <a:latin typeface="Helvetica" pitchFamily="2" charset="0"/>
              </a:rPr>
              <a:t>Boosting</a:t>
            </a:r>
            <a:r>
              <a:rPr lang="fr-FR" dirty="0">
                <a:latin typeface="Helvetica" pitchFamily="2" charset="0"/>
              </a:rPr>
              <a:t> </a:t>
            </a:r>
            <a:r>
              <a:rPr lang="fr-FR" sz="1400" dirty="0">
                <a:latin typeface="Helvetica" pitchFamily="2" charset="0"/>
              </a:rPr>
              <a:t>R²=0.932</a:t>
            </a:r>
            <a:r>
              <a:rPr lang="fr-FR" dirty="0">
                <a:latin typeface="Helvetica" pitchFamily="2" charset="0"/>
              </a:rPr>
              <a:t> </a:t>
            </a:r>
            <a:r>
              <a:rPr lang="fr-FR" sz="1400" dirty="0">
                <a:latin typeface="Helvetica" pitchFamily="2" charset="0"/>
              </a:rPr>
              <a:t>0,1412 secondes</a:t>
            </a:r>
          </a:p>
          <a:p>
            <a:endParaRPr lang="fr-FR" dirty="0">
              <a:latin typeface="Helvetica" pitchFamily="2" charset="0"/>
            </a:endParaRPr>
          </a:p>
          <a:p>
            <a:endParaRPr lang="fr-FR" dirty="0">
              <a:latin typeface="Helvetica" pitchFamily="2" charset="0"/>
            </a:endParaRPr>
          </a:p>
          <a:p>
            <a:endParaRPr lang="fr-FR" dirty="0">
              <a:latin typeface="Helvetica" pitchFamily="2" charset="0"/>
            </a:endParaRPr>
          </a:p>
          <a:p>
            <a:endParaRPr lang="fr-FR" dirty="0">
              <a:latin typeface="Helvetica" pitchFamily="2" charset="0"/>
            </a:endParaRPr>
          </a:p>
          <a:p>
            <a:endParaRPr lang="fr-FR" dirty="0">
              <a:latin typeface="Helvetica" pitchFamily="2" charset="0"/>
            </a:endParaRPr>
          </a:p>
          <a:p>
            <a:endParaRPr lang="fr-FR" dirty="0">
              <a:latin typeface="Helvetica" pitchFamily="2" charset="0"/>
            </a:endParaRPr>
          </a:p>
          <a:p>
            <a:endParaRPr lang="fr-FR" dirty="0">
              <a:latin typeface="Helvetica" pitchFamily="2" charset="0"/>
            </a:endParaRPr>
          </a:p>
          <a:p>
            <a:endParaRPr lang="fr-FR" dirty="0">
              <a:latin typeface="Helvetica" pitchFamily="2" charset="0"/>
            </a:endParaRPr>
          </a:p>
          <a:p>
            <a:endParaRPr lang="fr-FR" dirty="0">
              <a:latin typeface="Helvetica" pitchFamily="2" charset="0"/>
            </a:endParaRPr>
          </a:p>
          <a:p>
            <a:endParaRPr lang="fr-FR" dirty="0">
              <a:latin typeface="Helvetica" pitchFamily="2" charset="0"/>
            </a:endParaRPr>
          </a:p>
          <a:p>
            <a:endParaRPr lang="fr-FR" dirty="0">
              <a:latin typeface="Helvetica" pitchFamily="2" charset="0"/>
            </a:endParaRPr>
          </a:p>
          <a:p>
            <a:endParaRPr lang="fr-FR" dirty="0">
              <a:latin typeface="Helvetica" pitchFamily="2" charset="0"/>
            </a:endParaRPr>
          </a:p>
          <a:p>
            <a:endParaRPr lang="fr-FR" dirty="0">
              <a:latin typeface="Helvetica" pitchFamily="2" charset="0"/>
            </a:endParaRPr>
          </a:p>
          <a:p>
            <a:endParaRPr lang="fr-FR" dirty="0">
              <a:latin typeface="Helvetica" pitchFamily="2" charset="0"/>
            </a:endParaRPr>
          </a:p>
          <a:p>
            <a:endParaRPr lang="fr-FR" dirty="0">
              <a:latin typeface="Helvetica" pitchFamily="2" charset="0"/>
            </a:endParaRPr>
          </a:p>
          <a:p>
            <a:endParaRPr lang="fr-FR" dirty="0">
              <a:latin typeface="Helvetica" pitchFamily="2" charset="0"/>
            </a:endParaRPr>
          </a:p>
          <a:p>
            <a:endParaRPr lang="fr-FR" dirty="0">
              <a:latin typeface="Helvetica" pitchFamily="2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5FDFEBC4-A62C-1D8D-66C7-1E2D9EC1480C}"/>
              </a:ext>
            </a:extLst>
          </p:cNvPr>
          <p:cNvSpPr txBox="1"/>
          <p:nvPr/>
        </p:nvSpPr>
        <p:spPr>
          <a:xfrm>
            <a:off x="6438519" y="774103"/>
            <a:ext cx="2520000" cy="5293757"/>
          </a:xfrm>
          <a:prstGeom prst="rect">
            <a:avLst/>
          </a:prstGeom>
          <a:noFill/>
          <a:ln>
            <a:solidFill>
              <a:srgbClr val="FFC97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err="1">
                <a:latin typeface="Helvetica" pitchFamily="2" charset="0"/>
              </a:rPr>
              <a:t>Adaboost</a:t>
            </a:r>
            <a:r>
              <a:rPr lang="fr-FR" dirty="0">
                <a:latin typeface="Helvetica" pitchFamily="2" charset="0"/>
              </a:rPr>
              <a:t> R² = 0.928</a:t>
            </a:r>
          </a:p>
          <a:p>
            <a:pPr algn="ctr"/>
            <a:r>
              <a:rPr lang="fr-FR" sz="1400" dirty="0">
                <a:latin typeface="Helvetica" pitchFamily="2" charset="0"/>
              </a:rPr>
              <a:t>0,1683 secondes</a:t>
            </a:r>
          </a:p>
          <a:p>
            <a:endParaRPr lang="fr-FR" dirty="0">
              <a:latin typeface="Helvetica" pitchFamily="2" charset="0"/>
            </a:endParaRPr>
          </a:p>
          <a:p>
            <a:endParaRPr lang="fr-FR" dirty="0">
              <a:latin typeface="Helvetica" pitchFamily="2" charset="0"/>
            </a:endParaRPr>
          </a:p>
          <a:p>
            <a:endParaRPr lang="fr-FR" dirty="0">
              <a:latin typeface="Helvetica" pitchFamily="2" charset="0"/>
            </a:endParaRPr>
          </a:p>
          <a:p>
            <a:endParaRPr lang="fr-FR" dirty="0">
              <a:latin typeface="Helvetica" pitchFamily="2" charset="0"/>
            </a:endParaRPr>
          </a:p>
          <a:p>
            <a:endParaRPr lang="fr-FR" dirty="0">
              <a:latin typeface="Helvetica" pitchFamily="2" charset="0"/>
            </a:endParaRPr>
          </a:p>
          <a:p>
            <a:endParaRPr lang="fr-FR" dirty="0">
              <a:latin typeface="Helvetica" pitchFamily="2" charset="0"/>
            </a:endParaRPr>
          </a:p>
          <a:p>
            <a:endParaRPr lang="fr-FR" dirty="0">
              <a:latin typeface="Helvetica" pitchFamily="2" charset="0"/>
            </a:endParaRPr>
          </a:p>
          <a:p>
            <a:endParaRPr lang="fr-FR" dirty="0">
              <a:latin typeface="Helvetica" pitchFamily="2" charset="0"/>
            </a:endParaRPr>
          </a:p>
          <a:p>
            <a:endParaRPr lang="fr-FR" dirty="0">
              <a:latin typeface="Helvetica" pitchFamily="2" charset="0"/>
            </a:endParaRPr>
          </a:p>
          <a:p>
            <a:endParaRPr lang="fr-FR" dirty="0">
              <a:latin typeface="Helvetica" pitchFamily="2" charset="0"/>
            </a:endParaRPr>
          </a:p>
          <a:p>
            <a:endParaRPr lang="fr-FR" dirty="0">
              <a:latin typeface="Helvetica" pitchFamily="2" charset="0"/>
            </a:endParaRPr>
          </a:p>
          <a:p>
            <a:endParaRPr lang="fr-FR" dirty="0">
              <a:latin typeface="Helvetica" pitchFamily="2" charset="0"/>
            </a:endParaRPr>
          </a:p>
          <a:p>
            <a:endParaRPr lang="fr-FR" dirty="0">
              <a:latin typeface="Helvetica" pitchFamily="2" charset="0"/>
            </a:endParaRPr>
          </a:p>
          <a:p>
            <a:endParaRPr lang="fr-FR" dirty="0">
              <a:latin typeface="Helvetica" pitchFamily="2" charset="0"/>
            </a:endParaRPr>
          </a:p>
          <a:p>
            <a:endParaRPr lang="fr-FR" dirty="0">
              <a:latin typeface="Helvetica" pitchFamily="2" charset="0"/>
            </a:endParaRPr>
          </a:p>
          <a:p>
            <a:endParaRPr lang="fr-FR" dirty="0">
              <a:latin typeface="Helvetica" pitchFamily="2" charset="0"/>
            </a:endParaRPr>
          </a:p>
          <a:p>
            <a:endParaRPr lang="fr-FR" dirty="0">
              <a:latin typeface="Helvetica" pitchFamily="2" charset="0"/>
            </a:endParaRP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B99598E-7E04-4BDD-D8B2-50DF3EFD4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92BD7-409D-D147-97AC-D11144A0E239}" type="datetime1">
              <a:rPr lang="fr-FR" smtClean="0"/>
              <a:t>15/10/2022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FC7859E-24FF-F210-9283-ABBD578EA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Neutralité</a:t>
            </a:r>
            <a:r>
              <a:rPr lang="en-US" dirty="0"/>
              <a:t> </a:t>
            </a:r>
            <a:r>
              <a:rPr lang="en-US" dirty="0" err="1"/>
              <a:t>carbone</a:t>
            </a:r>
            <a:r>
              <a:rPr lang="en-US" dirty="0"/>
              <a:t> 2050 : </a:t>
            </a:r>
            <a:r>
              <a:rPr lang="en-US" dirty="0" err="1"/>
              <a:t>prédiction</a:t>
            </a:r>
            <a:r>
              <a:rPr lang="en-US" dirty="0"/>
              <a:t> des </a:t>
            </a:r>
            <a:r>
              <a:rPr lang="en-US" dirty="0" err="1"/>
              <a:t>émissions</a:t>
            </a:r>
            <a:r>
              <a:rPr lang="en-US" dirty="0"/>
              <a:t> de CO2 et de la </a:t>
            </a:r>
            <a:r>
              <a:rPr lang="en-US" dirty="0" err="1"/>
              <a:t>consommation</a:t>
            </a:r>
            <a:r>
              <a:rPr lang="en-US" dirty="0"/>
              <a:t> </a:t>
            </a:r>
            <a:r>
              <a:rPr lang="en-US" dirty="0" err="1"/>
              <a:t>totale</a:t>
            </a:r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8FFB947-2F68-36E9-36C5-C331BEB37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4E11354B-543C-9087-B7B4-11893F4F4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752746" cy="4601183"/>
          </a:xfrm>
        </p:spPr>
        <p:txBody>
          <a:bodyPr anchor="t" anchorCtr="0"/>
          <a:lstStyle/>
          <a:p>
            <a:r>
              <a:rPr lang="fr-FR" b="1" dirty="0">
                <a:solidFill>
                  <a:schemeClr val="bg1"/>
                </a:solidFill>
                <a:latin typeface="Helvetica" pitchFamily="2" charset="0"/>
              </a:rPr>
              <a:t>Sommaire</a:t>
            </a:r>
            <a:br>
              <a:rPr lang="fr-FR" dirty="0"/>
            </a:br>
            <a:br>
              <a:rPr lang="fr-FR" dirty="0"/>
            </a:br>
            <a:r>
              <a:rPr lang="fr-FR" dirty="0">
                <a:solidFill>
                  <a:prstClr val="white"/>
                </a:solidFill>
              </a:rPr>
              <a:t>Objectifs </a:t>
            </a:r>
            <a:br>
              <a:rPr lang="fr-FR" dirty="0">
                <a:solidFill>
                  <a:prstClr val="white"/>
                </a:solidFill>
              </a:rPr>
            </a:br>
            <a:r>
              <a:rPr lang="fr-FR" dirty="0">
                <a:solidFill>
                  <a:prstClr val="white"/>
                </a:solidFill>
              </a:rPr>
              <a:t>Jeu de données</a:t>
            </a:r>
            <a:br>
              <a:rPr lang="fr-FR" dirty="0">
                <a:solidFill>
                  <a:prstClr val="white"/>
                </a:solidFill>
              </a:rPr>
            </a:br>
            <a:r>
              <a:rPr lang="fr-FR" dirty="0">
                <a:solidFill>
                  <a:schemeClr val="bg1"/>
                </a:solidFill>
                <a:latin typeface="Helvetica Light" panose="020B0403020202020204" pitchFamily="34" charset="0"/>
              </a:rPr>
              <a:t>Process</a:t>
            </a:r>
            <a:br>
              <a:rPr lang="fr-FR" dirty="0">
                <a:solidFill>
                  <a:prstClr val="white"/>
                </a:solidFill>
              </a:rPr>
            </a:br>
            <a:r>
              <a:rPr lang="fr-FR" dirty="0" err="1">
                <a:solidFill>
                  <a:schemeClr val="bg1"/>
                </a:solidFill>
                <a:latin typeface="Helvetica Light" panose="020B0403020202020204" pitchFamily="34" charset="0"/>
              </a:rPr>
              <a:t>Feature</a:t>
            </a:r>
            <a:r>
              <a:rPr lang="fr-FR" dirty="0">
                <a:solidFill>
                  <a:schemeClr val="bg1"/>
                </a:solidFill>
                <a:latin typeface="Helvetica Light" panose="020B0403020202020204" pitchFamily="34" charset="0"/>
              </a:rPr>
              <a:t> engineering</a:t>
            </a:r>
            <a:br>
              <a:rPr lang="fr-FR" b="1" dirty="0">
                <a:solidFill>
                  <a:srgbClr val="FFC000"/>
                </a:solidFill>
                <a:latin typeface="Helvetica" pitchFamily="2" charset="0"/>
              </a:rPr>
            </a:br>
            <a:r>
              <a:rPr lang="fr-FR" sz="1800" dirty="0">
                <a:solidFill>
                  <a:srgbClr val="000000"/>
                </a:solidFill>
              </a:rPr>
              <a:t>      </a:t>
            </a:r>
            <a:r>
              <a:rPr lang="fr-FR" sz="1800" dirty="0">
                <a:solidFill>
                  <a:prstClr val="white"/>
                </a:solidFill>
              </a:rPr>
              <a:t>Jeux de </a:t>
            </a:r>
            <a:r>
              <a:rPr lang="fr-FR" sz="1800" dirty="0" err="1">
                <a:solidFill>
                  <a:prstClr val="white"/>
                </a:solidFill>
              </a:rPr>
              <a:t>features</a:t>
            </a:r>
            <a:br>
              <a:rPr lang="fr-FR" sz="1800" dirty="0">
                <a:solidFill>
                  <a:prstClr val="white"/>
                </a:solidFill>
              </a:rPr>
            </a:br>
            <a:r>
              <a:rPr lang="fr-FR" sz="1800" dirty="0"/>
              <a:t>      </a:t>
            </a:r>
            <a:r>
              <a:rPr lang="fr-FR" sz="1800" dirty="0">
                <a:solidFill>
                  <a:schemeClr val="bg1"/>
                </a:solidFill>
                <a:latin typeface="Helvetica Light" panose="020B0403020202020204" pitchFamily="34" charset="0"/>
              </a:rPr>
              <a:t>Transformation log</a:t>
            </a:r>
            <a:br>
              <a:rPr lang="fr-FR" sz="1800" dirty="0">
                <a:solidFill>
                  <a:srgbClr val="000000"/>
                </a:solidFill>
              </a:rPr>
            </a:br>
            <a:r>
              <a:rPr lang="fr-FR" sz="1800" dirty="0"/>
              <a:t>      </a:t>
            </a:r>
            <a:r>
              <a:rPr lang="fr-FR" sz="1800" dirty="0" err="1">
                <a:solidFill>
                  <a:schemeClr val="bg1"/>
                </a:solidFill>
                <a:latin typeface="Helvetica Light" panose="020B0403020202020204" pitchFamily="34" charset="0"/>
              </a:rPr>
              <a:t>EnergyStarScore</a:t>
            </a:r>
            <a:br>
              <a:rPr lang="fr-FR" sz="1800" dirty="0">
                <a:solidFill>
                  <a:schemeClr val="bg1"/>
                </a:solidFill>
              </a:rPr>
            </a:br>
            <a:r>
              <a:rPr lang="fr-FR" dirty="0">
                <a:solidFill>
                  <a:schemeClr val="bg1"/>
                </a:solidFill>
                <a:latin typeface="Helvetica Light" panose="020B0403020202020204" pitchFamily="34" charset="0"/>
              </a:rPr>
              <a:t>Modélisation</a:t>
            </a:r>
            <a:br>
              <a:rPr lang="fr-FR" b="1" dirty="0">
                <a:solidFill>
                  <a:srgbClr val="FFC97F"/>
                </a:solidFill>
                <a:latin typeface="Helvetica" pitchFamily="2" charset="0"/>
              </a:rPr>
            </a:br>
            <a:r>
              <a:rPr lang="fr-FR" sz="1800" dirty="0">
                <a:solidFill>
                  <a:schemeClr val="bg1"/>
                </a:solidFill>
                <a:latin typeface="Helvetica Light" panose="020B0403020202020204" pitchFamily="34" charset="0"/>
              </a:rPr>
              <a:t>      </a:t>
            </a:r>
            <a:r>
              <a:rPr lang="fr-FR" sz="1800" dirty="0">
                <a:solidFill>
                  <a:schemeClr val="bg1"/>
                </a:solidFill>
                <a:latin typeface="Helvetica Light" panose="020B0403020202020204" pitchFamily="34" charset="0"/>
              </a:rPr>
              <a:t>Préparation</a:t>
            </a:r>
            <a:r>
              <a:rPr lang="fr-FR" sz="1800" dirty="0">
                <a:solidFill>
                  <a:schemeClr val="bg1"/>
                </a:solidFill>
                <a:latin typeface="Helvetica Light" panose="020B0403020202020204" pitchFamily="34" charset="0"/>
              </a:rPr>
              <a:t> </a:t>
            </a:r>
            <a:br>
              <a:rPr lang="fr-FR" sz="1800" dirty="0">
                <a:solidFill>
                  <a:schemeClr val="bg1"/>
                </a:solidFill>
                <a:latin typeface="Helvetica Light" panose="020B0403020202020204" pitchFamily="34" charset="0"/>
              </a:rPr>
            </a:br>
            <a:r>
              <a:rPr lang="fr-FR" sz="1800" dirty="0">
                <a:solidFill>
                  <a:schemeClr val="bg1"/>
                </a:solidFill>
                <a:latin typeface="Helvetica Light" panose="020B0403020202020204" pitchFamily="34" charset="0"/>
              </a:rPr>
              <a:t>      </a:t>
            </a:r>
            <a:r>
              <a:rPr lang="fr-FR" sz="1800" dirty="0">
                <a:solidFill>
                  <a:schemeClr val="bg1"/>
                </a:solidFill>
                <a:latin typeface="Helvetica Light" panose="020B0403020202020204" pitchFamily="34" charset="0"/>
              </a:rPr>
              <a:t>Entrainement</a:t>
            </a:r>
            <a:br>
              <a:rPr lang="fr-FR" sz="1800" dirty="0">
                <a:solidFill>
                  <a:schemeClr val="bg1"/>
                </a:solidFill>
                <a:latin typeface="Helvetica Light" panose="020B0403020202020204" pitchFamily="34" charset="0"/>
              </a:rPr>
            </a:br>
            <a:r>
              <a:rPr lang="fr-FR" sz="1800" dirty="0">
                <a:solidFill>
                  <a:schemeClr val="bg1"/>
                </a:solidFill>
                <a:latin typeface="Helvetica Light" panose="020B0403020202020204" pitchFamily="34" charset="0"/>
              </a:rPr>
              <a:t>      Évaluation</a:t>
            </a:r>
            <a:r>
              <a:rPr lang="fr-FR" sz="1800" b="1" dirty="0">
                <a:solidFill>
                  <a:srgbClr val="FFC97F"/>
                </a:solidFill>
                <a:latin typeface="Helvetica" pitchFamily="2" charset="0"/>
              </a:rPr>
              <a:t> </a:t>
            </a:r>
            <a:br>
              <a:rPr lang="fr-FR" dirty="0">
                <a:solidFill>
                  <a:schemeClr val="bg1"/>
                </a:solidFill>
              </a:rPr>
            </a:br>
            <a:r>
              <a:rPr lang="fr-FR" b="1" dirty="0">
                <a:solidFill>
                  <a:srgbClr val="FFC97F"/>
                </a:solidFill>
                <a:latin typeface="Helvetica" pitchFamily="2" charset="0"/>
              </a:rPr>
              <a:t>Prédiction finale 2/2</a:t>
            </a:r>
            <a:br>
              <a:rPr lang="fr-FR" b="1" dirty="0">
                <a:solidFill>
                  <a:srgbClr val="FFC97F"/>
                </a:solidFill>
                <a:latin typeface="Helvetica" pitchFamily="2" charset="0"/>
              </a:rPr>
            </a:br>
            <a:r>
              <a:rPr lang="fr-FR" dirty="0">
                <a:solidFill>
                  <a:schemeClr val="bg1"/>
                </a:solidFill>
                <a:latin typeface="Helvetica Light" panose="020B0403020202020204" pitchFamily="34" charset="0"/>
              </a:rPr>
              <a:t>Piste de progression</a:t>
            </a:r>
            <a:endParaRPr lang="fr-FR" dirty="0">
              <a:solidFill>
                <a:srgbClr val="FFC97F"/>
              </a:solidFill>
              <a:latin typeface="Helvetica Light" panose="020B0403020202020204" pitchFamily="34" charset="0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1525A51-BEA9-D0DD-4CB9-677606A9F928}"/>
              </a:ext>
            </a:extLst>
          </p:cNvPr>
          <p:cNvSpPr txBox="1"/>
          <p:nvPr/>
        </p:nvSpPr>
        <p:spPr>
          <a:xfrm>
            <a:off x="9114649" y="774103"/>
            <a:ext cx="2520000" cy="5293757"/>
          </a:xfrm>
          <a:prstGeom prst="rect">
            <a:avLst/>
          </a:prstGeom>
          <a:noFill/>
          <a:ln>
            <a:solidFill>
              <a:srgbClr val="FFC97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latin typeface="Helvetica" pitchFamily="2" charset="0"/>
              </a:rPr>
              <a:t>Lasso R² = 0.927</a:t>
            </a:r>
          </a:p>
          <a:p>
            <a:pPr algn="ctr"/>
            <a:r>
              <a:rPr lang="fr-FR" sz="1400" dirty="0">
                <a:latin typeface="Helvetica" pitchFamily="2" charset="0"/>
              </a:rPr>
              <a:t>0,0018 secondes</a:t>
            </a:r>
          </a:p>
          <a:p>
            <a:endParaRPr lang="fr-FR" dirty="0">
              <a:latin typeface="Helvetica" pitchFamily="2" charset="0"/>
            </a:endParaRPr>
          </a:p>
          <a:p>
            <a:endParaRPr lang="fr-FR" dirty="0">
              <a:latin typeface="Helvetica" pitchFamily="2" charset="0"/>
            </a:endParaRPr>
          </a:p>
          <a:p>
            <a:endParaRPr lang="fr-FR" dirty="0">
              <a:latin typeface="Helvetica" pitchFamily="2" charset="0"/>
            </a:endParaRPr>
          </a:p>
          <a:p>
            <a:endParaRPr lang="fr-FR" dirty="0">
              <a:latin typeface="Helvetica" pitchFamily="2" charset="0"/>
            </a:endParaRPr>
          </a:p>
          <a:p>
            <a:endParaRPr lang="fr-FR" dirty="0">
              <a:latin typeface="Helvetica" pitchFamily="2" charset="0"/>
            </a:endParaRPr>
          </a:p>
          <a:p>
            <a:endParaRPr lang="fr-FR" dirty="0">
              <a:latin typeface="Helvetica" pitchFamily="2" charset="0"/>
            </a:endParaRPr>
          </a:p>
          <a:p>
            <a:endParaRPr lang="fr-FR" dirty="0">
              <a:latin typeface="Helvetica" pitchFamily="2" charset="0"/>
            </a:endParaRPr>
          </a:p>
          <a:p>
            <a:endParaRPr lang="fr-FR" dirty="0">
              <a:latin typeface="Helvetica" pitchFamily="2" charset="0"/>
            </a:endParaRPr>
          </a:p>
          <a:p>
            <a:endParaRPr lang="fr-FR" dirty="0">
              <a:latin typeface="Helvetica" pitchFamily="2" charset="0"/>
            </a:endParaRPr>
          </a:p>
          <a:p>
            <a:endParaRPr lang="fr-FR" dirty="0">
              <a:latin typeface="Helvetica" pitchFamily="2" charset="0"/>
            </a:endParaRPr>
          </a:p>
          <a:p>
            <a:endParaRPr lang="fr-FR" dirty="0">
              <a:latin typeface="Helvetica" pitchFamily="2" charset="0"/>
            </a:endParaRPr>
          </a:p>
          <a:p>
            <a:endParaRPr lang="fr-FR" dirty="0">
              <a:latin typeface="Helvetica" pitchFamily="2" charset="0"/>
            </a:endParaRPr>
          </a:p>
          <a:p>
            <a:endParaRPr lang="fr-FR" dirty="0">
              <a:latin typeface="Helvetica" pitchFamily="2" charset="0"/>
            </a:endParaRPr>
          </a:p>
          <a:p>
            <a:endParaRPr lang="fr-FR" dirty="0">
              <a:latin typeface="Helvetica" pitchFamily="2" charset="0"/>
            </a:endParaRPr>
          </a:p>
          <a:p>
            <a:endParaRPr lang="fr-FR" dirty="0">
              <a:latin typeface="Helvetica" pitchFamily="2" charset="0"/>
            </a:endParaRPr>
          </a:p>
          <a:p>
            <a:endParaRPr lang="fr-FR" dirty="0">
              <a:latin typeface="Helvetica" pitchFamily="2" charset="0"/>
            </a:endParaRPr>
          </a:p>
          <a:p>
            <a:endParaRPr lang="fr-FR" dirty="0">
              <a:latin typeface="Helvetica" pitchFamily="2" charset="0"/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613B90B9-D35C-9BB5-0305-6DCC5A93FD8A}"/>
              </a:ext>
            </a:extLst>
          </p:cNvPr>
          <p:cNvSpPr txBox="1"/>
          <p:nvPr/>
        </p:nvSpPr>
        <p:spPr>
          <a:xfrm>
            <a:off x="3342186" y="789742"/>
            <a:ext cx="461665" cy="5278118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fr-FR" dirty="0">
                <a:solidFill>
                  <a:srgbClr val="FF9300"/>
                </a:solidFill>
              </a:rPr>
              <a:t>Émissions de gaz à effet de serre</a:t>
            </a:r>
          </a:p>
        </p:txBody>
      </p:sp>
      <p:pic>
        <p:nvPicPr>
          <p:cNvPr id="19458" name="Picture 2">
            <a:extLst>
              <a:ext uri="{FF2B5EF4-FFF2-40B4-BE49-F238E27FC236}">
                <a16:creationId xmlns:a16="http://schemas.microsoft.com/office/drawing/2014/main" id="{8CDBAB62-6D82-CDBD-116D-C309D49F524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731" b="50000"/>
          <a:stretch/>
        </p:blipFill>
        <p:spPr bwMode="auto">
          <a:xfrm>
            <a:off x="4091034" y="1361708"/>
            <a:ext cx="1856619" cy="2141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60" name="Picture 4">
            <a:extLst>
              <a:ext uri="{FF2B5EF4-FFF2-40B4-BE49-F238E27FC236}">
                <a16:creationId xmlns:a16="http://schemas.microsoft.com/office/drawing/2014/main" id="{A23FF963-2E34-D474-7EBE-45E5792938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502"/>
          <a:stretch/>
        </p:blipFill>
        <p:spPr bwMode="auto">
          <a:xfrm>
            <a:off x="4300223" y="3518099"/>
            <a:ext cx="1452877" cy="2508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62" name="Picture 6">
            <a:extLst>
              <a:ext uri="{FF2B5EF4-FFF2-40B4-BE49-F238E27FC236}">
                <a16:creationId xmlns:a16="http://schemas.microsoft.com/office/drawing/2014/main" id="{DDEDE966-9FDA-5886-370C-0190039C0E8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731" b="50000"/>
          <a:stretch/>
        </p:blipFill>
        <p:spPr bwMode="auto">
          <a:xfrm>
            <a:off x="9330904" y="1401131"/>
            <a:ext cx="2009608" cy="2317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64" name="Picture 8">
            <a:extLst>
              <a:ext uri="{FF2B5EF4-FFF2-40B4-BE49-F238E27FC236}">
                <a16:creationId xmlns:a16="http://schemas.microsoft.com/office/drawing/2014/main" id="{B9AB3E67-9BF2-B984-2B32-C770E9F5B0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9152749" y="3860939"/>
            <a:ext cx="2348164" cy="2206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70" name="Picture 14">
            <a:extLst>
              <a:ext uri="{FF2B5EF4-FFF2-40B4-BE49-F238E27FC236}">
                <a16:creationId xmlns:a16="http://schemas.microsoft.com/office/drawing/2014/main" id="{4B49A450-2F79-820A-D5BE-4B0917881B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71" r="71496" b="49987"/>
          <a:stretch/>
        </p:blipFill>
        <p:spPr bwMode="auto">
          <a:xfrm>
            <a:off x="6813874" y="1401131"/>
            <a:ext cx="1809426" cy="1925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72" name="Picture 16">
            <a:extLst>
              <a:ext uri="{FF2B5EF4-FFF2-40B4-BE49-F238E27FC236}">
                <a16:creationId xmlns:a16="http://schemas.microsoft.com/office/drawing/2014/main" id="{51243673-FD77-C676-CC1D-3FFAE072E75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119" r="32965"/>
          <a:stretch/>
        </p:blipFill>
        <p:spPr bwMode="auto">
          <a:xfrm>
            <a:off x="6874804" y="3279960"/>
            <a:ext cx="1514251" cy="2695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4403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959DFD5-809E-654F-91EA-7CFDF179CB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 anchorCtr="0"/>
          <a:lstStyle/>
          <a:p>
            <a:r>
              <a:rPr lang="fr-FR" dirty="0"/>
              <a:t>Avoir des surfaces cohérentes dans le </a:t>
            </a:r>
            <a:r>
              <a:rPr lang="fr-FR" dirty="0" err="1"/>
              <a:t>dataset</a:t>
            </a:r>
            <a:r>
              <a:rPr lang="fr-FR" dirty="0"/>
              <a:t> de base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08A1761-70F0-9B3B-2951-5CC8BCAFB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92BD7-409D-D147-97AC-D11144A0E239}" type="datetime1">
              <a:rPr lang="fr-FR" smtClean="0"/>
              <a:t>15/10/2022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D85E8CA-DAC4-9D8C-08FE-F477861A7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Neutralité carbone 2050 : prédiction des émissions de CO2 et de la consommation totale</a:t>
            </a:r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08F4D81-166A-040D-A179-090CE37C2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0BBCD936-5DD5-4F2F-092B-7624F5720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752746" cy="4601183"/>
          </a:xfrm>
        </p:spPr>
        <p:txBody>
          <a:bodyPr anchor="t" anchorCtr="0"/>
          <a:lstStyle/>
          <a:p>
            <a:r>
              <a:rPr lang="fr-FR" b="1" dirty="0">
                <a:solidFill>
                  <a:schemeClr val="bg1"/>
                </a:solidFill>
                <a:latin typeface="Helvetica" pitchFamily="2" charset="0"/>
              </a:rPr>
              <a:t>Sommaire</a:t>
            </a:r>
            <a:br>
              <a:rPr lang="fr-FR" dirty="0"/>
            </a:br>
            <a:br>
              <a:rPr lang="fr-FR" dirty="0"/>
            </a:br>
            <a:r>
              <a:rPr lang="fr-FR" dirty="0">
                <a:solidFill>
                  <a:prstClr val="white"/>
                </a:solidFill>
              </a:rPr>
              <a:t>Objectifs </a:t>
            </a:r>
            <a:br>
              <a:rPr lang="fr-FR" dirty="0">
                <a:solidFill>
                  <a:prstClr val="white"/>
                </a:solidFill>
              </a:rPr>
            </a:br>
            <a:r>
              <a:rPr lang="fr-FR" dirty="0">
                <a:solidFill>
                  <a:prstClr val="white"/>
                </a:solidFill>
              </a:rPr>
              <a:t>Jeu de données</a:t>
            </a:r>
            <a:br>
              <a:rPr lang="fr-FR" dirty="0">
                <a:solidFill>
                  <a:prstClr val="white"/>
                </a:solidFill>
              </a:rPr>
            </a:br>
            <a:r>
              <a:rPr lang="fr-FR" dirty="0">
                <a:solidFill>
                  <a:schemeClr val="bg1"/>
                </a:solidFill>
                <a:latin typeface="Helvetica Light" panose="020B0403020202020204" pitchFamily="34" charset="0"/>
              </a:rPr>
              <a:t>Process</a:t>
            </a:r>
            <a:br>
              <a:rPr lang="fr-FR" dirty="0">
                <a:solidFill>
                  <a:prstClr val="white"/>
                </a:solidFill>
              </a:rPr>
            </a:br>
            <a:r>
              <a:rPr lang="fr-FR" dirty="0" err="1">
                <a:solidFill>
                  <a:schemeClr val="bg1"/>
                </a:solidFill>
                <a:latin typeface="Helvetica Light" panose="020B0403020202020204" pitchFamily="34" charset="0"/>
              </a:rPr>
              <a:t>Feature</a:t>
            </a:r>
            <a:r>
              <a:rPr lang="fr-FR" dirty="0">
                <a:solidFill>
                  <a:schemeClr val="bg1"/>
                </a:solidFill>
                <a:latin typeface="Helvetica Light" panose="020B0403020202020204" pitchFamily="34" charset="0"/>
              </a:rPr>
              <a:t> engineering</a:t>
            </a:r>
            <a:br>
              <a:rPr lang="fr-FR" b="1" dirty="0">
                <a:solidFill>
                  <a:srgbClr val="FFC000"/>
                </a:solidFill>
                <a:latin typeface="Helvetica" pitchFamily="2" charset="0"/>
              </a:rPr>
            </a:br>
            <a:r>
              <a:rPr lang="fr-FR" sz="1800" dirty="0">
                <a:solidFill>
                  <a:srgbClr val="000000"/>
                </a:solidFill>
              </a:rPr>
              <a:t>      </a:t>
            </a:r>
            <a:r>
              <a:rPr lang="fr-FR" sz="1800" dirty="0">
                <a:solidFill>
                  <a:prstClr val="white"/>
                </a:solidFill>
              </a:rPr>
              <a:t>Jeux de </a:t>
            </a:r>
            <a:r>
              <a:rPr lang="fr-FR" sz="1800" dirty="0" err="1">
                <a:solidFill>
                  <a:prstClr val="white"/>
                </a:solidFill>
              </a:rPr>
              <a:t>features</a:t>
            </a:r>
            <a:br>
              <a:rPr lang="fr-FR" sz="1800" dirty="0">
                <a:solidFill>
                  <a:prstClr val="white"/>
                </a:solidFill>
              </a:rPr>
            </a:br>
            <a:r>
              <a:rPr lang="fr-FR" sz="1800" dirty="0"/>
              <a:t>      </a:t>
            </a:r>
            <a:r>
              <a:rPr lang="fr-FR" sz="1800" dirty="0">
                <a:solidFill>
                  <a:schemeClr val="bg1"/>
                </a:solidFill>
                <a:latin typeface="Helvetica Light" panose="020B0403020202020204" pitchFamily="34" charset="0"/>
              </a:rPr>
              <a:t>Transformation log</a:t>
            </a:r>
            <a:br>
              <a:rPr lang="fr-FR" sz="1800" dirty="0">
                <a:solidFill>
                  <a:srgbClr val="000000"/>
                </a:solidFill>
              </a:rPr>
            </a:br>
            <a:r>
              <a:rPr lang="fr-FR" sz="1800" dirty="0"/>
              <a:t>      </a:t>
            </a:r>
            <a:r>
              <a:rPr lang="fr-FR" sz="1800" dirty="0" err="1">
                <a:solidFill>
                  <a:schemeClr val="bg1"/>
                </a:solidFill>
                <a:latin typeface="Helvetica Light" panose="020B0403020202020204" pitchFamily="34" charset="0"/>
              </a:rPr>
              <a:t>EnergyStarScore</a:t>
            </a:r>
            <a:br>
              <a:rPr lang="fr-FR" sz="1800" dirty="0">
                <a:solidFill>
                  <a:schemeClr val="bg1"/>
                </a:solidFill>
              </a:rPr>
            </a:br>
            <a:r>
              <a:rPr lang="fr-FR" dirty="0">
                <a:solidFill>
                  <a:schemeClr val="bg1"/>
                </a:solidFill>
                <a:latin typeface="Helvetica Light" panose="020B0403020202020204" pitchFamily="34" charset="0"/>
              </a:rPr>
              <a:t>Modélisation</a:t>
            </a:r>
            <a:br>
              <a:rPr lang="fr-FR" b="1" dirty="0">
                <a:solidFill>
                  <a:srgbClr val="FFC97F"/>
                </a:solidFill>
                <a:latin typeface="Helvetica" pitchFamily="2" charset="0"/>
              </a:rPr>
            </a:br>
            <a:r>
              <a:rPr lang="fr-FR" sz="1800" dirty="0">
                <a:solidFill>
                  <a:schemeClr val="bg1"/>
                </a:solidFill>
                <a:latin typeface="Helvetica Light" panose="020B0403020202020204" pitchFamily="34" charset="0"/>
              </a:rPr>
              <a:t>      </a:t>
            </a:r>
            <a:r>
              <a:rPr lang="fr-FR" sz="1800" dirty="0">
                <a:solidFill>
                  <a:schemeClr val="bg1"/>
                </a:solidFill>
                <a:latin typeface="Helvetica Light" panose="020B0403020202020204" pitchFamily="34" charset="0"/>
              </a:rPr>
              <a:t>Préparation</a:t>
            </a:r>
            <a:r>
              <a:rPr lang="fr-FR" sz="1800" dirty="0">
                <a:solidFill>
                  <a:schemeClr val="bg1"/>
                </a:solidFill>
                <a:latin typeface="Helvetica Light" panose="020B0403020202020204" pitchFamily="34" charset="0"/>
              </a:rPr>
              <a:t> </a:t>
            </a:r>
            <a:br>
              <a:rPr lang="fr-FR" sz="1800" dirty="0">
                <a:solidFill>
                  <a:schemeClr val="bg1"/>
                </a:solidFill>
                <a:latin typeface="Helvetica Light" panose="020B0403020202020204" pitchFamily="34" charset="0"/>
              </a:rPr>
            </a:br>
            <a:r>
              <a:rPr lang="fr-FR" sz="1800" dirty="0">
                <a:solidFill>
                  <a:schemeClr val="bg1"/>
                </a:solidFill>
                <a:latin typeface="Helvetica Light" panose="020B0403020202020204" pitchFamily="34" charset="0"/>
              </a:rPr>
              <a:t>      </a:t>
            </a:r>
            <a:r>
              <a:rPr lang="fr-FR" sz="1800" dirty="0">
                <a:solidFill>
                  <a:schemeClr val="bg1"/>
                </a:solidFill>
                <a:latin typeface="Helvetica Light" panose="020B0403020202020204" pitchFamily="34" charset="0"/>
              </a:rPr>
              <a:t>Entrainement</a:t>
            </a:r>
            <a:br>
              <a:rPr lang="fr-FR" sz="1800" dirty="0">
                <a:solidFill>
                  <a:schemeClr val="bg1"/>
                </a:solidFill>
                <a:latin typeface="Helvetica Light" panose="020B0403020202020204" pitchFamily="34" charset="0"/>
              </a:rPr>
            </a:br>
            <a:r>
              <a:rPr lang="fr-FR" sz="1800" dirty="0">
                <a:solidFill>
                  <a:schemeClr val="bg1"/>
                </a:solidFill>
                <a:latin typeface="Helvetica Light" panose="020B0403020202020204" pitchFamily="34" charset="0"/>
              </a:rPr>
              <a:t>      Évaluation</a:t>
            </a:r>
            <a:r>
              <a:rPr lang="fr-FR" sz="1800" b="1" dirty="0">
                <a:solidFill>
                  <a:srgbClr val="FFC97F"/>
                </a:solidFill>
                <a:latin typeface="Helvetica" pitchFamily="2" charset="0"/>
              </a:rPr>
              <a:t> </a:t>
            </a:r>
            <a:br>
              <a:rPr lang="fr-FR" dirty="0">
                <a:solidFill>
                  <a:schemeClr val="bg1"/>
                </a:solidFill>
              </a:rPr>
            </a:br>
            <a:r>
              <a:rPr lang="fr-FR" dirty="0">
                <a:solidFill>
                  <a:schemeClr val="bg1"/>
                </a:solidFill>
                <a:latin typeface="Helvetica Light" panose="020B0403020202020204" pitchFamily="34" charset="0"/>
              </a:rPr>
              <a:t>Prédiction finale</a:t>
            </a:r>
            <a:br>
              <a:rPr lang="fr-FR" b="1" dirty="0">
                <a:solidFill>
                  <a:srgbClr val="FFC97F"/>
                </a:solidFill>
                <a:latin typeface="Helvetica" pitchFamily="2" charset="0"/>
              </a:rPr>
            </a:br>
            <a:r>
              <a:rPr lang="fr-FR" b="1" dirty="0">
                <a:solidFill>
                  <a:srgbClr val="FFC97F"/>
                </a:solidFill>
                <a:latin typeface="Helvetica" pitchFamily="2" charset="0"/>
              </a:rPr>
              <a:t>Piste de progression 1/2</a:t>
            </a:r>
          </a:p>
        </p:txBody>
      </p:sp>
      <p:pic>
        <p:nvPicPr>
          <p:cNvPr id="17410" name="Picture 2">
            <a:extLst>
              <a:ext uri="{FF2B5EF4-FFF2-40B4-BE49-F238E27FC236}">
                <a16:creationId xmlns:a16="http://schemas.microsoft.com/office/drawing/2014/main" id="{2E66DA7D-6882-14C8-6BD5-B4B47E7B5C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0600" y="1775827"/>
            <a:ext cx="8045111" cy="3451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34423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959DFD5-809E-654F-91EA-7CFDF179CB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 anchorCtr="0"/>
          <a:lstStyle/>
          <a:p>
            <a:r>
              <a:rPr lang="fr-FR" dirty="0"/>
              <a:t>Avoir une cohérence entre l’énergie consommée par unité de surface et l’énergie totale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08A1761-70F0-9B3B-2951-5CC8BCAFB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92BD7-409D-D147-97AC-D11144A0E239}" type="datetime1">
              <a:rPr lang="fr-FR" smtClean="0"/>
              <a:t>15/10/2022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D85E8CA-DAC4-9D8C-08FE-F477861A7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Neutralité carbone 2050 : prédiction des émissions de CO2 et de la consommation totale</a:t>
            </a:r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08F4D81-166A-040D-A179-090CE37C2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0BBCD936-5DD5-4F2F-092B-7624F5720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752746" cy="4601183"/>
          </a:xfrm>
        </p:spPr>
        <p:txBody>
          <a:bodyPr anchor="t" anchorCtr="0"/>
          <a:lstStyle/>
          <a:p>
            <a:r>
              <a:rPr lang="fr-FR" b="1" dirty="0">
                <a:solidFill>
                  <a:schemeClr val="bg1"/>
                </a:solidFill>
                <a:latin typeface="Helvetica" pitchFamily="2" charset="0"/>
              </a:rPr>
              <a:t>Sommaire</a:t>
            </a:r>
            <a:br>
              <a:rPr lang="fr-FR" dirty="0"/>
            </a:br>
            <a:br>
              <a:rPr lang="fr-FR" dirty="0"/>
            </a:br>
            <a:r>
              <a:rPr lang="fr-FR" dirty="0">
                <a:solidFill>
                  <a:prstClr val="white"/>
                </a:solidFill>
              </a:rPr>
              <a:t>Objectifs </a:t>
            </a:r>
            <a:br>
              <a:rPr lang="fr-FR" dirty="0">
                <a:solidFill>
                  <a:prstClr val="white"/>
                </a:solidFill>
              </a:rPr>
            </a:br>
            <a:r>
              <a:rPr lang="fr-FR" dirty="0">
                <a:solidFill>
                  <a:prstClr val="white"/>
                </a:solidFill>
              </a:rPr>
              <a:t>Jeu de données</a:t>
            </a:r>
            <a:br>
              <a:rPr lang="fr-FR" dirty="0">
                <a:solidFill>
                  <a:prstClr val="white"/>
                </a:solidFill>
              </a:rPr>
            </a:br>
            <a:r>
              <a:rPr lang="fr-FR" dirty="0">
                <a:solidFill>
                  <a:schemeClr val="bg1"/>
                </a:solidFill>
                <a:latin typeface="Helvetica Light" panose="020B0403020202020204" pitchFamily="34" charset="0"/>
              </a:rPr>
              <a:t>Process</a:t>
            </a:r>
            <a:br>
              <a:rPr lang="fr-FR" dirty="0">
                <a:solidFill>
                  <a:prstClr val="white"/>
                </a:solidFill>
              </a:rPr>
            </a:br>
            <a:r>
              <a:rPr lang="fr-FR" dirty="0" err="1">
                <a:solidFill>
                  <a:schemeClr val="bg1"/>
                </a:solidFill>
                <a:latin typeface="Helvetica Light" panose="020B0403020202020204" pitchFamily="34" charset="0"/>
              </a:rPr>
              <a:t>Feature</a:t>
            </a:r>
            <a:r>
              <a:rPr lang="fr-FR" dirty="0">
                <a:solidFill>
                  <a:schemeClr val="bg1"/>
                </a:solidFill>
                <a:latin typeface="Helvetica Light" panose="020B0403020202020204" pitchFamily="34" charset="0"/>
              </a:rPr>
              <a:t> engineering</a:t>
            </a:r>
            <a:br>
              <a:rPr lang="fr-FR" b="1" dirty="0">
                <a:solidFill>
                  <a:srgbClr val="FFC000"/>
                </a:solidFill>
                <a:latin typeface="Helvetica" pitchFamily="2" charset="0"/>
              </a:rPr>
            </a:br>
            <a:r>
              <a:rPr lang="fr-FR" sz="1800" dirty="0">
                <a:solidFill>
                  <a:srgbClr val="000000"/>
                </a:solidFill>
              </a:rPr>
              <a:t>      </a:t>
            </a:r>
            <a:r>
              <a:rPr lang="fr-FR" sz="1800" dirty="0">
                <a:solidFill>
                  <a:prstClr val="white"/>
                </a:solidFill>
              </a:rPr>
              <a:t>Jeux de </a:t>
            </a:r>
            <a:r>
              <a:rPr lang="fr-FR" sz="1800" dirty="0" err="1">
                <a:solidFill>
                  <a:prstClr val="white"/>
                </a:solidFill>
              </a:rPr>
              <a:t>features</a:t>
            </a:r>
            <a:br>
              <a:rPr lang="fr-FR" sz="1800" dirty="0">
                <a:solidFill>
                  <a:prstClr val="white"/>
                </a:solidFill>
              </a:rPr>
            </a:br>
            <a:r>
              <a:rPr lang="fr-FR" sz="1800" dirty="0"/>
              <a:t>      </a:t>
            </a:r>
            <a:r>
              <a:rPr lang="fr-FR" sz="1800" dirty="0">
                <a:solidFill>
                  <a:schemeClr val="bg1"/>
                </a:solidFill>
                <a:latin typeface="Helvetica Light" panose="020B0403020202020204" pitchFamily="34" charset="0"/>
              </a:rPr>
              <a:t>Transformation log</a:t>
            </a:r>
            <a:br>
              <a:rPr lang="fr-FR" sz="1800" dirty="0">
                <a:solidFill>
                  <a:srgbClr val="000000"/>
                </a:solidFill>
              </a:rPr>
            </a:br>
            <a:r>
              <a:rPr lang="fr-FR" sz="1800" dirty="0"/>
              <a:t>      </a:t>
            </a:r>
            <a:r>
              <a:rPr lang="fr-FR" sz="1800" dirty="0" err="1">
                <a:solidFill>
                  <a:schemeClr val="bg1"/>
                </a:solidFill>
                <a:latin typeface="Helvetica Light" panose="020B0403020202020204" pitchFamily="34" charset="0"/>
              </a:rPr>
              <a:t>EnergyStarScore</a:t>
            </a:r>
            <a:br>
              <a:rPr lang="fr-FR" sz="1800" dirty="0">
                <a:solidFill>
                  <a:schemeClr val="bg1"/>
                </a:solidFill>
              </a:rPr>
            </a:br>
            <a:r>
              <a:rPr lang="fr-FR" dirty="0">
                <a:solidFill>
                  <a:schemeClr val="bg1"/>
                </a:solidFill>
                <a:latin typeface="Helvetica Light" panose="020B0403020202020204" pitchFamily="34" charset="0"/>
              </a:rPr>
              <a:t>Modélisation</a:t>
            </a:r>
            <a:br>
              <a:rPr lang="fr-FR" b="1" dirty="0">
                <a:solidFill>
                  <a:srgbClr val="FFC97F"/>
                </a:solidFill>
                <a:latin typeface="Helvetica" pitchFamily="2" charset="0"/>
              </a:rPr>
            </a:br>
            <a:r>
              <a:rPr lang="fr-FR" sz="1800" dirty="0">
                <a:solidFill>
                  <a:schemeClr val="bg1"/>
                </a:solidFill>
                <a:latin typeface="Helvetica Light" panose="020B0403020202020204" pitchFamily="34" charset="0"/>
              </a:rPr>
              <a:t>      </a:t>
            </a:r>
            <a:r>
              <a:rPr lang="fr-FR" sz="1800" dirty="0">
                <a:solidFill>
                  <a:schemeClr val="bg1"/>
                </a:solidFill>
                <a:latin typeface="Helvetica Light" panose="020B0403020202020204" pitchFamily="34" charset="0"/>
              </a:rPr>
              <a:t>Préparation</a:t>
            </a:r>
            <a:r>
              <a:rPr lang="fr-FR" sz="1800" dirty="0">
                <a:solidFill>
                  <a:schemeClr val="bg1"/>
                </a:solidFill>
                <a:latin typeface="Helvetica Light" panose="020B0403020202020204" pitchFamily="34" charset="0"/>
              </a:rPr>
              <a:t> </a:t>
            </a:r>
            <a:br>
              <a:rPr lang="fr-FR" sz="1800" dirty="0">
                <a:solidFill>
                  <a:schemeClr val="bg1"/>
                </a:solidFill>
                <a:latin typeface="Helvetica Light" panose="020B0403020202020204" pitchFamily="34" charset="0"/>
              </a:rPr>
            </a:br>
            <a:r>
              <a:rPr lang="fr-FR" sz="1800" dirty="0">
                <a:solidFill>
                  <a:schemeClr val="bg1"/>
                </a:solidFill>
                <a:latin typeface="Helvetica Light" panose="020B0403020202020204" pitchFamily="34" charset="0"/>
              </a:rPr>
              <a:t>      </a:t>
            </a:r>
            <a:r>
              <a:rPr lang="fr-FR" sz="1800" dirty="0">
                <a:solidFill>
                  <a:schemeClr val="bg1"/>
                </a:solidFill>
                <a:latin typeface="Helvetica Light" panose="020B0403020202020204" pitchFamily="34" charset="0"/>
              </a:rPr>
              <a:t>Entrainement</a:t>
            </a:r>
            <a:br>
              <a:rPr lang="fr-FR" sz="1800" dirty="0">
                <a:solidFill>
                  <a:schemeClr val="bg1"/>
                </a:solidFill>
                <a:latin typeface="Helvetica Light" panose="020B0403020202020204" pitchFamily="34" charset="0"/>
              </a:rPr>
            </a:br>
            <a:r>
              <a:rPr lang="fr-FR" sz="1800" dirty="0">
                <a:solidFill>
                  <a:schemeClr val="bg1"/>
                </a:solidFill>
                <a:latin typeface="Helvetica Light" panose="020B0403020202020204" pitchFamily="34" charset="0"/>
              </a:rPr>
              <a:t>      Évaluation</a:t>
            </a:r>
            <a:r>
              <a:rPr lang="fr-FR" sz="1800" b="1" dirty="0">
                <a:solidFill>
                  <a:srgbClr val="FFC97F"/>
                </a:solidFill>
                <a:latin typeface="Helvetica" pitchFamily="2" charset="0"/>
              </a:rPr>
              <a:t> </a:t>
            </a:r>
            <a:br>
              <a:rPr lang="fr-FR" dirty="0">
                <a:solidFill>
                  <a:schemeClr val="bg1"/>
                </a:solidFill>
              </a:rPr>
            </a:br>
            <a:r>
              <a:rPr lang="fr-FR" dirty="0">
                <a:solidFill>
                  <a:schemeClr val="bg1"/>
                </a:solidFill>
                <a:latin typeface="Helvetica Light" panose="020B0403020202020204" pitchFamily="34" charset="0"/>
              </a:rPr>
              <a:t>Prédiction finale</a:t>
            </a:r>
            <a:br>
              <a:rPr lang="fr-FR" b="1" dirty="0">
                <a:solidFill>
                  <a:srgbClr val="FFC97F"/>
                </a:solidFill>
                <a:latin typeface="Helvetica" pitchFamily="2" charset="0"/>
              </a:rPr>
            </a:br>
            <a:r>
              <a:rPr lang="fr-FR" b="1" dirty="0">
                <a:solidFill>
                  <a:srgbClr val="FFC97F"/>
                </a:solidFill>
                <a:latin typeface="Helvetica" pitchFamily="2" charset="0"/>
              </a:rPr>
              <a:t>Piste de progression 2/2</a:t>
            </a:r>
          </a:p>
        </p:txBody>
      </p:sp>
      <p:pic>
        <p:nvPicPr>
          <p:cNvPr id="18434" name="Picture 2">
            <a:extLst>
              <a:ext uri="{FF2B5EF4-FFF2-40B4-BE49-F238E27FC236}">
                <a16:creationId xmlns:a16="http://schemas.microsoft.com/office/drawing/2014/main" id="{7647852B-8FC4-731A-AA53-040D1C54E3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6518" y="1764298"/>
            <a:ext cx="8140700" cy="3695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8940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ZoneTexte 52">
            <a:extLst>
              <a:ext uri="{FF2B5EF4-FFF2-40B4-BE49-F238E27FC236}">
                <a16:creationId xmlns:a16="http://schemas.microsoft.com/office/drawing/2014/main" id="{638FC2E2-DDD9-D637-D1B8-91CC7B92567D}"/>
              </a:ext>
            </a:extLst>
          </p:cNvPr>
          <p:cNvSpPr txBox="1"/>
          <p:nvPr/>
        </p:nvSpPr>
        <p:spPr>
          <a:xfrm>
            <a:off x="7533901" y="773988"/>
            <a:ext cx="3946456" cy="2862322"/>
          </a:xfrm>
          <a:prstGeom prst="rect">
            <a:avLst/>
          </a:prstGeom>
          <a:solidFill>
            <a:srgbClr val="E5E5E5"/>
          </a:solidFill>
          <a:ln w="19050">
            <a:solidFill>
              <a:srgbClr val="4A66AC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fr-FR" b="1" dirty="0">
                <a:solidFill>
                  <a:srgbClr val="4A66AC"/>
                </a:solidFill>
                <a:latin typeface="Helvetica" pitchFamily="2" charset="0"/>
              </a:rPr>
              <a:t>Bâtiment</a:t>
            </a:r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4904E0E0-B985-14A9-180A-C3A51AF2F427}"/>
              </a:ext>
            </a:extLst>
          </p:cNvPr>
          <p:cNvSpPr txBox="1"/>
          <p:nvPr/>
        </p:nvSpPr>
        <p:spPr>
          <a:xfrm>
            <a:off x="3787256" y="773988"/>
            <a:ext cx="3746645" cy="2862322"/>
          </a:xfrm>
          <a:prstGeom prst="rect">
            <a:avLst/>
          </a:prstGeom>
          <a:solidFill>
            <a:srgbClr val="E5E5E5"/>
          </a:solidFill>
          <a:ln w="19050">
            <a:solidFill>
              <a:srgbClr val="4A66AC"/>
            </a:solidFill>
          </a:ln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4A66AC"/>
                </a:solidFill>
                <a:latin typeface="Helvetica" pitchFamily="2" charset="0"/>
              </a:rPr>
              <a:t>Exposition extérieure</a:t>
            </a:r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CADA8CD5-5536-106B-D37F-C2BDDEAD0FDA}"/>
              </a:ext>
            </a:extLst>
          </p:cNvPr>
          <p:cNvSpPr txBox="1"/>
          <p:nvPr/>
        </p:nvSpPr>
        <p:spPr>
          <a:xfrm>
            <a:off x="7494582" y="3479485"/>
            <a:ext cx="3985775" cy="2585323"/>
          </a:xfrm>
          <a:prstGeom prst="rect">
            <a:avLst/>
          </a:prstGeom>
          <a:solidFill>
            <a:srgbClr val="E5E5E5"/>
          </a:solidFill>
          <a:ln w="19050">
            <a:solidFill>
              <a:srgbClr val="4A66AC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fr-FR" b="1" dirty="0">
                <a:solidFill>
                  <a:srgbClr val="4A66AC"/>
                </a:solidFill>
                <a:latin typeface="Helvetica" pitchFamily="2" charset="0"/>
              </a:rPr>
              <a:t>Énergies</a:t>
            </a:r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CC2613C2-70E8-EC82-4411-05ABA5C16111}"/>
              </a:ext>
            </a:extLst>
          </p:cNvPr>
          <p:cNvSpPr txBox="1"/>
          <p:nvPr/>
        </p:nvSpPr>
        <p:spPr>
          <a:xfrm>
            <a:off x="3782675" y="3479519"/>
            <a:ext cx="3711908" cy="2585323"/>
          </a:xfrm>
          <a:prstGeom prst="rect">
            <a:avLst/>
          </a:prstGeom>
          <a:solidFill>
            <a:srgbClr val="E5E5E5"/>
          </a:solidFill>
          <a:ln w="19050">
            <a:solidFill>
              <a:srgbClr val="4A66AC"/>
            </a:solidFill>
          </a:ln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4A66AC"/>
                </a:solidFill>
                <a:latin typeface="Helvetica" pitchFamily="2" charset="0"/>
              </a:rPr>
              <a:t>Utilisation</a:t>
            </a:r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136E73B0-67DD-A72F-56F7-08A69E78FA69}"/>
              </a:ext>
            </a:extLst>
          </p:cNvPr>
          <p:cNvSpPr/>
          <p:nvPr/>
        </p:nvSpPr>
        <p:spPr>
          <a:xfrm>
            <a:off x="6230987" y="2067863"/>
            <a:ext cx="2495868" cy="2495868"/>
          </a:xfrm>
          <a:prstGeom prst="ellipse">
            <a:avLst/>
          </a:prstGeom>
          <a:solidFill>
            <a:schemeClr val="bg1"/>
          </a:solidFill>
          <a:ln w="44450">
            <a:solidFill>
              <a:srgbClr val="4A66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bg1"/>
              </a:solidFill>
            </a:endParaRP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294AAE3-FFA3-581A-F9A5-208D67A82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92BD7-409D-D147-97AC-D11144A0E239}" type="datetime1">
              <a:rPr lang="fr-FR" smtClean="0"/>
              <a:t>15/10/2022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BBA715E-681B-A483-494A-8DE22E4A2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Neutralité</a:t>
            </a:r>
            <a:r>
              <a:rPr lang="en-US" dirty="0"/>
              <a:t> </a:t>
            </a:r>
            <a:r>
              <a:rPr lang="en-US" dirty="0" err="1"/>
              <a:t>carbone</a:t>
            </a:r>
            <a:r>
              <a:rPr lang="en-US" dirty="0"/>
              <a:t> 2050 : </a:t>
            </a:r>
            <a:r>
              <a:rPr lang="en-US" dirty="0" err="1"/>
              <a:t>prédiction</a:t>
            </a:r>
            <a:r>
              <a:rPr lang="en-US" dirty="0"/>
              <a:t> des </a:t>
            </a:r>
            <a:r>
              <a:rPr lang="en-US" dirty="0" err="1"/>
              <a:t>émissions</a:t>
            </a:r>
            <a:r>
              <a:rPr lang="en-US" dirty="0"/>
              <a:t> de CO2 et de la </a:t>
            </a:r>
            <a:r>
              <a:rPr lang="en-US" dirty="0" err="1"/>
              <a:t>consommation</a:t>
            </a:r>
            <a:r>
              <a:rPr lang="en-US" dirty="0"/>
              <a:t> </a:t>
            </a:r>
            <a:r>
              <a:rPr lang="en-US" dirty="0" err="1"/>
              <a:t>totale</a:t>
            </a:r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F15DA86-EF9C-E230-8C82-192E6FA1F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B3695279-F45E-7EDE-D14A-B40CE4564A09}"/>
              </a:ext>
            </a:extLst>
          </p:cNvPr>
          <p:cNvSpPr txBox="1"/>
          <p:nvPr/>
        </p:nvSpPr>
        <p:spPr>
          <a:xfrm>
            <a:off x="6302861" y="3535418"/>
            <a:ext cx="23647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>
                <a:latin typeface="Helvetica Light" panose="020B0403020202020204" pitchFamily="34" charset="0"/>
              </a:rPr>
              <a:t>Consommation totale</a:t>
            </a:r>
          </a:p>
          <a:p>
            <a:pPr algn="ctr"/>
            <a:r>
              <a:rPr lang="fr-FR" dirty="0">
                <a:latin typeface="Helvetica Light" panose="020B0403020202020204" pitchFamily="34" charset="0"/>
              </a:rPr>
              <a:t>GHG Emissions</a:t>
            </a:r>
          </a:p>
          <a:p>
            <a:pPr algn="ctr"/>
            <a:r>
              <a:rPr lang="fr-FR" dirty="0">
                <a:latin typeface="Helvetica Light" panose="020B0403020202020204" pitchFamily="34" charset="0"/>
              </a:rPr>
              <a:t>WN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250084BC-D988-FA64-C274-6B7C5845558D}"/>
              </a:ext>
            </a:extLst>
          </p:cNvPr>
          <p:cNvSpPr txBox="1"/>
          <p:nvPr/>
        </p:nvSpPr>
        <p:spPr>
          <a:xfrm>
            <a:off x="4193248" y="1364883"/>
            <a:ext cx="1914307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atin typeface="Helvetica Light" panose="020B0403020202020204" pitchFamily="34" charset="0"/>
              </a:rPr>
              <a:t>   Localisation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>
                <a:latin typeface="Helvetica Light" panose="020B0403020202020204" pitchFamily="34" charset="0"/>
              </a:rPr>
              <a:t>Adresse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>
                <a:latin typeface="Helvetica Light" panose="020B0403020202020204" pitchFamily="34" charset="0"/>
              </a:rPr>
              <a:t>Longitude/latitude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err="1">
                <a:latin typeface="Helvetica Light" panose="020B0403020202020204" pitchFamily="34" charset="0"/>
              </a:rPr>
              <a:t>ZipCode</a:t>
            </a:r>
            <a:endParaRPr lang="fr-FR" sz="1400" dirty="0">
              <a:latin typeface="Helvetica Light" panose="020B0403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err="1">
                <a:latin typeface="Helvetica Light" panose="020B0403020202020204" pitchFamily="34" charset="0"/>
              </a:rPr>
              <a:t>Neighborhood</a:t>
            </a:r>
            <a:endParaRPr lang="fr-FR" sz="1400" dirty="0">
              <a:latin typeface="Helvetica Light" panose="020B0403020202020204" pitchFamily="34" charset="0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E725F9EB-2F2D-F83F-C8F0-D00F21ED9853}"/>
              </a:ext>
            </a:extLst>
          </p:cNvPr>
          <p:cNvSpPr txBox="1"/>
          <p:nvPr/>
        </p:nvSpPr>
        <p:spPr>
          <a:xfrm>
            <a:off x="8857375" y="1187484"/>
            <a:ext cx="2613166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Helvetica Light" panose="020B0403020202020204" pitchFamily="34" charset="0"/>
              </a:rPr>
              <a:t>Année de construction</a:t>
            </a:r>
          </a:p>
          <a:p>
            <a:r>
              <a:rPr lang="fr-FR" dirty="0">
                <a:latin typeface="Helvetica Light" panose="020B0403020202020204" pitchFamily="34" charset="0"/>
              </a:rPr>
              <a:t>Matériaux, isolation</a:t>
            </a:r>
          </a:p>
          <a:p>
            <a:r>
              <a:rPr lang="fr-FR" dirty="0">
                <a:latin typeface="Helvetica Light" panose="020B0403020202020204" pitchFamily="34" charset="0"/>
              </a:rPr>
              <a:t>Surfaces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>
                <a:latin typeface="Helvetica Light" panose="020B0403020202020204" pitchFamily="34" charset="0"/>
              </a:rPr>
              <a:t>Surfaces construites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>
                <a:latin typeface="Helvetica Light" panose="020B0403020202020204" pitchFamily="34" charset="0"/>
              </a:rPr>
              <a:t>Nombre de bâtiments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>
                <a:latin typeface="Helvetica Light" panose="020B0403020202020204" pitchFamily="34" charset="0"/>
              </a:rPr>
              <a:t>Nombre d’étages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>
                <a:latin typeface="Helvetica Light" panose="020B0403020202020204" pitchFamily="34" charset="0"/>
              </a:rPr>
              <a:t>Surfaces des 3 premiers types d’utilisation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5A50DDD3-6C89-1808-7E20-FDCBCE941283}"/>
              </a:ext>
            </a:extLst>
          </p:cNvPr>
          <p:cNvSpPr txBox="1"/>
          <p:nvPr/>
        </p:nvSpPr>
        <p:spPr>
          <a:xfrm>
            <a:off x="4210079" y="4327410"/>
            <a:ext cx="2850460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atin typeface="Helvetica Light" panose="020B0403020202020204" pitchFamily="34" charset="0"/>
              </a:rPr>
              <a:t>Type d’utilisation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>
                <a:latin typeface="Helvetica Light" panose="020B0403020202020204" pitchFamily="34" charset="0"/>
              </a:rPr>
              <a:t>Type d’utilisation principale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>
                <a:latin typeface="Helvetica Light" panose="020B0403020202020204" pitchFamily="34" charset="0"/>
              </a:rPr>
              <a:t>3 premiers types d’utilisations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Light" panose="020B0403020202020204" pitchFamily="34" charset="0"/>
                <a:ea typeface="+mn-ea"/>
                <a:cs typeface="+mn-cs"/>
              </a:rPr>
              <a:t>Températures de </a:t>
            </a:r>
            <a:b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Light" panose="020B0403020202020204" pitchFamily="34" charset="0"/>
                <a:ea typeface="+mn-ea"/>
                <a:cs typeface="+mn-cs"/>
              </a:rPr>
            </a:b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Light" panose="020B0403020202020204" pitchFamily="34" charset="0"/>
                <a:ea typeface="+mn-ea"/>
                <a:cs typeface="+mn-cs"/>
              </a:rPr>
              <a:t>consigne</a:t>
            </a:r>
          </a:p>
          <a:p>
            <a:pPr>
              <a:defRPr/>
            </a:pPr>
            <a:r>
              <a:rPr lang="fr-FR" dirty="0">
                <a:latin typeface="Helvetica Light" panose="020B0403020202020204" pitchFamily="34" charset="0"/>
              </a:rPr>
              <a:t>Heures d’ouverture</a:t>
            </a:r>
          </a:p>
        </p:txBody>
      </p:sp>
      <p:pic>
        <p:nvPicPr>
          <p:cNvPr id="26" name="Picture 6" descr="Croix-Rouge illustration stock. Illustration du liquide - 12263791">
            <a:extLst>
              <a:ext uri="{FF2B5EF4-FFF2-40B4-BE49-F238E27FC236}">
                <a16:creationId xmlns:a16="http://schemas.microsoft.com/office/drawing/2014/main" id="{992D6E62-4D48-98A5-BA08-2335BE9BB9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6420" y="1528118"/>
            <a:ext cx="288110" cy="288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12" descr="Coche Vert D'isolement Sur Le Fond Transparent Illustration de Vecteur -  Illustration du croix, vert: 113459362">
            <a:extLst>
              <a:ext uri="{FF2B5EF4-FFF2-40B4-BE49-F238E27FC236}">
                <a16:creationId xmlns:a16="http://schemas.microsoft.com/office/drawing/2014/main" id="{D6C8CF88-6C73-7726-2CE7-F7AB5FFF57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4353" y="1196758"/>
            <a:ext cx="312244" cy="327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12" descr="Coche Vert D'isolement Sur Le Fond Transparent Illustration de Vecteur -  Illustration du croix, vert: 113459362">
            <a:extLst>
              <a:ext uri="{FF2B5EF4-FFF2-40B4-BE49-F238E27FC236}">
                <a16:creationId xmlns:a16="http://schemas.microsoft.com/office/drawing/2014/main" id="{477E24F5-40D4-EA68-4866-D81FBFF853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5163" y="5059435"/>
            <a:ext cx="287902" cy="302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ZoneTexte 34">
            <a:extLst>
              <a:ext uri="{FF2B5EF4-FFF2-40B4-BE49-F238E27FC236}">
                <a16:creationId xmlns:a16="http://schemas.microsoft.com/office/drawing/2014/main" id="{7827A0B2-DBDD-8640-1DE8-D893217F96B2}"/>
              </a:ext>
            </a:extLst>
          </p:cNvPr>
          <p:cNvSpPr txBox="1"/>
          <p:nvPr/>
        </p:nvSpPr>
        <p:spPr>
          <a:xfrm>
            <a:off x="8950024" y="4543008"/>
            <a:ext cx="228780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>
                <a:latin typeface="Helvetica Light" panose="020B0403020202020204" pitchFamily="34" charset="0"/>
              </a:rPr>
              <a:t>Scoring</a:t>
            </a:r>
            <a:r>
              <a:rPr lang="fr-FR" dirty="0">
                <a:latin typeface="Helvetica Light" panose="020B0403020202020204" pitchFamily="34" charset="0"/>
              </a:rPr>
              <a:t> énergétique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err="1">
                <a:latin typeface="Helvetica Light" panose="020B0403020202020204" pitchFamily="34" charset="0"/>
              </a:rPr>
              <a:t>EnergyStar</a:t>
            </a:r>
            <a:endParaRPr lang="fr-FR" sz="1400" dirty="0">
              <a:latin typeface="Helvetica Light" panose="020B0403020202020204" pitchFamily="34" charset="0"/>
            </a:endParaRPr>
          </a:p>
          <a:p>
            <a:r>
              <a:rPr lang="fr-FR" dirty="0">
                <a:latin typeface="Helvetica Light" panose="020B0403020202020204" pitchFamily="34" charset="0"/>
              </a:rPr>
              <a:t>Types d’énergie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>
                <a:latin typeface="Helvetica Light" panose="020B0403020202020204" pitchFamily="34" charset="0"/>
              </a:rPr>
              <a:t>Répartition</a:t>
            </a:r>
            <a:endParaRPr lang="fr-FR" dirty="0">
              <a:latin typeface="Helvetica Light" panose="020B0403020202020204" pitchFamily="34" charset="0"/>
            </a:endParaRPr>
          </a:p>
        </p:txBody>
      </p:sp>
      <p:pic>
        <p:nvPicPr>
          <p:cNvPr id="37" name="Picture 12" descr="Coche Vert D'isolement Sur Le Fond Transparent Illustration de Vecteur -  Illustration du croix, vert: 113459362">
            <a:extLst>
              <a:ext uri="{FF2B5EF4-FFF2-40B4-BE49-F238E27FC236}">
                <a16:creationId xmlns:a16="http://schemas.microsoft.com/office/drawing/2014/main" id="{16DD8985-59EB-451D-E74D-7D163E9810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2901" y="1810915"/>
            <a:ext cx="301629" cy="316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6" descr="Croix-Rouge illustration stock. Illustration du liquide - 12263791">
            <a:extLst>
              <a:ext uri="{FF2B5EF4-FFF2-40B4-BE49-F238E27FC236}">
                <a16:creationId xmlns:a16="http://schemas.microsoft.com/office/drawing/2014/main" id="{563EBCCC-B14D-B9CC-0FC0-B5D8F1968C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7656" y="5059435"/>
            <a:ext cx="287020" cy="287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6" descr="Croix-Rouge illustration stock. Illustration du liquide - 12263791">
            <a:extLst>
              <a:ext uri="{FF2B5EF4-FFF2-40B4-BE49-F238E27FC236}">
                <a16:creationId xmlns:a16="http://schemas.microsoft.com/office/drawing/2014/main" id="{E69AE0C6-63C2-F171-72BD-018E41BD7D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0383" y="5620226"/>
            <a:ext cx="287019" cy="287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12" descr="Coche Vert D'isolement Sur Le Fond Transparent Illustration de Vecteur -  Illustration du croix, vert: 113459362">
            <a:extLst>
              <a:ext uri="{FF2B5EF4-FFF2-40B4-BE49-F238E27FC236}">
                <a16:creationId xmlns:a16="http://schemas.microsoft.com/office/drawing/2014/main" id="{5962CFD0-E4E5-B8BD-1195-44753E98CA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2083" y="1352649"/>
            <a:ext cx="302593" cy="317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12" descr="Coche Vert D'isolement Sur Le Fond Transparent Illustration de Vecteur -  Illustration du croix, vert: 113459362">
            <a:extLst>
              <a:ext uri="{FF2B5EF4-FFF2-40B4-BE49-F238E27FC236}">
                <a16:creationId xmlns:a16="http://schemas.microsoft.com/office/drawing/2014/main" id="{2DBC2B91-2BA4-7953-4D77-3A701C69E9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3303" y="4327410"/>
            <a:ext cx="287020" cy="301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Graphique 29" descr="Point d’interrogation avec un remplissage uni">
            <a:extLst>
              <a:ext uri="{FF2B5EF4-FFF2-40B4-BE49-F238E27FC236}">
                <a16:creationId xmlns:a16="http://schemas.microsoft.com/office/drawing/2014/main" id="{911EDD3C-43F1-CC6F-BF7F-93302DF34BA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492673" y="4499346"/>
            <a:ext cx="408527" cy="408527"/>
          </a:xfrm>
          <a:prstGeom prst="rect">
            <a:avLst/>
          </a:prstGeom>
        </p:spPr>
      </p:pic>
      <p:pic>
        <p:nvPicPr>
          <p:cNvPr id="12" name="Espace réservé du contenu 11" descr="Ville avec un remplissage uni">
            <a:extLst>
              <a:ext uri="{FF2B5EF4-FFF2-40B4-BE49-F238E27FC236}">
                <a16:creationId xmlns:a16="http://schemas.microsoft.com/office/drawing/2014/main" id="{6876E5A5-374F-28ED-C473-8BE87A7243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636581" y="2124730"/>
            <a:ext cx="1693535" cy="1693535"/>
          </a:xfrm>
        </p:spPr>
      </p:pic>
      <p:sp>
        <p:nvSpPr>
          <p:cNvPr id="61" name="Titre 1">
            <a:extLst>
              <a:ext uri="{FF2B5EF4-FFF2-40B4-BE49-F238E27FC236}">
                <a16:creationId xmlns:a16="http://schemas.microsoft.com/office/drawing/2014/main" id="{A7E3BEC8-2D3F-BFD2-7B3C-A84CC3134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752746" cy="4601183"/>
          </a:xfrm>
        </p:spPr>
        <p:txBody>
          <a:bodyPr anchor="t" anchorCtr="0"/>
          <a:lstStyle/>
          <a:p>
            <a:r>
              <a:rPr lang="fr-FR" b="1" dirty="0">
                <a:solidFill>
                  <a:schemeClr val="bg1"/>
                </a:solidFill>
                <a:latin typeface="Helvetica" pitchFamily="2" charset="0"/>
              </a:rPr>
              <a:t>Sommaire</a:t>
            </a:r>
            <a:br>
              <a:rPr lang="fr-FR" dirty="0"/>
            </a:br>
            <a:br>
              <a:rPr lang="fr-FR" dirty="0"/>
            </a:br>
            <a:r>
              <a:rPr lang="fr-FR" b="1" dirty="0">
                <a:solidFill>
                  <a:srgbClr val="FFC97F"/>
                </a:solidFill>
                <a:latin typeface="Helvetica" pitchFamily="2" charset="0"/>
              </a:rPr>
              <a:t>Objectifs</a:t>
            </a:r>
            <a:r>
              <a:rPr lang="fr-FR" dirty="0">
                <a:solidFill>
                  <a:prstClr val="white"/>
                </a:solidFill>
              </a:rPr>
              <a:t> </a:t>
            </a:r>
            <a:br>
              <a:rPr lang="fr-FR" dirty="0">
                <a:solidFill>
                  <a:prstClr val="white"/>
                </a:solidFill>
              </a:rPr>
            </a:br>
            <a:r>
              <a:rPr lang="fr-FR" dirty="0">
                <a:solidFill>
                  <a:schemeClr val="bg1"/>
                </a:solidFill>
                <a:latin typeface="Helvetica Light" panose="020B0403020202020204" pitchFamily="34" charset="0"/>
              </a:rPr>
              <a:t>Jeu de données</a:t>
            </a:r>
            <a:br>
              <a:rPr lang="fr-FR" dirty="0">
                <a:solidFill>
                  <a:prstClr val="white"/>
                </a:solidFill>
              </a:rPr>
            </a:br>
            <a:r>
              <a:rPr lang="fr-FR" dirty="0">
                <a:solidFill>
                  <a:schemeClr val="bg1"/>
                </a:solidFill>
                <a:latin typeface="Helvetica Light" panose="020B0403020202020204" pitchFamily="34" charset="0"/>
              </a:rPr>
              <a:t>Process</a:t>
            </a:r>
            <a:br>
              <a:rPr lang="fr-FR" dirty="0">
                <a:solidFill>
                  <a:prstClr val="white"/>
                </a:solidFill>
              </a:rPr>
            </a:br>
            <a:r>
              <a:rPr lang="fr-FR" dirty="0" err="1">
                <a:solidFill>
                  <a:schemeClr val="bg1"/>
                </a:solidFill>
                <a:latin typeface="Helvetica Light" panose="020B0403020202020204" pitchFamily="34" charset="0"/>
              </a:rPr>
              <a:t>Feature</a:t>
            </a:r>
            <a:r>
              <a:rPr lang="fr-FR" dirty="0">
                <a:solidFill>
                  <a:schemeClr val="bg1"/>
                </a:solidFill>
                <a:latin typeface="Helvetica Light" panose="020B0403020202020204" pitchFamily="34" charset="0"/>
              </a:rPr>
              <a:t> engineering</a:t>
            </a:r>
            <a:br>
              <a:rPr lang="fr-FR" b="1" dirty="0">
                <a:solidFill>
                  <a:srgbClr val="FFC000"/>
                </a:solidFill>
                <a:latin typeface="Helvetica" pitchFamily="2" charset="0"/>
              </a:rPr>
            </a:br>
            <a:r>
              <a:rPr lang="fr-FR" sz="1800" dirty="0">
                <a:solidFill>
                  <a:srgbClr val="FFC000"/>
                </a:solidFill>
                <a:latin typeface="Helvetica Light" panose="020B0403020202020204" pitchFamily="34" charset="0"/>
              </a:rPr>
              <a:t>     </a:t>
            </a:r>
            <a:r>
              <a:rPr lang="fr-FR" sz="1800" dirty="0">
                <a:solidFill>
                  <a:srgbClr val="000000"/>
                </a:solidFill>
                <a:latin typeface="Helvetica Light" panose="020B0403020202020204" pitchFamily="34" charset="0"/>
              </a:rPr>
              <a:t> </a:t>
            </a:r>
            <a:r>
              <a:rPr lang="fr-FR" sz="1800" dirty="0">
                <a:solidFill>
                  <a:schemeClr val="bg1"/>
                </a:solidFill>
                <a:latin typeface="Helvetica Light" panose="020B0403020202020204" pitchFamily="34" charset="0"/>
              </a:rPr>
              <a:t>Transformation log</a:t>
            </a:r>
            <a:br>
              <a:rPr lang="fr-FR" sz="1800" dirty="0">
                <a:solidFill>
                  <a:srgbClr val="000000"/>
                </a:solidFill>
              </a:rPr>
            </a:br>
            <a:r>
              <a:rPr lang="fr-FR" sz="1800" dirty="0">
                <a:solidFill>
                  <a:srgbClr val="000000"/>
                </a:solidFill>
              </a:rPr>
              <a:t>      </a:t>
            </a:r>
            <a:r>
              <a:rPr lang="fr-FR" sz="1800" dirty="0">
                <a:solidFill>
                  <a:schemeClr val="bg1"/>
                </a:solidFill>
                <a:latin typeface="Helvetica Light" panose="020B0403020202020204" pitchFamily="34" charset="0"/>
              </a:rPr>
              <a:t>Jeux de </a:t>
            </a:r>
            <a:r>
              <a:rPr lang="fr-FR" sz="1800" dirty="0" err="1">
                <a:solidFill>
                  <a:schemeClr val="bg1"/>
                </a:solidFill>
                <a:latin typeface="Helvetica Light" panose="020B0403020202020204" pitchFamily="34" charset="0"/>
              </a:rPr>
              <a:t>features</a:t>
            </a:r>
            <a:br>
              <a:rPr lang="fr-FR" sz="1800" dirty="0">
                <a:solidFill>
                  <a:srgbClr val="000000"/>
                </a:solidFill>
              </a:rPr>
            </a:br>
            <a:r>
              <a:rPr lang="fr-FR" sz="1800" dirty="0"/>
              <a:t>      </a:t>
            </a:r>
            <a:r>
              <a:rPr lang="fr-FR" sz="1800" dirty="0" err="1">
                <a:solidFill>
                  <a:schemeClr val="bg1"/>
                </a:solidFill>
                <a:latin typeface="Helvetica Light" panose="020B0403020202020204" pitchFamily="34" charset="0"/>
              </a:rPr>
              <a:t>EnergyStarScore</a:t>
            </a:r>
            <a:br>
              <a:rPr lang="fr-FR" sz="1800" dirty="0">
                <a:solidFill>
                  <a:schemeClr val="bg1"/>
                </a:solidFill>
              </a:rPr>
            </a:br>
            <a:r>
              <a:rPr lang="fr-FR" dirty="0">
                <a:solidFill>
                  <a:schemeClr val="bg1"/>
                </a:solidFill>
                <a:latin typeface="Helvetica Light" panose="020B0403020202020204" pitchFamily="34" charset="0"/>
              </a:rPr>
              <a:t>Modélisation</a:t>
            </a:r>
            <a:br>
              <a:rPr lang="fr-FR" dirty="0">
                <a:solidFill>
                  <a:schemeClr val="bg1"/>
                </a:solidFill>
                <a:latin typeface="Helvetica Light" panose="020B0403020202020204" pitchFamily="34" charset="0"/>
              </a:rPr>
            </a:br>
            <a:r>
              <a:rPr lang="fr-FR" sz="1800" dirty="0">
                <a:solidFill>
                  <a:schemeClr val="bg1"/>
                </a:solidFill>
                <a:latin typeface="Helvetica Light" panose="020B0403020202020204" pitchFamily="34" charset="0"/>
              </a:rPr>
              <a:t>      Préparation</a:t>
            </a:r>
            <a:r>
              <a:rPr lang="fr-FR" sz="1800" dirty="0">
                <a:solidFill>
                  <a:schemeClr val="bg1"/>
                </a:solidFill>
                <a:latin typeface="Helvetica Light" panose="020B0403020202020204" pitchFamily="34" charset="0"/>
              </a:rPr>
              <a:t> </a:t>
            </a:r>
            <a:br>
              <a:rPr lang="fr-FR" sz="1800" dirty="0">
                <a:solidFill>
                  <a:schemeClr val="bg1"/>
                </a:solidFill>
                <a:latin typeface="Helvetica Light" panose="020B0403020202020204" pitchFamily="34" charset="0"/>
              </a:rPr>
            </a:br>
            <a:r>
              <a:rPr lang="fr-FR" sz="1800" dirty="0">
                <a:solidFill>
                  <a:schemeClr val="bg1"/>
                </a:solidFill>
                <a:latin typeface="Helvetica Light" panose="020B0403020202020204" pitchFamily="34" charset="0"/>
              </a:rPr>
              <a:t>      Entrainement</a:t>
            </a:r>
            <a:br>
              <a:rPr lang="fr-FR" sz="1800" dirty="0">
                <a:solidFill>
                  <a:schemeClr val="bg1"/>
                </a:solidFill>
                <a:latin typeface="Helvetica Light" panose="020B0403020202020204" pitchFamily="34" charset="0"/>
              </a:rPr>
            </a:br>
            <a:r>
              <a:rPr lang="fr-FR" sz="1800" dirty="0">
                <a:solidFill>
                  <a:schemeClr val="bg1"/>
                </a:solidFill>
                <a:latin typeface="Helvetica Light" panose="020B0403020202020204" pitchFamily="34" charset="0"/>
              </a:rPr>
              <a:t>      Évaluation</a:t>
            </a:r>
            <a:br>
              <a:rPr lang="fr-FR" dirty="0">
                <a:solidFill>
                  <a:schemeClr val="bg1"/>
                </a:solidFill>
              </a:rPr>
            </a:br>
            <a:r>
              <a:rPr lang="fr-FR" dirty="0"/>
              <a:t>Prédiction finale</a:t>
            </a:r>
            <a:br>
              <a:rPr lang="fr-FR" dirty="0"/>
            </a:br>
            <a:r>
              <a:rPr lang="fr-FR" dirty="0">
                <a:solidFill>
                  <a:schemeClr val="bg1"/>
                </a:solidFill>
                <a:latin typeface="Helvetica Light" panose="020B0403020202020204" pitchFamily="34" charset="0"/>
              </a:rPr>
              <a:t>Piste de progression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59960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5" grpId="0" animBg="1"/>
      <p:bldP spid="54" grpId="0" animBg="1"/>
      <p:bldP spid="56" grpId="0" animBg="1"/>
      <p:bldP spid="14" grpId="0"/>
      <p:bldP spid="17" grpId="0"/>
      <p:bldP spid="24" grpId="0"/>
      <p:bldP spid="3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13F72F-676A-6BD0-8F84-FA2AD3BACE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Merci pour votre attention</a:t>
            </a:r>
          </a:p>
        </p:txBody>
      </p:sp>
    </p:spTree>
    <p:extLst>
      <p:ext uri="{BB962C8B-B14F-4D97-AF65-F5344CB8AC3E}">
        <p14:creationId xmlns:p14="http://schemas.microsoft.com/office/powerpoint/2010/main" val="798297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680BB82-673B-2AB0-7848-41143ADA4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92BD7-409D-D147-97AC-D11144A0E239}" type="datetime1">
              <a:rPr lang="fr-FR" smtClean="0"/>
              <a:t>15/10/2022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6A276D9-AE82-ADF4-9110-1C032741A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Neutralité carbone 2050 : prédiction des émissions de CO2 et de la consommation totale</a:t>
            </a:r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F77938C-7BAC-2BC3-295E-826C6F826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75961814-8701-00CD-A2AD-AFC78181A6F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3164" y="1941534"/>
            <a:ext cx="8179587" cy="4403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31ED4E2-397A-BA56-E09B-61CEDE3E84CB}"/>
              </a:ext>
            </a:extLst>
          </p:cNvPr>
          <p:cNvSpPr/>
          <p:nvPr/>
        </p:nvSpPr>
        <p:spPr>
          <a:xfrm>
            <a:off x="3970750" y="3169084"/>
            <a:ext cx="4371583" cy="3056351"/>
          </a:xfrm>
          <a:prstGeom prst="rect">
            <a:avLst/>
          </a:prstGeom>
          <a:solidFill>
            <a:srgbClr val="4A66AC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308780B-B56E-987A-E0BD-E90D1A0C93D3}"/>
              </a:ext>
            </a:extLst>
          </p:cNvPr>
          <p:cNvSpPr/>
          <p:nvPr/>
        </p:nvSpPr>
        <p:spPr>
          <a:xfrm>
            <a:off x="8342333" y="3169083"/>
            <a:ext cx="1628385" cy="3056351"/>
          </a:xfrm>
          <a:prstGeom prst="rect">
            <a:avLst/>
          </a:prstGeom>
          <a:solidFill>
            <a:srgbClr val="FF9300">
              <a:alpha val="3960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2D620A7-3105-2F25-93C7-56C9600AF41F}"/>
              </a:ext>
            </a:extLst>
          </p:cNvPr>
          <p:cNvSpPr/>
          <p:nvPr/>
        </p:nvSpPr>
        <p:spPr>
          <a:xfrm>
            <a:off x="10571967" y="3169082"/>
            <a:ext cx="318556" cy="3056351"/>
          </a:xfrm>
          <a:prstGeom prst="rect">
            <a:avLst/>
          </a:prstGeom>
          <a:solidFill>
            <a:srgbClr val="FF9300">
              <a:alpha val="3960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Accolade ouvrante 10">
            <a:extLst>
              <a:ext uri="{FF2B5EF4-FFF2-40B4-BE49-F238E27FC236}">
                <a16:creationId xmlns:a16="http://schemas.microsoft.com/office/drawing/2014/main" id="{0F95A5C0-602A-9517-B99C-F70AF3D73A6D}"/>
              </a:ext>
            </a:extLst>
          </p:cNvPr>
          <p:cNvSpPr/>
          <p:nvPr/>
        </p:nvSpPr>
        <p:spPr>
          <a:xfrm rot="5400000">
            <a:off x="5862179" y="-400833"/>
            <a:ext cx="588726" cy="437158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Accolade ouvrante 11">
            <a:extLst>
              <a:ext uri="{FF2B5EF4-FFF2-40B4-BE49-F238E27FC236}">
                <a16:creationId xmlns:a16="http://schemas.microsoft.com/office/drawing/2014/main" id="{8A2BD833-D0C3-209D-24F1-A40577D4EE64}"/>
              </a:ext>
            </a:extLst>
          </p:cNvPr>
          <p:cNvSpPr/>
          <p:nvPr/>
        </p:nvSpPr>
        <p:spPr>
          <a:xfrm rot="5400000">
            <a:off x="9322065" y="510864"/>
            <a:ext cx="588726" cy="2548191"/>
          </a:xfrm>
          <a:prstGeom prst="leftBrace">
            <a:avLst/>
          </a:prstGeom>
          <a:noFill/>
          <a:ln>
            <a:solidFill>
              <a:srgbClr val="FF9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A82E639F-04CB-530A-C72B-F094EA18CFA6}"/>
              </a:ext>
            </a:extLst>
          </p:cNvPr>
          <p:cNvSpPr txBox="1"/>
          <p:nvPr/>
        </p:nvSpPr>
        <p:spPr>
          <a:xfrm>
            <a:off x="5648228" y="1080461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>
                <a:latin typeface="Helvetica" pitchFamily="2" charset="0"/>
              </a:rPr>
              <a:t>Features</a:t>
            </a:r>
            <a:endParaRPr lang="fr-FR" dirty="0">
              <a:latin typeface="Helvetica" pitchFamily="2" charset="0"/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237DBDFE-B85E-901E-D092-86FE9666F6E8}"/>
              </a:ext>
            </a:extLst>
          </p:cNvPr>
          <p:cNvSpPr txBox="1"/>
          <p:nvPr/>
        </p:nvSpPr>
        <p:spPr>
          <a:xfrm>
            <a:off x="8515806" y="399557"/>
            <a:ext cx="220124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err="1">
                <a:latin typeface="Helvetica" pitchFamily="2" charset="0"/>
              </a:rPr>
              <a:t>Targets</a:t>
            </a:r>
            <a:endParaRPr lang="fr-FR" dirty="0">
              <a:latin typeface="Helvetica" pitchFamily="2" charset="0"/>
            </a:endParaRPr>
          </a:p>
          <a:p>
            <a:pPr algn="ctr"/>
            <a:r>
              <a:rPr lang="fr-FR" sz="1200" dirty="0" err="1">
                <a:latin typeface="Helvetica Light" panose="020B0403020202020204" pitchFamily="34" charset="0"/>
              </a:rPr>
              <a:t>SiteEnergyUseWN</a:t>
            </a:r>
            <a:r>
              <a:rPr lang="fr-FR" sz="1200" dirty="0">
                <a:latin typeface="Helvetica Light" panose="020B0403020202020204" pitchFamily="34" charset="0"/>
              </a:rPr>
              <a:t>(</a:t>
            </a:r>
            <a:r>
              <a:rPr lang="fr-FR" sz="1200" dirty="0" err="1">
                <a:latin typeface="Helvetica Light" panose="020B0403020202020204" pitchFamily="34" charset="0"/>
              </a:rPr>
              <a:t>kBtu</a:t>
            </a:r>
            <a:r>
              <a:rPr lang="fr-FR" sz="1200" dirty="0">
                <a:latin typeface="Helvetica Light" panose="020B0403020202020204" pitchFamily="34" charset="0"/>
              </a:rPr>
              <a:t>)</a:t>
            </a:r>
            <a:endParaRPr lang="fr-FR" sz="1200" dirty="0">
              <a:latin typeface="Helvetica Light" panose="020B0403020202020204" pitchFamily="34" charset="0"/>
            </a:endParaRPr>
          </a:p>
          <a:p>
            <a:pPr algn="ctr"/>
            <a:r>
              <a:rPr lang="fr-FR" sz="1200" dirty="0" err="1">
                <a:latin typeface="Helvetica Light" panose="020B0403020202020204" pitchFamily="34" charset="0"/>
              </a:rPr>
              <a:t>SiteEUIWN</a:t>
            </a:r>
            <a:r>
              <a:rPr lang="fr-FR" sz="1200" dirty="0">
                <a:latin typeface="Helvetica Light" panose="020B0403020202020204" pitchFamily="34" charset="0"/>
              </a:rPr>
              <a:t>(</a:t>
            </a:r>
            <a:r>
              <a:rPr lang="fr-FR" sz="1200" dirty="0" err="1">
                <a:latin typeface="Helvetica Light" panose="020B0403020202020204" pitchFamily="34" charset="0"/>
              </a:rPr>
              <a:t>kBtu</a:t>
            </a:r>
            <a:r>
              <a:rPr lang="fr-FR" sz="1200" dirty="0">
                <a:latin typeface="Helvetica Light" panose="020B0403020202020204" pitchFamily="34" charset="0"/>
              </a:rPr>
              <a:t>/</a:t>
            </a:r>
            <a:r>
              <a:rPr lang="fr-FR" sz="1200" dirty="0" err="1">
                <a:latin typeface="Helvetica Light" panose="020B0403020202020204" pitchFamily="34" charset="0"/>
              </a:rPr>
              <a:t>sf</a:t>
            </a:r>
            <a:r>
              <a:rPr lang="fr-FR" sz="1200" dirty="0">
                <a:latin typeface="Helvetica Light" panose="020B0403020202020204" pitchFamily="34" charset="0"/>
              </a:rPr>
              <a:t>)</a:t>
            </a:r>
          </a:p>
          <a:p>
            <a:pPr algn="ctr"/>
            <a:r>
              <a:rPr lang="fr-FR" sz="1200" dirty="0" err="1">
                <a:latin typeface="Helvetica Light" panose="020B0403020202020204" pitchFamily="34" charset="0"/>
              </a:rPr>
              <a:t>GHGEmissionsIntensityGFAb</a:t>
            </a:r>
            <a:endParaRPr lang="fr-FR" sz="1200" dirty="0">
              <a:latin typeface="Helvetica Light" panose="020B0403020202020204" pitchFamily="34" charset="0"/>
            </a:endParaRPr>
          </a:p>
          <a:p>
            <a:pPr algn="ctr"/>
            <a:r>
              <a:rPr lang="fr-FR" sz="1200" dirty="0" err="1">
                <a:latin typeface="Helvetica Light" panose="020B0403020202020204" pitchFamily="34" charset="0"/>
              </a:rPr>
              <a:t>TotalGHGEmissions</a:t>
            </a:r>
            <a:endParaRPr lang="fr-FR" sz="1200" dirty="0">
              <a:latin typeface="Helvetica Light" panose="020B0403020202020204" pitchFamily="34" charset="0"/>
            </a:endParaRPr>
          </a:p>
        </p:txBody>
      </p:sp>
      <p:sp>
        <p:nvSpPr>
          <p:cNvPr id="15" name="Accolade ouvrante 14">
            <a:extLst>
              <a:ext uri="{FF2B5EF4-FFF2-40B4-BE49-F238E27FC236}">
                <a16:creationId xmlns:a16="http://schemas.microsoft.com/office/drawing/2014/main" id="{97874187-372A-7888-1EAF-7558CB65DA07}"/>
              </a:ext>
            </a:extLst>
          </p:cNvPr>
          <p:cNvSpPr/>
          <p:nvPr/>
        </p:nvSpPr>
        <p:spPr>
          <a:xfrm rot="5400000">
            <a:off x="9518172" y="1779130"/>
            <a:ext cx="137786" cy="78827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F65BF6E5-C91E-D0CA-D220-4CA71A0D4A60}"/>
              </a:ext>
            </a:extLst>
          </p:cNvPr>
          <p:cNvSpPr txBox="1"/>
          <p:nvPr/>
        </p:nvSpPr>
        <p:spPr>
          <a:xfrm>
            <a:off x="8832692" y="1839903"/>
            <a:ext cx="15087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Proportions énergies</a:t>
            </a:r>
          </a:p>
        </p:txBody>
      </p:sp>
      <p:sp>
        <p:nvSpPr>
          <p:cNvPr id="19" name="Titre 1">
            <a:extLst>
              <a:ext uri="{FF2B5EF4-FFF2-40B4-BE49-F238E27FC236}">
                <a16:creationId xmlns:a16="http://schemas.microsoft.com/office/drawing/2014/main" id="{9FEEAF5C-A36F-866F-FC50-D00C97A5E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752746" cy="4601183"/>
          </a:xfrm>
        </p:spPr>
        <p:txBody>
          <a:bodyPr anchor="t" anchorCtr="0"/>
          <a:lstStyle/>
          <a:p>
            <a:r>
              <a:rPr lang="fr-FR" b="1" dirty="0">
                <a:solidFill>
                  <a:schemeClr val="bg1"/>
                </a:solidFill>
                <a:latin typeface="Helvetica" pitchFamily="2" charset="0"/>
              </a:rPr>
              <a:t>Sommaire</a:t>
            </a:r>
            <a:br>
              <a:rPr lang="fr-FR" dirty="0"/>
            </a:br>
            <a:br>
              <a:rPr lang="fr-FR" dirty="0"/>
            </a:br>
            <a:r>
              <a:rPr lang="fr-FR" dirty="0">
                <a:solidFill>
                  <a:prstClr val="white"/>
                </a:solidFill>
              </a:rPr>
              <a:t>Objectifs </a:t>
            </a:r>
            <a:br>
              <a:rPr lang="fr-FR" dirty="0">
                <a:solidFill>
                  <a:prstClr val="white"/>
                </a:solidFill>
              </a:rPr>
            </a:br>
            <a:r>
              <a:rPr lang="fr-FR" b="1" dirty="0">
                <a:solidFill>
                  <a:srgbClr val="FFC97F"/>
                </a:solidFill>
                <a:latin typeface="Helvetica" pitchFamily="2" charset="0"/>
              </a:rPr>
              <a:t>Jeu de données</a:t>
            </a:r>
            <a:br>
              <a:rPr lang="fr-FR" dirty="0">
                <a:solidFill>
                  <a:prstClr val="white"/>
                </a:solidFill>
              </a:rPr>
            </a:br>
            <a:r>
              <a:rPr lang="fr-FR" dirty="0">
                <a:solidFill>
                  <a:schemeClr val="bg1"/>
                </a:solidFill>
                <a:latin typeface="Helvetica Light" panose="020B0403020202020204" pitchFamily="34" charset="0"/>
              </a:rPr>
              <a:t>Process</a:t>
            </a:r>
            <a:br>
              <a:rPr lang="fr-FR" dirty="0">
                <a:solidFill>
                  <a:prstClr val="white"/>
                </a:solidFill>
              </a:rPr>
            </a:br>
            <a:r>
              <a:rPr lang="fr-FR" dirty="0" err="1">
                <a:solidFill>
                  <a:schemeClr val="bg1"/>
                </a:solidFill>
                <a:latin typeface="Helvetica Light" panose="020B0403020202020204" pitchFamily="34" charset="0"/>
              </a:rPr>
              <a:t>Feature</a:t>
            </a:r>
            <a:r>
              <a:rPr lang="fr-FR" dirty="0">
                <a:solidFill>
                  <a:schemeClr val="bg1"/>
                </a:solidFill>
                <a:latin typeface="Helvetica Light" panose="020B0403020202020204" pitchFamily="34" charset="0"/>
              </a:rPr>
              <a:t> engineering</a:t>
            </a:r>
            <a:br>
              <a:rPr lang="fr-FR" b="1" dirty="0">
                <a:solidFill>
                  <a:srgbClr val="FFC000"/>
                </a:solidFill>
                <a:latin typeface="Helvetica" pitchFamily="2" charset="0"/>
              </a:rPr>
            </a:br>
            <a:r>
              <a:rPr lang="fr-FR" sz="1800" dirty="0">
                <a:solidFill>
                  <a:srgbClr val="FFC000"/>
                </a:solidFill>
                <a:latin typeface="Helvetica Light" panose="020B0403020202020204" pitchFamily="34" charset="0"/>
              </a:rPr>
              <a:t>     </a:t>
            </a:r>
            <a:r>
              <a:rPr lang="fr-FR" sz="1800" dirty="0">
                <a:solidFill>
                  <a:srgbClr val="000000"/>
                </a:solidFill>
                <a:latin typeface="Helvetica Light" panose="020B0403020202020204" pitchFamily="34" charset="0"/>
              </a:rPr>
              <a:t> </a:t>
            </a:r>
            <a:r>
              <a:rPr lang="fr-FR" sz="1800" dirty="0">
                <a:solidFill>
                  <a:schemeClr val="bg1"/>
                </a:solidFill>
                <a:latin typeface="Helvetica Light" panose="020B0403020202020204" pitchFamily="34" charset="0"/>
              </a:rPr>
              <a:t>Transformation log</a:t>
            </a:r>
            <a:br>
              <a:rPr lang="fr-FR" sz="1800" dirty="0">
                <a:solidFill>
                  <a:srgbClr val="000000"/>
                </a:solidFill>
              </a:rPr>
            </a:br>
            <a:r>
              <a:rPr lang="fr-FR" sz="1800" dirty="0">
                <a:solidFill>
                  <a:srgbClr val="000000"/>
                </a:solidFill>
              </a:rPr>
              <a:t>      </a:t>
            </a:r>
            <a:r>
              <a:rPr lang="fr-FR" sz="1800" dirty="0">
                <a:solidFill>
                  <a:schemeClr val="bg1"/>
                </a:solidFill>
                <a:latin typeface="Helvetica Light" panose="020B0403020202020204" pitchFamily="34" charset="0"/>
              </a:rPr>
              <a:t>Jeux de </a:t>
            </a:r>
            <a:r>
              <a:rPr lang="fr-FR" sz="1800" dirty="0" err="1">
                <a:solidFill>
                  <a:schemeClr val="bg1"/>
                </a:solidFill>
                <a:latin typeface="Helvetica Light" panose="020B0403020202020204" pitchFamily="34" charset="0"/>
              </a:rPr>
              <a:t>features</a:t>
            </a:r>
            <a:br>
              <a:rPr lang="fr-FR" sz="1800" dirty="0">
                <a:solidFill>
                  <a:srgbClr val="000000"/>
                </a:solidFill>
              </a:rPr>
            </a:br>
            <a:r>
              <a:rPr lang="fr-FR" sz="1800" dirty="0"/>
              <a:t>      </a:t>
            </a:r>
            <a:r>
              <a:rPr lang="fr-FR" sz="1800" dirty="0" err="1">
                <a:solidFill>
                  <a:schemeClr val="bg1"/>
                </a:solidFill>
                <a:latin typeface="Helvetica Light" panose="020B0403020202020204" pitchFamily="34" charset="0"/>
              </a:rPr>
              <a:t>EnergyStarScore</a:t>
            </a:r>
            <a:br>
              <a:rPr lang="fr-FR" sz="1800" dirty="0">
                <a:solidFill>
                  <a:schemeClr val="bg1"/>
                </a:solidFill>
              </a:rPr>
            </a:br>
            <a:r>
              <a:rPr lang="fr-FR" dirty="0">
                <a:solidFill>
                  <a:schemeClr val="bg1"/>
                </a:solidFill>
                <a:latin typeface="Helvetica Light" panose="020B0403020202020204" pitchFamily="34" charset="0"/>
              </a:rPr>
              <a:t>Modélisation</a:t>
            </a:r>
            <a:br>
              <a:rPr lang="fr-FR" dirty="0">
                <a:solidFill>
                  <a:schemeClr val="bg1"/>
                </a:solidFill>
                <a:latin typeface="Helvetica Light" panose="020B0403020202020204" pitchFamily="34" charset="0"/>
              </a:rPr>
            </a:br>
            <a:r>
              <a:rPr lang="fr-FR" sz="1800" dirty="0">
                <a:solidFill>
                  <a:schemeClr val="bg1"/>
                </a:solidFill>
                <a:latin typeface="Helvetica Light" panose="020B0403020202020204" pitchFamily="34" charset="0"/>
              </a:rPr>
              <a:t>      Préparation</a:t>
            </a:r>
            <a:r>
              <a:rPr lang="fr-FR" sz="1800" dirty="0">
                <a:solidFill>
                  <a:schemeClr val="bg1"/>
                </a:solidFill>
                <a:latin typeface="Helvetica Light" panose="020B0403020202020204" pitchFamily="34" charset="0"/>
              </a:rPr>
              <a:t> </a:t>
            </a:r>
            <a:br>
              <a:rPr lang="fr-FR" sz="1800" dirty="0">
                <a:solidFill>
                  <a:schemeClr val="bg1"/>
                </a:solidFill>
                <a:latin typeface="Helvetica Light" panose="020B0403020202020204" pitchFamily="34" charset="0"/>
              </a:rPr>
            </a:br>
            <a:r>
              <a:rPr lang="fr-FR" sz="1800" dirty="0">
                <a:solidFill>
                  <a:schemeClr val="bg1"/>
                </a:solidFill>
                <a:latin typeface="Helvetica Light" panose="020B0403020202020204" pitchFamily="34" charset="0"/>
              </a:rPr>
              <a:t>      Entrainement</a:t>
            </a:r>
            <a:br>
              <a:rPr lang="fr-FR" sz="1800" dirty="0">
                <a:solidFill>
                  <a:schemeClr val="bg1"/>
                </a:solidFill>
                <a:latin typeface="Helvetica Light" panose="020B0403020202020204" pitchFamily="34" charset="0"/>
              </a:rPr>
            </a:br>
            <a:r>
              <a:rPr lang="fr-FR" sz="1800" dirty="0">
                <a:solidFill>
                  <a:schemeClr val="bg1"/>
                </a:solidFill>
                <a:latin typeface="Helvetica Light" panose="020B0403020202020204" pitchFamily="34" charset="0"/>
              </a:rPr>
              <a:t>      Évaluation</a:t>
            </a:r>
            <a:br>
              <a:rPr lang="fr-FR" dirty="0">
                <a:solidFill>
                  <a:schemeClr val="bg1"/>
                </a:solidFill>
              </a:rPr>
            </a:br>
            <a:r>
              <a:rPr lang="fr-FR" dirty="0"/>
              <a:t>Prédiction finale</a:t>
            </a:r>
            <a:br>
              <a:rPr lang="fr-FR" dirty="0"/>
            </a:br>
            <a:r>
              <a:rPr lang="fr-FR" dirty="0">
                <a:solidFill>
                  <a:schemeClr val="bg1"/>
                </a:solidFill>
                <a:latin typeface="Helvetica Light" panose="020B0403020202020204" pitchFamily="34" charset="0"/>
              </a:rPr>
              <a:t>Piste de progression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71134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2288212-4066-2A80-E1AF-CB45C8A66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92BD7-409D-D147-97AC-D11144A0E239}" type="datetime1">
              <a:rPr lang="fr-FR" smtClean="0"/>
              <a:t>15/10/2022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761A776-6D56-A6D6-C809-C9A39F277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Neutralité carbone 2050 : prédiction des émissions de CO2 et de la consommation totale</a:t>
            </a:r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BC19A00-CA27-9E03-1C76-937D25229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</a:t>
            </a:fld>
            <a:endParaRPr lang="en-US" dirty="0"/>
          </a:p>
        </p:txBody>
      </p:sp>
      <p:graphicFrame>
        <p:nvGraphicFramePr>
          <p:cNvPr id="25" name="Espace réservé du contenu 24">
            <a:extLst>
              <a:ext uri="{FF2B5EF4-FFF2-40B4-BE49-F238E27FC236}">
                <a16:creationId xmlns:a16="http://schemas.microsoft.com/office/drawing/2014/main" id="{E85DD51C-2EFD-C2BA-A10D-8F55994E4D8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0943288"/>
              </p:ext>
            </p:extLst>
          </p:nvPr>
        </p:nvGraphicFramePr>
        <p:xfrm>
          <a:off x="3868738" y="863600"/>
          <a:ext cx="6765397" cy="5121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6" name="Flèche en arc 25">
            <a:extLst>
              <a:ext uri="{FF2B5EF4-FFF2-40B4-BE49-F238E27FC236}">
                <a16:creationId xmlns:a16="http://schemas.microsoft.com/office/drawing/2014/main" id="{FE3AA860-F9E5-3718-9F4E-6C841674D441}"/>
              </a:ext>
            </a:extLst>
          </p:cNvPr>
          <p:cNvSpPr/>
          <p:nvPr/>
        </p:nvSpPr>
        <p:spPr>
          <a:xfrm rot="5400000">
            <a:off x="10342035" y="3043237"/>
            <a:ext cx="765464" cy="762000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0" name="Flèche en arc 29">
            <a:extLst>
              <a:ext uri="{FF2B5EF4-FFF2-40B4-BE49-F238E27FC236}">
                <a16:creationId xmlns:a16="http://schemas.microsoft.com/office/drawing/2014/main" id="{D8C0CEC2-000E-98E8-5976-CE85397E1294}"/>
              </a:ext>
            </a:extLst>
          </p:cNvPr>
          <p:cNvSpPr/>
          <p:nvPr/>
        </p:nvSpPr>
        <p:spPr>
          <a:xfrm rot="5400000">
            <a:off x="10369311" y="2210896"/>
            <a:ext cx="765464" cy="762000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1" name="Flèche en arc 30">
            <a:extLst>
              <a:ext uri="{FF2B5EF4-FFF2-40B4-BE49-F238E27FC236}">
                <a16:creationId xmlns:a16="http://schemas.microsoft.com/office/drawing/2014/main" id="{B852BA61-ED49-F067-B784-67740073443B}"/>
              </a:ext>
            </a:extLst>
          </p:cNvPr>
          <p:cNvSpPr/>
          <p:nvPr/>
        </p:nvSpPr>
        <p:spPr>
          <a:xfrm rot="5400000">
            <a:off x="10369311" y="3968634"/>
            <a:ext cx="765464" cy="762000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2" name="Flèche en arc 31">
            <a:extLst>
              <a:ext uri="{FF2B5EF4-FFF2-40B4-BE49-F238E27FC236}">
                <a16:creationId xmlns:a16="http://schemas.microsoft.com/office/drawing/2014/main" id="{28D36E7C-506A-48B1-AB18-D2FE930D7396}"/>
              </a:ext>
            </a:extLst>
          </p:cNvPr>
          <p:cNvSpPr/>
          <p:nvPr/>
        </p:nvSpPr>
        <p:spPr>
          <a:xfrm rot="5400000">
            <a:off x="10369311" y="4871850"/>
            <a:ext cx="765464" cy="762000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6B3C9AA0-A870-2C90-D35D-5667A35D441C}"/>
              </a:ext>
            </a:extLst>
          </p:cNvPr>
          <p:cNvCxnSpPr>
            <a:cxnSpLocks/>
          </p:cNvCxnSpPr>
          <p:nvPr/>
        </p:nvCxnSpPr>
        <p:spPr>
          <a:xfrm>
            <a:off x="11620500" y="1031343"/>
            <a:ext cx="0" cy="4776536"/>
          </a:xfrm>
          <a:prstGeom prst="line">
            <a:avLst/>
          </a:prstGeom>
          <a:ln w="57150">
            <a:solidFill>
              <a:srgbClr val="FF9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avec flèche 46">
            <a:extLst>
              <a:ext uri="{FF2B5EF4-FFF2-40B4-BE49-F238E27FC236}">
                <a16:creationId xmlns:a16="http://schemas.microsoft.com/office/drawing/2014/main" id="{DB2EA62A-BC85-A902-1FEC-06B9C23616E8}"/>
              </a:ext>
            </a:extLst>
          </p:cNvPr>
          <p:cNvCxnSpPr>
            <a:cxnSpLocks/>
          </p:cNvCxnSpPr>
          <p:nvPr/>
        </p:nvCxnSpPr>
        <p:spPr>
          <a:xfrm flipH="1">
            <a:off x="10777443" y="1031343"/>
            <a:ext cx="868457" cy="0"/>
          </a:xfrm>
          <a:prstGeom prst="straightConnector1">
            <a:avLst/>
          </a:prstGeom>
          <a:ln w="57150">
            <a:solidFill>
              <a:srgbClr val="FF93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AB61750A-663A-5816-A2EF-639D36D96B06}"/>
              </a:ext>
            </a:extLst>
          </p:cNvPr>
          <p:cNvCxnSpPr>
            <a:cxnSpLocks/>
          </p:cNvCxnSpPr>
          <p:nvPr/>
        </p:nvCxnSpPr>
        <p:spPr>
          <a:xfrm flipH="1">
            <a:off x="10783410" y="5807879"/>
            <a:ext cx="868457" cy="1566"/>
          </a:xfrm>
          <a:prstGeom prst="line">
            <a:avLst/>
          </a:prstGeom>
          <a:ln w="57150">
            <a:solidFill>
              <a:srgbClr val="FF9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avec flèche 56">
            <a:extLst>
              <a:ext uri="{FF2B5EF4-FFF2-40B4-BE49-F238E27FC236}">
                <a16:creationId xmlns:a16="http://schemas.microsoft.com/office/drawing/2014/main" id="{B99D444B-C1E4-A445-5D55-928B6ACEE822}"/>
              </a:ext>
            </a:extLst>
          </p:cNvPr>
          <p:cNvCxnSpPr>
            <a:cxnSpLocks/>
          </p:cNvCxnSpPr>
          <p:nvPr/>
        </p:nvCxnSpPr>
        <p:spPr>
          <a:xfrm flipH="1">
            <a:off x="10698814" y="3928166"/>
            <a:ext cx="512857" cy="0"/>
          </a:xfrm>
          <a:prstGeom prst="straightConnector1">
            <a:avLst/>
          </a:prstGeom>
          <a:ln w="57150">
            <a:solidFill>
              <a:srgbClr val="FF93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447C53A1-EFFF-AF19-0ECE-54355D5E84DF}"/>
              </a:ext>
            </a:extLst>
          </p:cNvPr>
          <p:cNvCxnSpPr>
            <a:cxnSpLocks/>
          </p:cNvCxnSpPr>
          <p:nvPr/>
        </p:nvCxnSpPr>
        <p:spPr>
          <a:xfrm flipH="1">
            <a:off x="10777443" y="4819297"/>
            <a:ext cx="434228" cy="0"/>
          </a:xfrm>
          <a:prstGeom prst="line">
            <a:avLst/>
          </a:prstGeom>
          <a:ln w="57150">
            <a:solidFill>
              <a:srgbClr val="FF9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34211752-BFF0-A9DD-F847-3FD69B7CCD80}"/>
              </a:ext>
            </a:extLst>
          </p:cNvPr>
          <p:cNvCxnSpPr>
            <a:cxnSpLocks/>
          </p:cNvCxnSpPr>
          <p:nvPr/>
        </p:nvCxnSpPr>
        <p:spPr>
          <a:xfrm>
            <a:off x="11211671" y="3902766"/>
            <a:ext cx="0" cy="943779"/>
          </a:xfrm>
          <a:prstGeom prst="line">
            <a:avLst/>
          </a:prstGeom>
          <a:ln w="57150">
            <a:solidFill>
              <a:srgbClr val="FF9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Flèche en arc 62">
            <a:extLst>
              <a:ext uri="{FF2B5EF4-FFF2-40B4-BE49-F238E27FC236}">
                <a16:creationId xmlns:a16="http://schemas.microsoft.com/office/drawing/2014/main" id="{709B2C91-73A1-034E-03CD-196F12F322F0}"/>
              </a:ext>
            </a:extLst>
          </p:cNvPr>
          <p:cNvSpPr/>
          <p:nvPr/>
        </p:nvSpPr>
        <p:spPr>
          <a:xfrm rot="5400000" flipV="1">
            <a:off x="9758221" y="5656829"/>
            <a:ext cx="765464" cy="844167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cxnSp>
        <p:nvCxnSpPr>
          <p:cNvPr id="11264" name="Connecteur droit avec flèche 11263">
            <a:extLst>
              <a:ext uri="{FF2B5EF4-FFF2-40B4-BE49-F238E27FC236}">
                <a16:creationId xmlns:a16="http://schemas.microsoft.com/office/drawing/2014/main" id="{230AC632-A971-BBA7-E481-BC026243D22E}"/>
              </a:ext>
            </a:extLst>
          </p:cNvPr>
          <p:cNvCxnSpPr>
            <a:cxnSpLocks/>
          </p:cNvCxnSpPr>
          <p:nvPr/>
        </p:nvCxnSpPr>
        <p:spPr>
          <a:xfrm flipH="1">
            <a:off x="10698813" y="1256534"/>
            <a:ext cx="512857" cy="0"/>
          </a:xfrm>
          <a:prstGeom prst="straightConnector1">
            <a:avLst/>
          </a:prstGeom>
          <a:ln w="57150">
            <a:solidFill>
              <a:srgbClr val="FF93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65" name="Connecteur droit 11264">
            <a:extLst>
              <a:ext uri="{FF2B5EF4-FFF2-40B4-BE49-F238E27FC236}">
                <a16:creationId xmlns:a16="http://schemas.microsoft.com/office/drawing/2014/main" id="{BC493BEF-006F-767E-986C-2EF954E6B12D}"/>
              </a:ext>
            </a:extLst>
          </p:cNvPr>
          <p:cNvCxnSpPr>
            <a:cxnSpLocks/>
          </p:cNvCxnSpPr>
          <p:nvPr/>
        </p:nvCxnSpPr>
        <p:spPr>
          <a:xfrm flipH="1">
            <a:off x="10777442" y="3023965"/>
            <a:ext cx="434228" cy="0"/>
          </a:xfrm>
          <a:prstGeom prst="line">
            <a:avLst/>
          </a:prstGeom>
          <a:ln w="57150">
            <a:solidFill>
              <a:srgbClr val="FF9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67" name="Connecteur droit 11266">
            <a:extLst>
              <a:ext uri="{FF2B5EF4-FFF2-40B4-BE49-F238E27FC236}">
                <a16:creationId xmlns:a16="http://schemas.microsoft.com/office/drawing/2014/main" id="{35FB113D-8D69-6A5F-C36B-501DB813E6FA}"/>
              </a:ext>
            </a:extLst>
          </p:cNvPr>
          <p:cNvCxnSpPr>
            <a:cxnSpLocks/>
          </p:cNvCxnSpPr>
          <p:nvPr/>
        </p:nvCxnSpPr>
        <p:spPr>
          <a:xfrm>
            <a:off x="11211670" y="1231900"/>
            <a:ext cx="0" cy="1819313"/>
          </a:xfrm>
          <a:prstGeom prst="line">
            <a:avLst/>
          </a:prstGeom>
          <a:ln w="57150">
            <a:solidFill>
              <a:srgbClr val="FF9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69" name="ZoneTexte 11268">
            <a:extLst>
              <a:ext uri="{FF2B5EF4-FFF2-40B4-BE49-F238E27FC236}">
                <a16:creationId xmlns:a16="http://schemas.microsoft.com/office/drawing/2014/main" id="{DC657DFA-6C87-91A3-ED92-773213B108A2}"/>
              </a:ext>
            </a:extLst>
          </p:cNvPr>
          <p:cNvSpPr txBox="1"/>
          <p:nvPr/>
        </p:nvSpPr>
        <p:spPr>
          <a:xfrm>
            <a:off x="10249856" y="6186735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rgbClr val="4A66AC"/>
                </a:solidFill>
                <a:latin typeface="Helvetica" pitchFamily="2" charset="0"/>
              </a:rPr>
              <a:t>Prédiction</a:t>
            </a:r>
          </a:p>
        </p:txBody>
      </p:sp>
      <p:sp>
        <p:nvSpPr>
          <p:cNvPr id="11273" name="Flèche en arc 11272">
            <a:extLst>
              <a:ext uri="{FF2B5EF4-FFF2-40B4-BE49-F238E27FC236}">
                <a16:creationId xmlns:a16="http://schemas.microsoft.com/office/drawing/2014/main" id="{65FFC64A-817C-BB4F-27B3-40980B03D15F}"/>
              </a:ext>
            </a:extLst>
          </p:cNvPr>
          <p:cNvSpPr/>
          <p:nvPr/>
        </p:nvSpPr>
        <p:spPr>
          <a:xfrm rot="5400000">
            <a:off x="10369311" y="1346257"/>
            <a:ext cx="765464" cy="762000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cxnSp>
        <p:nvCxnSpPr>
          <p:cNvPr id="11274" name="Connecteur droit avec flèche 11273">
            <a:extLst>
              <a:ext uri="{FF2B5EF4-FFF2-40B4-BE49-F238E27FC236}">
                <a16:creationId xmlns:a16="http://schemas.microsoft.com/office/drawing/2014/main" id="{A2874A27-96F9-1C7E-10D4-10EF99EF6F6D}"/>
              </a:ext>
            </a:extLst>
          </p:cNvPr>
          <p:cNvCxnSpPr>
            <a:cxnSpLocks/>
          </p:cNvCxnSpPr>
          <p:nvPr/>
        </p:nvCxnSpPr>
        <p:spPr>
          <a:xfrm flipH="1">
            <a:off x="10712727" y="2172723"/>
            <a:ext cx="512857" cy="0"/>
          </a:xfrm>
          <a:prstGeom prst="straightConnector1">
            <a:avLst/>
          </a:prstGeom>
          <a:ln w="57150">
            <a:solidFill>
              <a:srgbClr val="FF93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77" name="Titre 1">
            <a:extLst>
              <a:ext uri="{FF2B5EF4-FFF2-40B4-BE49-F238E27FC236}">
                <a16:creationId xmlns:a16="http://schemas.microsoft.com/office/drawing/2014/main" id="{8203C3A8-E35C-340A-E2FB-EC3F4C77A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752746" cy="4601183"/>
          </a:xfrm>
        </p:spPr>
        <p:txBody>
          <a:bodyPr anchor="t" anchorCtr="0"/>
          <a:lstStyle/>
          <a:p>
            <a:r>
              <a:rPr lang="fr-FR" b="1" dirty="0">
                <a:solidFill>
                  <a:schemeClr val="bg1"/>
                </a:solidFill>
                <a:latin typeface="Helvetica" pitchFamily="2" charset="0"/>
              </a:rPr>
              <a:t>Sommaire</a:t>
            </a:r>
            <a:br>
              <a:rPr lang="fr-FR" dirty="0"/>
            </a:br>
            <a:br>
              <a:rPr lang="fr-FR" dirty="0"/>
            </a:br>
            <a:r>
              <a:rPr lang="fr-FR" dirty="0">
                <a:solidFill>
                  <a:prstClr val="white"/>
                </a:solidFill>
              </a:rPr>
              <a:t>Objectifs </a:t>
            </a:r>
            <a:br>
              <a:rPr lang="fr-FR" dirty="0">
                <a:solidFill>
                  <a:prstClr val="white"/>
                </a:solidFill>
              </a:rPr>
            </a:br>
            <a:r>
              <a:rPr lang="fr-FR" dirty="0">
                <a:solidFill>
                  <a:prstClr val="white"/>
                </a:solidFill>
              </a:rPr>
              <a:t>Jeu de données</a:t>
            </a:r>
            <a:br>
              <a:rPr lang="fr-FR" dirty="0">
                <a:solidFill>
                  <a:prstClr val="white"/>
                </a:solidFill>
              </a:rPr>
            </a:br>
            <a:r>
              <a:rPr lang="fr-FR" b="1" dirty="0">
                <a:solidFill>
                  <a:srgbClr val="FFC97F"/>
                </a:solidFill>
                <a:latin typeface="Helvetica" pitchFamily="2" charset="0"/>
              </a:rPr>
              <a:t>Process</a:t>
            </a:r>
            <a:br>
              <a:rPr lang="fr-FR" dirty="0">
                <a:solidFill>
                  <a:prstClr val="white"/>
                </a:solidFill>
              </a:rPr>
            </a:br>
            <a:r>
              <a:rPr lang="fr-FR" dirty="0" err="1">
                <a:solidFill>
                  <a:schemeClr val="bg1"/>
                </a:solidFill>
                <a:latin typeface="Helvetica Light" panose="020B0403020202020204" pitchFamily="34" charset="0"/>
              </a:rPr>
              <a:t>Feature</a:t>
            </a:r>
            <a:r>
              <a:rPr lang="fr-FR" dirty="0">
                <a:solidFill>
                  <a:schemeClr val="bg1"/>
                </a:solidFill>
                <a:latin typeface="Helvetica Light" panose="020B0403020202020204" pitchFamily="34" charset="0"/>
              </a:rPr>
              <a:t> engineering</a:t>
            </a:r>
            <a:br>
              <a:rPr lang="fr-FR" b="1" dirty="0">
                <a:solidFill>
                  <a:srgbClr val="FFC000"/>
                </a:solidFill>
                <a:latin typeface="Helvetica" pitchFamily="2" charset="0"/>
              </a:rPr>
            </a:br>
            <a:r>
              <a:rPr lang="fr-FR" sz="1800" dirty="0">
                <a:solidFill>
                  <a:srgbClr val="FFC000"/>
                </a:solidFill>
                <a:latin typeface="Helvetica Light" panose="020B0403020202020204" pitchFamily="34" charset="0"/>
              </a:rPr>
              <a:t>     </a:t>
            </a:r>
            <a:r>
              <a:rPr lang="fr-FR" sz="1800" dirty="0">
                <a:solidFill>
                  <a:srgbClr val="000000"/>
                </a:solidFill>
                <a:latin typeface="Helvetica Light" panose="020B0403020202020204" pitchFamily="34" charset="0"/>
              </a:rPr>
              <a:t> </a:t>
            </a:r>
            <a:r>
              <a:rPr lang="fr-FR" sz="1800" dirty="0">
                <a:solidFill>
                  <a:schemeClr val="bg1"/>
                </a:solidFill>
                <a:latin typeface="Helvetica Light" panose="020B0403020202020204" pitchFamily="34" charset="0"/>
              </a:rPr>
              <a:t>Transformation log</a:t>
            </a:r>
            <a:br>
              <a:rPr lang="fr-FR" sz="1800" dirty="0">
                <a:solidFill>
                  <a:srgbClr val="000000"/>
                </a:solidFill>
              </a:rPr>
            </a:br>
            <a:r>
              <a:rPr lang="fr-FR" sz="1800" dirty="0">
                <a:solidFill>
                  <a:srgbClr val="000000"/>
                </a:solidFill>
              </a:rPr>
              <a:t>      </a:t>
            </a:r>
            <a:r>
              <a:rPr lang="fr-FR" sz="1800" dirty="0">
                <a:solidFill>
                  <a:schemeClr val="bg1"/>
                </a:solidFill>
                <a:latin typeface="Helvetica Light" panose="020B0403020202020204" pitchFamily="34" charset="0"/>
              </a:rPr>
              <a:t>Jeux de </a:t>
            </a:r>
            <a:r>
              <a:rPr lang="fr-FR" sz="1800" dirty="0" err="1">
                <a:solidFill>
                  <a:schemeClr val="bg1"/>
                </a:solidFill>
                <a:latin typeface="Helvetica Light" panose="020B0403020202020204" pitchFamily="34" charset="0"/>
              </a:rPr>
              <a:t>features</a:t>
            </a:r>
            <a:br>
              <a:rPr lang="fr-FR" sz="1800" dirty="0">
                <a:solidFill>
                  <a:srgbClr val="000000"/>
                </a:solidFill>
              </a:rPr>
            </a:br>
            <a:r>
              <a:rPr lang="fr-FR" sz="1800" dirty="0"/>
              <a:t>      </a:t>
            </a:r>
            <a:r>
              <a:rPr lang="fr-FR" sz="1800" dirty="0" err="1">
                <a:solidFill>
                  <a:schemeClr val="bg1"/>
                </a:solidFill>
                <a:latin typeface="Helvetica Light" panose="020B0403020202020204" pitchFamily="34" charset="0"/>
              </a:rPr>
              <a:t>EnergyStarScore</a:t>
            </a:r>
            <a:br>
              <a:rPr lang="fr-FR" sz="1800" dirty="0">
                <a:solidFill>
                  <a:schemeClr val="bg1"/>
                </a:solidFill>
              </a:rPr>
            </a:br>
            <a:r>
              <a:rPr lang="fr-FR" dirty="0">
                <a:solidFill>
                  <a:schemeClr val="bg1"/>
                </a:solidFill>
                <a:latin typeface="Helvetica Light" panose="020B0403020202020204" pitchFamily="34" charset="0"/>
              </a:rPr>
              <a:t>Modélisation</a:t>
            </a:r>
            <a:br>
              <a:rPr lang="fr-FR" dirty="0">
                <a:solidFill>
                  <a:schemeClr val="bg1"/>
                </a:solidFill>
                <a:latin typeface="Helvetica Light" panose="020B0403020202020204" pitchFamily="34" charset="0"/>
              </a:rPr>
            </a:br>
            <a:r>
              <a:rPr lang="fr-FR" sz="1800" dirty="0">
                <a:solidFill>
                  <a:schemeClr val="bg1"/>
                </a:solidFill>
                <a:latin typeface="Helvetica Light" panose="020B0403020202020204" pitchFamily="34" charset="0"/>
              </a:rPr>
              <a:t>      Préparation</a:t>
            </a:r>
            <a:r>
              <a:rPr lang="fr-FR" sz="1800" dirty="0">
                <a:solidFill>
                  <a:schemeClr val="bg1"/>
                </a:solidFill>
                <a:latin typeface="Helvetica Light" panose="020B0403020202020204" pitchFamily="34" charset="0"/>
              </a:rPr>
              <a:t> </a:t>
            </a:r>
            <a:br>
              <a:rPr lang="fr-FR" sz="1800" dirty="0">
                <a:solidFill>
                  <a:schemeClr val="bg1"/>
                </a:solidFill>
                <a:latin typeface="Helvetica Light" panose="020B0403020202020204" pitchFamily="34" charset="0"/>
              </a:rPr>
            </a:br>
            <a:r>
              <a:rPr lang="fr-FR" sz="1800" dirty="0">
                <a:solidFill>
                  <a:schemeClr val="bg1"/>
                </a:solidFill>
                <a:latin typeface="Helvetica Light" panose="020B0403020202020204" pitchFamily="34" charset="0"/>
              </a:rPr>
              <a:t>      Entrainement</a:t>
            </a:r>
            <a:br>
              <a:rPr lang="fr-FR" sz="1800" dirty="0">
                <a:solidFill>
                  <a:schemeClr val="bg1"/>
                </a:solidFill>
                <a:latin typeface="Helvetica Light" panose="020B0403020202020204" pitchFamily="34" charset="0"/>
              </a:rPr>
            </a:br>
            <a:r>
              <a:rPr lang="fr-FR" sz="1800" dirty="0">
                <a:solidFill>
                  <a:schemeClr val="bg1"/>
                </a:solidFill>
                <a:latin typeface="Helvetica Light" panose="020B0403020202020204" pitchFamily="34" charset="0"/>
              </a:rPr>
              <a:t>      Évaluation</a:t>
            </a:r>
            <a:br>
              <a:rPr lang="fr-FR" dirty="0">
                <a:solidFill>
                  <a:schemeClr val="bg1"/>
                </a:solidFill>
              </a:rPr>
            </a:br>
            <a:r>
              <a:rPr lang="fr-FR" dirty="0"/>
              <a:t>Prédiction finale</a:t>
            </a:r>
            <a:br>
              <a:rPr lang="fr-FR" dirty="0"/>
            </a:br>
            <a:r>
              <a:rPr lang="fr-FR" dirty="0">
                <a:solidFill>
                  <a:schemeClr val="bg1"/>
                </a:solidFill>
                <a:latin typeface="Helvetica Light" panose="020B0403020202020204" pitchFamily="34" charset="0"/>
              </a:rPr>
              <a:t>Piste de progression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11915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12001BB-E7A5-DA4E-94B8-F23871E34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92BD7-409D-D147-97AC-D11144A0E239}" type="datetime1">
              <a:rPr lang="fr-FR" smtClean="0"/>
              <a:t>15/10/2022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B01BD35-C795-8564-6156-F1B3B88C2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Neutralité carbone 2050 : prédiction des émissions de CO2 et de la consommation totale</a:t>
            </a:r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E352C7A-66DF-4FE3-E658-84AA14FAF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792BFA9-25C7-0A0F-C7B4-C3C0B99A72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120640"/>
          </a:xfrm>
        </p:spPr>
        <p:txBody>
          <a:bodyPr>
            <a:normAutofit lnSpcReduction="10000"/>
          </a:bodyPr>
          <a:lstStyle/>
          <a:p>
            <a:r>
              <a:rPr lang="fr-FR" dirty="0"/>
              <a:t>Nettoyage :</a:t>
            </a:r>
          </a:p>
          <a:p>
            <a:pPr lvl="1"/>
            <a:r>
              <a:rPr lang="fr-FR" dirty="0"/>
              <a:t>Suppression des bâtiments résidentiels</a:t>
            </a:r>
          </a:p>
          <a:p>
            <a:pPr lvl="1"/>
            <a:r>
              <a:rPr lang="fr-FR" dirty="0"/>
              <a:t>Suppression des bâtiments non ‘compliant’ de la variable </a:t>
            </a:r>
            <a:r>
              <a:rPr lang="fr-FR" dirty="0" err="1"/>
              <a:t>ComplianceStatus</a:t>
            </a:r>
            <a:endParaRPr lang="fr-FR" dirty="0"/>
          </a:p>
          <a:p>
            <a:pPr lvl="1"/>
            <a:r>
              <a:rPr lang="fr-FR" dirty="0"/>
              <a:t>Suppression des lignes où les consommations </a:t>
            </a:r>
            <a:r>
              <a:rPr lang="fr-FR" dirty="0" err="1"/>
              <a:t>Electricité+Gaz+Vapeur</a:t>
            </a:r>
            <a:r>
              <a:rPr lang="fr-FR" dirty="0"/>
              <a:t> = 0</a:t>
            </a:r>
          </a:p>
          <a:p>
            <a:pPr lvl="1"/>
            <a:endParaRPr lang="fr-FR" dirty="0"/>
          </a:p>
          <a:p>
            <a:r>
              <a:rPr lang="fr-FR" dirty="0"/>
              <a:t>Transformation :</a:t>
            </a:r>
          </a:p>
          <a:p>
            <a:pPr lvl="1"/>
            <a:r>
              <a:rPr lang="fr-FR" dirty="0"/>
              <a:t>log(x+1) si </a:t>
            </a:r>
            <a:r>
              <a:rPr lang="fr-FR" dirty="0" err="1"/>
              <a:t>skewness</a:t>
            </a:r>
            <a:r>
              <a:rPr lang="fr-FR" dirty="0"/>
              <a:t> &gt; 3</a:t>
            </a:r>
          </a:p>
          <a:p>
            <a:pPr lvl="1"/>
            <a:r>
              <a:rPr lang="fr-FR" dirty="0"/>
              <a:t>Agrégation de certaines valeurs de </a:t>
            </a:r>
            <a:r>
              <a:rPr lang="fr-FR" dirty="0" err="1"/>
              <a:t>PrimaryPropertyType</a:t>
            </a:r>
            <a:endParaRPr lang="fr-FR" dirty="0"/>
          </a:p>
          <a:p>
            <a:pPr lvl="1"/>
            <a:endParaRPr lang="fr-FR" dirty="0"/>
          </a:p>
          <a:p>
            <a:r>
              <a:rPr lang="fr-FR" dirty="0"/>
              <a:t>Encodage pour n’avoir que des variables numériques :</a:t>
            </a:r>
          </a:p>
          <a:p>
            <a:pPr lvl="1"/>
            <a:r>
              <a:rPr lang="fr-FR" dirty="0" err="1"/>
              <a:t>PrimaryPropertyType</a:t>
            </a:r>
            <a:r>
              <a:rPr lang="fr-FR" dirty="0"/>
              <a:t> : </a:t>
            </a:r>
            <a:r>
              <a:rPr lang="fr-FR" dirty="0" err="1"/>
              <a:t>OneHotEncoder</a:t>
            </a:r>
            <a:endParaRPr lang="fr-FR" dirty="0"/>
          </a:p>
          <a:p>
            <a:pPr lvl="1"/>
            <a:r>
              <a:rPr lang="fr-FR" dirty="0" err="1"/>
              <a:t>Neighborhood</a:t>
            </a:r>
            <a:r>
              <a:rPr lang="fr-FR" dirty="0"/>
              <a:t> : </a:t>
            </a:r>
            <a:r>
              <a:rPr lang="fr-FR" dirty="0" err="1"/>
              <a:t>OneHotEncoder</a:t>
            </a:r>
            <a:endParaRPr lang="fr-FR" dirty="0"/>
          </a:p>
          <a:p>
            <a:pPr lvl="1"/>
            <a:r>
              <a:rPr lang="fr-FR" dirty="0" err="1"/>
              <a:t>xxLargestPropertyUseType</a:t>
            </a:r>
            <a:r>
              <a:rPr lang="fr-FR" dirty="0"/>
              <a:t> : </a:t>
            </a:r>
            <a:r>
              <a:rPr lang="fr-FR" dirty="0" err="1"/>
              <a:t>PropertyUseType</a:t>
            </a:r>
            <a:r>
              <a:rPr lang="fr-FR" dirty="0"/>
              <a:t> en colonnes avec le pourcentage de surface en donnée</a:t>
            </a:r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60029B7A-EC18-D42E-38A3-C39C621CF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8" y="1123837"/>
            <a:ext cx="2896681" cy="4601183"/>
          </a:xfrm>
        </p:spPr>
        <p:txBody>
          <a:bodyPr anchor="t" anchorCtr="0"/>
          <a:lstStyle/>
          <a:p>
            <a:r>
              <a:rPr lang="fr-FR" b="1" dirty="0">
                <a:solidFill>
                  <a:schemeClr val="bg1"/>
                </a:solidFill>
                <a:latin typeface="Helvetica" pitchFamily="2" charset="0"/>
              </a:rPr>
              <a:t>Sommaire</a:t>
            </a:r>
            <a:br>
              <a:rPr lang="fr-FR" dirty="0"/>
            </a:br>
            <a:br>
              <a:rPr lang="fr-FR" dirty="0"/>
            </a:br>
            <a:r>
              <a:rPr lang="fr-FR" dirty="0">
                <a:solidFill>
                  <a:prstClr val="white"/>
                </a:solidFill>
              </a:rPr>
              <a:t>Objectifs </a:t>
            </a:r>
            <a:br>
              <a:rPr lang="fr-FR" dirty="0">
                <a:solidFill>
                  <a:prstClr val="white"/>
                </a:solidFill>
              </a:rPr>
            </a:br>
            <a:r>
              <a:rPr lang="fr-FR" dirty="0">
                <a:solidFill>
                  <a:prstClr val="white"/>
                </a:solidFill>
              </a:rPr>
              <a:t>Jeu de données</a:t>
            </a:r>
            <a:br>
              <a:rPr lang="fr-FR" dirty="0">
                <a:solidFill>
                  <a:prstClr val="white"/>
                </a:solidFill>
              </a:rPr>
            </a:br>
            <a:r>
              <a:rPr lang="fr-FR" dirty="0">
                <a:solidFill>
                  <a:schemeClr val="bg1"/>
                </a:solidFill>
                <a:latin typeface="Helvetica Light" panose="020B0403020202020204" pitchFamily="34" charset="0"/>
              </a:rPr>
              <a:t>Process</a:t>
            </a:r>
            <a:br>
              <a:rPr lang="fr-FR" dirty="0">
                <a:solidFill>
                  <a:prstClr val="white"/>
                </a:solidFill>
              </a:rPr>
            </a:br>
            <a:r>
              <a:rPr lang="fr-FR" b="1" dirty="0" err="1">
                <a:solidFill>
                  <a:srgbClr val="FFC97F"/>
                </a:solidFill>
                <a:latin typeface="Helvetica" pitchFamily="2" charset="0"/>
              </a:rPr>
              <a:t>Feature</a:t>
            </a:r>
            <a:r>
              <a:rPr lang="fr-FR" b="1" dirty="0">
                <a:solidFill>
                  <a:srgbClr val="FFC97F"/>
                </a:solidFill>
                <a:latin typeface="Helvetica" pitchFamily="2" charset="0"/>
              </a:rPr>
              <a:t> engineering 1/2</a:t>
            </a:r>
            <a:br>
              <a:rPr lang="fr-FR" b="1" dirty="0">
                <a:solidFill>
                  <a:srgbClr val="FFC000"/>
                </a:solidFill>
                <a:latin typeface="Helvetica" pitchFamily="2" charset="0"/>
              </a:rPr>
            </a:br>
            <a:r>
              <a:rPr lang="fr-FR" sz="1800" dirty="0">
                <a:solidFill>
                  <a:srgbClr val="FFC000"/>
                </a:solidFill>
                <a:latin typeface="Helvetica Light" panose="020B0403020202020204" pitchFamily="34" charset="0"/>
              </a:rPr>
              <a:t>     </a:t>
            </a:r>
            <a:r>
              <a:rPr lang="fr-FR" sz="1800" dirty="0">
                <a:solidFill>
                  <a:srgbClr val="000000"/>
                </a:solidFill>
                <a:latin typeface="Helvetica Light" panose="020B0403020202020204" pitchFamily="34" charset="0"/>
              </a:rPr>
              <a:t> </a:t>
            </a:r>
            <a:r>
              <a:rPr lang="fr-FR" sz="1800" dirty="0">
                <a:solidFill>
                  <a:schemeClr val="bg1"/>
                </a:solidFill>
                <a:latin typeface="Helvetica Light" panose="020B0403020202020204" pitchFamily="34" charset="0"/>
              </a:rPr>
              <a:t>Transformation log</a:t>
            </a:r>
            <a:br>
              <a:rPr lang="fr-FR" sz="1800" dirty="0">
                <a:solidFill>
                  <a:srgbClr val="000000"/>
                </a:solidFill>
              </a:rPr>
            </a:br>
            <a:r>
              <a:rPr lang="fr-FR" sz="1800" dirty="0">
                <a:solidFill>
                  <a:srgbClr val="000000"/>
                </a:solidFill>
              </a:rPr>
              <a:t>      </a:t>
            </a:r>
            <a:r>
              <a:rPr lang="fr-FR" sz="1800" dirty="0">
                <a:solidFill>
                  <a:schemeClr val="bg1"/>
                </a:solidFill>
                <a:latin typeface="Helvetica Light" panose="020B0403020202020204" pitchFamily="34" charset="0"/>
              </a:rPr>
              <a:t>Jeux de </a:t>
            </a:r>
            <a:r>
              <a:rPr lang="fr-FR" sz="1800" dirty="0" err="1">
                <a:solidFill>
                  <a:schemeClr val="bg1"/>
                </a:solidFill>
                <a:latin typeface="Helvetica Light" panose="020B0403020202020204" pitchFamily="34" charset="0"/>
              </a:rPr>
              <a:t>features</a:t>
            </a:r>
            <a:br>
              <a:rPr lang="fr-FR" sz="1800" dirty="0">
                <a:solidFill>
                  <a:srgbClr val="000000"/>
                </a:solidFill>
              </a:rPr>
            </a:br>
            <a:r>
              <a:rPr lang="fr-FR" sz="1800" dirty="0"/>
              <a:t>      </a:t>
            </a:r>
            <a:r>
              <a:rPr lang="fr-FR" sz="1800" dirty="0" err="1">
                <a:solidFill>
                  <a:schemeClr val="bg1"/>
                </a:solidFill>
                <a:latin typeface="Helvetica Light" panose="020B0403020202020204" pitchFamily="34" charset="0"/>
              </a:rPr>
              <a:t>EnergyStarScore</a:t>
            </a:r>
            <a:br>
              <a:rPr lang="fr-FR" sz="1800" dirty="0">
                <a:solidFill>
                  <a:schemeClr val="bg1"/>
                </a:solidFill>
              </a:rPr>
            </a:br>
            <a:r>
              <a:rPr lang="fr-FR" dirty="0">
                <a:solidFill>
                  <a:schemeClr val="bg1"/>
                </a:solidFill>
                <a:latin typeface="Helvetica Light" panose="020B0403020202020204" pitchFamily="34" charset="0"/>
              </a:rPr>
              <a:t>Modélisation</a:t>
            </a:r>
            <a:br>
              <a:rPr lang="fr-FR" dirty="0">
                <a:solidFill>
                  <a:schemeClr val="bg1"/>
                </a:solidFill>
                <a:latin typeface="Helvetica Light" panose="020B0403020202020204" pitchFamily="34" charset="0"/>
              </a:rPr>
            </a:br>
            <a:r>
              <a:rPr lang="fr-FR" sz="1800" dirty="0">
                <a:solidFill>
                  <a:schemeClr val="bg1"/>
                </a:solidFill>
                <a:latin typeface="Helvetica Light" panose="020B0403020202020204" pitchFamily="34" charset="0"/>
              </a:rPr>
              <a:t>      Préparation</a:t>
            </a:r>
            <a:r>
              <a:rPr lang="fr-FR" sz="1800" dirty="0">
                <a:solidFill>
                  <a:schemeClr val="bg1"/>
                </a:solidFill>
                <a:latin typeface="Helvetica Light" panose="020B0403020202020204" pitchFamily="34" charset="0"/>
              </a:rPr>
              <a:t> </a:t>
            </a:r>
            <a:br>
              <a:rPr lang="fr-FR" sz="1800" dirty="0">
                <a:solidFill>
                  <a:schemeClr val="bg1"/>
                </a:solidFill>
                <a:latin typeface="Helvetica Light" panose="020B0403020202020204" pitchFamily="34" charset="0"/>
              </a:rPr>
            </a:br>
            <a:r>
              <a:rPr lang="fr-FR" sz="1800" dirty="0">
                <a:solidFill>
                  <a:schemeClr val="bg1"/>
                </a:solidFill>
                <a:latin typeface="Helvetica Light" panose="020B0403020202020204" pitchFamily="34" charset="0"/>
              </a:rPr>
              <a:t>      Entrainement</a:t>
            </a:r>
            <a:br>
              <a:rPr lang="fr-FR" sz="1800" dirty="0">
                <a:solidFill>
                  <a:schemeClr val="bg1"/>
                </a:solidFill>
                <a:latin typeface="Helvetica Light" panose="020B0403020202020204" pitchFamily="34" charset="0"/>
              </a:rPr>
            </a:br>
            <a:r>
              <a:rPr lang="fr-FR" sz="1800" dirty="0">
                <a:solidFill>
                  <a:schemeClr val="bg1"/>
                </a:solidFill>
                <a:latin typeface="Helvetica Light" panose="020B0403020202020204" pitchFamily="34" charset="0"/>
              </a:rPr>
              <a:t>      Évaluation</a:t>
            </a:r>
            <a:br>
              <a:rPr lang="fr-FR" dirty="0">
                <a:solidFill>
                  <a:schemeClr val="bg1"/>
                </a:solidFill>
              </a:rPr>
            </a:br>
            <a:r>
              <a:rPr lang="fr-FR" dirty="0"/>
              <a:t>Prédiction finale</a:t>
            </a:r>
            <a:br>
              <a:rPr lang="fr-FR" dirty="0"/>
            </a:br>
            <a:r>
              <a:rPr lang="fr-FR" dirty="0">
                <a:solidFill>
                  <a:schemeClr val="bg1"/>
                </a:solidFill>
                <a:latin typeface="Helvetica Light" panose="020B0403020202020204" pitchFamily="34" charset="0"/>
              </a:rPr>
              <a:t>Piste de progression</a:t>
            </a:r>
            <a:endParaRPr lang="fr-FR" dirty="0"/>
          </a:p>
        </p:txBody>
      </p:sp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id="{9B03CF89-036B-972D-F347-9E66BE846C06}"/>
              </a:ext>
            </a:extLst>
          </p:cNvPr>
          <p:cNvSpPr txBox="1">
            <a:spLocks/>
          </p:cNvSpPr>
          <p:nvPr/>
        </p:nvSpPr>
        <p:spPr>
          <a:xfrm>
            <a:off x="3807553" y="704991"/>
            <a:ext cx="7315200" cy="83769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2" pitchFamily="18" charset="2"/>
              <a:buNone/>
            </a:pPr>
            <a:r>
              <a:rPr lang="fr-FR" dirty="0"/>
              <a:t>Données structurelles</a:t>
            </a:r>
          </a:p>
        </p:txBody>
      </p:sp>
    </p:spTree>
    <p:extLst>
      <p:ext uri="{BB962C8B-B14F-4D97-AF65-F5344CB8AC3E}">
        <p14:creationId xmlns:p14="http://schemas.microsoft.com/office/powerpoint/2010/main" val="40206683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792BFA9-25C7-0A0F-C7B4-C3C0B99A72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231892"/>
          </a:xfrm>
        </p:spPr>
        <p:txBody>
          <a:bodyPr anchor="t" anchorCtr="0">
            <a:normAutofit/>
          </a:bodyPr>
          <a:lstStyle/>
          <a:p>
            <a:r>
              <a:rPr lang="fr-FR" dirty="0"/>
              <a:t>Nettoyage :</a:t>
            </a:r>
          </a:p>
          <a:p>
            <a:pPr lvl="1"/>
            <a:r>
              <a:rPr lang="fr-FR" dirty="0"/>
              <a:t>Imputation de </a:t>
            </a:r>
            <a:r>
              <a:rPr lang="fr-FR" dirty="0" err="1"/>
              <a:t>SiteEnergyUseWN</a:t>
            </a:r>
            <a:r>
              <a:rPr lang="fr-FR" dirty="0"/>
              <a:t>(</a:t>
            </a:r>
            <a:r>
              <a:rPr lang="fr-FR" dirty="0" err="1"/>
              <a:t>kBtu</a:t>
            </a:r>
            <a:r>
              <a:rPr lang="fr-FR" dirty="0"/>
              <a:t>) nul par </a:t>
            </a:r>
            <a:r>
              <a:rPr lang="fr-FR" dirty="0" err="1"/>
              <a:t>SiteEnergyUse</a:t>
            </a:r>
            <a:r>
              <a:rPr lang="fr-FR" dirty="0"/>
              <a:t>(</a:t>
            </a:r>
            <a:r>
              <a:rPr lang="fr-FR" dirty="0" err="1"/>
              <a:t>kBtu</a:t>
            </a:r>
            <a:r>
              <a:rPr lang="fr-FR" dirty="0"/>
              <a:t>)</a:t>
            </a:r>
          </a:p>
          <a:p>
            <a:pPr lvl="1"/>
            <a:r>
              <a:rPr lang="fr-FR" dirty="0"/>
              <a:t>Imputation de </a:t>
            </a:r>
            <a:r>
              <a:rPr lang="fr-FR" dirty="0" err="1"/>
              <a:t>SiteEUIWN</a:t>
            </a:r>
            <a:r>
              <a:rPr lang="fr-FR" dirty="0"/>
              <a:t>(</a:t>
            </a:r>
            <a:r>
              <a:rPr lang="fr-FR" dirty="0" err="1"/>
              <a:t>kBtu</a:t>
            </a:r>
            <a:r>
              <a:rPr lang="fr-FR" dirty="0"/>
              <a:t>/</a:t>
            </a:r>
            <a:r>
              <a:rPr lang="fr-FR" dirty="0" err="1"/>
              <a:t>sf</a:t>
            </a:r>
            <a:r>
              <a:rPr lang="fr-FR" dirty="0"/>
              <a:t>) nul par </a:t>
            </a:r>
            <a:r>
              <a:rPr lang="fr-FR" dirty="0" err="1"/>
              <a:t>SiteEUI</a:t>
            </a:r>
            <a:r>
              <a:rPr lang="fr-FR" dirty="0"/>
              <a:t>(</a:t>
            </a:r>
            <a:r>
              <a:rPr lang="fr-FR" dirty="0" err="1"/>
              <a:t>kBtu</a:t>
            </a:r>
            <a:r>
              <a:rPr lang="fr-FR" dirty="0"/>
              <a:t>/</a:t>
            </a:r>
            <a:r>
              <a:rPr lang="fr-FR" dirty="0" err="1"/>
              <a:t>sf</a:t>
            </a:r>
            <a:r>
              <a:rPr lang="fr-FR" dirty="0"/>
              <a:t>)</a:t>
            </a:r>
          </a:p>
          <a:p>
            <a:r>
              <a:rPr lang="fr-FR" dirty="0"/>
              <a:t>Transformation :</a:t>
            </a:r>
          </a:p>
          <a:p>
            <a:pPr lvl="1"/>
            <a:r>
              <a:rPr lang="fr-FR" dirty="0"/>
              <a:t>log(x+1) si </a:t>
            </a:r>
            <a:r>
              <a:rPr lang="fr-FR" dirty="0" err="1"/>
              <a:t>skewness</a:t>
            </a:r>
            <a:r>
              <a:rPr lang="fr-FR" dirty="0"/>
              <a:t> &gt; 3</a:t>
            </a:r>
          </a:p>
          <a:p>
            <a:pPr lvl="1"/>
            <a:r>
              <a:rPr lang="fr-FR" dirty="0" err="1"/>
              <a:t>GHGEmissionsIntensity</a:t>
            </a:r>
            <a:r>
              <a:rPr lang="fr-FR" dirty="0"/>
              <a:t> donnée en fonction de la surface totale devient </a:t>
            </a:r>
            <a:r>
              <a:rPr lang="fr-FR" dirty="0" err="1"/>
              <a:t>GHGEmissionsIntensityGFAb</a:t>
            </a:r>
            <a:r>
              <a:rPr lang="fr-FR" dirty="0"/>
              <a:t> pour surface de bâtiment</a:t>
            </a:r>
          </a:p>
          <a:p>
            <a:pPr lvl="1"/>
            <a:endParaRPr lang="fr-FR" dirty="0"/>
          </a:p>
          <a:p>
            <a:r>
              <a:rPr lang="fr-FR" dirty="0"/>
              <a:t>Calcul liant </a:t>
            </a:r>
            <a:r>
              <a:rPr lang="fr-FR" dirty="0" err="1"/>
              <a:t>SiteEnergyUse</a:t>
            </a:r>
            <a:r>
              <a:rPr lang="fr-FR" dirty="0"/>
              <a:t> et </a:t>
            </a:r>
            <a:r>
              <a:rPr lang="fr-FR" dirty="0" err="1"/>
              <a:t>TotalGHGEmissions</a:t>
            </a:r>
            <a:r>
              <a:rPr lang="fr-FR" dirty="0"/>
              <a:t> :</a:t>
            </a:r>
          </a:p>
          <a:p>
            <a:pPr lvl="1"/>
            <a:r>
              <a:rPr lang="fr-FR" dirty="0" err="1"/>
              <a:t>GHGEmissionsIntensity</a:t>
            </a:r>
            <a:r>
              <a:rPr lang="fr-FR" dirty="0"/>
              <a:t>= (</a:t>
            </a:r>
            <a:r>
              <a:rPr lang="fr-FR" dirty="0" err="1"/>
              <a:t>facteur_vapeur</a:t>
            </a:r>
            <a:r>
              <a:rPr lang="fr-FR" dirty="0"/>
              <a:t>*</a:t>
            </a:r>
            <a:r>
              <a:rPr lang="fr-FR" dirty="0" err="1"/>
              <a:t>SteamUse</a:t>
            </a:r>
            <a:r>
              <a:rPr lang="fr-FR" dirty="0"/>
              <a:t>(</a:t>
            </a:r>
            <a:r>
              <a:rPr lang="fr-FR" dirty="0" err="1"/>
              <a:t>kBtu</a:t>
            </a:r>
            <a:r>
              <a:rPr lang="fr-FR" dirty="0"/>
              <a:t>)</a:t>
            </a:r>
            <a:br>
              <a:rPr lang="fr-FR" dirty="0"/>
            </a:br>
            <a:r>
              <a:rPr lang="fr-FR" dirty="0"/>
              <a:t>                                        +</a:t>
            </a:r>
            <a:r>
              <a:rPr lang="fr-FR" dirty="0" err="1"/>
              <a:t>facteur_gaz</a:t>
            </a:r>
            <a:r>
              <a:rPr lang="fr-FR" dirty="0"/>
              <a:t>*</a:t>
            </a:r>
            <a:r>
              <a:rPr lang="fr-FR" dirty="0" err="1"/>
              <a:t>NaturalGas</a:t>
            </a:r>
            <a:r>
              <a:rPr lang="fr-FR" dirty="0"/>
              <a:t>(</a:t>
            </a:r>
            <a:r>
              <a:rPr lang="fr-FR" dirty="0" err="1"/>
              <a:t>kBtu</a:t>
            </a:r>
            <a:r>
              <a:rPr lang="fr-FR" dirty="0"/>
              <a:t>)</a:t>
            </a:r>
            <a:br>
              <a:rPr lang="fr-FR" dirty="0"/>
            </a:br>
            <a:r>
              <a:rPr lang="fr-FR" dirty="0"/>
              <a:t>                                        +</a:t>
            </a:r>
            <a:r>
              <a:rPr lang="fr-FR" dirty="0" err="1"/>
              <a:t>facteur_elec</a:t>
            </a:r>
            <a:r>
              <a:rPr lang="fr-FR" dirty="0"/>
              <a:t>*</a:t>
            </a:r>
            <a:r>
              <a:rPr lang="fr-FR" dirty="0" err="1"/>
              <a:t>Electricity</a:t>
            </a:r>
            <a:r>
              <a:rPr lang="fr-FR" dirty="0"/>
              <a:t>(</a:t>
            </a:r>
            <a:r>
              <a:rPr lang="fr-FR" dirty="0" err="1"/>
              <a:t>kBtu</a:t>
            </a:r>
            <a:r>
              <a:rPr lang="fr-FR" dirty="0"/>
              <a:t>))/1000</a:t>
            </a:r>
            <a:br>
              <a:rPr lang="fr-FR" dirty="0"/>
            </a:br>
            <a:r>
              <a:rPr lang="fr-FR" dirty="0"/>
              <a:t>avec </a:t>
            </a:r>
            <a:r>
              <a:rPr lang="fr-FR" dirty="0" err="1"/>
              <a:t>facteur_vapeur</a:t>
            </a:r>
            <a:r>
              <a:rPr lang="fr-FR" dirty="0"/>
              <a:t>=0.077172095</a:t>
            </a:r>
            <a:br>
              <a:rPr lang="fr-FR" dirty="0"/>
            </a:br>
            <a:r>
              <a:rPr lang="fr-FR" dirty="0"/>
              <a:t>         </a:t>
            </a:r>
            <a:r>
              <a:rPr lang="fr-FR" dirty="0" err="1"/>
              <a:t>facteur_gaz</a:t>
            </a:r>
            <a:r>
              <a:rPr lang="fr-FR" dirty="0"/>
              <a:t>=0.05311</a:t>
            </a:r>
            <a:br>
              <a:rPr lang="fr-FR" dirty="0"/>
            </a:br>
            <a:r>
              <a:rPr lang="fr-FR" dirty="0"/>
              <a:t>         </a:t>
            </a:r>
            <a:r>
              <a:rPr lang="fr-FR" dirty="0" err="1"/>
              <a:t>facteur_elec</a:t>
            </a:r>
            <a:r>
              <a:rPr lang="fr-FR" dirty="0"/>
              <a:t>=0.0069696814</a:t>
            </a:r>
          </a:p>
          <a:p>
            <a:pPr lvl="1"/>
            <a:r>
              <a:rPr lang="fr-FR" dirty="0"/>
              <a:t>Écart maximal de 0,35% et &lt; 0,013% pour 75% des sites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12001BB-E7A5-DA4E-94B8-F23871E34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92BD7-409D-D147-97AC-D11144A0E239}" type="datetime1">
              <a:rPr lang="fr-FR" smtClean="0"/>
              <a:t>15/10/2022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B01BD35-C795-8564-6156-F1B3B88C2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Neutralité carbone 2050 : prédiction des émissions de CO2 et de la consommation totale</a:t>
            </a:r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E352C7A-66DF-4FE3-E658-84AA14FAF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9220" name="Picture 4">
            <a:extLst>
              <a:ext uri="{FF2B5EF4-FFF2-40B4-BE49-F238E27FC236}">
                <a16:creationId xmlns:a16="http://schemas.microsoft.com/office/drawing/2014/main" id="{389A73DC-514A-2618-AAE3-74501E81F0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5365" y="3522325"/>
            <a:ext cx="6894303" cy="283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8" name="Picture 12">
            <a:extLst>
              <a:ext uri="{FF2B5EF4-FFF2-40B4-BE49-F238E27FC236}">
                <a16:creationId xmlns:a16="http://schemas.microsoft.com/office/drawing/2014/main" id="{B3E3C7E3-5353-929B-1C84-1DB2A09A38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1675" y="2129922"/>
            <a:ext cx="7850385" cy="4226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re 1">
            <a:extLst>
              <a:ext uri="{FF2B5EF4-FFF2-40B4-BE49-F238E27FC236}">
                <a16:creationId xmlns:a16="http://schemas.microsoft.com/office/drawing/2014/main" id="{23E80AC4-1ECF-53DE-3931-2CB7D63A1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8" y="1123837"/>
            <a:ext cx="2896681" cy="4601183"/>
          </a:xfrm>
        </p:spPr>
        <p:txBody>
          <a:bodyPr anchor="t" anchorCtr="0"/>
          <a:lstStyle/>
          <a:p>
            <a:r>
              <a:rPr lang="fr-FR" b="1" dirty="0">
                <a:solidFill>
                  <a:schemeClr val="bg1"/>
                </a:solidFill>
                <a:latin typeface="Helvetica" pitchFamily="2" charset="0"/>
              </a:rPr>
              <a:t>Sommaire</a:t>
            </a:r>
            <a:br>
              <a:rPr lang="fr-FR" dirty="0"/>
            </a:br>
            <a:br>
              <a:rPr lang="fr-FR" dirty="0"/>
            </a:br>
            <a:r>
              <a:rPr lang="fr-FR" dirty="0">
                <a:solidFill>
                  <a:prstClr val="white"/>
                </a:solidFill>
              </a:rPr>
              <a:t>Objectifs </a:t>
            </a:r>
            <a:br>
              <a:rPr lang="fr-FR" dirty="0">
                <a:solidFill>
                  <a:prstClr val="white"/>
                </a:solidFill>
              </a:rPr>
            </a:br>
            <a:r>
              <a:rPr lang="fr-FR" dirty="0">
                <a:solidFill>
                  <a:prstClr val="white"/>
                </a:solidFill>
              </a:rPr>
              <a:t>Jeu de données</a:t>
            </a:r>
            <a:br>
              <a:rPr lang="fr-FR" dirty="0">
                <a:solidFill>
                  <a:prstClr val="white"/>
                </a:solidFill>
              </a:rPr>
            </a:br>
            <a:r>
              <a:rPr lang="fr-FR" dirty="0">
                <a:solidFill>
                  <a:schemeClr val="bg1"/>
                </a:solidFill>
                <a:latin typeface="Helvetica Light" panose="020B0403020202020204" pitchFamily="34" charset="0"/>
              </a:rPr>
              <a:t>Process</a:t>
            </a:r>
            <a:br>
              <a:rPr lang="fr-FR" dirty="0">
                <a:solidFill>
                  <a:prstClr val="white"/>
                </a:solidFill>
              </a:rPr>
            </a:br>
            <a:r>
              <a:rPr lang="fr-FR" b="1" dirty="0" err="1">
                <a:solidFill>
                  <a:srgbClr val="FFC97F"/>
                </a:solidFill>
                <a:latin typeface="Helvetica" pitchFamily="2" charset="0"/>
              </a:rPr>
              <a:t>Feature</a:t>
            </a:r>
            <a:r>
              <a:rPr lang="fr-FR" b="1" dirty="0">
                <a:solidFill>
                  <a:srgbClr val="FFC97F"/>
                </a:solidFill>
                <a:latin typeface="Helvetica" pitchFamily="2" charset="0"/>
              </a:rPr>
              <a:t> engineering 2/2</a:t>
            </a:r>
            <a:br>
              <a:rPr lang="fr-FR" b="1" dirty="0">
                <a:solidFill>
                  <a:srgbClr val="FFC000"/>
                </a:solidFill>
                <a:latin typeface="Helvetica" pitchFamily="2" charset="0"/>
              </a:rPr>
            </a:br>
            <a:r>
              <a:rPr lang="fr-FR" sz="1800" dirty="0">
                <a:solidFill>
                  <a:srgbClr val="FFC000"/>
                </a:solidFill>
                <a:latin typeface="Helvetica Light" panose="020B0403020202020204" pitchFamily="34" charset="0"/>
              </a:rPr>
              <a:t>     </a:t>
            </a:r>
            <a:r>
              <a:rPr lang="fr-FR" sz="1800" dirty="0">
                <a:solidFill>
                  <a:srgbClr val="000000"/>
                </a:solidFill>
                <a:latin typeface="Helvetica Light" panose="020B0403020202020204" pitchFamily="34" charset="0"/>
              </a:rPr>
              <a:t> </a:t>
            </a:r>
            <a:r>
              <a:rPr lang="fr-FR" sz="1800" dirty="0">
                <a:solidFill>
                  <a:schemeClr val="bg1"/>
                </a:solidFill>
                <a:latin typeface="Helvetica Light" panose="020B0403020202020204" pitchFamily="34" charset="0"/>
              </a:rPr>
              <a:t>Transformation log</a:t>
            </a:r>
            <a:br>
              <a:rPr lang="fr-FR" sz="1800" dirty="0">
                <a:solidFill>
                  <a:srgbClr val="000000"/>
                </a:solidFill>
              </a:rPr>
            </a:br>
            <a:r>
              <a:rPr lang="fr-FR" sz="1800" dirty="0">
                <a:solidFill>
                  <a:srgbClr val="000000"/>
                </a:solidFill>
              </a:rPr>
              <a:t>      </a:t>
            </a:r>
            <a:r>
              <a:rPr lang="fr-FR" sz="1800" dirty="0">
                <a:solidFill>
                  <a:schemeClr val="bg1"/>
                </a:solidFill>
                <a:latin typeface="Helvetica Light" panose="020B0403020202020204" pitchFamily="34" charset="0"/>
              </a:rPr>
              <a:t>Jeux de </a:t>
            </a:r>
            <a:r>
              <a:rPr lang="fr-FR" sz="1800" dirty="0" err="1">
                <a:solidFill>
                  <a:schemeClr val="bg1"/>
                </a:solidFill>
                <a:latin typeface="Helvetica Light" panose="020B0403020202020204" pitchFamily="34" charset="0"/>
              </a:rPr>
              <a:t>features</a:t>
            </a:r>
            <a:br>
              <a:rPr lang="fr-FR" sz="1800" dirty="0">
                <a:solidFill>
                  <a:srgbClr val="000000"/>
                </a:solidFill>
              </a:rPr>
            </a:br>
            <a:r>
              <a:rPr lang="fr-FR" sz="1800" dirty="0"/>
              <a:t>      </a:t>
            </a:r>
            <a:r>
              <a:rPr lang="fr-FR" sz="1800" dirty="0" err="1">
                <a:solidFill>
                  <a:schemeClr val="bg1"/>
                </a:solidFill>
                <a:latin typeface="Helvetica Light" panose="020B0403020202020204" pitchFamily="34" charset="0"/>
              </a:rPr>
              <a:t>EnergyStarScore</a:t>
            </a:r>
            <a:br>
              <a:rPr lang="fr-FR" sz="1800" dirty="0">
                <a:solidFill>
                  <a:schemeClr val="bg1"/>
                </a:solidFill>
              </a:rPr>
            </a:br>
            <a:r>
              <a:rPr lang="fr-FR" dirty="0">
                <a:solidFill>
                  <a:schemeClr val="bg1"/>
                </a:solidFill>
                <a:latin typeface="Helvetica Light" panose="020B0403020202020204" pitchFamily="34" charset="0"/>
              </a:rPr>
              <a:t>Modélisation</a:t>
            </a:r>
            <a:br>
              <a:rPr lang="fr-FR" dirty="0">
                <a:solidFill>
                  <a:schemeClr val="bg1"/>
                </a:solidFill>
                <a:latin typeface="Helvetica Light" panose="020B0403020202020204" pitchFamily="34" charset="0"/>
              </a:rPr>
            </a:br>
            <a:r>
              <a:rPr lang="fr-FR" sz="1800" dirty="0">
                <a:solidFill>
                  <a:schemeClr val="bg1"/>
                </a:solidFill>
                <a:latin typeface="Helvetica Light" panose="020B0403020202020204" pitchFamily="34" charset="0"/>
              </a:rPr>
              <a:t>      Préparation</a:t>
            </a:r>
            <a:r>
              <a:rPr lang="fr-FR" sz="1800" dirty="0">
                <a:solidFill>
                  <a:schemeClr val="bg1"/>
                </a:solidFill>
                <a:latin typeface="Helvetica Light" panose="020B0403020202020204" pitchFamily="34" charset="0"/>
              </a:rPr>
              <a:t> </a:t>
            </a:r>
            <a:br>
              <a:rPr lang="fr-FR" sz="1800" dirty="0">
                <a:solidFill>
                  <a:schemeClr val="bg1"/>
                </a:solidFill>
                <a:latin typeface="Helvetica Light" panose="020B0403020202020204" pitchFamily="34" charset="0"/>
              </a:rPr>
            </a:br>
            <a:r>
              <a:rPr lang="fr-FR" sz="1800" dirty="0">
                <a:solidFill>
                  <a:schemeClr val="bg1"/>
                </a:solidFill>
                <a:latin typeface="Helvetica Light" panose="020B0403020202020204" pitchFamily="34" charset="0"/>
              </a:rPr>
              <a:t>      Entrainement</a:t>
            </a:r>
            <a:br>
              <a:rPr lang="fr-FR" sz="1800" dirty="0">
                <a:solidFill>
                  <a:schemeClr val="bg1"/>
                </a:solidFill>
                <a:latin typeface="Helvetica Light" panose="020B0403020202020204" pitchFamily="34" charset="0"/>
              </a:rPr>
            </a:br>
            <a:r>
              <a:rPr lang="fr-FR" sz="1800" dirty="0">
                <a:solidFill>
                  <a:schemeClr val="bg1"/>
                </a:solidFill>
                <a:latin typeface="Helvetica Light" panose="020B0403020202020204" pitchFamily="34" charset="0"/>
              </a:rPr>
              <a:t>      Évaluation</a:t>
            </a:r>
            <a:br>
              <a:rPr lang="fr-FR" dirty="0">
                <a:solidFill>
                  <a:schemeClr val="bg1"/>
                </a:solidFill>
              </a:rPr>
            </a:br>
            <a:r>
              <a:rPr lang="fr-FR" dirty="0"/>
              <a:t>Prédiction finale</a:t>
            </a:r>
            <a:br>
              <a:rPr lang="fr-FR" dirty="0"/>
            </a:br>
            <a:r>
              <a:rPr lang="fr-FR" dirty="0">
                <a:solidFill>
                  <a:schemeClr val="bg1"/>
                </a:solidFill>
                <a:latin typeface="Helvetica Light" panose="020B0403020202020204" pitchFamily="34" charset="0"/>
              </a:rPr>
              <a:t>Piste de progression</a:t>
            </a:r>
            <a:endParaRPr lang="fr-FR" dirty="0"/>
          </a:p>
        </p:txBody>
      </p:sp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id="{DEBC97FF-6978-0FF2-B2B8-362229E11032}"/>
              </a:ext>
            </a:extLst>
          </p:cNvPr>
          <p:cNvSpPr txBox="1">
            <a:spLocks/>
          </p:cNvSpPr>
          <p:nvPr/>
        </p:nvSpPr>
        <p:spPr>
          <a:xfrm>
            <a:off x="3807553" y="489091"/>
            <a:ext cx="7315200" cy="83769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2" pitchFamily="18" charset="2"/>
              <a:buNone/>
            </a:pPr>
            <a:r>
              <a:rPr lang="fr-FR" dirty="0" err="1"/>
              <a:t>Targets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40025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9228"/>
                                        </p:tgtEl>
                                      </p:cBhvr>
                                      <p:by x="25000" y="25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446 -0.0081 L 0.23385 -0.48958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92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409" y="-240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2000" fill="hold"/>
                                        <p:tgtEl>
                                          <p:spTgt spid="9220"/>
                                        </p:tgtEl>
                                      </p:cBhvr>
                                      <p:by x="25000" y="25000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81 0.00579 L 0.20091 -0.35533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92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805" y="-180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7EA8FA2-38CF-EB72-5977-C150BD258F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2768" y="826008"/>
            <a:ext cx="7315200" cy="837692"/>
          </a:xfrm>
        </p:spPr>
        <p:txBody>
          <a:bodyPr anchor="t" anchorCtr="0"/>
          <a:lstStyle/>
          <a:p>
            <a:pPr marL="0" indent="0" algn="ctr">
              <a:buNone/>
            </a:pPr>
            <a:r>
              <a:rPr lang="fr-FR" dirty="0"/>
              <a:t>Transformation log de la variable si </a:t>
            </a:r>
            <a:r>
              <a:rPr lang="fr-FR" dirty="0" err="1"/>
              <a:t>skewness</a:t>
            </a:r>
            <a:r>
              <a:rPr lang="fr-FR" dirty="0"/>
              <a:t> &gt; 3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12001BB-E7A5-DA4E-94B8-F23871E34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92BD7-409D-D147-97AC-D11144A0E239}" type="datetime1">
              <a:rPr lang="fr-FR" smtClean="0"/>
              <a:t>15/10/2022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B01BD35-C795-8564-6156-F1B3B88C2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Neutralité</a:t>
            </a:r>
            <a:r>
              <a:rPr lang="en-US" dirty="0"/>
              <a:t> </a:t>
            </a:r>
            <a:r>
              <a:rPr lang="en-US" dirty="0" err="1"/>
              <a:t>carbone</a:t>
            </a:r>
            <a:r>
              <a:rPr lang="en-US" dirty="0"/>
              <a:t> 2050 : </a:t>
            </a:r>
            <a:r>
              <a:rPr lang="en-US" dirty="0" err="1"/>
              <a:t>prédiction</a:t>
            </a:r>
            <a:r>
              <a:rPr lang="en-US" dirty="0"/>
              <a:t> des </a:t>
            </a:r>
            <a:r>
              <a:rPr lang="en-US" dirty="0" err="1"/>
              <a:t>émissions</a:t>
            </a:r>
            <a:r>
              <a:rPr lang="en-US" dirty="0"/>
              <a:t> de CO2 et de la </a:t>
            </a:r>
            <a:r>
              <a:rPr lang="en-US" dirty="0" err="1"/>
              <a:t>consommation</a:t>
            </a:r>
            <a:r>
              <a:rPr lang="en-US" dirty="0"/>
              <a:t> </a:t>
            </a:r>
            <a:r>
              <a:rPr lang="en-US" dirty="0" err="1"/>
              <a:t>totale</a:t>
            </a:r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E352C7A-66DF-4FE3-E658-84AA14FAF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5AC9B7C3-3064-61A9-5E2B-794FBC1CF3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9017" y="1153353"/>
            <a:ext cx="8192457" cy="4979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EA2E0E5-A2AF-75E9-8F12-3D1AC9AB45CA}"/>
              </a:ext>
            </a:extLst>
          </p:cNvPr>
          <p:cNvSpPr/>
          <p:nvPr/>
        </p:nvSpPr>
        <p:spPr>
          <a:xfrm>
            <a:off x="3609017" y="3837253"/>
            <a:ext cx="8192457" cy="2239873"/>
          </a:xfrm>
          <a:prstGeom prst="rect">
            <a:avLst/>
          </a:prstGeom>
          <a:noFill/>
          <a:ln w="28575">
            <a:solidFill>
              <a:srgbClr val="4A66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F04F29DB-479B-C79B-40D6-B207120EAC2F}"/>
              </a:ext>
            </a:extLst>
          </p:cNvPr>
          <p:cNvSpPr txBox="1"/>
          <p:nvPr/>
        </p:nvSpPr>
        <p:spPr>
          <a:xfrm>
            <a:off x="7217554" y="2880336"/>
            <a:ext cx="397866" cy="553998"/>
          </a:xfrm>
          <a:prstGeom prst="rect">
            <a:avLst/>
          </a:prstGeom>
          <a:solidFill>
            <a:srgbClr val="FF9300"/>
          </a:solidFill>
        </p:spPr>
        <p:txBody>
          <a:bodyPr wrap="none" rtlCol="0">
            <a:spAutoFit/>
          </a:bodyPr>
          <a:lstStyle/>
          <a:p>
            <a:r>
              <a:rPr lang="fr-FR" sz="3000" dirty="0">
                <a:solidFill>
                  <a:schemeClr val="bg1"/>
                </a:solidFill>
                <a:latin typeface="Helvetica" pitchFamily="2" charset="0"/>
              </a:rPr>
              <a:t>1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897A8C71-7E7C-3121-93DF-FFA77318ECFF}"/>
              </a:ext>
            </a:extLst>
          </p:cNvPr>
          <p:cNvSpPr txBox="1"/>
          <p:nvPr/>
        </p:nvSpPr>
        <p:spPr>
          <a:xfrm>
            <a:off x="5164769" y="2880957"/>
            <a:ext cx="397866" cy="553998"/>
          </a:xfrm>
          <a:prstGeom prst="rect">
            <a:avLst/>
          </a:prstGeom>
          <a:solidFill>
            <a:srgbClr val="FF9300">
              <a:alpha val="69804"/>
            </a:srgbClr>
          </a:solidFill>
        </p:spPr>
        <p:txBody>
          <a:bodyPr wrap="none" rtlCol="0">
            <a:spAutoFit/>
          </a:bodyPr>
          <a:lstStyle/>
          <a:p>
            <a:r>
              <a:rPr lang="fr-FR" sz="3000" dirty="0">
                <a:solidFill>
                  <a:schemeClr val="bg1"/>
                </a:solidFill>
                <a:latin typeface="Helvetica" pitchFamily="2" charset="0"/>
              </a:rPr>
              <a:t>2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EE3320ED-71C2-DD78-05F6-4B1FC2509B15}"/>
              </a:ext>
            </a:extLst>
          </p:cNvPr>
          <p:cNvSpPr txBox="1"/>
          <p:nvPr/>
        </p:nvSpPr>
        <p:spPr>
          <a:xfrm>
            <a:off x="10287243" y="2183122"/>
            <a:ext cx="397866" cy="553998"/>
          </a:xfrm>
          <a:prstGeom prst="rect">
            <a:avLst/>
          </a:prstGeom>
          <a:solidFill>
            <a:srgbClr val="FF9300">
              <a:alpha val="40000"/>
            </a:srgbClr>
          </a:solidFill>
        </p:spPr>
        <p:txBody>
          <a:bodyPr wrap="none" rtlCol="0">
            <a:spAutoFit/>
          </a:bodyPr>
          <a:lstStyle/>
          <a:p>
            <a:r>
              <a:rPr lang="fr-FR" sz="3000" dirty="0">
                <a:solidFill>
                  <a:schemeClr val="bg1"/>
                </a:solidFill>
                <a:latin typeface="Helvetica" pitchFamily="2" charset="0"/>
              </a:rPr>
              <a:t>3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DFDAC6AE-3CF0-3462-A62A-732C766FF118}"/>
              </a:ext>
            </a:extLst>
          </p:cNvPr>
          <p:cNvSpPr txBox="1"/>
          <p:nvPr/>
        </p:nvSpPr>
        <p:spPr>
          <a:xfrm>
            <a:off x="8243810" y="2183122"/>
            <a:ext cx="397866" cy="553998"/>
          </a:xfrm>
          <a:prstGeom prst="rect">
            <a:avLst/>
          </a:prstGeom>
          <a:solidFill>
            <a:srgbClr val="FF9300">
              <a:alpha val="9804"/>
            </a:srgbClr>
          </a:solidFill>
        </p:spPr>
        <p:txBody>
          <a:bodyPr wrap="none" rtlCol="0">
            <a:spAutoFit/>
          </a:bodyPr>
          <a:lstStyle/>
          <a:p>
            <a:r>
              <a:rPr lang="fr-FR" sz="3000" dirty="0">
                <a:solidFill>
                  <a:schemeClr val="bg1"/>
                </a:solidFill>
                <a:latin typeface="Helvetica" pitchFamily="2" charset="0"/>
              </a:rPr>
              <a:t>4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C4005C0C-04C4-0514-8A13-B7A05B0C4000}"/>
              </a:ext>
            </a:extLst>
          </p:cNvPr>
          <p:cNvSpPr txBox="1"/>
          <p:nvPr/>
        </p:nvSpPr>
        <p:spPr>
          <a:xfrm>
            <a:off x="7217554" y="5180890"/>
            <a:ext cx="397866" cy="553998"/>
          </a:xfrm>
          <a:prstGeom prst="rect">
            <a:avLst/>
          </a:prstGeom>
          <a:solidFill>
            <a:srgbClr val="4A66AC">
              <a:alpha val="9804"/>
            </a:srgbClr>
          </a:solidFill>
        </p:spPr>
        <p:txBody>
          <a:bodyPr wrap="none" rtlCol="0">
            <a:spAutoFit/>
          </a:bodyPr>
          <a:lstStyle/>
          <a:p>
            <a:r>
              <a:rPr lang="fr-FR" sz="3000" dirty="0">
                <a:solidFill>
                  <a:schemeClr val="bg1"/>
                </a:solidFill>
                <a:latin typeface="Helvetica" pitchFamily="2" charset="0"/>
              </a:rPr>
              <a:t>4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6D8FF870-E14F-5252-2FEB-3C291892D6DF}"/>
              </a:ext>
            </a:extLst>
          </p:cNvPr>
          <p:cNvSpPr txBox="1"/>
          <p:nvPr/>
        </p:nvSpPr>
        <p:spPr>
          <a:xfrm>
            <a:off x="8231284" y="4503399"/>
            <a:ext cx="397866" cy="553998"/>
          </a:xfrm>
          <a:prstGeom prst="rect">
            <a:avLst/>
          </a:prstGeom>
          <a:solidFill>
            <a:srgbClr val="4A66AC">
              <a:alpha val="69804"/>
            </a:srgbClr>
          </a:solidFill>
        </p:spPr>
        <p:txBody>
          <a:bodyPr wrap="none" rtlCol="0">
            <a:spAutoFit/>
          </a:bodyPr>
          <a:lstStyle/>
          <a:p>
            <a:r>
              <a:rPr lang="fr-FR" sz="3000" dirty="0">
                <a:solidFill>
                  <a:schemeClr val="bg1"/>
                </a:solidFill>
                <a:latin typeface="Helvetica" pitchFamily="2" charset="0"/>
              </a:rPr>
              <a:t>2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81174CE9-4C5E-C0DC-B4D0-1567057C6677}"/>
              </a:ext>
            </a:extLst>
          </p:cNvPr>
          <p:cNvSpPr txBox="1"/>
          <p:nvPr/>
        </p:nvSpPr>
        <p:spPr>
          <a:xfrm>
            <a:off x="5177295" y="5180890"/>
            <a:ext cx="397866" cy="553998"/>
          </a:xfrm>
          <a:prstGeom prst="rect">
            <a:avLst/>
          </a:prstGeom>
          <a:solidFill>
            <a:srgbClr val="4A66AC">
              <a:alpha val="40000"/>
            </a:srgbClr>
          </a:solidFill>
        </p:spPr>
        <p:txBody>
          <a:bodyPr wrap="none" rtlCol="0">
            <a:spAutoFit/>
          </a:bodyPr>
          <a:lstStyle/>
          <a:p>
            <a:r>
              <a:rPr lang="fr-FR" sz="3000" dirty="0">
                <a:solidFill>
                  <a:schemeClr val="bg1"/>
                </a:solidFill>
                <a:latin typeface="Helvetica" pitchFamily="2" charset="0"/>
              </a:rPr>
              <a:t>3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38B5165D-53CA-33D6-DBE9-8FDAD81374CD}"/>
              </a:ext>
            </a:extLst>
          </p:cNvPr>
          <p:cNvSpPr txBox="1"/>
          <p:nvPr/>
        </p:nvSpPr>
        <p:spPr>
          <a:xfrm>
            <a:off x="10287243" y="4503399"/>
            <a:ext cx="397866" cy="553998"/>
          </a:xfrm>
          <a:prstGeom prst="rect">
            <a:avLst/>
          </a:prstGeom>
          <a:solidFill>
            <a:srgbClr val="4A66AC"/>
          </a:solidFill>
        </p:spPr>
        <p:txBody>
          <a:bodyPr wrap="none" rtlCol="0">
            <a:spAutoFit/>
          </a:bodyPr>
          <a:lstStyle/>
          <a:p>
            <a:r>
              <a:rPr lang="fr-FR" sz="3000" dirty="0">
                <a:solidFill>
                  <a:schemeClr val="bg1"/>
                </a:solidFill>
                <a:latin typeface="Helvetica" pitchFamily="2" charset="0"/>
              </a:rPr>
              <a:t>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9C2D83F-07A0-C5AE-AE9F-53C8E15368B2}"/>
              </a:ext>
            </a:extLst>
          </p:cNvPr>
          <p:cNvSpPr/>
          <p:nvPr/>
        </p:nvSpPr>
        <p:spPr>
          <a:xfrm>
            <a:off x="3609017" y="1473199"/>
            <a:ext cx="8192457" cy="2332981"/>
          </a:xfrm>
          <a:prstGeom prst="rect">
            <a:avLst/>
          </a:prstGeom>
          <a:noFill/>
          <a:ln w="28575">
            <a:solidFill>
              <a:srgbClr val="FF9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41635E5F-D8B7-68EB-10CA-CBD5D17022F8}"/>
              </a:ext>
            </a:extLst>
          </p:cNvPr>
          <p:cNvSpPr txBox="1"/>
          <p:nvPr/>
        </p:nvSpPr>
        <p:spPr>
          <a:xfrm>
            <a:off x="3220227" y="1465500"/>
            <a:ext cx="461665" cy="2316429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fr-FR" dirty="0">
                <a:solidFill>
                  <a:srgbClr val="FF9300"/>
                </a:solidFill>
              </a:rPr>
              <a:t>Consommation/</a:t>
            </a:r>
            <a:r>
              <a:rPr lang="fr-FR" dirty="0" err="1">
                <a:solidFill>
                  <a:srgbClr val="FF9300"/>
                </a:solidFill>
              </a:rPr>
              <a:t>sf</a:t>
            </a:r>
            <a:endParaRPr lang="fr-FR" dirty="0">
              <a:solidFill>
                <a:srgbClr val="FF9300"/>
              </a:solidFill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BCC563DC-8B86-C2A4-F1EC-D7576A394B34}"/>
              </a:ext>
            </a:extLst>
          </p:cNvPr>
          <p:cNvSpPr txBox="1"/>
          <p:nvPr/>
        </p:nvSpPr>
        <p:spPr>
          <a:xfrm>
            <a:off x="3212883" y="3837253"/>
            <a:ext cx="461665" cy="2239873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fr-FR" dirty="0">
                <a:solidFill>
                  <a:srgbClr val="4A66AC"/>
                </a:solidFill>
              </a:rPr>
              <a:t>Consommation totale</a:t>
            </a:r>
          </a:p>
        </p:txBody>
      </p:sp>
      <p:sp>
        <p:nvSpPr>
          <p:cNvPr id="21" name="Titre 1">
            <a:extLst>
              <a:ext uri="{FF2B5EF4-FFF2-40B4-BE49-F238E27FC236}">
                <a16:creationId xmlns:a16="http://schemas.microsoft.com/office/drawing/2014/main" id="{CB09CB40-7AC5-2E8C-300A-71478F2D1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752746" cy="4601183"/>
          </a:xfrm>
        </p:spPr>
        <p:txBody>
          <a:bodyPr anchor="t" anchorCtr="0"/>
          <a:lstStyle/>
          <a:p>
            <a:r>
              <a:rPr lang="fr-FR" b="1" dirty="0">
                <a:solidFill>
                  <a:schemeClr val="bg1"/>
                </a:solidFill>
                <a:latin typeface="Helvetica" pitchFamily="2" charset="0"/>
              </a:rPr>
              <a:t>Sommaire</a:t>
            </a:r>
            <a:br>
              <a:rPr lang="fr-FR" dirty="0"/>
            </a:br>
            <a:br>
              <a:rPr lang="fr-FR" dirty="0"/>
            </a:br>
            <a:r>
              <a:rPr lang="fr-FR" dirty="0">
                <a:solidFill>
                  <a:prstClr val="white"/>
                </a:solidFill>
              </a:rPr>
              <a:t>Objectifs </a:t>
            </a:r>
            <a:br>
              <a:rPr lang="fr-FR" dirty="0">
                <a:solidFill>
                  <a:prstClr val="white"/>
                </a:solidFill>
              </a:rPr>
            </a:br>
            <a:r>
              <a:rPr lang="fr-FR" dirty="0">
                <a:solidFill>
                  <a:prstClr val="white"/>
                </a:solidFill>
              </a:rPr>
              <a:t>Jeu de données</a:t>
            </a:r>
            <a:br>
              <a:rPr lang="fr-FR" dirty="0">
                <a:solidFill>
                  <a:prstClr val="white"/>
                </a:solidFill>
              </a:rPr>
            </a:br>
            <a:r>
              <a:rPr lang="fr-FR" dirty="0">
                <a:solidFill>
                  <a:schemeClr val="bg1"/>
                </a:solidFill>
                <a:latin typeface="Helvetica Light" panose="020B0403020202020204" pitchFamily="34" charset="0"/>
              </a:rPr>
              <a:t>Process</a:t>
            </a:r>
            <a:br>
              <a:rPr lang="fr-FR" dirty="0">
                <a:solidFill>
                  <a:prstClr val="white"/>
                </a:solidFill>
              </a:rPr>
            </a:br>
            <a:r>
              <a:rPr lang="fr-FR" b="1" dirty="0" err="1">
                <a:solidFill>
                  <a:srgbClr val="FFC97F"/>
                </a:solidFill>
                <a:latin typeface="Helvetica" pitchFamily="2" charset="0"/>
              </a:rPr>
              <a:t>Feature</a:t>
            </a:r>
            <a:r>
              <a:rPr lang="fr-FR" b="1" dirty="0">
                <a:solidFill>
                  <a:srgbClr val="FFC97F"/>
                </a:solidFill>
                <a:latin typeface="Helvetica" pitchFamily="2" charset="0"/>
              </a:rPr>
              <a:t> engineering</a:t>
            </a:r>
            <a:br>
              <a:rPr lang="fr-FR" b="1" dirty="0">
                <a:solidFill>
                  <a:srgbClr val="FFC000"/>
                </a:solidFill>
                <a:latin typeface="Helvetica" pitchFamily="2" charset="0"/>
              </a:rPr>
            </a:br>
            <a:r>
              <a:rPr lang="fr-FR" sz="1800" dirty="0">
                <a:solidFill>
                  <a:srgbClr val="FFC000"/>
                </a:solidFill>
                <a:latin typeface="Helvetica Light" panose="020B0403020202020204" pitchFamily="34" charset="0"/>
              </a:rPr>
              <a:t>     </a:t>
            </a:r>
            <a:r>
              <a:rPr lang="fr-FR" sz="1800" dirty="0">
                <a:solidFill>
                  <a:srgbClr val="000000"/>
                </a:solidFill>
                <a:latin typeface="Helvetica Light" panose="020B0403020202020204" pitchFamily="34" charset="0"/>
              </a:rPr>
              <a:t> </a:t>
            </a:r>
            <a:r>
              <a:rPr lang="fr-FR" sz="1800" b="1" dirty="0">
                <a:solidFill>
                  <a:srgbClr val="FFC97F"/>
                </a:solidFill>
                <a:latin typeface="Helvetica" pitchFamily="2" charset="0"/>
              </a:rPr>
              <a:t>Transformation log</a:t>
            </a:r>
            <a:br>
              <a:rPr lang="fr-FR" sz="1800" dirty="0">
                <a:solidFill>
                  <a:srgbClr val="000000"/>
                </a:solidFill>
              </a:rPr>
            </a:br>
            <a:r>
              <a:rPr lang="fr-FR" sz="1800" dirty="0">
                <a:solidFill>
                  <a:srgbClr val="000000"/>
                </a:solidFill>
              </a:rPr>
              <a:t>      </a:t>
            </a:r>
            <a:r>
              <a:rPr lang="fr-FR" sz="1800" dirty="0">
                <a:solidFill>
                  <a:schemeClr val="bg1"/>
                </a:solidFill>
                <a:latin typeface="Helvetica Light" panose="020B0403020202020204" pitchFamily="34" charset="0"/>
              </a:rPr>
              <a:t>Jeux de </a:t>
            </a:r>
            <a:r>
              <a:rPr lang="fr-FR" sz="1800" dirty="0" err="1">
                <a:solidFill>
                  <a:schemeClr val="bg1"/>
                </a:solidFill>
                <a:latin typeface="Helvetica Light" panose="020B0403020202020204" pitchFamily="34" charset="0"/>
              </a:rPr>
              <a:t>features</a:t>
            </a:r>
            <a:br>
              <a:rPr lang="fr-FR" sz="1800" dirty="0">
                <a:solidFill>
                  <a:srgbClr val="000000"/>
                </a:solidFill>
              </a:rPr>
            </a:br>
            <a:r>
              <a:rPr lang="fr-FR" sz="1800" dirty="0"/>
              <a:t>      </a:t>
            </a:r>
            <a:r>
              <a:rPr lang="fr-FR" sz="1800" dirty="0" err="1">
                <a:solidFill>
                  <a:schemeClr val="bg1"/>
                </a:solidFill>
                <a:latin typeface="Helvetica Light" panose="020B0403020202020204" pitchFamily="34" charset="0"/>
              </a:rPr>
              <a:t>EnergyStarScore</a:t>
            </a:r>
            <a:br>
              <a:rPr lang="fr-FR" sz="1800" dirty="0">
                <a:solidFill>
                  <a:schemeClr val="bg1"/>
                </a:solidFill>
              </a:rPr>
            </a:br>
            <a:r>
              <a:rPr lang="fr-FR" dirty="0">
                <a:solidFill>
                  <a:schemeClr val="bg1"/>
                </a:solidFill>
                <a:latin typeface="Helvetica Light" panose="020B0403020202020204" pitchFamily="34" charset="0"/>
              </a:rPr>
              <a:t>Modélisation</a:t>
            </a:r>
            <a:br>
              <a:rPr lang="fr-FR" dirty="0">
                <a:solidFill>
                  <a:schemeClr val="bg1"/>
                </a:solidFill>
                <a:latin typeface="Helvetica Light" panose="020B0403020202020204" pitchFamily="34" charset="0"/>
              </a:rPr>
            </a:br>
            <a:r>
              <a:rPr lang="fr-FR" sz="1800" dirty="0">
                <a:solidFill>
                  <a:schemeClr val="bg1"/>
                </a:solidFill>
                <a:latin typeface="Helvetica Light" panose="020B0403020202020204" pitchFamily="34" charset="0"/>
              </a:rPr>
              <a:t>      Préparation</a:t>
            </a:r>
            <a:r>
              <a:rPr lang="fr-FR" sz="1800" dirty="0">
                <a:solidFill>
                  <a:schemeClr val="bg1"/>
                </a:solidFill>
                <a:latin typeface="Helvetica Light" panose="020B0403020202020204" pitchFamily="34" charset="0"/>
              </a:rPr>
              <a:t> </a:t>
            </a:r>
            <a:br>
              <a:rPr lang="fr-FR" sz="1800" dirty="0">
                <a:solidFill>
                  <a:schemeClr val="bg1"/>
                </a:solidFill>
                <a:latin typeface="Helvetica Light" panose="020B0403020202020204" pitchFamily="34" charset="0"/>
              </a:rPr>
            </a:br>
            <a:r>
              <a:rPr lang="fr-FR" sz="1800" dirty="0">
                <a:solidFill>
                  <a:schemeClr val="bg1"/>
                </a:solidFill>
                <a:latin typeface="Helvetica Light" panose="020B0403020202020204" pitchFamily="34" charset="0"/>
              </a:rPr>
              <a:t>      Entrainement</a:t>
            </a:r>
            <a:br>
              <a:rPr lang="fr-FR" sz="1800" dirty="0">
                <a:solidFill>
                  <a:schemeClr val="bg1"/>
                </a:solidFill>
                <a:latin typeface="Helvetica Light" panose="020B0403020202020204" pitchFamily="34" charset="0"/>
              </a:rPr>
            </a:br>
            <a:r>
              <a:rPr lang="fr-FR" sz="1800" dirty="0">
                <a:solidFill>
                  <a:schemeClr val="bg1"/>
                </a:solidFill>
                <a:latin typeface="Helvetica Light" panose="020B0403020202020204" pitchFamily="34" charset="0"/>
              </a:rPr>
              <a:t>      Évaluation</a:t>
            </a:r>
            <a:br>
              <a:rPr lang="fr-FR" dirty="0">
                <a:solidFill>
                  <a:schemeClr val="bg1"/>
                </a:solidFill>
              </a:rPr>
            </a:br>
            <a:r>
              <a:rPr lang="fr-FR" dirty="0"/>
              <a:t>Prédiction finale</a:t>
            </a:r>
            <a:br>
              <a:rPr lang="fr-FR" dirty="0"/>
            </a:br>
            <a:r>
              <a:rPr lang="fr-FR" dirty="0">
                <a:solidFill>
                  <a:schemeClr val="bg1"/>
                </a:solidFill>
                <a:latin typeface="Helvetica Light" panose="020B0403020202020204" pitchFamily="34" charset="0"/>
              </a:rPr>
              <a:t>Piste de progression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707316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12001BB-E7A5-DA4E-94B8-F23871E34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92BD7-409D-D147-97AC-D11144A0E239}" type="datetime1">
              <a:rPr lang="fr-FR" smtClean="0"/>
              <a:t>15/10/2022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B01BD35-C795-8564-6156-F1B3B88C2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Neutralité</a:t>
            </a:r>
            <a:r>
              <a:rPr lang="en-US" dirty="0"/>
              <a:t> </a:t>
            </a:r>
            <a:r>
              <a:rPr lang="en-US" dirty="0" err="1"/>
              <a:t>carbone</a:t>
            </a:r>
            <a:r>
              <a:rPr lang="en-US" dirty="0"/>
              <a:t> 2050 : </a:t>
            </a:r>
            <a:r>
              <a:rPr lang="en-US" dirty="0" err="1"/>
              <a:t>prédiction</a:t>
            </a:r>
            <a:r>
              <a:rPr lang="en-US" dirty="0"/>
              <a:t> des </a:t>
            </a:r>
            <a:r>
              <a:rPr lang="en-US" dirty="0" err="1"/>
              <a:t>émissions</a:t>
            </a:r>
            <a:r>
              <a:rPr lang="en-US" dirty="0"/>
              <a:t> de CO2 et de la </a:t>
            </a:r>
            <a:r>
              <a:rPr lang="en-US" dirty="0" err="1"/>
              <a:t>consommation</a:t>
            </a:r>
            <a:r>
              <a:rPr lang="en-US" dirty="0"/>
              <a:t> </a:t>
            </a:r>
            <a:r>
              <a:rPr lang="en-US" dirty="0" err="1"/>
              <a:t>totale</a:t>
            </a:r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E352C7A-66DF-4FE3-E658-84AA14FAF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862DE09B-7E82-9C21-783B-556E7D96F1E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78"/>
          <a:stretch/>
        </p:blipFill>
        <p:spPr bwMode="auto">
          <a:xfrm>
            <a:off x="3595634" y="939800"/>
            <a:ext cx="8125338" cy="4469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2BC5EC05-02ED-9BFE-4D10-310A026D0B94}"/>
              </a:ext>
            </a:extLst>
          </p:cNvPr>
          <p:cNvSpPr txBox="1"/>
          <p:nvPr/>
        </p:nvSpPr>
        <p:spPr>
          <a:xfrm>
            <a:off x="3780476" y="5508616"/>
            <a:ext cx="1167307" cy="553998"/>
          </a:xfrm>
          <a:prstGeom prst="rect">
            <a:avLst/>
          </a:prstGeom>
          <a:solidFill>
            <a:srgbClr val="FF9300"/>
          </a:solidFill>
        </p:spPr>
        <p:txBody>
          <a:bodyPr wrap="none" rtlCol="0">
            <a:spAutoFit/>
          </a:bodyPr>
          <a:lstStyle/>
          <a:p>
            <a:r>
              <a:rPr lang="fr-FR" sz="3000" dirty="0">
                <a:solidFill>
                  <a:schemeClr val="bg1"/>
                </a:solidFill>
                <a:latin typeface="Helvetica" pitchFamily="2" charset="0"/>
              </a:rPr>
              <a:t>LPUT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A029C768-845E-705F-AE31-440D791AE425}"/>
              </a:ext>
            </a:extLst>
          </p:cNvPr>
          <p:cNvSpPr txBox="1"/>
          <p:nvPr/>
        </p:nvSpPr>
        <p:spPr>
          <a:xfrm>
            <a:off x="4947784" y="5504458"/>
            <a:ext cx="933269" cy="553998"/>
          </a:xfrm>
          <a:prstGeom prst="rect">
            <a:avLst/>
          </a:prstGeom>
          <a:solidFill>
            <a:srgbClr val="FF9300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fr-FR" sz="3000" dirty="0">
                <a:solidFill>
                  <a:schemeClr val="bg1"/>
                </a:solidFill>
                <a:latin typeface="Helvetica" pitchFamily="2" charset="0"/>
              </a:rPr>
              <a:t>PPT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FDC408DA-02FC-543E-4C13-3F6247B677F3}"/>
              </a:ext>
            </a:extLst>
          </p:cNvPr>
          <p:cNvSpPr txBox="1"/>
          <p:nvPr/>
        </p:nvSpPr>
        <p:spPr>
          <a:xfrm>
            <a:off x="9460790" y="5780203"/>
            <a:ext cx="405880" cy="276999"/>
          </a:xfrm>
          <a:prstGeom prst="rect">
            <a:avLst/>
          </a:prstGeom>
          <a:solidFill>
            <a:srgbClr val="FF9300"/>
          </a:solidFill>
        </p:spPr>
        <p:txBody>
          <a:bodyPr wrap="none" rtlCol="0">
            <a:spAutoFit/>
          </a:bodyPr>
          <a:lstStyle/>
          <a:p>
            <a:r>
              <a:rPr lang="fr-FR" sz="1200" dirty="0">
                <a:solidFill>
                  <a:schemeClr val="bg1"/>
                </a:solidFill>
                <a:latin typeface="Helvetica" pitchFamily="2" charset="0"/>
              </a:rPr>
              <a:t>NH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E3473BCC-3D22-1F5E-B675-4A00B06264BA}"/>
              </a:ext>
            </a:extLst>
          </p:cNvPr>
          <p:cNvSpPr txBox="1"/>
          <p:nvPr/>
        </p:nvSpPr>
        <p:spPr>
          <a:xfrm>
            <a:off x="9866670" y="5775304"/>
            <a:ext cx="354584" cy="276999"/>
          </a:xfrm>
          <a:prstGeom prst="rect">
            <a:avLst/>
          </a:prstGeom>
          <a:solidFill>
            <a:srgbClr val="FF9300">
              <a:alpha val="40000"/>
            </a:srgbClr>
          </a:solidFill>
        </p:spPr>
        <p:txBody>
          <a:bodyPr wrap="none" rtlCol="0">
            <a:spAutoFit/>
          </a:bodyPr>
          <a:lstStyle/>
          <a:p>
            <a:r>
              <a:rPr lang="fr-FR" sz="1200" dirty="0">
                <a:solidFill>
                  <a:schemeClr val="bg1"/>
                </a:solidFill>
                <a:latin typeface="Helvetica" pitchFamily="2" charset="0"/>
              </a:rPr>
              <a:t>LL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E046DFAF-6B7B-CC28-5C71-E2C0BA7C02B6}"/>
              </a:ext>
            </a:extLst>
          </p:cNvPr>
          <p:cNvSpPr txBox="1"/>
          <p:nvPr/>
        </p:nvSpPr>
        <p:spPr>
          <a:xfrm>
            <a:off x="6232863" y="5665082"/>
            <a:ext cx="1542350" cy="400110"/>
          </a:xfrm>
          <a:prstGeom prst="rect">
            <a:avLst/>
          </a:prstGeom>
          <a:solidFill>
            <a:srgbClr val="FF9300"/>
          </a:solidFill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  <a:latin typeface="Helvetica" pitchFamily="2" charset="0"/>
              </a:rPr>
              <a:t>Conso _</a:t>
            </a:r>
            <a:r>
              <a:rPr lang="fr-FR" sz="2000" dirty="0" err="1">
                <a:solidFill>
                  <a:schemeClr val="bg1"/>
                </a:solidFill>
                <a:latin typeface="Helvetica" pitchFamily="2" charset="0"/>
              </a:rPr>
              <a:t>tot</a:t>
            </a:r>
            <a:endParaRPr lang="fr-FR" sz="2000" dirty="0">
              <a:solidFill>
                <a:schemeClr val="bg1"/>
              </a:solidFill>
              <a:latin typeface="Helvetica" pitchFamily="2" charset="0"/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CA623346-4359-648A-0653-1F5DBD4C9B8E}"/>
              </a:ext>
            </a:extLst>
          </p:cNvPr>
          <p:cNvSpPr txBox="1"/>
          <p:nvPr/>
        </p:nvSpPr>
        <p:spPr>
          <a:xfrm>
            <a:off x="7775212" y="5665082"/>
            <a:ext cx="1268296" cy="400110"/>
          </a:xfrm>
          <a:prstGeom prst="rect">
            <a:avLst/>
          </a:prstGeom>
          <a:solidFill>
            <a:srgbClr val="FF9300">
              <a:alpha val="40000"/>
            </a:srgbClr>
          </a:solidFill>
        </p:spPr>
        <p:txBody>
          <a:bodyPr wrap="none" rtlCol="0">
            <a:spAutoFit/>
          </a:bodyPr>
          <a:lstStyle/>
          <a:p>
            <a:r>
              <a:rPr lang="fr-FR" sz="2000" dirty="0" err="1">
                <a:solidFill>
                  <a:schemeClr val="bg1"/>
                </a:solidFill>
                <a:latin typeface="Helvetica" pitchFamily="2" charset="0"/>
              </a:rPr>
              <a:t>Conso_sf</a:t>
            </a:r>
            <a:endParaRPr lang="fr-FR" sz="2000" dirty="0">
              <a:solidFill>
                <a:schemeClr val="bg1"/>
              </a:solidFill>
              <a:latin typeface="Helvetica" pitchFamily="2" charset="0"/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CD596AAE-9805-608B-2605-6F711405D939}"/>
              </a:ext>
            </a:extLst>
          </p:cNvPr>
          <p:cNvSpPr txBox="1"/>
          <p:nvPr/>
        </p:nvSpPr>
        <p:spPr>
          <a:xfrm>
            <a:off x="10634135" y="5788004"/>
            <a:ext cx="493661" cy="276999"/>
          </a:xfrm>
          <a:prstGeom prst="rect">
            <a:avLst/>
          </a:prstGeom>
          <a:solidFill>
            <a:srgbClr val="FF9300"/>
          </a:solidFill>
        </p:spPr>
        <p:txBody>
          <a:bodyPr wrap="none" rtlCol="0">
            <a:spAutoFit/>
          </a:bodyPr>
          <a:lstStyle/>
          <a:p>
            <a:r>
              <a:rPr lang="fr-FR" sz="1200" dirty="0">
                <a:solidFill>
                  <a:schemeClr val="bg1"/>
                </a:solidFill>
                <a:latin typeface="Helvetica" pitchFamily="2" charset="0"/>
              </a:rPr>
              <a:t>GFA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6B597A66-3E7C-4682-A660-E9AFFC5AC688}"/>
              </a:ext>
            </a:extLst>
          </p:cNvPr>
          <p:cNvSpPr txBox="1"/>
          <p:nvPr/>
        </p:nvSpPr>
        <p:spPr>
          <a:xfrm>
            <a:off x="11127796" y="5788004"/>
            <a:ext cx="304892" cy="276999"/>
          </a:xfrm>
          <a:prstGeom prst="rect">
            <a:avLst/>
          </a:prstGeom>
          <a:solidFill>
            <a:srgbClr val="FF9300">
              <a:alpha val="40000"/>
            </a:srgbClr>
          </a:solidFill>
        </p:spPr>
        <p:txBody>
          <a:bodyPr wrap="none" rtlCol="0">
            <a:spAutoFit/>
          </a:bodyPr>
          <a:lstStyle/>
          <a:p>
            <a:r>
              <a:rPr lang="fr-FR" sz="1200" dirty="0" err="1">
                <a:solidFill>
                  <a:schemeClr val="bg1"/>
                </a:solidFill>
                <a:latin typeface="Helvetica" pitchFamily="2" charset="0"/>
              </a:rPr>
              <a:t>Ø</a:t>
            </a:r>
            <a:endParaRPr lang="fr-FR" sz="1200" dirty="0">
              <a:solidFill>
                <a:schemeClr val="bg1"/>
              </a:solidFill>
              <a:latin typeface="Helvetica" pitchFamily="2" charset="0"/>
            </a:endParaRPr>
          </a:p>
        </p:txBody>
      </p:sp>
      <p:sp>
        <p:nvSpPr>
          <p:cNvPr id="17" name="Espace réservé du contenu 2">
            <a:extLst>
              <a:ext uri="{FF2B5EF4-FFF2-40B4-BE49-F238E27FC236}">
                <a16:creationId xmlns:a16="http://schemas.microsoft.com/office/drawing/2014/main" id="{6C45505D-FCA3-FD83-9F5D-138156C7CF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2768" y="495808"/>
            <a:ext cx="7315200" cy="837692"/>
          </a:xfrm>
        </p:spPr>
        <p:txBody>
          <a:bodyPr anchor="t" anchorCtr="0"/>
          <a:lstStyle/>
          <a:p>
            <a:pPr marL="0" indent="0" algn="ctr">
              <a:buNone/>
            </a:pPr>
            <a:r>
              <a:rPr lang="fr-FR" dirty="0"/>
              <a:t>Influence de la sélection des </a:t>
            </a:r>
            <a:r>
              <a:rPr lang="fr-FR" dirty="0" err="1"/>
              <a:t>features</a:t>
            </a:r>
            <a:endParaRPr lang="fr-FR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6AD0938-776E-A59C-23C8-18277D6EF338}"/>
              </a:ext>
            </a:extLst>
          </p:cNvPr>
          <p:cNvSpPr/>
          <p:nvPr/>
        </p:nvSpPr>
        <p:spPr>
          <a:xfrm>
            <a:off x="4076700" y="1631394"/>
            <a:ext cx="1371600" cy="1200706"/>
          </a:xfrm>
          <a:prstGeom prst="rect">
            <a:avLst/>
          </a:prstGeom>
          <a:noFill/>
          <a:ln w="19050">
            <a:solidFill>
              <a:srgbClr val="FF9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74CC83A-45C6-96AC-B6F0-5FB3989D6277}"/>
              </a:ext>
            </a:extLst>
          </p:cNvPr>
          <p:cNvSpPr/>
          <p:nvPr/>
        </p:nvSpPr>
        <p:spPr>
          <a:xfrm>
            <a:off x="8026400" y="1631394"/>
            <a:ext cx="1371600" cy="1200706"/>
          </a:xfrm>
          <a:prstGeom prst="rect">
            <a:avLst/>
          </a:prstGeom>
          <a:noFill/>
          <a:ln w="19050">
            <a:solidFill>
              <a:srgbClr val="FF9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Titre 1">
            <a:extLst>
              <a:ext uri="{FF2B5EF4-FFF2-40B4-BE49-F238E27FC236}">
                <a16:creationId xmlns:a16="http://schemas.microsoft.com/office/drawing/2014/main" id="{F82444DE-C662-507E-E4C2-FBD99D0EE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752746" cy="4601183"/>
          </a:xfrm>
        </p:spPr>
        <p:txBody>
          <a:bodyPr anchor="t" anchorCtr="0"/>
          <a:lstStyle/>
          <a:p>
            <a:r>
              <a:rPr lang="fr-FR" b="1" dirty="0">
                <a:solidFill>
                  <a:schemeClr val="bg1"/>
                </a:solidFill>
                <a:latin typeface="Helvetica" pitchFamily="2" charset="0"/>
              </a:rPr>
              <a:t>Sommaire</a:t>
            </a:r>
            <a:br>
              <a:rPr lang="fr-FR" dirty="0"/>
            </a:br>
            <a:br>
              <a:rPr lang="fr-FR" dirty="0"/>
            </a:br>
            <a:r>
              <a:rPr lang="fr-FR" dirty="0">
                <a:solidFill>
                  <a:prstClr val="white"/>
                </a:solidFill>
              </a:rPr>
              <a:t>Objectifs </a:t>
            </a:r>
            <a:br>
              <a:rPr lang="fr-FR" dirty="0">
                <a:solidFill>
                  <a:prstClr val="white"/>
                </a:solidFill>
              </a:rPr>
            </a:br>
            <a:r>
              <a:rPr lang="fr-FR" dirty="0">
                <a:solidFill>
                  <a:prstClr val="white"/>
                </a:solidFill>
              </a:rPr>
              <a:t>Jeu de données</a:t>
            </a:r>
            <a:br>
              <a:rPr lang="fr-FR" dirty="0">
                <a:solidFill>
                  <a:prstClr val="white"/>
                </a:solidFill>
              </a:rPr>
            </a:br>
            <a:r>
              <a:rPr lang="fr-FR" dirty="0">
                <a:solidFill>
                  <a:schemeClr val="bg1"/>
                </a:solidFill>
                <a:latin typeface="Helvetica Light" panose="020B0403020202020204" pitchFamily="34" charset="0"/>
              </a:rPr>
              <a:t>Process</a:t>
            </a:r>
            <a:br>
              <a:rPr lang="fr-FR" dirty="0">
                <a:solidFill>
                  <a:prstClr val="white"/>
                </a:solidFill>
              </a:rPr>
            </a:br>
            <a:r>
              <a:rPr lang="fr-FR" b="1" dirty="0" err="1">
                <a:solidFill>
                  <a:srgbClr val="FFC97F"/>
                </a:solidFill>
                <a:latin typeface="Helvetica" pitchFamily="2" charset="0"/>
              </a:rPr>
              <a:t>Feature</a:t>
            </a:r>
            <a:r>
              <a:rPr lang="fr-FR" b="1" dirty="0">
                <a:solidFill>
                  <a:srgbClr val="FFC97F"/>
                </a:solidFill>
                <a:latin typeface="Helvetica" pitchFamily="2" charset="0"/>
              </a:rPr>
              <a:t> engineering</a:t>
            </a:r>
            <a:br>
              <a:rPr lang="fr-FR" b="1" dirty="0">
                <a:solidFill>
                  <a:srgbClr val="FFC000"/>
                </a:solidFill>
                <a:latin typeface="Helvetica" pitchFamily="2" charset="0"/>
              </a:rPr>
            </a:br>
            <a:r>
              <a:rPr lang="fr-FR" sz="1800" dirty="0">
                <a:solidFill>
                  <a:srgbClr val="FFC000"/>
                </a:solidFill>
                <a:latin typeface="Helvetica Light" panose="020B0403020202020204" pitchFamily="34" charset="0"/>
              </a:rPr>
              <a:t>     </a:t>
            </a:r>
            <a:r>
              <a:rPr lang="fr-FR" sz="1800" dirty="0">
                <a:solidFill>
                  <a:srgbClr val="000000"/>
                </a:solidFill>
                <a:latin typeface="Helvetica Light" panose="020B0403020202020204" pitchFamily="34" charset="0"/>
              </a:rPr>
              <a:t> </a:t>
            </a:r>
            <a:r>
              <a:rPr lang="fr-FR" sz="1800" dirty="0">
                <a:solidFill>
                  <a:schemeClr val="bg1"/>
                </a:solidFill>
                <a:latin typeface="Helvetica Light" panose="020B0403020202020204" pitchFamily="34" charset="0"/>
              </a:rPr>
              <a:t>Transformation log</a:t>
            </a:r>
            <a:br>
              <a:rPr lang="fr-FR" sz="1800" dirty="0">
                <a:solidFill>
                  <a:srgbClr val="000000"/>
                </a:solidFill>
              </a:rPr>
            </a:br>
            <a:r>
              <a:rPr lang="fr-FR" sz="1800" dirty="0">
                <a:solidFill>
                  <a:srgbClr val="000000"/>
                </a:solidFill>
              </a:rPr>
              <a:t>      </a:t>
            </a:r>
            <a:r>
              <a:rPr lang="fr-FR" sz="1800" b="1" dirty="0">
                <a:solidFill>
                  <a:srgbClr val="FFC97F"/>
                </a:solidFill>
                <a:latin typeface="Helvetica" pitchFamily="2" charset="0"/>
              </a:rPr>
              <a:t>Jeux de </a:t>
            </a:r>
            <a:r>
              <a:rPr lang="fr-FR" sz="1800" b="1" dirty="0" err="1">
                <a:solidFill>
                  <a:srgbClr val="FFC97F"/>
                </a:solidFill>
                <a:latin typeface="Helvetica" pitchFamily="2" charset="0"/>
              </a:rPr>
              <a:t>features</a:t>
            </a:r>
            <a:br>
              <a:rPr lang="fr-FR" sz="1800" dirty="0">
                <a:solidFill>
                  <a:srgbClr val="000000"/>
                </a:solidFill>
              </a:rPr>
            </a:br>
            <a:r>
              <a:rPr lang="fr-FR" sz="1800" dirty="0"/>
              <a:t>      </a:t>
            </a:r>
            <a:r>
              <a:rPr lang="fr-FR" sz="1800" dirty="0" err="1">
                <a:solidFill>
                  <a:schemeClr val="bg1"/>
                </a:solidFill>
                <a:latin typeface="Helvetica Light" panose="020B0403020202020204" pitchFamily="34" charset="0"/>
              </a:rPr>
              <a:t>EnergyStarScore</a:t>
            </a:r>
            <a:br>
              <a:rPr lang="fr-FR" sz="1800" dirty="0">
                <a:solidFill>
                  <a:schemeClr val="bg1"/>
                </a:solidFill>
              </a:rPr>
            </a:br>
            <a:r>
              <a:rPr lang="fr-FR" dirty="0">
                <a:solidFill>
                  <a:schemeClr val="bg1"/>
                </a:solidFill>
                <a:latin typeface="Helvetica Light" panose="020B0403020202020204" pitchFamily="34" charset="0"/>
              </a:rPr>
              <a:t>Modélisation</a:t>
            </a:r>
            <a:br>
              <a:rPr lang="fr-FR" dirty="0">
                <a:solidFill>
                  <a:schemeClr val="bg1"/>
                </a:solidFill>
                <a:latin typeface="Helvetica Light" panose="020B0403020202020204" pitchFamily="34" charset="0"/>
              </a:rPr>
            </a:br>
            <a:r>
              <a:rPr lang="fr-FR" sz="1800" dirty="0">
                <a:solidFill>
                  <a:schemeClr val="bg1"/>
                </a:solidFill>
                <a:latin typeface="Helvetica Light" panose="020B0403020202020204" pitchFamily="34" charset="0"/>
              </a:rPr>
              <a:t>      Préparation</a:t>
            </a:r>
            <a:r>
              <a:rPr lang="fr-FR" sz="1800" dirty="0">
                <a:solidFill>
                  <a:schemeClr val="bg1"/>
                </a:solidFill>
                <a:latin typeface="Helvetica Light" panose="020B0403020202020204" pitchFamily="34" charset="0"/>
              </a:rPr>
              <a:t> </a:t>
            </a:r>
            <a:br>
              <a:rPr lang="fr-FR" sz="1800" dirty="0">
                <a:solidFill>
                  <a:schemeClr val="bg1"/>
                </a:solidFill>
                <a:latin typeface="Helvetica Light" panose="020B0403020202020204" pitchFamily="34" charset="0"/>
              </a:rPr>
            </a:br>
            <a:r>
              <a:rPr lang="fr-FR" sz="1800" dirty="0">
                <a:solidFill>
                  <a:schemeClr val="bg1"/>
                </a:solidFill>
                <a:latin typeface="Helvetica Light" panose="020B0403020202020204" pitchFamily="34" charset="0"/>
              </a:rPr>
              <a:t>      Entrainement</a:t>
            </a:r>
            <a:br>
              <a:rPr lang="fr-FR" sz="1800" dirty="0">
                <a:solidFill>
                  <a:schemeClr val="bg1"/>
                </a:solidFill>
                <a:latin typeface="Helvetica Light" panose="020B0403020202020204" pitchFamily="34" charset="0"/>
              </a:rPr>
            </a:br>
            <a:r>
              <a:rPr lang="fr-FR" sz="1800" dirty="0">
                <a:solidFill>
                  <a:schemeClr val="bg1"/>
                </a:solidFill>
                <a:latin typeface="Helvetica Light" panose="020B0403020202020204" pitchFamily="34" charset="0"/>
              </a:rPr>
              <a:t>      Évaluation</a:t>
            </a:r>
            <a:br>
              <a:rPr lang="fr-FR" dirty="0">
                <a:solidFill>
                  <a:schemeClr val="bg1"/>
                </a:solidFill>
              </a:rPr>
            </a:br>
            <a:r>
              <a:rPr lang="fr-FR" dirty="0"/>
              <a:t>Prédiction finale</a:t>
            </a:r>
            <a:br>
              <a:rPr lang="fr-FR" dirty="0"/>
            </a:br>
            <a:r>
              <a:rPr lang="fr-FR" dirty="0">
                <a:solidFill>
                  <a:schemeClr val="bg1"/>
                </a:solidFill>
                <a:latin typeface="Helvetica Light" panose="020B0403020202020204" pitchFamily="34" charset="0"/>
              </a:rPr>
              <a:t>Piste de progression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08068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2.96296E-6 L -0.16185 0.3224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99" y="161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185 0.32246 L -0.16289 -0.00162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-1620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289 -0.00162 L -3.33333E-6 0.32269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138" y="1620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19" grpId="1" animBg="1"/>
      <p:bldP spid="19" grpId="2" animBg="1"/>
      <p:bldP spid="19" grpId="3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12001BB-E7A5-DA4E-94B8-F23871E34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92BD7-409D-D147-97AC-D11144A0E239}" type="datetime1">
              <a:rPr lang="fr-FR" smtClean="0"/>
              <a:t>15/10/2022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B01BD35-C795-8564-6156-F1B3B88C2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Neutralité carbone 2050 : prédiction des émissions de CO2 et de la consommation totale</a:t>
            </a:r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E352C7A-66DF-4FE3-E658-84AA14FAF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A60C209E-E67E-B188-1E60-6D24226C32C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88"/>
          <a:stretch/>
        </p:blipFill>
        <p:spPr bwMode="auto">
          <a:xfrm>
            <a:off x="3494761" y="838200"/>
            <a:ext cx="7973339" cy="2636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11267712-DE8E-FC28-D9BE-24A277DE09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14"/>
          <a:stretch/>
        </p:blipFill>
        <p:spPr bwMode="auto">
          <a:xfrm>
            <a:off x="3494761" y="3989834"/>
            <a:ext cx="7973339" cy="2636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id="{0D956F60-75B2-77D0-C1D5-48D0D465A6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2768" y="495808"/>
            <a:ext cx="7315200" cy="837692"/>
          </a:xfrm>
        </p:spPr>
        <p:txBody>
          <a:bodyPr anchor="t" anchorCtr="0"/>
          <a:lstStyle/>
          <a:p>
            <a:pPr marL="0" indent="0" algn="ctr">
              <a:buNone/>
            </a:pPr>
            <a:r>
              <a:rPr lang="fr-FR" dirty="0"/>
              <a:t>Suppression des individus sans </a:t>
            </a:r>
            <a:r>
              <a:rPr lang="fr-FR" dirty="0" err="1"/>
              <a:t>EnergyStarScore</a:t>
            </a:r>
            <a:endParaRPr lang="fr-FR" dirty="0"/>
          </a:p>
        </p:txBody>
      </p:sp>
      <p:sp>
        <p:nvSpPr>
          <p:cNvPr id="11" name="Espace réservé du contenu 2">
            <a:extLst>
              <a:ext uri="{FF2B5EF4-FFF2-40B4-BE49-F238E27FC236}">
                <a16:creationId xmlns:a16="http://schemas.microsoft.com/office/drawing/2014/main" id="{9A9CEECA-24DE-1E70-FAD7-4FD266CD27B1}"/>
              </a:ext>
            </a:extLst>
          </p:cNvPr>
          <p:cNvSpPr txBox="1">
            <a:spLocks/>
          </p:cNvSpPr>
          <p:nvPr/>
        </p:nvSpPr>
        <p:spPr>
          <a:xfrm>
            <a:off x="3932768" y="3570988"/>
            <a:ext cx="7315200" cy="83769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2" pitchFamily="18" charset="2"/>
              <a:buNone/>
            </a:pPr>
            <a:r>
              <a:rPr lang="fr-FR" dirty="0"/>
              <a:t>Influence de </a:t>
            </a:r>
            <a:r>
              <a:rPr lang="fr-FR" dirty="0" err="1"/>
              <a:t>EnergyStarScore</a:t>
            </a:r>
            <a:endParaRPr lang="fr-FR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4D540E4-9199-E623-C0AC-BFAC59C6A459}"/>
              </a:ext>
            </a:extLst>
          </p:cNvPr>
          <p:cNvSpPr/>
          <p:nvPr/>
        </p:nvSpPr>
        <p:spPr>
          <a:xfrm>
            <a:off x="3941236" y="1111136"/>
            <a:ext cx="3450164" cy="3620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FF9300"/>
                </a:solidFill>
                <a:latin typeface="Helvetica" pitchFamily="2" charset="0"/>
              </a:rPr>
              <a:t>Consommation / </a:t>
            </a:r>
            <a:r>
              <a:rPr lang="fr-FR" dirty="0" err="1">
                <a:solidFill>
                  <a:srgbClr val="FF9300"/>
                </a:solidFill>
                <a:latin typeface="Helvetica" pitchFamily="2" charset="0"/>
              </a:rPr>
              <a:t>sf</a:t>
            </a:r>
            <a:r>
              <a:rPr lang="fr-FR" dirty="0">
                <a:solidFill>
                  <a:srgbClr val="FF9300"/>
                </a:solidFill>
                <a:latin typeface="Helvetica" pitchFamily="2" charset="0"/>
              </a:rPr>
              <a:t> : + 0.16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E3FC7C1-C839-72DA-D4F7-D96B93715658}"/>
              </a:ext>
            </a:extLst>
          </p:cNvPr>
          <p:cNvSpPr/>
          <p:nvPr/>
        </p:nvSpPr>
        <p:spPr>
          <a:xfrm>
            <a:off x="3826936" y="4255834"/>
            <a:ext cx="7526864" cy="3651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04947B5-100C-8B50-4205-6284364408A4}"/>
              </a:ext>
            </a:extLst>
          </p:cNvPr>
          <p:cNvSpPr/>
          <p:nvPr/>
        </p:nvSpPr>
        <p:spPr>
          <a:xfrm>
            <a:off x="7903636" y="1111137"/>
            <a:ext cx="3542230" cy="3620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4A66AC"/>
                </a:solidFill>
                <a:latin typeface="Helvetica" pitchFamily="2" charset="0"/>
              </a:rPr>
              <a:t>Consommation totale : + 0.15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DCF8468-E82B-ABE8-EFC3-4ED469DAF146}"/>
              </a:ext>
            </a:extLst>
          </p:cNvPr>
          <p:cNvSpPr/>
          <p:nvPr/>
        </p:nvSpPr>
        <p:spPr>
          <a:xfrm>
            <a:off x="3932768" y="4258894"/>
            <a:ext cx="3450164" cy="3620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FF9300"/>
                </a:solidFill>
                <a:latin typeface="Helvetica" pitchFamily="2" charset="0"/>
              </a:rPr>
              <a:t>Consommation / </a:t>
            </a:r>
            <a:r>
              <a:rPr lang="fr-FR" dirty="0" err="1">
                <a:solidFill>
                  <a:srgbClr val="FF9300"/>
                </a:solidFill>
                <a:latin typeface="Helvetica" pitchFamily="2" charset="0"/>
              </a:rPr>
              <a:t>sf</a:t>
            </a:r>
            <a:r>
              <a:rPr lang="fr-FR" dirty="0">
                <a:solidFill>
                  <a:srgbClr val="FF9300"/>
                </a:solidFill>
                <a:latin typeface="Helvetica" pitchFamily="2" charset="0"/>
              </a:rPr>
              <a:t> : + 0.10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4DFF242-8468-9164-FE4C-40DC0EB71882}"/>
              </a:ext>
            </a:extLst>
          </p:cNvPr>
          <p:cNvSpPr/>
          <p:nvPr/>
        </p:nvSpPr>
        <p:spPr>
          <a:xfrm>
            <a:off x="7895168" y="4258895"/>
            <a:ext cx="3542230" cy="3620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4A66AC"/>
                </a:solidFill>
                <a:latin typeface="Helvetica" pitchFamily="2" charset="0"/>
              </a:rPr>
              <a:t>Consommation totale : + 0.01</a:t>
            </a:r>
          </a:p>
        </p:txBody>
      </p:sp>
      <p:sp>
        <p:nvSpPr>
          <p:cNvPr id="18" name="Titre 1">
            <a:extLst>
              <a:ext uri="{FF2B5EF4-FFF2-40B4-BE49-F238E27FC236}">
                <a16:creationId xmlns:a16="http://schemas.microsoft.com/office/drawing/2014/main" id="{B128E24A-F05F-5E40-7FD8-D52796B92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752746" cy="4601183"/>
          </a:xfrm>
        </p:spPr>
        <p:txBody>
          <a:bodyPr anchor="t" anchorCtr="0"/>
          <a:lstStyle/>
          <a:p>
            <a:r>
              <a:rPr lang="fr-FR" b="1" dirty="0">
                <a:solidFill>
                  <a:schemeClr val="bg1"/>
                </a:solidFill>
                <a:latin typeface="Helvetica" pitchFamily="2" charset="0"/>
              </a:rPr>
              <a:t>Sommaire</a:t>
            </a:r>
            <a:br>
              <a:rPr lang="fr-FR" dirty="0"/>
            </a:br>
            <a:br>
              <a:rPr lang="fr-FR" dirty="0"/>
            </a:br>
            <a:r>
              <a:rPr lang="fr-FR" dirty="0">
                <a:solidFill>
                  <a:prstClr val="white"/>
                </a:solidFill>
              </a:rPr>
              <a:t>Objectifs </a:t>
            </a:r>
            <a:br>
              <a:rPr lang="fr-FR" dirty="0">
                <a:solidFill>
                  <a:prstClr val="white"/>
                </a:solidFill>
              </a:rPr>
            </a:br>
            <a:r>
              <a:rPr lang="fr-FR" dirty="0">
                <a:solidFill>
                  <a:prstClr val="white"/>
                </a:solidFill>
              </a:rPr>
              <a:t>Jeu de données</a:t>
            </a:r>
            <a:br>
              <a:rPr lang="fr-FR" dirty="0">
                <a:solidFill>
                  <a:prstClr val="white"/>
                </a:solidFill>
              </a:rPr>
            </a:br>
            <a:r>
              <a:rPr lang="fr-FR" dirty="0">
                <a:solidFill>
                  <a:schemeClr val="bg1"/>
                </a:solidFill>
                <a:latin typeface="Helvetica Light" panose="020B0403020202020204" pitchFamily="34" charset="0"/>
              </a:rPr>
              <a:t>Process</a:t>
            </a:r>
            <a:br>
              <a:rPr lang="fr-FR" dirty="0">
                <a:solidFill>
                  <a:prstClr val="white"/>
                </a:solidFill>
              </a:rPr>
            </a:br>
            <a:r>
              <a:rPr lang="fr-FR" b="1" dirty="0" err="1">
                <a:solidFill>
                  <a:srgbClr val="FFC97F"/>
                </a:solidFill>
                <a:latin typeface="Helvetica" pitchFamily="2" charset="0"/>
              </a:rPr>
              <a:t>Feature</a:t>
            </a:r>
            <a:r>
              <a:rPr lang="fr-FR" b="1" dirty="0">
                <a:solidFill>
                  <a:srgbClr val="FFC97F"/>
                </a:solidFill>
                <a:latin typeface="Helvetica" pitchFamily="2" charset="0"/>
              </a:rPr>
              <a:t> engineering</a:t>
            </a:r>
            <a:br>
              <a:rPr lang="fr-FR" b="1" dirty="0">
                <a:solidFill>
                  <a:srgbClr val="FFC000"/>
                </a:solidFill>
                <a:latin typeface="Helvetica" pitchFamily="2" charset="0"/>
              </a:rPr>
            </a:br>
            <a:r>
              <a:rPr lang="fr-FR" sz="1800" dirty="0">
                <a:solidFill>
                  <a:srgbClr val="000000"/>
                </a:solidFill>
              </a:rPr>
              <a:t>      </a:t>
            </a:r>
            <a:r>
              <a:rPr lang="fr-FR" sz="1800" dirty="0">
                <a:solidFill>
                  <a:prstClr val="white"/>
                </a:solidFill>
              </a:rPr>
              <a:t>Jeux de </a:t>
            </a:r>
            <a:r>
              <a:rPr lang="fr-FR" sz="1800" dirty="0" err="1">
                <a:solidFill>
                  <a:prstClr val="white"/>
                </a:solidFill>
              </a:rPr>
              <a:t>features</a:t>
            </a:r>
            <a:br>
              <a:rPr lang="fr-FR" sz="1800" dirty="0">
                <a:solidFill>
                  <a:prstClr val="white"/>
                </a:solidFill>
              </a:rPr>
            </a:br>
            <a:r>
              <a:rPr lang="fr-FR" sz="1800" dirty="0"/>
              <a:t>      </a:t>
            </a:r>
            <a:r>
              <a:rPr lang="fr-FR" sz="1800" dirty="0">
                <a:solidFill>
                  <a:schemeClr val="bg1"/>
                </a:solidFill>
                <a:latin typeface="Helvetica Light" panose="020B0403020202020204" pitchFamily="34" charset="0"/>
              </a:rPr>
              <a:t>Transformation log</a:t>
            </a:r>
            <a:br>
              <a:rPr lang="fr-FR" sz="1800" dirty="0">
                <a:solidFill>
                  <a:srgbClr val="000000"/>
                </a:solidFill>
              </a:rPr>
            </a:br>
            <a:r>
              <a:rPr lang="fr-FR" sz="1800" dirty="0"/>
              <a:t>      </a:t>
            </a:r>
            <a:r>
              <a:rPr lang="fr-FR" sz="1800" b="1" dirty="0" err="1">
                <a:solidFill>
                  <a:srgbClr val="FFC97F"/>
                </a:solidFill>
                <a:latin typeface="Helvetica" pitchFamily="2" charset="0"/>
              </a:rPr>
              <a:t>EnergyStarScore</a:t>
            </a:r>
            <a:br>
              <a:rPr lang="fr-FR" sz="1800" dirty="0">
                <a:solidFill>
                  <a:schemeClr val="bg1"/>
                </a:solidFill>
              </a:rPr>
            </a:br>
            <a:r>
              <a:rPr lang="fr-FR" dirty="0">
                <a:solidFill>
                  <a:schemeClr val="bg1"/>
                </a:solidFill>
                <a:latin typeface="Helvetica Light" panose="020B0403020202020204" pitchFamily="34" charset="0"/>
              </a:rPr>
              <a:t>Modélisation</a:t>
            </a:r>
            <a:br>
              <a:rPr lang="fr-FR" dirty="0">
                <a:solidFill>
                  <a:schemeClr val="bg1"/>
                </a:solidFill>
                <a:latin typeface="Helvetica Light" panose="020B0403020202020204" pitchFamily="34" charset="0"/>
              </a:rPr>
            </a:br>
            <a:r>
              <a:rPr lang="fr-FR" sz="1800" dirty="0">
                <a:solidFill>
                  <a:schemeClr val="bg1"/>
                </a:solidFill>
                <a:latin typeface="Helvetica Light" panose="020B0403020202020204" pitchFamily="34" charset="0"/>
              </a:rPr>
              <a:t>      Préparation</a:t>
            </a:r>
            <a:r>
              <a:rPr lang="fr-FR" sz="1800" dirty="0">
                <a:solidFill>
                  <a:schemeClr val="bg1"/>
                </a:solidFill>
                <a:latin typeface="Helvetica Light" panose="020B0403020202020204" pitchFamily="34" charset="0"/>
              </a:rPr>
              <a:t> </a:t>
            </a:r>
            <a:br>
              <a:rPr lang="fr-FR" sz="1800" dirty="0">
                <a:solidFill>
                  <a:schemeClr val="bg1"/>
                </a:solidFill>
                <a:latin typeface="Helvetica Light" panose="020B0403020202020204" pitchFamily="34" charset="0"/>
              </a:rPr>
            </a:br>
            <a:r>
              <a:rPr lang="fr-FR" sz="1800" dirty="0">
                <a:solidFill>
                  <a:schemeClr val="bg1"/>
                </a:solidFill>
                <a:latin typeface="Helvetica Light" panose="020B0403020202020204" pitchFamily="34" charset="0"/>
              </a:rPr>
              <a:t>      Entrainement</a:t>
            </a:r>
            <a:br>
              <a:rPr lang="fr-FR" sz="1800" dirty="0">
                <a:solidFill>
                  <a:schemeClr val="bg1"/>
                </a:solidFill>
                <a:latin typeface="Helvetica Light" panose="020B0403020202020204" pitchFamily="34" charset="0"/>
              </a:rPr>
            </a:br>
            <a:r>
              <a:rPr lang="fr-FR" sz="1800" dirty="0">
                <a:solidFill>
                  <a:schemeClr val="bg1"/>
                </a:solidFill>
                <a:latin typeface="Helvetica Light" panose="020B0403020202020204" pitchFamily="34" charset="0"/>
              </a:rPr>
              <a:t>      Évaluation</a:t>
            </a:r>
            <a:br>
              <a:rPr lang="fr-FR" dirty="0">
                <a:solidFill>
                  <a:schemeClr val="bg1"/>
                </a:solidFill>
              </a:rPr>
            </a:br>
            <a:r>
              <a:rPr lang="fr-FR" dirty="0"/>
              <a:t>Prédiction finale</a:t>
            </a:r>
            <a:br>
              <a:rPr lang="fr-FR" dirty="0"/>
            </a:br>
            <a:r>
              <a:rPr lang="fr-FR" dirty="0">
                <a:solidFill>
                  <a:schemeClr val="bg1"/>
                </a:solidFill>
                <a:latin typeface="Helvetica Light" panose="020B0403020202020204" pitchFamily="34" charset="0"/>
              </a:rPr>
              <a:t>Piste de progression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75414043"/>
      </p:ext>
    </p:extLst>
  </p:cSld>
  <p:clrMapOvr>
    <a:masterClrMapping/>
  </p:clrMapOvr>
</p:sld>
</file>

<file path=ppt/theme/theme1.xml><?xml version="1.0" encoding="utf-8"?>
<a:theme xmlns:a="http://schemas.openxmlformats.org/drawingml/2006/main" name="Cadr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Cadre</Template>
  <TotalTime>16071</TotalTime>
  <Words>1717</Words>
  <Application>Microsoft Macintosh PowerPoint</Application>
  <PresentationFormat>Grand écran</PresentationFormat>
  <Paragraphs>352</Paragraphs>
  <Slides>20</Slides>
  <Notes>13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28" baseType="lpstr">
      <vt:lpstr>Arial</vt:lpstr>
      <vt:lpstr>Calibri</vt:lpstr>
      <vt:lpstr>Corbel</vt:lpstr>
      <vt:lpstr>Helvetica</vt:lpstr>
      <vt:lpstr>HELVETICA LIGHT</vt:lpstr>
      <vt:lpstr>HELVETICA LIGHT</vt:lpstr>
      <vt:lpstr>Wingdings 2</vt:lpstr>
      <vt:lpstr>Cadre</vt:lpstr>
      <vt:lpstr>Prédictions  Émissions de CO2  Consommation totale d’énergie</vt:lpstr>
      <vt:lpstr>Sommaire  Objectifs  Jeu de données Process Feature engineering       Transformation log       Jeux de features       EnergyStarScore Modélisation       Préparation        Entrainement       Évaluation Prédiction finale Piste de progression</vt:lpstr>
      <vt:lpstr>Sommaire  Objectifs  Jeu de données Process Feature engineering       Transformation log       Jeux de features       EnergyStarScore Modélisation       Préparation        Entrainement       Évaluation Prédiction finale Piste de progression</vt:lpstr>
      <vt:lpstr>Sommaire  Objectifs  Jeu de données Process Feature engineering       Transformation log       Jeux de features       EnergyStarScore Modélisation       Préparation        Entrainement       Évaluation Prédiction finale Piste de progression</vt:lpstr>
      <vt:lpstr>Sommaire  Objectifs  Jeu de données Process Feature engineering 1/2       Transformation log       Jeux de features       EnergyStarScore Modélisation       Préparation        Entrainement       Évaluation Prédiction finale Piste de progression</vt:lpstr>
      <vt:lpstr>Sommaire  Objectifs  Jeu de données Process Feature engineering 2/2       Transformation log       Jeux de features       EnergyStarScore Modélisation       Préparation        Entrainement       Évaluation Prédiction finale Piste de progression</vt:lpstr>
      <vt:lpstr>Sommaire  Objectifs  Jeu de données Process Feature engineering       Transformation log       Jeux de features       EnergyStarScore Modélisation       Préparation        Entrainement       Évaluation Prédiction finale Piste de progression</vt:lpstr>
      <vt:lpstr>Sommaire  Objectifs  Jeu de données Process Feature engineering       Transformation log       Jeux de features       EnergyStarScore Modélisation       Préparation        Entrainement       Évaluation Prédiction finale Piste de progression</vt:lpstr>
      <vt:lpstr>Sommaire  Objectifs  Jeu de données Process Feature engineering       Jeux de features       Transformation log       EnergyStarScore Modélisation       Préparation        Entrainement       Évaluation Prédiction finale Piste de progression</vt:lpstr>
      <vt:lpstr>Sommaire  Objectifs  Jeu de données Process Feature engineering       Jeux de features       Transformation log       EnergyStarScore Modélisation       Préparation        Entrainement       Évaluation Prédiction finale Piste de progression</vt:lpstr>
      <vt:lpstr>Sommaire  Objectifs  Jeu de données Process Feature engineering       Jeux de features       Transformation log       EnergyStarScore Modélisation       Préparation        Entrainement 1/3       Évaluation Prédiction finale Piste de progression</vt:lpstr>
      <vt:lpstr>Sommaire  Objectifs  Jeu de données Process Feature engineering       Jeux de features       Transformation log       EnergyStarScore Modélisation       Préparation        Entrainement 2/3       Évaluation Prédiction finale Piste de progression</vt:lpstr>
      <vt:lpstr>Sommaire  Objectifs  Jeu de données Process Feature engineering       Jeux de features       Transformation log       EnergyStarScore Modélisation       Préparation        Entrainement 3/3       Évaluation Prédiction finale Piste de progression</vt:lpstr>
      <vt:lpstr>Sommaire  Objectifs  Jeu de données Process Feature engineering       Jeux de features       Transformation log       EnergyStarScore Modélisation       Préparation        Entrainement        Évaluation 1/2 Prédiction finale Piste de progression</vt:lpstr>
      <vt:lpstr>Sommaire  Objectifs  Jeu de données Process Feature engineering       Jeux de features       Transformation log       EnergyStarScore Modélisation       Préparation        Entrainement        Évaluation 2/2 Prédiction finale Piste de progression</vt:lpstr>
      <vt:lpstr>Sommaire  Objectifs  Jeu de données Process Feature engineering       Jeux de features       Transformation log       EnergyStarScore Modélisation       Préparation        Entrainement       Évaluation  Prédiction finale 1/2 Piste de progression</vt:lpstr>
      <vt:lpstr>Sommaire  Objectifs  Jeu de données Process Feature engineering       Jeux de features       Transformation log       EnergyStarScore Modélisation       Préparation        Entrainement       Évaluation  Prédiction finale 2/2 Piste de progression</vt:lpstr>
      <vt:lpstr>Sommaire  Objectifs  Jeu de données Process Feature engineering       Jeux de features       Transformation log       EnergyStarScore Modélisation       Préparation        Entrainement       Évaluation  Prédiction finale Piste de progression 1/2</vt:lpstr>
      <vt:lpstr>Sommaire  Objectifs  Jeu de données Process Feature engineering       Jeux de features       Transformation log       EnergyStarScore Modélisation       Préparation        Entrainement       Évaluation  Prédiction finale Piste de progression 2/2</vt:lpstr>
      <vt:lpstr>Merci pour votre attention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subject/>
  <dc:creator>Elise Poupinet</dc:creator>
  <cp:keywords/>
  <dc:description/>
  <cp:lastModifiedBy>Elise Poupinet</cp:lastModifiedBy>
  <cp:revision>16</cp:revision>
  <dcterms:created xsi:type="dcterms:W3CDTF">2022-10-05T07:05:16Z</dcterms:created>
  <dcterms:modified xsi:type="dcterms:W3CDTF">2022-10-16T10:56:51Z</dcterms:modified>
  <cp:category/>
</cp:coreProperties>
</file>