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notesMasterIdLst>
    <p:notesMasterId r:id="rId22"/>
  </p:notesMasterIdLst>
  <p:sldIdLst>
    <p:sldId id="258" r:id="rId2"/>
    <p:sldId id="256" r:id="rId3"/>
    <p:sldId id="257" r:id="rId4"/>
    <p:sldId id="260" r:id="rId5"/>
    <p:sldId id="261" r:id="rId6"/>
    <p:sldId id="268" r:id="rId7"/>
    <p:sldId id="269" r:id="rId8"/>
    <p:sldId id="270" r:id="rId9"/>
    <p:sldId id="265" r:id="rId10"/>
    <p:sldId id="271" r:id="rId11"/>
    <p:sldId id="264" r:id="rId12"/>
    <p:sldId id="259" r:id="rId13"/>
    <p:sldId id="274" r:id="rId14"/>
    <p:sldId id="262" r:id="rId15"/>
    <p:sldId id="263" r:id="rId16"/>
    <p:sldId id="276" r:id="rId17"/>
    <p:sldId id="275" r:id="rId18"/>
    <p:sldId id="266" r:id="rId19"/>
    <p:sldId id="26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800"/>
    <a:srgbClr val="FFFFFF"/>
    <a:srgbClr val="00B084"/>
    <a:srgbClr val="D6E4FD"/>
    <a:srgbClr val="CECECE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/>
    <p:restoredTop sz="95840"/>
  </p:normalViewPr>
  <p:slideViewPr>
    <p:cSldViewPr snapToGrid="0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265AA-8BD8-2E4F-B1A3-FDA872019D28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CB2F7-76A7-A34D-A2CF-0D7449DE5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92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E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89BD-79DC-6041-9176-438848BA8631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6D8-C0DD-2643-B57F-CC5A8C31AFFD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A74B-66AD-3F4E-9543-A11430394BB4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8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Modifiez le style du titre</a:t>
            </a:r>
            <a:br>
              <a:rPr lang="fr-FR" dirty="0"/>
            </a:br>
            <a:r>
              <a:rPr lang="fr-FR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593B-32AE-6344-B31E-5D9FD7F148F8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8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F3BB-AC1D-C440-A678-F66351752F3F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4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5FB2-CF27-D742-A592-2D3283199AA6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7B59-9E8E-6942-8AC8-23B2A613397B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4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0F85-311F-3A42-8109-96987C5C3D16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2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B2A4-F1C5-F242-B38B-C9CEC23C249D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5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12AE-79A0-BC42-828A-20FB0A69EE21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9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ED0-1793-5447-AE85-3A74394957F5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5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912F49-9C06-0B40-B556-A204B4B565B6}" type="datetime1">
              <a:rPr lang="fr-FR" smtClean="0"/>
              <a:t>05/06/2023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2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marL="266700" indent="-26670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Char char="•"/>
        <a:tabLst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b="0" i="0" kern="1200">
          <a:solidFill>
            <a:schemeClr val="tx2"/>
          </a:solidFill>
          <a:latin typeface="Helvetica" pitchFamily="2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b="0" i="0" kern="1200">
          <a:solidFill>
            <a:schemeClr val="tx2"/>
          </a:solidFill>
          <a:latin typeface="Helvetica" pitchFamily="2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2"/>
          </a:solidFill>
          <a:latin typeface="Helvetica" pitchFamily="2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2"/>
          </a:solidFill>
          <a:latin typeface="Helvetica" pitchFamily="2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2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C3550-B2DB-B338-F68F-4FF1BA18D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Segmentation des clients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CB62EC-BFD3-D320-7BC3-5E00AF056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30" name="Picture 6" descr="Olist | Unreasonable Capital">
            <a:extLst>
              <a:ext uri="{FF2B5EF4-FFF2-40B4-BE49-F238E27FC236}">
                <a16:creationId xmlns:a16="http://schemas.microsoft.com/office/drawing/2014/main" id="{0289FDA7-7405-1B6E-F6A5-27040472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1C538-DFF1-DFA9-BD72-8AE4218A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7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B315C-CDEF-2510-FC3E-F578FA17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Validation des clusters générés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E302EB-B875-B2E5-CBF1-AE2FD839B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54" b="48348"/>
          <a:stretch/>
        </p:blipFill>
        <p:spPr bwMode="auto">
          <a:xfrm>
            <a:off x="3850218" y="1571633"/>
            <a:ext cx="2947482" cy="15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CE121CD-3E9E-2AFD-E93F-90FC8714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34" y="4821617"/>
            <a:ext cx="2092449" cy="15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72B70F71-E78B-F37B-58B7-114AB35D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55E6FA76-8C5F-B4A8-2CCA-B7E1A3E7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2A31242-3C6C-E275-457E-09412B5F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95E406-DDAB-6B81-A6E9-6A81B6F6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753" y="1197357"/>
            <a:ext cx="2947482" cy="21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D4AAF37-A052-C887-314B-774A2F637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1565"/>
          <a:stretch/>
        </p:blipFill>
        <p:spPr bwMode="auto">
          <a:xfrm>
            <a:off x="5470880" y="3088324"/>
            <a:ext cx="1284552" cy="14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167144B-E98A-65BC-1313-0E7B4830A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5" b="48348"/>
          <a:stretch/>
        </p:blipFill>
        <p:spPr bwMode="auto">
          <a:xfrm>
            <a:off x="3878794" y="3061525"/>
            <a:ext cx="1284552" cy="15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7B15CA1-0801-6A8A-8BAA-7E7F48CA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116" y="3554881"/>
            <a:ext cx="2092449" cy="153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81AD93B-A8AF-93CC-D44A-AF394E6A9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4" b="49884"/>
          <a:stretch/>
        </p:blipFill>
        <p:spPr bwMode="auto">
          <a:xfrm>
            <a:off x="7565650" y="5400998"/>
            <a:ext cx="2063294" cy="9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04A1569-B549-DF5F-2DBA-85CBEE769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4" b="49884"/>
          <a:stretch/>
        </p:blipFill>
        <p:spPr bwMode="auto">
          <a:xfrm>
            <a:off x="9692672" y="5385101"/>
            <a:ext cx="941463" cy="9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F1378-B596-F830-5C7C-44C01C12D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7" r="70450"/>
          <a:stretch/>
        </p:blipFill>
        <p:spPr bwMode="auto">
          <a:xfrm>
            <a:off x="10785877" y="4954867"/>
            <a:ext cx="1274947" cy="14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D1AF75-A826-29E3-0405-9C18DF944AEE}"/>
              </a:ext>
            </a:extLst>
          </p:cNvPr>
          <p:cNvSpPr txBox="1"/>
          <p:nvPr/>
        </p:nvSpPr>
        <p:spPr>
          <a:xfrm>
            <a:off x="8390753" y="873252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Rfm_simple</a:t>
            </a:r>
            <a:r>
              <a:rPr lang="fr-FR" sz="1200" dirty="0"/>
              <a:t>, </a:t>
            </a:r>
            <a:r>
              <a:rPr lang="fr-FR" sz="1200" dirty="0" err="1"/>
              <a:t>MinMaxScaler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4A776C-1A46-6E67-EED8-DE4FB79DE839}"/>
              </a:ext>
            </a:extLst>
          </p:cNvPr>
          <p:cNvSpPr txBox="1"/>
          <p:nvPr/>
        </p:nvSpPr>
        <p:spPr>
          <a:xfrm>
            <a:off x="3878794" y="1254283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Rfm_mean</a:t>
            </a:r>
            <a:r>
              <a:rPr lang="fr-FR" sz="1200" dirty="0"/>
              <a:t>, </a:t>
            </a:r>
            <a:r>
              <a:rPr lang="fr-FR" sz="1200" dirty="0" err="1"/>
              <a:t>StandardScaler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4765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550C3BC-7920-D9EB-A353-B839144B2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9298"/>
              </p:ext>
            </p:extLst>
          </p:nvPr>
        </p:nvGraphicFramePr>
        <p:xfrm>
          <a:off x="3455719" y="771896"/>
          <a:ext cx="8288973" cy="5433717"/>
        </p:xfrm>
        <a:graphic>
          <a:graphicData uri="http://schemas.openxmlformats.org/drawingml/2006/table">
            <a:tbl>
              <a:tblPr/>
              <a:tblGrid>
                <a:gridCol w="807523">
                  <a:extLst>
                    <a:ext uri="{9D8B030D-6E8A-4147-A177-3AD203B41FA5}">
                      <a16:colId xmlns:a16="http://schemas.microsoft.com/office/drawing/2014/main" val="2518471734"/>
                    </a:ext>
                  </a:extLst>
                </a:gridCol>
                <a:gridCol w="1021277">
                  <a:extLst>
                    <a:ext uri="{9D8B030D-6E8A-4147-A177-3AD203B41FA5}">
                      <a16:colId xmlns:a16="http://schemas.microsoft.com/office/drawing/2014/main" val="2378338788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30271673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082280984"/>
                    </a:ext>
                  </a:extLst>
                </a:gridCol>
                <a:gridCol w="985652">
                  <a:extLst>
                    <a:ext uri="{9D8B030D-6E8A-4147-A177-3AD203B41FA5}">
                      <a16:colId xmlns:a16="http://schemas.microsoft.com/office/drawing/2014/main" val="454161483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31615212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810948259"/>
                    </a:ext>
                  </a:extLst>
                </a:gridCol>
                <a:gridCol w="1056903">
                  <a:extLst>
                    <a:ext uri="{9D8B030D-6E8A-4147-A177-3AD203B41FA5}">
                      <a16:colId xmlns:a16="http://schemas.microsoft.com/office/drawing/2014/main" val="339764411"/>
                    </a:ext>
                  </a:extLst>
                </a:gridCol>
                <a:gridCol w="1816921">
                  <a:extLst>
                    <a:ext uri="{9D8B030D-6E8A-4147-A177-3AD203B41FA5}">
                      <a16:colId xmlns:a16="http://schemas.microsoft.com/office/drawing/2014/main" val="1737843314"/>
                    </a:ext>
                  </a:extLst>
                </a:gridCol>
              </a:tblGrid>
              <a:tr h="601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dirty="0">
                          <a:effectLst/>
                          <a:latin typeface="Helvetica" pitchFamily="2" charset="0"/>
                        </a:rPr>
                        <a:t>Paramètre testé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dirty="0" err="1">
                          <a:effectLst/>
                          <a:latin typeface="Helvetica" pitchFamily="2" charset="0"/>
                        </a:rPr>
                        <a:t>Scaling</a:t>
                      </a:r>
                      <a:endParaRPr lang="fr-FR" sz="1100" b="1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dirty="0" err="1">
                          <a:effectLst/>
                          <a:latin typeface="Helvetica" pitchFamily="2" charset="0"/>
                        </a:rPr>
                        <a:t>Transf</a:t>
                      </a:r>
                      <a:r>
                        <a:rPr lang="fr-FR" sz="1100" b="1" dirty="0">
                          <a:effectLst/>
                          <a:latin typeface="Helvetica" pitchFamily="2" charset="0"/>
                        </a:rPr>
                        <a:t>. log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dirty="0">
                          <a:effectLst/>
                          <a:latin typeface="Helvetica" pitchFamily="2" charset="0"/>
                        </a:rPr>
                        <a:t>Méthode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dirty="0">
                          <a:effectLst/>
                          <a:latin typeface="Helvetica" pitchFamily="2" charset="0"/>
                        </a:rPr>
                        <a:t>Nombre de variables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dirty="0" err="1">
                          <a:effectLst/>
                          <a:latin typeface="Helvetica" pitchFamily="2" charset="0"/>
                        </a:rPr>
                        <a:t>Silhouette_score</a:t>
                      </a:r>
                      <a:endParaRPr lang="fr-FR" sz="1100" b="1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dirty="0">
                          <a:effectLst/>
                          <a:latin typeface="Helvetica" pitchFamily="2" charset="0"/>
                        </a:rPr>
                        <a:t>Nombre de clusters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dirty="0">
                          <a:effectLst/>
                          <a:latin typeface="Helvetica" pitchFamily="2" charset="0"/>
                        </a:rPr>
                        <a:t>Séparation des clusters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>
                          <a:effectLst/>
                          <a:latin typeface="Helvetica" pitchFamily="2" charset="0"/>
                        </a:rPr>
                        <a:t>Exploitation métier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50836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Nombre de variables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StandardScaler</a:t>
                      </a:r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KMeans</a:t>
                      </a:r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52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0,296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mauvaise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impossible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82894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Base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StandardScaler</a:t>
                      </a:r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KMeans</a:t>
                      </a:r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3 - base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0,498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chevauchement de 2 clusters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Aisée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668521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Transf</a:t>
                      </a:r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. log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StandardScaler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oui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KMeans</a:t>
                      </a:r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3 - log sur price_total_mean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0,368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clusters presque bien séparés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Aisée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6031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Feature scaling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KMeans</a:t>
                      </a:r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3 - codage </a:t>
                      </a:r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recence</a:t>
                      </a:r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0,641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superposition de 3 clusters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discrimination sur </a:t>
                      </a:r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price</a:t>
                      </a:r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 uniquement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96838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Feature scaling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KMeans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3 - base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0,422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chevauchement de 3 clusters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discrimination sur </a:t>
                      </a:r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recence</a:t>
                      </a:r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 et </a:t>
                      </a:r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price</a:t>
                      </a:r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83020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Feature scaling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MinMaxScaler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KMeans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3 - codage recence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0,925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bonne séparation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discrimination sur recence uniquement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63067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Feature scaling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MinMaxScaler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KMeans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3 - base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0,538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bon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discrimination sur recence uniquement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75706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Feature scaling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RobustScaler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KMeans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3 - codage recence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0,483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chevauchement de 3 clusters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discrimination sur price uniquement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320726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Feature scaling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RobustScaler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KMeans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3 - base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0,448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superposition de 2 clusters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discrimination sur price uniquement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05979"/>
                  </a:ext>
                </a:extLst>
              </a:tr>
              <a:tr h="4118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Méthode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err="1">
                          <a:effectLst/>
                          <a:latin typeface="Helvetica" pitchFamily="2" charset="0"/>
                        </a:rPr>
                        <a:t>StandardScaler</a:t>
                      </a:r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DBSCAN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3 - base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0,729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6/7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dirty="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inexploitable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227449"/>
                  </a:ext>
                </a:extLst>
              </a:tr>
              <a:tr h="601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Complexité des variables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StandardScaler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>
                        <a:effectLst/>
                        <a:latin typeface="Helvetica" pitchFamily="2" charset="0"/>
                      </a:endParaRP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KMeans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3 - codage recence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0,591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chevauchement de 2 clusters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dirty="0">
                          <a:effectLst/>
                          <a:latin typeface="Helvetica" pitchFamily="2" charset="0"/>
                        </a:rPr>
                        <a:t>Aisé</a:t>
                      </a:r>
                    </a:p>
                  </a:txBody>
                  <a:tcPr marL="22462" marR="22462" marT="11231" marB="112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94901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9FB205FB-A9DC-CE45-7DD2-7865B7FD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DD62F3-3085-A618-367B-564F69A8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F2BFCD4-7540-AB6B-921D-7F85B895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8A19-F25A-4ABF-86C3-2057BEE2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739" y="863421"/>
            <a:ext cx="7315200" cy="5120640"/>
          </a:xfrm>
        </p:spPr>
        <p:txBody>
          <a:bodyPr/>
          <a:lstStyle/>
          <a:p>
            <a:r>
              <a:rPr lang="fr-FR" dirty="0"/>
              <a:t>Segmentation RFM</a:t>
            </a:r>
          </a:p>
          <a:p>
            <a:pPr lvl="1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062D4D3-E3FE-465A-85CF-F06C40E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F1A1AFB-5702-6D75-A4C0-4B85E2B4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F69DB10-5B23-340F-3364-387EBE78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4FCE8FE-365E-226C-292B-ED13C23C4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3888"/>
              </p:ext>
            </p:extLst>
          </p:nvPr>
        </p:nvGraphicFramePr>
        <p:xfrm>
          <a:off x="3963741" y="1393837"/>
          <a:ext cx="7315200" cy="2725305"/>
        </p:xfrm>
        <a:graphic>
          <a:graphicData uri="http://schemas.openxmlformats.org/drawingml/2006/table">
            <a:tbl>
              <a:tblPr/>
              <a:tblGrid>
                <a:gridCol w="810140">
                  <a:extLst>
                    <a:ext uri="{9D8B030D-6E8A-4147-A177-3AD203B41FA5}">
                      <a16:colId xmlns:a16="http://schemas.microsoft.com/office/drawing/2014/main" val="2899560453"/>
                    </a:ext>
                  </a:extLst>
                </a:gridCol>
                <a:gridCol w="1199407">
                  <a:extLst>
                    <a:ext uri="{9D8B030D-6E8A-4147-A177-3AD203B41FA5}">
                      <a16:colId xmlns:a16="http://schemas.microsoft.com/office/drawing/2014/main" val="392909209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535323241"/>
                    </a:ext>
                  </a:extLst>
                </a:gridCol>
                <a:gridCol w="4260624">
                  <a:extLst>
                    <a:ext uri="{9D8B030D-6E8A-4147-A177-3AD203B41FA5}">
                      <a16:colId xmlns:a16="http://schemas.microsoft.com/office/drawing/2014/main" val="1436329575"/>
                    </a:ext>
                  </a:extLst>
                </a:gridCol>
              </a:tblGrid>
              <a:tr h="2803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dirty="0">
                          <a:effectLst/>
                          <a:latin typeface="Helvetica" pitchFamily="2" charset="0"/>
                        </a:rPr>
                        <a:t>Cluster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>
                          <a:effectLst/>
                          <a:latin typeface="Helvetica" pitchFamily="2" charset="0"/>
                        </a:rPr>
                        <a:t>% de clients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  <a:latin typeface="Helvetica" pitchFamily="2" charset="0"/>
                        </a:rPr>
                        <a:t>% de 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>
                          <a:effectLst/>
                          <a:latin typeface="Helvetica" pitchFamily="2" charset="0"/>
                        </a:rPr>
                        <a:t>Type de clients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157188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47,4 %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38,5 %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>
                          <a:effectLst/>
                          <a:latin typeface="Helvetica" pitchFamily="2" charset="0"/>
                        </a:rPr>
                        <a:t>Nouveaux clients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993449"/>
                  </a:ext>
                </a:extLst>
              </a:tr>
              <a:tr h="88226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47,1 %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37,6 %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Clients inactifs, pas de commande récente, une seule commande sur la dernière année, et montant du panier faible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784323"/>
                  </a:ext>
                </a:extLst>
              </a:tr>
              <a:tr h="51003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2,5 %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4,7 %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Clients réguliers, montant moyen du panier faible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881000"/>
                  </a:ext>
                </a:extLst>
              </a:tr>
              <a:tr h="51003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2,9 %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19,2 %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Très bons clients sur le montant des paniers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728033"/>
                  </a:ext>
                </a:extLst>
              </a:tr>
            </a:tbl>
          </a:graphicData>
        </a:graphic>
      </p:graphicFrame>
      <p:pic>
        <p:nvPicPr>
          <p:cNvPr id="9220" name="Picture 4">
            <a:extLst>
              <a:ext uri="{FF2B5EF4-FFF2-40B4-BE49-F238E27FC236}">
                <a16:creationId xmlns:a16="http://schemas.microsoft.com/office/drawing/2014/main" id="{3BBF4274-4F2F-92E0-4B9B-BBC071961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82"/>
          <a:stretch/>
        </p:blipFill>
        <p:spPr bwMode="auto">
          <a:xfrm>
            <a:off x="3963741" y="4287939"/>
            <a:ext cx="5595917" cy="18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C980820-7ABC-7AD0-0598-64552A87D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2" r="69738"/>
          <a:stretch/>
        </p:blipFill>
        <p:spPr bwMode="auto">
          <a:xfrm>
            <a:off x="9894296" y="4246627"/>
            <a:ext cx="1693427" cy="18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06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A5930-B6F3-AA91-5EB3-6AFD26ED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Variation du nombre de clusters sur segmentation RFM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9FA161-6BC4-D76E-3877-537E4A3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15091D-A8A8-9C3F-B75D-B3A9D1B89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87" y="1267117"/>
            <a:ext cx="304396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28D2D1-6F08-A4CC-A3DC-94B12F4C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95" y="4018912"/>
            <a:ext cx="301901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1DF8D1-FB5C-2BAC-CDE0-D01BBF3C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458" y="4018912"/>
            <a:ext cx="301901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761D08-8B43-42D6-75E6-018010494310}"/>
              </a:ext>
            </a:extLst>
          </p:cNvPr>
          <p:cNvSpPr txBox="1"/>
          <p:nvPr/>
        </p:nvSpPr>
        <p:spPr>
          <a:xfrm>
            <a:off x="7526867" y="2384613"/>
            <a:ext cx="108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Nouveaux clients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81CEF0-F84F-03BB-FCBD-5BF9693F4BB1}"/>
              </a:ext>
            </a:extLst>
          </p:cNvPr>
          <p:cNvSpPr txBox="1"/>
          <p:nvPr/>
        </p:nvSpPr>
        <p:spPr>
          <a:xfrm>
            <a:off x="6446362" y="2384613"/>
            <a:ext cx="108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inactifs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469959-8111-7364-B689-DF27974D9A20}"/>
              </a:ext>
            </a:extLst>
          </p:cNvPr>
          <p:cNvSpPr txBox="1"/>
          <p:nvPr/>
        </p:nvSpPr>
        <p:spPr>
          <a:xfrm>
            <a:off x="6765876" y="1678830"/>
            <a:ext cx="152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Très bons clients  sur les montants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F39E41-4794-5A0B-D035-2D8278C9AEEF}"/>
              </a:ext>
            </a:extLst>
          </p:cNvPr>
          <p:cNvSpPr txBox="1"/>
          <p:nvPr/>
        </p:nvSpPr>
        <p:spPr>
          <a:xfrm>
            <a:off x="8997243" y="1861393"/>
            <a:ext cx="198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Nouveaux clients</a:t>
            </a:r>
          </a:p>
          <a:p>
            <a:r>
              <a:rPr lang="fr-FR" sz="900" dirty="0"/>
              <a:t>Clients inactifs</a:t>
            </a:r>
          </a:p>
          <a:p>
            <a:r>
              <a:rPr lang="fr-FR" sz="900" dirty="0"/>
              <a:t>Clients réguliers</a:t>
            </a:r>
          </a:p>
          <a:p>
            <a:r>
              <a:rPr lang="fr-FR" sz="900" dirty="0"/>
              <a:t>Très bon clients sur montant panier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4BB48CC-B18C-8598-B184-324C95F9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91196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C49CF-44B5-3815-3B18-4F088305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Segmentation </a:t>
            </a:r>
            <a:r>
              <a:rPr lang="fr-FR" dirty="0" err="1"/>
              <a:t>Happyness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81514D-C178-8C61-BB67-4D6DB1E8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57D18F3-593C-C606-F67D-F4B0CB46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CA28CE-55BD-DFDF-5518-C8D2CAB3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0C8E6ED-7228-A91F-248F-F385F2314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0"/>
          <a:stretch/>
        </p:blipFill>
        <p:spPr bwMode="auto">
          <a:xfrm>
            <a:off x="3724679" y="4702629"/>
            <a:ext cx="5617222" cy="173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28BF8EA8-401B-671B-5B52-C93C8863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17946"/>
              </p:ext>
            </p:extLst>
          </p:nvPr>
        </p:nvGraphicFramePr>
        <p:xfrm>
          <a:off x="3869266" y="1378390"/>
          <a:ext cx="7732926" cy="3123835"/>
        </p:xfrm>
        <a:graphic>
          <a:graphicData uri="http://schemas.openxmlformats.org/drawingml/2006/table">
            <a:tbl>
              <a:tblPr/>
              <a:tblGrid>
                <a:gridCol w="797737">
                  <a:extLst>
                    <a:ext uri="{9D8B030D-6E8A-4147-A177-3AD203B41FA5}">
                      <a16:colId xmlns:a16="http://schemas.microsoft.com/office/drawing/2014/main" val="88686139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32154570"/>
                    </a:ext>
                  </a:extLst>
                </a:gridCol>
                <a:gridCol w="688769">
                  <a:extLst>
                    <a:ext uri="{9D8B030D-6E8A-4147-A177-3AD203B41FA5}">
                      <a16:colId xmlns:a16="http://schemas.microsoft.com/office/drawing/2014/main" val="303166458"/>
                    </a:ext>
                  </a:extLst>
                </a:gridCol>
                <a:gridCol w="5498275">
                  <a:extLst>
                    <a:ext uri="{9D8B030D-6E8A-4147-A177-3AD203B41FA5}">
                      <a16:colId xmlns:a16="http://schemas.microsoft.com/office/drawing/2014/main" val="2528794028"/>
                    </a:ext>
                  </a:extLst>
                </a:gridCol>
              </a:tblGrid>
              <a:tr h="4690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dirty="0">
                          <a:effectLst/>
                          <a:latin typeface="Helvetica" pitchFamily="2" charset="0"/>
                        </a:rPr>
                        <a:t>Cluster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>
                          <a:effectLst/>
                          <a:latin typeface="Helvetica" pitchFamily="2" charset="0"/>
                        </a:rPr>
                        <a:t>% de clients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>
                          <a:effectLst/>
                          <a:latin typeface="Helvetica" pitchFamily="2" charset="0"/>
                        </a:rPr>
                        <a:t>% de CA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>
                          <a:effectLst/>
                          <a:latin typeface="Helvetica" pitchFamily="2" charset="0"/>
                        </a:rPr>
                        <a:t>Type de clients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29377"/>
                  </a:ext>
                </a:extLst>
              </a:tr>
              <a:tr h="71353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79,5 %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76,0 %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Clients très satisfaits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20860"/>
                  </a:ext>
                </a:extLst>
              </a:tr>
              <a:tr h="71353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16,1 %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18,9 %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Clients globalement peu satisfaits des produits, ayant laissé de longs commentaires avec la note, clients qui ont des choses à dire et veulent s'exprimer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269780"/>
                  </a:ext>
                </a:extLst>
              </a:tr>
              <a:tr h="49089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>
                          <a:effectLst/>
                          <a:latin typeface="Helvetica" pitchFamily="2" charset="0"/>
                        </a:rPr>
                        <a:t>4,0 %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4,5 %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Clients très insatisfaits à cause de longs délais de livraison et de gros retards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09794"/>
                  </a:ext>
                </a:extLst>
              </a:tr>
              <a:tr h="7234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>
                          <a:effectLst/>
                          <a:latin typeface="Helvetica" pitchFamily="2" charset="0"/>
                        </a:rPr>
                        <a:t>0,4 %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>
                          <a:effectLst/>
                          <a:latin typeface="Helvetica" pitchFamily="2" charset="0"/>
                        </a:rPr>
                        <a:t>0,6 %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  <a:latin typeface="Helvetica" pitchFamily="2" charset="0"/>
                        </a:rPr>
                        <a:t>Clients très insatisfaits, ayant annulé leur commande ou ayant vu leur commande annulée pour indisponibilité des produits</a:t>
                      </a:r>
                    </a:p>
                  </a:txBody>
                  <a:tcPr marL="55666" marR="55666" marT="27833" marB="27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55444"/>
                  </a:ext>
                </a:extLst>
              </a:tr>
            </a:tbl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E7576B5D-9B88-9C9A-9043-AF120C2F4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0" r="65288"/>
          <a:stretch/>
        </p:blipFill>
        <p:spPr bwMode="auto">
          <a:xfrm>
            <a:off x="9364559" y="4676693"/>
            <a:ext cx="1949835" cy="173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53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D1071-A717-8A1D-FA7C-07479131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Segmentation Type d’achat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05E4F2E-59B3-6DA4-69AD-1809DA94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FB07D4C-989E-6D57-18D3-F8CFA410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3D9AEF2-DA13-05D0-872A-B6C7C3CD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7ACA9117-E104-1C63-99F5-F547073EE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71136"/>
              </p:ext>
            </p:extLst>
          </p:nvPr>
        </p:nvGraphicFramePr>
        <p:xfrm>
          <a:off x="3693225" y="1226793"/>
          <a:ext cx="7885217" cy="3737579"/>
        </p:xfrm>
        <a:graphic>
          <a:graphicData uri="http://schemas.openxmlformats.org/drawingml/2006/table">
            <a:tbl>
              <a:tblPr/>
              <a:tblGrid>
                <a:gridCol w="629393">
                  <a:extLst>
                    <a:ext uri="{9D8B030D-6E8A-4147-A177-3AD203B41FA5}">
                      <a16:colId xmlns:a16="http://schemas.microsoft.com/office/drawing/2014/main" val="103565724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1190819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5639841"/>
                    </a:ext>
                  </a:extLst>
                </a:gridCol>
                <a:gridCol w="5296395">
                  <a:extLst>
                    <a:ext uri="{9D8B030D-6E8A-4147-A177-3AD203B41FA5}">
                      <a16:colId xmlns:a16="http://schemas.microsoft.com/office/drawing/2014/main" val="751614789"/>
                    </a:ext>
                  </a:extLst>
                </a:gridCol>
              </a:tblGrid>
              <a:tr h="2312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dirty="0">
                          <a:effectLst/>
                        </a:rPr>
                        <a:t>Cluster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>
                          <a:effectLst/>
                        </a:rPr>
                        <a:t>% de clients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>
                          <a:effectLst/>
                        </a:rPr>
                        <a:t>% de CA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>
                          <a:effectLst/>
                        </a:rPr>
                        <a:t>Type de clients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833261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</a:rPr>
                        <a:t>0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70,7%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50,2 %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</a:rPr>
                        <a:t>Clients sans critère particulier quant à la livraison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40083"/>
                  </a:ext>
                </a:extLst>
              </a:tr>
              <a:tr h="84101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</a:rPr>
                        <a:t>1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1,7 %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13,1 %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</a:rPr>
                        <a:t>Clients se faisant livrer des articles lourds et à un prix élevé (hors port ici), donc sensibles à l'aspect pratique qu'offre une livraison pour ne pas avoir à porter des articles lourds et de qualité, qu'il ne faut donc pas abîmer pendant le transport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072223"/>
                  </a:ext>
                </a:extLst>
              </a:tr>
              <a:tr h="8593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</a:rPr>
                        <a:t>2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13,3 %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18,8 %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</a:rPr>
                        <a:t>Clients ayant commandés un article encombrant et plutôt lourd, mais à un prix bas, donc sensibles aux avantages qu'offre la livraison mais pas à n'importe quel prix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96900"/>
                  </a:ext>
                </a:extLst>
              </a:tr>
              <a:tr h="70138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>
                          <a:effectLst/>
                        </a:rPr>
                        <a:t>3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2,8 %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6,1 %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</a:rPr>
                        <a:t>Clients ayant commandé de nombreux articles, plutôt lourds au total, à un prix bas, profiteraient de devoir faire un achat pour ajouter des articles et "ne pas se faire livrer pour rien"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81910"/>
                  </a:ext>
                </a:extLst>
              </a:tr>
              <a:tr h="70138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</a:rPr>
                        <a:t>4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11,5 %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11,7 %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>
                          <a:effectLst/>
                        </a:rPr>
                        <a:t>Clients très éloignés des points de vente, donc sensibles à l'aspect pratique qu'offre une livraison pour ne pas avoir à faire le trajet</a:t>
                      </a:r>
                    </a:p>
                  </a:txBody>
                  <a:tcPr marL="29433" marR="29433" marT="14716" marB="14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17274"/>
                  </a:ext>
                </a:extLst>
              </a:tr>
            </a:tbl>
          </a:graphicData>
        </a:graphic>
      </p:graphicFrame>
      <p:pic>
        <p:nvPicPr>
          <p:cNvPr id="11270" name="Picture 6">
            <a:extLst>
              <a:ext uri="{FF2B5EF4-FFF2-40B4-BE49-F238E27FC236}">
                <a16:creationId xmlns:a16="http://schemas.microsoft.com/office/drawing/2014/main" id="{32039CBF-C082-D866-15EA-EF285F4F0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8"/>
          <a:stretch/>
        </p:blipFill>
        <p:spPr bwMode="auto">
          <a:xfrm>
            <a:off x="3676543" y="5132645"/>
            <a:ext cx="4802440" cy="13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D05BF6A1-6BF3-CDFB-7C3B-23DE72A87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49" r="30218" b="-1611"/>
          <a:stretch/>
        </p:blipFill>
        <p:spPr bwMode="auto">
          <a:xfrm>
            <a:off x="8467108" y="5001482"/>
            <a:ext cx="3351247" cy="13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3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D1071-A717-8A1D-FA7C-07479131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csv de segmentation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Notebooks formatés avec Autopep8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05E4F2E-59B3-6DA4-69AD-1809DA94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400" b="1" dirty="0"/>
            </a:br>
            <a:r>
              <a:rPr lang="fr-FR" sz="2400" dirty="0"/>
              <a:t>▶︎ </a:t>
            </a:r>
            <a:r>
              <a:rPr lang="fr-FR" sz="2400" b="1" dirty="0"/>
              <a:t>	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FB07D4C-989E-6D57-18D3-F8CFA410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3D9AEF2-DA13-05D0-872A-B6C7C3CD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56A878-A9AC-EEA2-03CE-E61406B3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43" y="1242590"/>
            <a:ext cx="5950312" cy="40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8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6B867-8898-7DBC-9CC5-25C90F2C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Stratégie de calcul du temps de maintenance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0B2BE7-D2C1-B896-9790-6EB24FB0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FA9123D-A8B3-952A-A15F-61EB1E95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/>
              <a:t>▶︎ </a:t>
            </a:r>
            <a:r>
              <a:rPr lang="fr-FR" sz="2400" b="1" dirty="0"/>
              <a:t>Maintenance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B2DD3E-9A8E-A432-CE90-BF49A63A14F3}"/>
              </a:ext>
            </a:extLst>
          </p:cNvPr>
          <p:cNvSpPr txBox="1"/>
          <p:nvPr/>
        </p:nvSpPr>
        <p:spPr>
          <a:xfrm>
            <a:off x="5048017" y="1330979"/>
            <a:ext cx="275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Entrainement du </a:t>
            </a:r>
            <a:r>
              <a:rPr lang="fr-FR" sz="1400" dirty="0" err="1"/>
              <a:t>StandardScaler</a:t>
            </a:r>
            <a:r>
              <a:rPr lang="fr-FR" sz="1400" dirty="0"/>
              <a:t> et du K-</a:t>
            </a:r>
            <a:r>
              <a:rPr lang="fr-FR" sz="1400" dirty="0" err="1"/>
              <a:t>Means</a:t>
            </a:r>
            <a:r>
              <a:rPr lang="fr-FR" sz="1400" dirty="0"/>
              <a:t> sur les données P</a:t>
            </a:r>
            <a:r>
              <a:rPr lang="fr-FR" sz="1400" baseline="-25000" dirty="0"/>
              <a:t>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07F79-B125-1377-CFAF-B1076757022A}"/>
              </a:ext>
            </a:extLst>
          </p:cNvPr>
          <p:cNvSpPr txBox="1"/>
          <p:nvPr/>
        </p:nvSpPr>
        <p:spPr>
          <a:xfrm>
            <a:off x="3849336" y="2673021"/>
            <a:ext cx="275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Application de </a:t>
            </a:r>
            <a:r>
              <a:rPr lang="fr-FR" sz="1400" dirty="0" err="1"/>
              <a:t>StandardScaler</a:t>
            </a:r>
            <a:r>
              <a:rPr lang="fr-FR" sz="1400" dirty="0"/>
              <a:t> et du K-</a:t>
            </a:r>
            <a:r>
              <a:rPr lang="fr-FR" sz="1400" dirty="0" err="1"/>
              <a:t>Means</a:t>
            </a:r>
            <a:r>
              <a:rPr lang="fr-FR" sz="1400" dirty="0"/>
              <a:t> sur les données P</a:t>
            </a:r>
            <a:r>
              <a:rPr lang="fr-FR" sz="1400" baseline="-25000" dirty="0"/>
              <a:t>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3ECA52-B91C-43FB-2FDD-257E404A68E9}"/>
              </a:ext>
            </a:extLst>
          </p:cNvPr>
          <p:cNvSpPr txBox="1"/>
          <p:nvPr/>
        </p:nvSpPr>
        <p:spPr>
          <a:xfrm>
            <a:off x="6938846" y="2673021"/>
            <a:ext cx="275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Application de </a:t>
            </a:r>
            <a:r>
              <a:rPr lang="fr-FR" sz="1400" dirty="0" err="1"/>
              <a:t>StandardScaler</a:t>
            </a:r>
            <a:r>
              <a:rPr lang="fr-FR" sz="1400" dirty="0"/>
              <a:t> et du K-</a:t>
            </a:r>
            <a:r>
              <a:rPr lang="fr-FR" sz="1400" dirty="0" err="1"/>
              <a:t>Means</a:t>
            </a:r>
            <a:r>
              <a:rPr lang="fr-FR" sz="1400" dirty="0"/>
              <a:t> sur les données P</a:t>
            </a:r>
            <a:r>
              <a:rPr lang="fr-FR" sz="1400" baseline="-25000" dirty="0"/>
              <a:t>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383948-EC32-8181-C68B-FEAF68130BB1}"/>
              </a:ext>
            </a:extLst>
          </p:cNvPr>
          <p:cNvSpPr txBox="1"/>
          <p:nvPr/>
        </p:nvSpPr>
        <p:spPr>
          <a:xfrm>
            <a:off x="8471960" y="1331143"/>
            <a:ext cx="196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Génération du jeu de données P</a:t>
            </a:r>
            <a:r>
              <a:rPr lang="fr-FR" sz="1400" baseline="-25000" dirty="0"/>
              <a:t>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5AA2D7-732C-1AC9-7692-209CB775EEF3}"/>
              </a:ext>
            </a:extLst>
          </p:cNvPr>
          <p:cNvSpPr txBox="1"/>
          <p:nvPr/>
        </p:nvSpPr>
        <p:spPr>
          <a:xfrm>
            <a:off x="3849335" y="3540218"/>
            <a:ext cx="275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Labellisation des données P</a:t>
            </a:r>
            <a:r>
              <a:rPr lang="fr-FR" sz="1400" baseline="-25000" dirty="0"/>
              <a:t>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860709-FDE1-6ADF-7D6C-B02CC7256A12}"/>
              </a:ext>
            </a:extLst>
          </p:cNvPr>
          <p:cNvSpPr txBox="1"/>
          <p:nvPr/>
        </p:nvSpPr>
        <p:spPr>
          <a:xfrm>
            <a:off x="6938846" y="3536540"/>
            <a:ext cx="275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Labellisation des données P</a:t>
            </a:r>
            <a:r>
              <a:rPr lang="fr-FR" sz="1400" baseline="-25000" dirty="0"/>
              <a:t>i</a:t>
            </a:r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CD2D4AA9-DF67-DB3E-0C2D-D1E5A2685EB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416804" y="1664270"/>
            <a:ext cx="818822" cy="1198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58D42054-1C35-0392-653B-EA081763F1C5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>
            <a:off x="8475439" y="1695308"/>
            <a:ext cx="818658" cy="113676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6363A5E4-C30D-023E-AFCE-76DF08C90C3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8146235" y="3366390"/>
            <a:ext cx="340299" cy="1270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0DC7F04F-F30A-142D-3E58-72BCE745E5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5054886" y="3368229"/>
            <a:ext cx="343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16C864E2-F7F4-83D6-AA4F-3320AA53014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6961558" y="1318195"/>
            <a:ext cx="818822" cy="1890829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1DEDAD5-4F82-6D26-7A67-64B39E481EE6}"/>
              </a:ext>
            </a:extLst>
          </p:cNvPr>
          <p:cNvSpPr txBox="1"/>
          <p:nvPr/>
        </p:nvSpPr>
        <p:spPr>
          <a:xfrm>
            <a:off x="5686427" y="4374654"/>
            <a:ext cx="415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Regroupement </a:t>
            </a:r>
            <a:r>
              <a:rPr lang="fr-FR" sz="1400" dirty="0" err="1"/>
              <a:t>join</a:t>
            </a:r>
            <a:r>
              <a:rPr lang="fr-FR" sz="1400" dirty="0"/>
              <a:t>=‘</a:t>
            </a:r>
            <a:r>
              <a:rPr lang="fr-FR" sz="1400" dirty="0" err="1"/>
              <a:t>outer</a:t>
            </a:r>
            <a:r>
              <a:rPr lang="fr-FR" sz="1400" dirty="0"/>
              <a:t>’ des labellisations P</a:t>
            </a:r>
            <a:r>
              <a:rPr lang="fr-FR" sz="1400" baseline="-25000" dirty="0"/>
              <a:t>0 </a:t>
            </a:r>
            <a:r>
              <a:rPr lang="fr-FR" sz="1400" dirty="0"/>
              <a:t>et P</a:t>
            </a:r>
            <a:r>
              <a:rPr lang="fr-FR" sz="1400" baseline="-25000" dirty="0"/>
              <a:t>i</a:t>
            </a:r>
          </a:p>
          <a:p>
            <a:pPr algn="ctr"/>
            <a:r>
              <a:rPr lang="fr-FR" sz="1400" dirty="0"/>
              <a:t>Création d’un segment « absent »</a:t>
            </a:r>
          </a:p>
        </p:txBody>
      </p: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87870965-324B-2828-6959-A2EC68C3ECBA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16200000" flipH="1">
            <a:off x="6232736" y="2842131"/>
            <a:ext cx="526659" cy="2538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>
            <a:extLst>
              <a:ext uri="{FF2B5EF4-FFF2-40B4-BE49-F238E27FC236}">
                <a16:creationId xmlns:a16="http://schemas.microsoft.com/office/drawing/2014/main" id="{365E7C9C-D6B4-C46A-3063-9D7141BAA61A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5400000">
            <a:off x="7775653" y="3833922"/>
            <a:ext cx="530337" cy="551126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79E68CF-4D2C-002E-D916-5B125FCFCFB6}"/>
              </a:ext>
            </a:extLst>
          </p:cNvPr>
          <p:cNvSpPr txBox="1"/>
          <p:nvPr/>
        </p:nvSpPr>
        <p:spPr>
          <a:xfrm>
            <a:off x="6947502" y="5219080"/>
            <a:ext cx="164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Calcul ARI à t</a:t>
            </a:r>
            <a:r>
              <a:rPr lang="fr-FR" sz="1400" baseline="-25000" dirty="0"/>
              <a:t>i</a:t>
            </a:r>
          </a:p>
        </p:txBody>
      </p:sp>
      <p:cxnSp>
        <p:nvCxnSpPr>
          <p:cNvPr id="44" name="Connecteur en angle 43">
            <a:extLst>
              <a:ext uri="{FF2B5EF4-FFF2-40B4-BE49-F238E27FC236}">
                <a16:creationId xmlns:a16="http://schemas.microsoft.com/office/drawing/2014/main" id="{F3302A3E-2FF1-A981-C49C-9D3580425C90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rot="16200000" flipH="1">
            <a:off x="7608093" y="5055038"/>
            <a:ext cx="321206" cy="687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>
            <a:extLst>
              <a:ext uri="{FF2B5EF4-FFF2-40B4-BE49-F238E27FC236}">
                <a16:creationId xmlns:a16="http://schemas.microsoft.com/office/drawing/2014/main" id="{C1FFB3DE-886E-F402-5B1D-C80CE5228427}"/>
              </a:ext>
            </a:extLst>
          </p:cNvPr>
          <p:cNvCxnSpPr>
            <a:cxnSpLocks/>
            <a:stCxn id="42" idx="3"/>
            <a:endCxn id="9" idx="3"/>
          </p:cNvCxnSpPr>
          <p:nvPr/>
        </p:nvCxnSpPr>
        <p:spPr>
          <a:xfrm flipV="1">
            <a:off x="8596768" y="1592753"/>
            <a:ext cx="1837576" cy="3780216"/>
          </a:xfrm>
          <a:prstGeom prst="bentConnector3">
            <a:avLst>
              <a:gd name="adj1" fmla="val 11244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F71C335B-83D1-049D-F5E1-7A30420DC0C5}"/>
              </a:ext>
            </a:extLst>
          </p:cNvPr>
          <p:cNvSpPr txBox="1"/>
          <p:nvPr/>
        </p:nvSpPr>
        <p:spPr>
          <a:xfrm>
            <a:off x="6961790" y="5860670"/>
            <a:ext cx="164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Graphique ARI en fonction de P</a:t>
            </a:r>
            <a:r>
              <a:rPr lang="fr-FR" sz="1400" baseline="-25000" dirty="0"/>
              <a:t>i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AA321894-9DC5-686C-8BD9-23FA560CFF8F}"/>
              </a:ext>
            </a:extLst>
          </p:cNvPr>
          <p:cNvCxnSpPr>
            <a:stCxn id="42" idx="2"/>
            <a:endCxn id="56" idx="0"/>
          </p:cNvCxnSpPr>
          <p:nvPr/>
        </p:nvCxnSpPr>
        <p:spPr>
          <a:xfrm>
            <a:off x="7772135" y="5526857"/>
            <a:ext cx="14288" cy="33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4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2346B-16CD-5BC2-21E3-3C29AF98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Maintenance légère, d’une heure : tous les 12 jours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23DF817-8116-55EB-780B-C33584EA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/>
              <a:t>▶︎ </a:t>
            </a:r>
            <a:r>
              <a:rPr lang="fr-FR" sz="2400" b="1" dirty="0"/>
              <a:t>Maintenance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C24CFF6-AFDD-DB19-67B4-41261A96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31CE721-00F3-63FC-7649-8F675DED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24C650B-10E5-291E-76DA-CAAB276A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68" y="1318912"/>
            <a:ext cx="6360000" cy="52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4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D1FCA-2EF7-C76A-4466-5681940E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maintenance lourde à prévoir, segmentation stable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C77F2F1-0AF5-D647-865C-BA9B173D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/>
              <a:t>▶︎ </a:t>
            </a:r>
            <a:r>
              <a:rPr lang="fr-FR" sz="2400" b="1" dirty="0"/>
              <a:t>Maintenance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DA08B8-BE8D-C17C-345E-055B0E16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56C8D8-39C0-6A62-2591-093B8EB9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3BBC04-3CD9-0264-5FF1-8C7EC744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68" y="1318912"/>
            <a:ext cx="6360000" cy="52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0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hema">
            <a:extLst>
              <a:ext uri="{FF2B5EF4-FFF2-40B4-BE49-F238E27FC236}">
                <a16:creationId xmlns:a16="http://schemas.microsoft.com/office/drawing/2014/main" id="{FEC0B07F-A197-2D91-6D22-D65D0135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00" y="937539"/>
            <a:ext cx="8233978" cy="495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CF72402-3225-95A1-F103-7C1EBD5A54FB}"/>
              </a:ext>
            </a:extLst>
          </p:cNvPr>
          <p:cNvSpPr txBox="1"/>
          <p:nvPr/>
        </p:nvSpPr>
        <p:spPr>
          <a:xfrm>
            <a:off x="7524979" y="5358001"/>
            <a:ext cx="17860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Customer_unique_id</a:t>
            </a:r>
            <a:endParaRPr lang="fr-FR" sz="1400" b="1" dirty="0"/>
          </a:p>
          <a:p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Zipcode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City</a:t>
            </a: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8EA4E0-BCA2-533F-3295-44BF662AAC31}"/>
              </a:ext>
            </a:extLst>
          </p:cNvPr>
          <p:cNvSpPr txBox="1"/>
          <p:nvPr/>
        </p:nvSpPr>
        <p:spPr>
          <a:xfrm>
            <a:off x="9668744" y="4528427"/>
            <a:ext cx="9797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Zipcode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  <a:p>
            <a:r>
              <a:rPr lang="fr-FR" sz="1400" b="1" dirty="0"/>
              <a:t>Longitude</a:t>
            </a:r>
          </a:p>
          <a:p>
            <a:r>
              <a:rPr lang="fr-FR" sz="1400" b="1" dirty="0"/>
              <a:t>Latitude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28A4E7-C33C-05F8-B354-56671D1B822A}"/>
              </a:ext>
            </a:extLst>
          </p:cNvPr>
          <p:cNvSpPr txBox="1"/>
          <p:nvPr/>
        </p:nvSpPr>
        <p:spPr>
          <a:xfrm>
            <a:off x="7975704" y="3835930"/>
            <a:ext cx="15744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BE6800"/>
                </a:solidFill>
              </a:rPr>
              <a:t>Date limite d’envoi</a:t>
            </a:r>
          </a:p>
          <a:p>
            <a:r>
              <a:rPr lang="fr-FR" sz="1400" b="1" dirty="0"/>
              <a:t>Prix</a:t>
            </a:r>
          </a:p>
          <a:p>
            <a:r>
              <a:rPr lang="fr-FR" sz="1400" b="1" dirty="0"/>
              <a:t>Frais de transport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EC2676-5361-93E7-646F-DB819B932BFF}"/>
              </a:ext>
            </a:extLst>
          </p:cNvPr>
          <p:cNvSpPr txBox="1"/>
          <p:nvPr/>
        </p:nvSpPr>
        <p:spPr>
          <a:xfrm>
            <a:off x="4374581" y="976779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Paiement séquentiel</a:t>
            </a:r>
          </a:p>
          <a:p>
            <a:r>
              <a:rPr lang="fr-FR" sz="1400" b="1" dirty="0"/>
              <a:t>Moyen de paiement</a:t>
            </a:r>
          </a:p>
          <a:p>
            <a:r>
              <a:rPr lang="fr-FR" sz="1400" dirty="0">
                <a:solidFill>
                  <a:schemeClr val="accent4"/>
                </a:solidFill>
              </a:rPr>
              <a:t>Nombre de versements</a:t>
            </a:r>
          </a:p>
          <a:p>
            <a:r>
              <a:rPr lang="fr-FR" sz="1400" dirty="0">
                <a:solidFill>
                  <a:schemeClr val="accent4"/>
                </a:solidFill>
              </a:rPr>
              <a:t>Valeur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DB1994-8664-1E71-9DF2-5566BEEDD929}"/>
              </a:ext>
            </a:extLst>
          </p:cNvPr>
          <p:cNvSpPr txBox="1"/>
          <p:nvPr/>
        </p:nvSpPr>
        <p:spPr>
          <a:xfrm>
            <a:off x="3744384" y="1817068"/>
            <a:ext cx="1414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Score</a:t>
            </a:r>
          </a:p>
          <a:p>
            <a:r>
              <a:rPr lang="fr-FR" sz="1400" dirty="0">
                <a:solidFill>
                  <a:srgbClr val="7030A0"/>
                </a:solidFill>
              </a:rPr>
              <a:t>Titre</a:t>
            </a:r>
          </a:p>
          <a:p>
            <a:r>
              <a:rPr lang="fr-FR" sz="1400" b="1" dirty="0"/>
              <a:t>Message</a:t>
            </a:r>
          </a:p>
          <a:p>
            <a:r>
              <a:rPr lang="fr-FR" sz="1400" dirty="0">
                <a:solidFill>
                  <a:srgbClr val="7030A0"/>
                </a:solidFill>
              </a:rPr>
              <a:t>Date de création</a:t>
            </a:r>
          </a:p>
          <a:p>
            <a:r>
              <a:rPr lang="fr-FR" sz="1400" dirty="0">
                <a:solidFill>
                  <a:srgbClr val="7030A0"/>
                </a:solidFill>
              </a:rPr>
              <a:t>Date de réponse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1851D2-9F47-D3BF-DF10-59EA1E8CF865}"/>
              </a:ext>
            </a:extLst>
          </p:cNvPr>
          <p:cNvSpPr txBox="1"/>
          <p:nvPr/>
        </p:nvSpPr>
        <p:spPr>
          <a:xfrm>
            <a:off x="4095434" y="3950780"/>
            <a:ext cx="24288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Statut</a:t>
            </a:r>
          </a:p>
          <a:p>
            <a:r>
              <a:rPr lang="fr-FR" sz="1400" b="1" dirty="0"/>
              <a:t>Date de passation</a:t>
            </a:r>
          </a:p>
          <a:p>
            <a:r>
              <a:rPr lang="fr-FR" sz="1400" b="1" dirty="0"/>
              <a:t>Date d’approbation</a:t>
            </a:r>
          </a:p>
          <a:p>
            <a:r>
              <a:rPr lang="fr-FR" sz="1400" dirty="0">
                <a:solidFill>
                  <a:srgbClr val="C00000"/>
                </a:solidFill>
              </a:rPr>
              <a:t>Date de dépôt au transporteur</a:t>
            </a:r>
          </a:p>
          <a:p>
            <a:r>
              <a:rPr lang="fr-FR" sz="1400" b="1" dirty="0"/>
              <a:t>Date de livraison au client</a:t>
            </a:r>
          </a:p>
          <a:p>
            <a:r>
              <a:rPr lang="fr-FR" sz="1400" b="1" dirty="0"/>
              <a:t>Date de livraison estimée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63DE2F-9E1F-2E19-962B-79A9E54B2EAA}"/>
              </a:ext>
            </a:extLst>
          </p:cNvPr>
          <p:cNvSpPr txBox="1"/>
          <p:nvPr/>
        </p:nvSpPr>
        <p:spPr>
          <a:xfrm>
            <a:off x="9371310" y="1022945"/>
            <a:ext cx="21499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Catégorie</a:t>
            </a:r>
          </a:p>
          <a:p>
            <a:r>
              <a:rPr lang="fr-FR" sz="1400" dirty="0">
                <a:solidFill>
                  <a:srgbClr val="FFC000"/>
                </a:solidFill>
              </a:rPr>
              <a:t>Longueur du nom</a:t>
            </a:r>
          </a:p>
          <a:p>
            <a:r>
              <a:rPr lang="fr-FR" sz="1400" dirty="0">
                <a:solidFill>
                  <a:srgbClr val="FFC000"/>
                </a:solidFill>
              </a:rPr>
              <a:t>Longueur de la description</a:t>
            </a:r>
          </a:p>
          <a:p>
            <a:r>
              <a:rPr lang="fr-FR" sz="1400" dirty="0">
                <a:solidFill>
                  <a:srgbClr val="FFC000"/>
                </a:solidFill>
              </a:rPr>
              <a:t>Nombre de photos</a:t>
            </a:r>
          </a:p>
          <a:p>
            <a:r>
              <a:rPr lang="fr-FR" sz="1400" b="1" dirty="0"/>
              <a:t>Poids du produit</a:t>
            </a:r>
          </a:p>
          <a:p>
            <a:r>
              <a:rPr lang="fr-FR" sz="1400" b="1" dirty="0"/>
              <a:t>Longueur du produit</a:t>
            </a:r>
          </a:p>
          <a:p>
            <a:r>
              <a:rPr lang="fr-FR" sz="1400" b="1" dirty="0"/>
              <a:t>Hauteur du produit</a:t>
            </a:r>
          </a:p>
          <a:p>
            <a:r>
              <a:rPr lang="fr-FR" sz="1400" b="1" dirty="0"/>
              <a:t>Largeur du produit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E0C284-5323-69E7-F17A-5BECD15EC56F}"/>
              </a:ext>
            </a:extLst>
          </p:cNvPr>
          <p:cNvSpPr txBox="1"/>
          <p:nvPr/>
        </p:nvSpPr>
        <p:spPr>
          <a:xfrm>
            <a:off x="11197483" y="2773914"/>
            <a:ext cx="901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Zipcode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City</a:t>
            </a: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7DAC69-EB9D-6889-D146-178F5AC1377A}"/>
              </a:ext>
            </a:extLst>
          </p:cNvPr>
          <p:cNvSpPr txBox="1"/>
          <p:nvPr/>
        </p:nvSpPr>
        <p:spPr>
          <a:xfrm>
            <a:off x="10889896" y="4528427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20EAB3-013C-2825-B20E-0BC3F415E47E}"/>
              </a:ext>
            </a:extLst>
          </p:cNvPr>
          <p:cNvSpPr txBox="1"/>
          <p:nvPr/>
        </p:nvSpPr>
        <p:spPr>
          <a:xfrm>
            <a:off x="10907116" y="3597928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A2D581-B1B5-9F4A-0393-C97E4EE984BC}"/>
              </a:ext>
            </a:extLst>
          </p:cNvPr>
          <p:cNvSpPr txBox="1"/>
          <p:nvPr/>
        </p:nvSpPr>
        <p:spPr>
          <a:xfrm>
            <a:off x="10239389" y="474950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744CB52-B1E7-2919-E9FF-89C3F0A64CB2}"/>
              </a:ext>
            </a:extLst>
          </p:cNvPr>
          <p:cNvSpPr txBox="1"/>
          <p:nvPr/>
        </p:nvSpPr>
        <p:spPr>
          <a:xfrm>
            <a:off x="6943898" y="4785213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97F3E29C-4EEB-7C67-E5CB-C5119076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400" b="1" dirty="0"/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orga.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400" b="1" dirty="0"/>
            </a:br>
            <a:r>
              <a:rPr lang="fr-FR" sz="2400" b="1" dirty="0"/>
              <a:t>	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44A0A895-CF34-11B4-8E97-DFAF58B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37B2182E-62E6-DCEA-8FF9-A342D04F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67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E2553-EBEC-06E9-1749-DA373CA2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8883BC-D486-293D-36D4-B8DB91CED57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62C796-AE31-941B-A800-D1E326D7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57D77C-C0C2-6A80-39FC-0BBE9796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34017D-1B0C-45FC-E202-6FF291883F4E}"/>
              </a:ext>
            </a:extLst>
          </p:cNvPr>
          <p:cNvSpPr txBox="1"/>
          <p:nvPr/>
        </p:nvSpPr>
        <p:spPr>
          <a:xfrm>
            <a:off x="5027226" y="3022709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588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87F3254-38EA-5990-AE3F-29B124AC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33" y="2050194"/>
            <a:ext cx="7219202" cy="447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E30208D-820C-B592-2FEE-6EEE86502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0" r="8885"/>
          <a:stretch/>
        </p:blipFill>
        <p:spPr bwMode="auto">
          <a:xfrm>
            <a:off x="6965574" y="2050194"/>
            <a:ext cx="4249352" cy="44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8BF0EC-0037-8320-6D6E-EE92F863A6DA}"/>
              </a:ext>
            </a:extLst>
          </p:cNvPr>
          <p:cNvSpPr/>
          <p:nvPr/>
        </p:nvSpPr>
        <p:spPr>
          <a:xfrm>
            <a:off x="4114800" y="1465729"/>
            <a:ext cx="4383741" cy="18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2000">
                <a:schemeClr val="bg1"/>
              </a:gs>
              <a:gs pos="100000">
                <a:srgbClr val="D6E4FD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3AB7E53-1002-22FD-05DC-22007D39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8680"/>
            <a:ext cx="7315200" cy="5120640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à disposition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95 827 clients dont 3% avec plusieurs commandes</a:t>
            </a:r>
          </a:p>
          <a:p>
            <a:pPr lvl="2"/>
            <a:r>
              <a:rPr lang="fr-FR" dirty="0"/>
              <a:t>⚠️ La fréquence risque d’être peu exploitable pour l’analyse RFM</a:t>
            </a:r>
          </a:p>
          <a:p>
            <a:pPr lvl="1"/>
            <a:r>
              <a:rPr lang="fr-FR" dirty="0"/>
              <a:t>99 441 commandes, dont 87% avec un seul article</a:t>
            </a:r>
          </a:p>
          <a:p>
            <a:pPr lvl="2"/>
            <a:r>
              <a:rPr lang="fr-FR" dirty="0"/>
              <a:t>⚠️ L’étude des catégories d’articles sera sans doute inexploitable</a:t>
            </a:r>
          </a:p>
          <a:p>
            <a:pPr lvl="1"/>
            <a:r>
              <a:rPr lang="fr-FR" dirty="0"/>
              <a:t>un an et demi de données exploitables 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D96047-779D-F7B3-F914-8173E7BA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400" b="1" dirty="0"/>
            </a:br>
            <a:r>
              <a:rPr lang="fr-FR" sz="2400" b="1" dirty="0"/>
              <a:t>	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2A6229-4A32-510C-D505-41F417D5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15B2F3C-C752-0BBA-327F-CEF842B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56FC95B-A00A-A3EC-8F4F-D383D19816C7}"/>
              </a:ext>
            </a:extLst>
          </p:cNvPr>
          <p:cNvGrpSpPr/>
          <p:nvPr/>
        </p:nvGrpSpPr>
        <p:grpSpPr>
          <a:xfrm>
            <a:off x="8331498" y="5104896"/>
            <a:ext cx="2912005" cy="790331"/>
            <a:chOff x="8302921" y="4777319"/>
            <a:chExt cx="2912005" cy="790331"/>
          </a:xfrm>
        </p:grpSpPr>
        <p:sp>
          <p:nvSpPr>
            <p:cNvPr id="12" name="Accolade ouvrante 11">
              <a:extLst>
                <a:ext uri="{FF2B5EF4-FFF2-40B4-BE49-F238E27FC236}">
                  <a16:creationId xmlns:a16="http://schemas.microsoft.com/office/drawing/2014/main" id="{93BB69A8-7B54-8784-C8C9-C2E9D3619F61}"/>
                </a:ext>
              </a:extLst>
            </p:cNvPr>
            <p:cNvSpPr/>
            <p:nvPr/>
          </p:nvSpPr>
          <p:spPr>
            <a:xfrm rot="5400000">
              <a:off x="9576361" y="3929085"/>
              <a:ext cx="365125" cy="2912005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84AB4A2-D662-E4B1-D220-97A374A2517D}"/>
                </a:ext>
              </a:extLst>
            </p:cNvPr>
            <p:cNvSpPr txBox="1"/>
            <p:nvPr/>
          </p:nvSpPr>
          <p:spPr>
            <a:xfrm>
              <a:off x="8432903" y="4777319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C00000"/>
                  </a:solidFill>
                </a:rPr>
                <a:t>Segmentation sur un an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AA81E47-F3A8-A741-011F-6366E9772BCB}"/>
              </a:ext>
            </a:extLst>
          </p:cNvPr>
          <p:cNvGrpSpPr/>
          <p:nvPr/>
        </p:nvGrpSpPr>
        <p:grpSpPr>
          <a:xfrm>
            <a:off x="6719099" y="4093488"/>
            <a:ext cx="3432350" cy="967087"/>
            <a:chOff x="6739331" y="4696569"/>
            <a:chExt cx="3432350" cy="967087"/>
          </a:xfrm>
        </p:grpSpPr>
        <p:sp>
          <p:nvSpPr>
            <p:cNvPr id="15" name="Accolade ouvrante 14">
              <a:extLst>
                <a:ext uri="{FF2B5EF4-FFF2-40B4-BE49-F238E27FC236}">
                  <a16:creationId xmlns:a16="http://schemas.microsoft.com/office/drawing/2014/main" id="{A5B71950-40BA-87A4-3562-667DCC21CE97}"/>
                </a:ext>
              </a:extLst>
            </p:cNvPr>
            <p:cNvSpPr/>
            <p:nvPr/>
          </p:nvSpPr>
          <p:spPr>
            <a:xfrm rot="5400000">
              <a:off x="8120803" y="3937080"/>
              <a:ext cx="542771" cy="2910382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94D7735-45B8-90DE-C6E9-B20289728AEE}"/>
                </a:ext>
              </a:extLst>
            </p:cNvPr>
            <p:cNvSpPr txBox="1"/>
            <p:nvPr/>
          </p:nvSpPr>
          <p:spPr>
            <a:xfrm>
              <a:off x="6739331" y="4696569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C00000"/>
                  </a:solidFill>
                </a:rPr>
                <a:t>Base T</a:t>
              </a:r>
              <a:r>
                <a:rPr lang="fr-FR" b="1" baseline="-25000" dirty="0">
                  <a:solidFill>
                    <a:srgbClr val="C00000"/>
                  </a:solidFill>
                </a:rPr>
                <a:t>0</a:t>
              </a:r>
              <a:r>
                <a:rPr lang="fr-FR" b="1" dirty="0">
                  <a:solidFill>
                    <a:srgbClr val="C00000"/>
                  </a:solidFill>
                </a:rPr>
                <a:t> pour étude maintenance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5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4E5880D8-EC2B-CBAD-5C02-85C64455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400" b="1" dirty="0" err="1"/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400" b="1" dirty="0"/>
            </a:br>
            <a:r>
              <a:rPr lang="fr-FR" sz="2400" b="1" dirty="0"/>
              <a:t>	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13489-C263-243C-C6BE-B37A583E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16696B0-B7CB-65E4-74F8-46E6FE9C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201AAAD8-E2A4-17CB-ACE5-7173D2B48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24316"/>
              </p:ext>
            </p:extLst>
          </p:nvPr>
        </p:nvGraphicFramePr>
        <p:xfrm>
          <a:off x="3811080" y="778446"/>
          <a:ext cx="7747506" cy="542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077">
                  <a:extLst>
                    <a:ext uri="{9D8B030D-6E8A-4147-A177-3AD203B41FA5}">
                      <a16:colId xmlns:a16="http://schemas.microsoft.com/office/drawing/2014/main" val="43466953"/>
                    </a:ext>
                  </a:extLst>
                </a:gridCol>
                <a:gridCol w="1852138">
                  <a:extLst>
                    <a:ext uri="{9D8B030D-6E8A-4147-A177-3AD203B41FA5}">
                      <a16:colId xmlns:a16="http://schemas.microsoft.com/office/drawing/2014/main" val="3613662295"/>
                    </a:ext>
                  </a:extLst>
                </a:gridCol>
                <a:gridCol w="1208880">
                  <a:extLst>
                    <a:ext uri="{9D8B030D-6E8A-4147-A177-3AD203B41FA5}">
                      <a16:colId xmlns:a16="http://schemas.microsoft.com/office/drawing/2014/main" val="2697858884"/>
                    </a:ext>
                  </a:extLst>
                </a:gridCol>
                <a:gridCol w="3300411">
                  <a:extLst>
                    <a:ext uri="{9D8B030D-6E8A-4147-A177-3AD203B41FA5}">
                      <a16:colId xmlns:a16="http://schemas.microsoft.com/office/drawing/2014/main" val="2671444980"/>
                    </a:ext>
                  </a:extLst>
                </a:gridCol>
              </a:tblGrid>
              <a:tr h="110015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Helvetica" pitchFamily="2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Helvetica" pitchFamily="2" charset="0"/>
                        </a:rPr>
                        <a:t>Suppression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Helvetica" pitchFamily="2" charset="0"/>
                        </a:rPr>
                        <a:t>Nombre de lignes supprimées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Helvetica" pitchFamily="2" charset="0"/>
                        </a:rPr>
                        <a:t>Commentaires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052609"/>
                  </a:ext>
                </a:extLst>
              </a:tr>
              <a:tr h="851731"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Helvetica" pitchFamily="2" charset="0"/>
                        </a:rPr>
                        <a:t>Geolocation</a:t>
                      </a:r>
                      <a:endParaRPr lang="fr-FR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Latitude &gt;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4 zip 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Pas de suppression d’individus. Des positions médianes seront données pour les zip codes manquants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702487"/>
                  </a:ext>
                </a:extLst>
              </a:tr>
              <a:tr h="603309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toutes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Sur merge how = ‘</a:t>
                      </a:r>
                      <a:r>
                        <a:rPr lang="fr-FR" sz="1400" dirty="0" err="1">
                          <a:latin typeface="Helvetica" pitchFamily="2" charset="0"/>
                        </a:rPr>
                        <a:t>inner</a:t>
                      </a:r>
                      <a:r>
                        <a:rPr lang="fr-FR" sz="1400" dirty="0">
                          <a:latin typeface="Helvetica" pitchFamily="2" charset="0"/>
                        </a:rPr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Environ 0,7% de clients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Perte d’individus ayant une commande sans article par exemple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535919"/>
                  </a:ext>
                </a:extLst>
              </a:tr>
              <a:tr h="431780">
                <a:tc rowSpan="4">
                  <a:txBody>
                    <a:bodyPr/>
                    <a:lstStyle/>
                    <a:p>
                      <a:r>
                        <a:rPr lang="fr-FR" sz="1400" dirty="0" err="1">
                          <a:latin typeface="Helvetica" pitchFamily="2" charset="0"/>
                        </a:rPr>
                        <a:t>Dataframe</a:t>
                      </a:r>
                      <a:r>
                        <a:rPr lang="fr-FR" sz="1400" dirty="0">
                          <a:latin typeface="Helvetica" pitchFamily="2" charset="0"/>
                        </a:rPr>
                        <a:t> de regroupement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Helvetica" pitchFamily="2" charset="0"/>
                        </a:rPr>
                        <a:t>Frequence</a:t>
                      </a:r>
                      <a:r>
                        <a:rPr lang="fr-FR" sz="1400" dirty="0">
                          <a:latin typeface="Helvetica" pitchFamily="2" charset="0"/>
                        </a:rPr>
                        <a:t> &gt;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1 individu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305180"/>
                  </a:ext>
                </a:extLst>
              </a:tr>
              <a:tr h="1100152">
                <a:tc vMerge="1">
                  <a:txBody>
                    <a:bodyPr/>
                    <a:lstStyle/>
                    <a:p>
                      <a:endParaRPr lang="fr-FR" sz="14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Helvetica" pitchFamily="2" charset="0"/>
                        </a:rPr>
                        <a:t>Distance acheteur vendeur &gt; 4000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0 individu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Il n’y a plus de cas avec l’ajout de la suppression de la latitude &gt; 10 cependant nous laissons ce point pour d’éventuels nouveaux clients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105890"/>
                  </a:ext>
                </a:extLst>
              </a:tr>
              <a:tr h="603309">
                <a:tc vMerge="1">
                  <a:txBody>
                    <a:bodyPr/>
                    <a:lstStyle/>
                    <a:p>
                      <a:endParaRPr lang="fr-FR" sz="14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Helvetica" pitchFamily="2" charset="0"/>
                        </a:rPr>
                        <a:t>Price_total_sum</a:t>
                      </a:r>
                      <a:r>
                        <a:rPr lang="fr-FR" sz="1400" dirty="0">
                          <a:latin typeface="Helvetica" pitchFamily="2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Helvetica" pitchFamily="2" charset="0"/>
                        </a:rPr>
                        <a:t>&gt; 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1 individu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203652"/>
                  </a:ext>
                </a:extLst>
              </a:tr>
              <a:tr h="603309">
                <a:tc vMerge="1">
                  <a:txBody>
                    <a:bodyPr/>
                    <a:lstStyle/>
                    <a:p>
                      <a:endParaRPr lang="fr-FR" sz="14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Helvetica" pitchFamily="2" charset="0"/>
                        </a:rPr>
                        <a:t>Freight_value_sum</a:t>
                      </a:r>
                      <a:r>
                        <a:rPr lang="fr-FR" sz="1400" dirty="0">
                          <a:latin typeface="Helvetica" pitchFamily="2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Helvetica" pitchFamily="2" charset="0"/>
                        </a:rPr>
                        <a:t>&gt;  1 500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Helvetica" pitchFamily="2" charset="0"/>
                        </a:rPr>
                        <a:t>1 individu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72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9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EC7A201D-BBF4-FDB8-3C3B-54982EA5C928}"/>
              </a:ext>
            </a:extLst>
          </p:cNvPr>
          <p:cNvCxnSpPr>
            <a:cxnSpLocks/>
            <a:stCxn id="39" idx="3"/>
            <a:endCxn id="55" idx="1"/>
          </p:cNvCxnSpPr>
          <p:nvPr/>
        </p:nvCxnSpPr>
        <p:spPr>
          <a:xfrm flipV="1">
            <a:off x="5678527" y="701095"/>
            <a:ext cx="757648" cy="567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>
            <a:extLst>
              <a:ext uri="{FF2B5EF4-FFF2-40B4-BE49-F238E27FC236}">
                <a16:creationId xmlns:a16="http://schemas.microsoft.com/office/drawing/2014/main" id="{D6B6AA00-1F07-5B5F-7453-2256350C46B5}"/>
              </a:ext>
            </a:extLst>
          </p:cNvPr>
          <p:cNvCxnSpPr>
            <a:cxnSpLocks/>
            <a:stCxn id="44" idx="2"/>
            <a:endCxn id="69" idx="1"/>
          </p:cNvCxnSpPr>
          <p:nvPr/>
        </p:nvCxnSpPr>
        <p:spPr>
          <a:xfrm rot="16200000" flipH="1">
            <a:off x="4993935" y="2454002"/>
            <a:ext cx="624742" cy="131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97F8C40B-29AF-F9D2-CE52-7C5AD8233974}"/>
              </a:ext>
            </a:extLst>
          </p:cNvPr>
          <p:cNvCxnSpPr>
            <a:cxnSpLocks/>
            <a:stCxn id="50" idx="0"/>
            <a:endCxn id="69" idx="1"/>
          </p:cNvCxnSpPr>
          <p:nvPr/>
        </p:nvCxnSpPr>
        <p:spPr>
          <a:xfrm rot="5400000" flipH="1" flipV="1">
            <a:off x="4989362" y="3083318"/>
            <a:ext cx="633888" cy="131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>
            <a:extLst>
              <a:ext uri="{FF2B5EF4-FFF2-40B4-BE49-F238E27FC236}">
                <a16:creationId xmlns:a16="http://schemas.microsoft.com/office/drawing/2014/main" id="{2C934FAB-2E56-0726-3B82-1BEC9AC977A3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>
            <a:off x="5678527" y="1268164"/>
            <a:ext cx="757647" cy="393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>
            <a:extLst>
              <a:ext uri="{FF2B5EF4-FFF2-40B4-BE49-F238E27FC236}">
                <a16:creationId xmlns:a16="http://schemas.microsoft.com/office/drawing/2014/main" id="{F15F26BF-5B47-C00C-9FAC-0CD017A22D32}"/>
              </a:ext>
            </a:extLst>
          </p:cNvPr>
          <p:cNvCxnSpPr>
            <a:cxnSpLocks/>
            <a:stCxn id="62" idx="2"/>
            <a:endCxn id="69" idx="0"/>
          </p:cNvCxnSpPr>
          <p:nvPr/>
        </p:nvCxnSpPr>
        <p:spPr>
          <a:xfrm rot="5400000">
            <a:off x="7114053" y="2140556"/>
            <a:ext cx="172586" cy="1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>
            <a:extLst>
              <a:ext uri="{FF2B5EF4-FFF2-40B4-BE49-F238E27FC236}">
                <a16:creationId xmlns:a16="http://schemas.microsoft.com/office/drawing/2014/main" id="{57B5007F-78D9-AF20-CC79-C1E12F7E3AFF}"/>
              </a:ext>
            </a:extLst>
          </p:cNvPr>
          <p:cNvCxnSpPr>
            <a:cxnSpLocks/>
            <a:stCxn id="55" idx="3"/>
            <a:endCxn id="90" idx="1"/>
          </p:cNvCxnSpPr>
          <p:nvPr/>
        </p:nvCxnSpPr>
        <p:spPr>
          <a:xfrm>
            <a:off x="7965760" y="701095"/>
            <a:ext cx="890034" cy="2718760"/>
          </a:xfrm>
          <a:prstGeom prst="bentConnector3">
            <a:avLst>
              <a:gd name="adj1" fmla="val 75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ngle 50">
            <a:extLst>
              <a:ext uri="{FF2B5EF4-FFF2-40B4-BE49-F238E27FC236}">
                <a16:creationId xmlns:a16="http://schemas.microsoft.com/office/drawing/2014/main" id="{A6E5D3D3-822E-0719-6CD2-DABC863AC5E9}"/>
              </a:ext>
            </a:extLst>
          </p:cNvPr>
          <p:cNvCxnSpPr>
            <a:cxnSpLocks/>
            <a:stCxn id="124" idx="0"/>
            <a:endCxn id="90" idx="2"/>
          </p:cNvCxnSpPr>
          <p:nvPr/>
        </p:nvCxnSpPr>
        <p:spPr>
          <a:xfrm rot="5400000" flipH="1" flipV="1">
            <a:off x="9914357" y="5434918"/>
            <a:ext cx="545278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>
            <a:extLst>
              <a:ext uri="{FF2B5EF4-FFF2-40B4-BE49-F238E27FC236}">
                <a16:creationId xmlns:a16="http://schemas.microsoft.com/office/drawing/2014/main" id="{00B099F9-97F5-CF41-E1AB-94DC1354E56A}"/>
              </a:ext>
            </a:extLst>
          </p:cNvPr>
          <p:cNvCxnSpPr>
            <a:cxnSpLocks/>
            <a:stCxn id="69" idx="3"/>
            <a:endCxn id="90" idx="1"/>
          </p:cNvCxnSpPr>
          <p:nvPr/>
        </p:nvCxnSpPr>
        <p:spPr>
          <a:xfrm flipV="1">
            <a:off x="8435093" y="3419855"/>
            <a:ext cx="420701" cy="4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>
            <a:extLst>
              <a:ext uri="{FF2B5EF4-FFF2-40B4-BE49-F238E27FC236}">
                <a16:creationId xmlns:a16="http://schemas.microsoft.com/office/drawing/2014/main" id="{A4644944-BAB0-4B68-951C-DE455CD7364D}"/>
              </a:ext>
            </a:extLst>
          </p:cNvPr>
          <p:cNvCxnSpPr>
            <a:cxnSpLocks/>
            <a:stCxn id="84" idx="3"/>
            <a:endCxn id="90" idx="2"/>
          </p:cNvCxnSpPr>
          <p:nvPr/>
        </p:nvCxnSpPr>
        <p:spPr>
          <a:xfrm flipV="1">
            <a:off x="8143188" y="5165454"/>
            <a:ext cx="2046984" cy="381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>
            <a:extLst>
              <a:ext uri="{FF2B5EF4-FFF2-40B4-BE49-F238E27FC236}">
                <a16:creationId xmlns:a16="http://schemas.microsoft.com/office/drawing/2014/main" id="{5611DE76-D357-4062-5B8B-6CF125DF8B9C}"/>
              </a:ext>
            </a:extLst>
          </p:cNvPr>
          <p:cNvCxnSpPr>
            <a:cxnSpLocks/>
            <a:stCxn id="121" idx="2"/>
            <a:endCxn id="90" idx="0"/>
          </p:cNvCxnSpPr>
          <p:nvPr/>
        </p:nvCxnSpPr>
        <p:spPr>
          <a:xfrm rot="16200000" flipH="1">
            <a:off x="9970756" y="1454840"/>
            <a:ext cx="424545" cy="14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re 1">
            <a:extLst>
              <a:ext uri="{FF2B5EF4-FFF2-40B4-BE49-F238E27FC236}">
                <a16:creationId xmlns:a16="http://schemas.microsoft.com/office/drawing/2014/main" id="{AA28FF3A-5F7A-E150-0CDD-6828F677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400" b="1" dirty="0" err="1"/>
              <a:t>Feature</a:t>
            </a:r>
            <a:r>
              <a:rPr lang="fr-FR" sz="2400" b="1" dirty="0"/>
              <a:t> engineering</a:t>
            </a:r>
            <a:br>
              <a:rPr lang="fr-FR" sz="2400" b="1" dirty="0"/>
            </a:br>
            <a:r>
              <a:rPr lang="fr-FR" sz="2400" b="1" dirty="0"/>
              <a:t>	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4163BF6C-0FA1-579B-7E50-67C5253B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A35F3E8D-BA7C-EE08-113F-DEBFB31B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graphicFrame>
        <p:nvGraphicFramePr>
          <p:cNvPr id="39" name="Tableau 39">
            <a:extLst>
              <a:ext uri="{FF2B5EF4-FFF2-40B4-BE49-F238E27FC236}">
                <a16:creationId xmlns:a16="http://schemas.microsoft.com/office/drawing/2014/main" id="{E907E4ED-3312-038D-D085-DFCCA4EF7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9598"/>
              </p:ext>
            </p:extLst>
          </p:nvPr>
        </p:nvGraphicFramePr>
        <p:xfrm>
          <a:off x="3617980" y="802726"/>
          <a:ext cx="2060547" cy="93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47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Geolocation</a:t>
                      </a:r>
                      <a:endParaRPr lang="fr-FR" sz="12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Groupby</a:t>
                      </a:r>
                      <a:r>
                        <a:rPr lang="fr-FR" sz="1200" b="1" dirty="0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zip_code</a:t>
                      </a:r>
                      <a:endParaRPr lang="fr-FR" sz="1200" b="1" dirty="0">
                        <a:solidFill>
                          <a:schemeClr val="accent3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Latitude moyenne</a:t>
                      </a:r>
                    </a:p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Longitude moyenne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55552"/>
                  </a:ext>
                </a:extLst>
              </a:tr>
            </a:tbl>
          </a:graphicData>
        </a:graphic>
      </p:graphicFrame>
      <p:graphicFrame>
        <p:nvGraphicFramePr>
          <p:cNvPr id="44" name="Tableau 39">
            <a:extLst>
              <a:ext uri="{FF2B5EF4-FFF2-40B4-BE49-F238E27FC236}">
                <a16:creationId xmlns:a16="http://schemas.microsoft.com/office/drawing/2014/main" id="{F73B04B7-602E-5EDB-85B6-7916DE57F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98761"/>
              </p:ext>
            </p:extLst>
          </p:nvPr>
        </p:nvGraphicFramePr>
        <p:xfrm>
          <a:off x="3617980" y="2482619"/>
          <a:ext cx="2060547" cy="31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47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31706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Items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</a:tbl>
          </a:graphicData>
        </a:graphic>
      </p:graphicFrame>
      <p:graphicFrame>
        <p:nvGraphicFramePr>
          <p:cNvPr id="50" name="Tableau 39">
            <a:extLst>
              <a:ext uri="{FF2B5EF4-FFF2-40B4-BE49-F238E27FC236}">
                <a16:creationId xmlns:a16="http://schemas.microsoft.com/office/drawing/2014/main" id="{E949D8A6-C042-3783-07C9-7CD8DE356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69760"/>
              </p:ext>
            </p:extLst>
          </p:nvPr>
        </p:nvGraphicFramePr>
        <p:xfrm>
          <a:off x="3617980" y="4058315"/>
          <a:ext cx="2060547" cy="74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47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Products</a:t>
                      </a:r>
                      <a:endParaRPr lang="fr-FR" sz="12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Réduction des catégories</a:t>
                      </a:r>
                    </a:p>
                    <a:p>
                      <a:pPr algn="ctr"/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OneHotEncoder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Category</a:t>
                      </a:r>
                      <a:endParaRPr lang="fr-FR" sz="1200" dirty="0">
                        <a:solidFill>
                          <a:srgbClr val="BE6800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55552"/>
                  </a:ext>
                </a:extLst>
              </a:tr>
            </a:tbl>
          </a:graphicData>
        </a:graphic>
      </p:graphicFrame>
      <p:graphicFrame>
        <p:nvGraphicFramePr>
          <p:cNvPr id="55" name="Tableau 39">
            <a:extLst>
              <a:ext uri="{FF2B5EF4-FFF2-40B4-BE49-F238E27FC236}">
                <a16:creationId xmlns:a16="http://schemas.microsoft.com/office/drawing/2014/main" id="{E8D4F8CF-100C-0BB8-67C9-75596F0E6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1670"/>
              </p:ext>
            </p:extLst>
          </p:nvPr>
        </p:nvGraphicFramePr>
        <p:xfrm>
          <a:off x="6436175" y="327097"/>
          <a:ext cx="1529585" cy="74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585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Customers</a:t>
                      </a:r>
                      <a:endParaRPr lang="fr-FR" sz="12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Customer_lat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Customer_lng</a:t>
                      </a:r>
                      <a:endParaRPr lang="fr-FR" sz="12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55552"/>
                  </a:ext>
                </a:extLst>
              </a:tr>
            </a:tbl>
          </a:graphicData>
        </a:graphic>
      </p:graphicFrame>
      <p:graphicFrame>
        <p:nvGraphicFramePr>
          <p:cNvPr id="62" name="Tableau 39">
            <a:extLst>
              <a:ext uri="{FF2B5EF4-FFF2-40B4-BE49-F238E27FC236}">
                <a16:creationId xmlns:a16="http://schemas.microsoft.com/office/drawing/2014/main" id="{270D14A8-C9C0-00A2-A002-103D363EE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94246"/>
              </p:ext>
            </p:extLst>
          </p:nvPr>
        </p:nvGraphicFramePr>
        <p:xfrm>
          <a:off x="6436174" y="1268165"/>
          <a:ext cx="1529585" cy="78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585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32951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Sellers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Seller_lat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Seller_lng</a:t>
                      </a:r>
                      <a:endParaRPr lang="fr-FR" sz="12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55552"/>
                  </a:ext>
                </a:extLst>
              </a:tr>
            </a:tbl>
          </a:graphicData>
        </a:graphic>
      </p:graphicFrame>
      <p:graphicFrame>
        <p:nvGraphicFramePr>
          <p:cNvPr id="69" name="Tableau 39">
            <a:extLst>
              <a:ext uri="{FF2B5EF4-FFF2-40B4-BE49-F238E27FC236}">
                <a16:creationId xmlns:a16="http://schemas.microsoft.com/office/drawing/2014/main" id="{0FE4F52F-ED70-3620-75CB-0E7A0D7A7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00004"/>
              </p:ext>
            </p:extLst>
          </p:nvPr>
        </p:nvGraphicFramePr>
        <p:xfrm>
          <a:off x="5964360" y="2227469"/>
          <a:ext cx="2470733" cy="239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33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Item_product</a:t>
                      </a:r>
                      <a:endParaRPr lang="fr-FR" sz="12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Groupby</a:t>
                      </a:r>
                      <a:r>
                        <a:rPr lang="fr-FR" sz="1200" b="1" dirty="0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order_id</a:t>
                      </a:r>
                      <a:endParaRPr lang="fr-FR" sz="1200" b="1" dirty="0">
                        <a:solidFill>
                          <a:schemeClr val="accent3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Category</a:t>
                      </a:r>
                      <a:r>
                        <a:rPr lang="fr-FR" sz="1200" dirty="0">
                          <a:latin typeface="Helvetica" pitchFamily="2" charset="0"/>
                        </a:rPr>
                        <a:t> réduction + OHE</a:t>
                      </a:r>
                    </a:p>
                    <a:p>
                      <a:pPr algn="ctr"/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Nombre d’articles : count</a:t>
                      </a:r>
                    </a:p>
                    <a:p>
                      <a:pPr algn="ctr"/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Prix total :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price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sum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+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freight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sum</a:t>
                      </a:r>
                      <a:endParaRPr lang="fr-FR" sz="1200" dirty="0">
                        <a:solidFill>
                          <a:srgbClr val="BE6800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Price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Weight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sum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Lenght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max</a:t>
                      </a: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Seller_id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first</a:t>
                      </a: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Seller_lat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Seller_lng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Volume en m</a:t>
                      </a:r>
                      <a:r>
                        <a:rPr lang="fr-FR" sz="1200" baseline="300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3 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: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sum</a:t>
                      </a:r>
                      <a:endParaRPr lang="fr-FR" sz="1200" dirty="0">
                        <a:solidFill>
                          <a:srgbClr val="BE6800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55552"/>
                  </a:ext>
                </a:extLst>
              </a:tr>
            </a:tbl>
          </a:graphicData>
        </a:graphic>
      </p:graphicFrame>
      <p:graphicFrame>
        <p:nvGraphicFramePr>
          <p:cNvPr id="84" name="Tableau 39">
            <a:extLst>
              <a:ext uri="{FF2B5EF4-FFF2-40B4-BE49-F238E27FC236}">
                <a16:creationId xmlns:a16="http://schemas.microsoft.com/office/drawing/2014/main" id="{9285A446-4FEC-A0A0-E858-55114FD9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12289"/>
              </p:ext>
            </p:extLst>
          </p:nvPr>
        </p:nvGraphicFramePr>
        <p:xfrm>
          <a:off x="6256264" y="4879292"/>
          <a:ext cx="1886924" cy="133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924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32951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Payments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Codage étalement 0/1</a:t>
                      </a:r>
                    </a:p>
                    <a:p>
                      <a:pPr algn="ctr"/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OneHotEncoder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Type</a:t>
                      </a:r>
                    </a:p>
                    <a:p>
                      <a:pPr algn="ctr"/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Groupby</a:t>
                      </a:r>
                      <a:r>
                        <a:rPr lang="fr-FR" sz="1200" b="1" dirty="0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order_id</a:t>
                      </a:r>
                      <a:endParaRPr lang="fr-FR" sz="1200" b="1" dirty="0">
                        <a:solidFill>
                          <a:schemeClr val="accent3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Payment_value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sum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Type_voucher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max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55552"/>
                  </a:ext>
                </a:extLst>
              </a:tr>
            </a:tbl>
          </a:graphicData>
        </a:graphic>
      </p:graphicFrame>
      <p:graphicFrame>
        <p:nvGraphicFramePr>
          <p:cNvPr id="90" name="Tableau 39">
            <a:extLst>
              <a:ext uri="{FF2B5EF4-FFF2-40B4-BE49-F238E27FC236}">
                <a16:creationId xmlns:a16="http://schemas.microsoft.com/office/drawing/2014/main" id="{F4A13D51-B4BE-80D4-6BDF-EEE3793BD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23151"/>
              </p:ext>
            </p:extLst>
          </p:nvPr>
        </p:nvGraphicFramePr>
        <p:xfrm>
          <a:off x="8855794" y="1674257"/>
          <a:ext cx="2668757" cy="3491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757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Regroupement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rgbClr val="BE6800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Calcul de la distance </a:t>
                      </a:r>
                      <a:r>
                        <a:rPr lang="fr-FR" sz="1200" kern="1200" dirty="0" err="1">
                          <a:solidFill>
                            <a:srgbClr val="BE6800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customer</a:t>
                      </a:r>
                      <a:r>
                        <a:rPr lang="fr-FR" sz="1200" kern="1200" dirty="0">
                          <a:solidFill>
                            <a:srgbClr val="BE6800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/seller</a:t>
                      </a:r>
                    </a:p>
                    <a:p>
                      <a:pPr algn="ctr"/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Groupby</a:t>
                      </a:r>
                      <a:r>
                        <a:rPr lang="fr-FR" sz="1200" b="1" dirty="0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customer_unique_id</a:t>
                      </a:r>
                      <a:endParaRPr lang="fr-FR" sz="1200" b="1" dirty="0">
                        <a:solidFill>
                          <a:schemeClr val="accent3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Frequence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/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order_id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: count</a:t>
                      </a:r>
                    </a:p>
                    <a:p>
                      <a:pPr algn="ctr"/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Recence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: max</a:t>
                      </a: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Price_total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Price_total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sum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Canceled</a:t>
                      </a:r>
                      <a:r>
                        <a:rPr lang="fr-FR" sz="1200" dirty="0">
                          <a:latin typeface="Helvetica" pitchFamily="2" charset="0"/>
                        </a:rPr>
                        <a:t> ;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sum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Delivery_delay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mean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+ last</a:t>
                      </a: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Review_score_mean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Delivery_time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Review_message_lenght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Distance_customer_seller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Product_weight_g_sum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max</a:t>
                      </a: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Product_lenght_cm_max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max</a:t>
                      </a: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Volume_total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max</a:t>
                      </a:r>
                    </a:p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Item count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sum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Price_mean</a:t>
                      </a:r>
                      <a:r>
                        <a:rPr lang="fr-FR" sz="1200" dirty="0"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55552"/>
                  </a:ext>
                </a:extLst>
              </a:tr>
            </a:tbl>
          </a:graphicData>
        </a:graphic>
      </p:graphicFrame>
      <p:graphicFrame>
        <p:nvGraphicFramePr>
          <p:cNvPr id="121" name="Tableau 39">
            <a:extLst>
              <a:ext uri="{FF2B5EF4-FFF2-40B4-BE49-F238E27FC236}">
                <a16:creationId xmlns:a16="http://schemas.microsoft.com/office/drawing/2014/main" id="{C9B50D26-FC12-7B07-0FDC-531970A7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93640"/>
              </p:ext>
            </p:extLst>
          </p:nvPr>
        </p:nvGraphicFramePr>
        <p:xfrm>
          <a:off x="8841506" y="318835"/>
          <a:ext cx="2668757" cy="93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757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Review</a:t>
                      </a:r>
                      <a:endParaRPr lang="fr-FR" sz="12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Groupby</a:t>
                      </a:r>
                      <a:r>
                        <a:rPr lang="fr-FR" sz="1200" b="1" dirty="0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chemeClr val="accent3"/>
                          </a:solidFill>
                          <a:latin typeface="Helvetica" pitchFamily="2" charset="0"/>
                        </a:rPr>
                        <a:t>order_id</a:t>
                      </a:r>
                      <a:endParaRPr lang="fr-FR" sz="1200" b="1" dirty="0">
                        <a:solidFill>
                          <a:schemeClr val="accent3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Score :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comment_lenght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: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mean</a:t>
                      </a:r>
                      <a:endParaRPr lang="fr-FR" sz="1200" dirty="0">
                        <a:solidFill>
                          <a:srgbClr val="BE6800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55552"/>
                  </a:ext>
                </a:extLst>
              </a:tr>
            </a:tbl>
          </a:graphicData>
        </a:graphic>
      </p:graphicFrame>
      <p:graphicFrame>
        <p:nvGraphicFramePr>
          <p:cNvPr id="124" name="Tableau 39">
            <a:extLst>
              <a:ext uri="{FF2B5EF4-FFF2-40B4-BE49-F238E27FC236}">
                <a16:creationId xmlns:a16="http://schemas.microsoft.com/office/drawing/2014/main" id="{56CD1A6B-FD50-CF1B-5856-F838180E8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45771"/>
              </p:ext>
            </p:extLst>
          </p:nvPr>
        </p:nvGraphicFramePr>
        <p:xfrm>
          <a:off x="8849443" y="5710732"/>
          <a:ext cx="2668757" cy="74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757">
                  <a:extLst>
                    <a:ext uri="{9D8B030D-6E8A-4147-A177-3AD203B41FA5}">
                      <a16:colId xmlns:a16="http://schemas.microsoft.com/office/drawing/2014/main" val="3654590813"/>
                    </a:ext>
                  </a:extLst>
                </a:gridCol>
              </a:tblGrid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Orders</a:t>
                      </a:r>
                      <a:endParaRPr lang="fr-FR" sz="12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95362"/>
                  </a:ext>
                </a:extLst>
              </a:tr>
              <a:tr h="2907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Codage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canceled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/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unavailable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0/1</a:t>
                      </a:r>
                    </a:p>
                    <a:p>
                      <a:pPr algn="ctr"/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Codage </a:t>
                      </a:r>
                      <a:r>
                        <a:rPr lang="fr-FR" sz="1200" dirty="0" err="1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delivery_delay</a:t>
                      </a:r>
                      <a:r>
                        <a:rPr lang="fr-FR" sz="1200" dirty="0">
                          <a:solidFill>
                            <a:srgbClr val="BE6800"/>
                          </a:solidFill>
                          <a:latin typeface="Helvetica" pitchFamily="2" charset="0"/>
                        </a:rPr>
                        <a:t> 0/1/3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5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03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2D3AA-B81F-5E0B-8D88-B737C463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Variables RFM et leur distribution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0439-D58F-F50D-B3BA-DC427559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5D3A6-E7BF-52DE-5AC5-0C18BBA7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942A0B1-3744-BC05-FAA1-E7E63FC9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31FB8475-7E86-E6D8-4848-043C05875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20" y="2348644"/>
            <a:ext cx="7802295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9F2B06-5C17-5978-B040-77428555E3B2}"/>
              </a:ext>
            </a:extLst>
          </p:cNvPr>
          <p:cNvSpPr/>
          <p:nvPr/>
        </p:nvSpPr>
        <p:spPr>
          <a:xfrm>
            <a:off x="9444038" y="2185988"/>
            <a:ext cx="1983977" cy="271059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55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5ADD1-3C35-6278-665E-C902912B1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Variables segmentation Happy</a:t>
            </a:r>
          </a:p>
          <a:p>
            <a:pPr marL="0" indent="0">
              <a:buNone/>
            </a:pPr>
            <a:r>
              <a:rPr lang="fr-FR" sz="1400" dirty="0"/>
              <a:t>Avant regroupement : retard = 0 si nul, 1 si &lt; 7 jours, sinon 3</a:t>
            </a:r>
          </a:p>
          <a:p>
            <a:pPr marL="0" indent="0">
              <a:buNone/>
            </a:pPr>
            <a:r>
              <a:rPr lang="fr-FR" sz="1400" dirty="0"/>
              <a:t>Après regroupement : retard = </a:t>
            </a:r>
            <a:r>
              <a:rPr lang="fr-FR" sz="1400" dirty="0" err="1"/>
              <a:t>retard.last</a:t>
            </a:r>
            <a:r>
              <a:rPr lang="fr-FR" sz="1400" dirty="0"/>
              <a:t> + </a:t>
            </a:r>
            <a:r>
              <a:rPr lang="fr-FR" sz="1400" dirty="0" err="1"/>
              <a:t>retard.mean</a:t>
            </a:r>
            <a:endParaRPr lang="fr-FR" sz="14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EBD074D-86E2-B4C8-D08C-993E9846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7057786-1555-BCA3-3A5B-00F8F7B2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B24FEBE-5454-125D-D67B-D6DD518E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CBD0BF4-FD05-13FA-79C7-47EAF122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1" y="2010621"/>
            <a:ext cx="6143626" cy="45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97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2A1B3-2410-66E0-D9ED-9435F54C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Variables segmentation Achat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310F0AC-4851-861B-484D-F5BD525C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82F7B76-60EE-2636-A8FB-2F81504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C23C17D-8395-DE18-EE61-19284AE4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B0CC436D-06A0-3CD5-8AC6-6E35A06A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4" y="1460220"/>
            <a:ext cx="6852707" cy="507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1592B4-58A5-CDB2-1691-EF71D7A15093}"/>
              </a:ext>
            </a:extLst>
          </p:cNvPr>
          <p:cNvSpPr/>
          <p:nvPr/>
        </p:nvSpPr>
        <p:spPr>
          <a:xfrm>
            <a:off x="6432488" y="3999567"/>
            <a:ext cx="2316167" cy="253934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9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64F0D8-ED50-C462-A03C-D401426E3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42" y="1466624"/>
            <a:ext cx="385289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7508CF-F7B9-9E95-7F63-6D6F8F14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901" y="1466624"/>
            <a:ext cx="381243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CD373A3-510D-572B-75DC-175C5523588B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b="0" i="0" kern="1200">
                <a:solidFill>
                  <a:schemeClr val="tx2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b="0" i="0" kern="1200">
                <a:solidFill>
                  <a:schemeClr val="tx2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b="0" i="0" kern="1200">
                <a:solidFill>
                  <a:schemeClr val="tx2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b="0" i="0" kern="1200">
                <a:solidFill>
                  <a:schemeClr val="tx2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b="0" i="0" kern="1200">
                <a:solidFill>
                  <a:schemeClr val="tx2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Détermination du nombre de clusters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DA050CA-1496-8946-8FAA-9F225CEA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4063141"/>
            <a:ext cx="375255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E266D82-EEA9-7B6F-6638-DCCCB4E1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62" y="4063141"/>
            <a:ext cx="352411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5CF96241-6897-EF45-2924-CB6DD797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defTabSz="360000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Présentation de la base de 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organisation des tables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données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Cleaning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RFM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Happy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Achat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Modélisation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/>
              <a:t>▶︎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sz="2400" b="1" dirty="0"/>
              <a:t>Outils de mesure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différents tests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	Les résultats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Rendu client</a:t>
            </a:r>
            <a:br>
              <a:rPr lang="fr-FR" sz="2000" dirty="0"/>
            </a:b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Maintenance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70C93E7-0C4C-1578-5B69-2CBB3981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DE95474-A0CC-3160-F40A-178B17D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3238035" cy="365125"/>
          </a:xfrm>
        </p:spPr>
        <p:txBody>
          <a:bodyPr/>
          <a:lstStyle/>
          <a:p>
            <a:fld id="{9195593B-32AE-6344-B31E-5D9FD7F148F8}" type="datetime1">
              <a:rPr lang="fr-FR" smtClean="0"/>
              <a:pPr/>
              <a:t>05/06/2023</a:t>
            </a:fld>
            <a:r>
              <a:rPr lang="fr-FR" dirty="0"/>
              <a:t> - </a:t>
            </a:r>
            <a:r>
              <a:rPr lang="en-US" dirty="0"/>
              <a:t>Segmentation de la clientele - </a:t>
            </a:r>
            <a:r>
              <a:rPr lang="en-US" dirty="0" err="1"/>
              <a:t>Olist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3980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Personnalisé 1 1">
      <a:dk1>
        <a:srgbClr val="0B134A"/>
      </a:dk1>
      <a:lt1>
        <a:srgbClr val="FFFFFF"/>
      </a:lt1>
      <a:dk2>
        <a:srgbClr val="040D47"/>
      </a:dk2>
      <a:lt2>
        <a:srgbClr val="E4EDFD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C4C4C4"/>
      </a:accent6>
      <a:hlink>
        <a:srgbClr val="9454C3"/>
      </a:hlink>
      <a:folHlink>
        <a:srgbClr val="3EBBF0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{FC718B9F-848F-9C44-BEEA-DAF6E4064975}tf10001124</Template>
  <TotalTime>16674</TotalTime>
  <Words>2275</Words>
  <Application>Microsoft Macintosh PowerPoint</Application>
  <PresentationFormat>Grand écran</PresentationFormat>
  <Paragraphs>392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Helvetica</vt:lpstr>
      <vt:lpstr>Wingdings 2</vt:lpstr>
      <vt:lpstr>Cadre</vt:lpstr>
      <vt:lpstr>Segmentation des clients</vt:lpstr>
      <vt:lpstr>Présentation de la base de données ▶︎  orga. des tables  données Cleaning Feature engineering  RFM  Happy  Achat Modélisation  Outils de mesure  Les différents tests  Les résultats Rendu client Maintenance</vt:lpstr>
      <vt:lpstr>Présentation de la base de données  organisation des tables ▶︎  données Cleaning Feature engineering  RFM  Happy  Achat Modélisation  Outils de mesure  Les différents tests  Les résultats Rendu client Maintenance</vt:lpstr>
      <vt:lpstr>Présentation de la base de données  organisation des tables  données ▶︎ Cleaning Feature engineering  RFM  Happy  Achat Modélisation  Outils de mesure  Les différents tests  Les résultats Rendu client Maintenance</vt:lpstr>
      <vt:lpstr>Présentation de la base de données  organisation des tables  données Cleaning ▶︎ Feature engineering  RFM  Happy  Achat Modélisation  Outils de mesure  Les différents tests  Les résultats Rendu client Maintenance</vt:lpstr>
      <vt:lpstr>Présentation de la base de données  organisation des tables  données Cleaning Feature engineering ▶︎  RFM  Happy  Achat Modélisation  Outils de mesure  Les différents tests  Les résultats Rendu client Maintenance</vt:lpstr>
      <vt:lpstr>Présentation de la base de données  organisation des tables  données Cleaning Feature engineering  RFM ▶︎  Happy  Achat Modélisation  Outils de mesure  Les différents tests  Les résultats Rendu client Maintenance</vt:lpstr>
      <vt:lpstr>Présentation de la base de données  organisation des tables  données Cleaning Feature engineering  RFM  Happy ▶︎  Achat Modélisation  Outils de mesure  Les différents tests  Les résultats Rendu client Maintenance</vt:lpstr>
      <vt:lpstr>Présentation de la base de données  organisation des tables  données Cleaning Feature engineering  RFM  Happy  Achat Modélisation ▶︎  Outils de mesure  Les différents tests  Les résultats Rendu client Maintenance</vt:lpstr>
      <vt:lpstr>Présentation de la base de données  organisation des tables  données Cleaning Feature engineering  RFM  Happy  Achat Modélisation ▶︎  Outils de mesure  Les différents tests  Les résultats Rendu client Maintenance</vt:lpstr>
      <vt:lpstr>Présentation de la base de données  organisation des tables  données Cleaning Feature engineering  RFM  Happy  Achat Modélisation  Outils de mesure ▶︎  Les différents tests  Les résultats Rendu client Maintenance</vt:lpstr>
      <vt:lpstr>Présentation de la base de données  organisation des tables  données Cleaning Feature engineering  RFM  Happy  Achat Modélisation  Outils de mesure  Les différents tests ▶︎  Les résultats Rendu client Maintenance</vt:lpstr>
      <vt:lpstr>Présentation de la base de données  organisation des tables  données Cleaning Feature engineering  RFM  Happy  Achat Modélisation  Outils de mesure  Les différents tests ▶︎  Les résultats Rendu client Maintenance</vt:lpstr>
      <vt:lpstr>Présentation de la base de données  organisation des tables  données Cleaning Feature engineering  RFM  Happy  Achat Modélisation  Outils de mesure  Les différents tests ▶︎  Les résultats Rendu client Maintenance</vt:lpstr>
      <vt:lpstr>Présentation de la base de données  organisation des tables  données Cleaning Feature engineering  RFM  Happy  Achat Modélisation  Outils de mesure  Les différents tests ▶︎  Les résultats Rendu client Maintenance</vt:lpstr>
      <vt:lpstr>Présentation de la base de données  organisation des tables  données Cleaning Feature engineering  RFM  Happy  Achat Modélisation  Outils de mesure  Les différents tests   Les résultats ▶︎  Rendu client Maintenance</vt:lpstr>
      <vt:lpstr>Présentation de la base de données  organisation des tables  données Cleaning Feature engineering  RFM  Happy  Achat Modélisation  Outils de mesure  Les différents tests  Les résultats Rendu client ▶︎ Maintenance</vt:lpstr>
      <vt:lpstr>Présentation de la base de données  organisation des tables  données Cleaning Feature engineering  RFM  Happy  Achat Modélisation  Outils de mesure  Les différents tests  Les résultats Rendu client ▶︎ Maintenance</vt:lpstr>
      <vt:lpstr>Présentation de la base de données  organisation des tables  données Cleaning Feature engineering  RFM  Happy  Achat Modélisation  Outils de mesure  Les différents tests  Les résultats Rendu client ▶︎ Maintenance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Elise Poupinet</dc:creator>
  <cp:lastModifiedBy>Elise Poupinet</cp:lastModifiedBy>
  <cp:revision>17</cp:revision>
  <dcterms:created xsi:type="dcterms:W3CDTF">2022-10-17T14:08:46Z</dcterms:created>
  <dcterms:modified xsi:type="dcterms:W3CDTF">2023-06-05T15:06:43Z</dcterms:modified>
</cp:coreProperties>
</file>