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6"/>
  </p:notesMasterIdLst>
  <p:sldIdLst>
    <p:sldId id="256" r:id="rId2"/>
    <p:sldId id="257" r:id="rId3"/>
    <p:sldId id="267" r:id="rId4"/>
    <p:sldId id="268" r:id="rId5"/>
    <p:sldId id="260" r:id="rId6"/>
    <p:sldId id="262" r:id="rId7"/>
    <p:sldId id="269" r:id="rId8"/>
    <p:sldId id="261" r:id="rId9"/>
    <p:sldId id="264" r:id="rId10"/>
    <p:sldId id="271" r:id="rId11"/>
    <p:sldId id="259" r:id="rId12"/>
    <p:sldId id="265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/>
    <p:restoredTop sz="95859"/>
  </p:normalViewPr>
  <p:slideViewPr>
    <p:cSldViewPr snapToGrid="0">
      <p:cViewPr varScale="1">
        <p:scale>
          <a:sx n="103" d="100"/>
          <a:sy n="103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2AE8A-01AA-D64C-A809-34F01C5E258A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10E01-900B-F84B-87CF-F1FA1F72E8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255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Payment_rate</a:t>
            </a:r>
            <a:r>
              <a:rPr lang="fr-FR" dirty="0"/>
              <a:t> : </a:t>
            </a:r>
            <a:r>
              <a:rPr lang="fr-FR" dirty="0" err="1"/>
              <a:t>annuity</a:t>
            </a:r>
            <a:r>
              <a:rPr lang="fr-FR" dirty="0"/>
              <a:t> / </a:t>
            </a:r>
            <a:r>
              <a:rPr lang="fr-FR" dirty="0" err="1"/>
              <a:t>amt_credit</a:t>
            </a:r>
            <a:endParaRPr lang="fr-FR" dirty="0"/>
          </a:p>
          <a:p>
            <a:r>
              <a:rPr lang="fr-FR" dirty="0"/>
              <a:t>Data drift si drift score &gt; 0.10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10E01-900B-F84B-87CF-F1FA1F72E88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73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Implémentation du modèle de </a:t>
            </a:r>
            <a:r>
              <a:rPr lang="fr-FR" dirty="0" err="1"/>
              <a:t>scoring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Mise en production de l’API de </a:t>
            </a:r>
            <a:r>
              <a:rPr lang="fr-FR" dirty="0" err="1"/>
              <a:t>scoring</a:t>
            </a:r>
            <a:r>
              <a:rPr lang="fr-FR" dirty="0"/>
              <a:t> et du </a:t>
            </a:r>
            <a:r>
              <a:rPr lang="fr-FR" dirty="0" err="1"/>
              <a:t>dashboard</a:t>
            </a:r>
            <a:r>
              <a:rPr lang="fr-FR" dirty="0"/>
              <a:t> interactif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Mars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DDD36EE-5D0D-46BD-D2D7-7FE926A92E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709" b="3326"/>
          <a:stretch/>
        </p:blipFill>
        <p:spPr>
          <a:xfrm>
            <a:off x="4248863" y="3206187"/>
            <a:ext cx="3694273" cy="311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9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7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62726E-379B-B349-9EED-81ED093FA806}" type="datetimeFigureOut">
              <a:rPr lang="en-US" smtClean="0"/>
              <a:pPr/>
              <a:t>3/22/23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2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Mars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Implémentation</a:t>
            </a:r>
            <a:r>
              <a:rPr lang="en-US" dirty="0"/>
              <a:t> du </a:t>
            </a:r>
            <a:r>
              <a:rPr lang="en-US" dirty="0" err="1"/>
              <a:t>modèle</a:t>
            </a:r>
            <a:r>
              <a:rPr lang="en-US" dirty="0"/>
              <a:t> de scoring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136769C-92C6-DD1C-DFB6-5B6E9F51C3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4" t="32419" r="-354" b="32419"/>
          <a:stretch/>
        </p:blipFill>
        <p:spPr>
          <a:xfrm>
            <a:off x="7985943" y="614407"/>
            <a:ext cx="3694273" cy="118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2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Implémentation du modèle de </a:t>
            </a:r>
            <a:r>
              <a:rPr lang="fr-FR" dirty="0" err="1"/>
              <a:t>scoring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3/22/23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1ADE010-6859-996F-5B62-1C97A3AB47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171" y="528959"/>
            <a:ext cx="3720716" cy="34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5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19715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Mars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Implémentation</a:t>
            </a:r>
            <a:r>
              <a:rPr lang="en-US" dirty="0"/>
              <a:t> du </a:t>
            </a:r>
            <a:r>
              <a:rPr lang="en-US" dirty="0" err="1"/>
              <a:t>modèle</a:t>
            </a:r>
            <a:r>
              <a:rPr lang="en-US" dirty="0"/>
              <a:t> de scoring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2C226F6-A544-0CBA-0D8C-4EDC2C6A3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4" t="32419" r="-354" b="32419"/>
          <a:stretch/>
        </p:blipFill>
        <p:spPr>
          <a:xfrm>
            <a:off x="7985943" y="614407"/>
            <a:ext cx="3694273" cy="118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5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19715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3D249DC-5C31-D6A0-4068-00131C0B48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4" t="32419" r="-354" b="32419"/>
          <a:stretch/>
        </p:blipFill>
        <p:spPr>
          <a:xfrm>
            <a:off x="7985943" y="614407"/>
            <a:ext cx="3694273" cy="118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7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19715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75DDB4C-D1EF-05F4-A1C7-100A629159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4" t="32419" r="-354" b="32419"/>
          <a:stretch/>
        </p:blipFill>
        <p:spPr>
          <a:xfrm>
            <a:off x="7985943" y="614407"/>
            <a:ext cx="3694273" cy="118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1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3/22/23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4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60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Mars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 err="1"/>
              <a:t>Implémentation</a:t>
            </a:r>
            <a:r>
              <a:rPr lang="en-US" dirty="0"/>
              <a:t> du </a:t>
            </a:r>
            <a:r>
              <a:rPr lang="en-US" dirty="0" err="1"/>
              <a:t>modèle</a:t>
            </a:r>
            <a:r>
              <a:rPr lang="en-US" dirty="0"/>
              <a:t> de scoring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382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jsaguiar/lightgbm-with-simple-features/script" TargetMode="External"/><Relationship Id="rId2" Type="http://schemas.openxmlformats.org/officeDocument/2006/relationships/hyperlink" Target="https://www.kaggle.com/c/home-credit-default-risk/data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poupi-pret-a-depenser.herokuapp.com/" TargetMode="External"/><Relationship Id="rId4" Type="http://schemas.openxmlformats.org/officeDocument/2006/relationships/hyperlink" Target="https://github.com/elisepoupi/P7_scor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5E7837-F76A-96BB-A207-F133A6825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Implémentation du modèle de </a:t>
            </a:r>
            <a:r>
              <a:rPr lang="fr-FR" dirty="0" err="1"/>
              <a:t>scoring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757B21-CE12-4278-808D-DC4A70144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Mise en production de l’api et du </a:t>
            </a:r>
            <a:r>
              <a:rPr lang="fr-FR" dirty="0" err="1"/>
              <a:t>dashboard</a:t>
            </a:r>
            <a:r>
              <a:rPr lang="fr-FR" dirty="0"/>
              <a:t> interactif</a:t>
            </a:r>
          </a:p>
        </p:txBody>
      </p:sp>
    </p:spTree>
    <p:extLst>
      <p:ext uri="{BB962C8B-B14F-4D97-AF65-F5344CB8AC3E}">
        <p14:creationId xmlns:p14="http://schemas.microsoft.com/office/powerpoint/2010/main" val="818792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4F496-1767-196B-B266-DE0B782A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de déploiement</a:t>
            </a:r>
            <a:br>
              <a:rPr lang="fr-FR" dirty="0"/>
            </a:br>
            <a:r>
              <a:rPr lang="fr-FR" dirty="0">
                <a:solidFill>
                  <a:schemeClr val="accent3"/>
                </a:solidFill>
              </a:rPr>
              <a:t>Git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DF4684-4C58-34B3-D3A5-14FB746B4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39"/>
          <a:stretch/>
        </p:blipFill>
        <p:spPr>
          <a:xfrm>
            <a:off x="581192" y="2549955"/>
            <a:ext cx="4635500" cy="41474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2DAB211-8FBF-CE03-6E63-0F029C9CFC2A}"/>
              </a:ext>
            </a:extLst>
          </p:cNvPr>
          <p:cNvSpPr txBox="1"/>
          <p:nvPr/>
        </p:nvSpPr>
        <p:spPr>
          <a:xfrm>
            <a:off x="581192" y="2161401"/>
            <a:ext cx="4635500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Visualisation des </a:t>
            </a:r>
            <a:r>
              <a:rPr lang="fr-FR" sz="1200" dirty="0" err="1"/>
              <a:t>commits</a:t>
            </a:r>
            <a:r>
              <a:rPr lang="fr-FR" sz="1200" dirty="0"/>
              <a:t> sur GitHub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0F4EE30-A61A-010B-807F-0D9C84182560}"/>
              </a:ext>
            </a:extLst>
          </p:cNvPr>
          <p:cNvSpPr txBox="1"/>
          <p:nvPr/>
        </p:nvSpPr>
        <p:spPr>
          <a:xfrm>
            <a:off x="5994889" y="1863965"/>
            <a:ext cx="1196743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Commandes git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9545157-D152-2D8D-1254-D759A011B460}"/>
              </a:ext>
            </a:extLst>
          </p:cNvPr>
          <p:cNvGrpSpPr/>
          <p:nvPr/>
        </p:nvGrpSpPr>
        <p:grpSpPr>
          <a:xfrm>
            <a:off x="7315201" y="1863965"/>
            <a:ext cx="4430461" cy="4778153"/>
            <a:chOff x="7278130" y="1826894"/>
            <a:chExt cx="4430461" cy="4778153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C51F5EDB-7976-0660-FF52-ED704EE459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37"/>
            <a:stretch/>
          </p:blipFill>
          <p:spPr>
            <a:xfrm>
              <a:off x="7278130" y="3286897"/>
              <a:ext cx="4430461" cy="3318150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3F5F7C03-9877-5277-25F6-9F9890900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2912"/>
            <a:stretch/>
          </p:blipFill>
          <p:spPr>
            <a:xfrm>
              <a:off x="7278130" y="1826894"/>
              <a:ext cx="4430461" cy="1460003"/>
            </a:xfrm>
            <a:prstGeom prst="rect">
              <a:avLst/>
            </a:prstGeom>
          </p:spPr>
        </p:pic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CE24C677-1547-24DE-9DC1-4D6C6DAE35AC}"/>
              </a:ext>
            </a:extLst>
          </p:cNvPr>
          <p:cNvSpPr txBox="1"/>
          <p:nvPr/>
        </p:nvSpPr>
        <p:spPr>
          <a:xfrm>
            <a:off x="6197112" y="2299900"/>
            <a:ext cx="994519" cy="3416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fr-FR" sz="1200" dirty="0">
                <a:ln w="0">
                  <a:noFill/>
                </a:ln>
                <a:solidFill>
                  <a:schemeClr val="tx1"/>
                </a:solidFill>
              </a:rPr>
              <a:t>Pull</a:t>
            </a:r>
          </a:p>
          <a:p>
            <a:pPr algn="r"/>
            <a:endParaRPr lang="fr-FR" sz="1200" dirty="0">
              <a:ln w="0">
                <a:noFill/>
              </a:ln>
              <a:solidFill>
                <a:schemeClr val="tx1"/>
              </a:solidFill>
            </a:endParaRPr>
          </a:p>
          <a:p>
            <a:pPr algn="r"/>
            <a:endParaRPr lang="fr-FR" sz="1200" dirty="0">
              <a:ln w="0">
                <a:noFill/>
              </a:ln>
              <a:solidFill>
                <a:schemeClr val="tx1"/>
              </a:solidFill>
            </a:endParaRPr>
          </a:p>
          <a:p>
            <a:pPr algn="r"/>
            <a:endParaRPr lang="fr-FR" sz="1200" dirty="0">
              <a:ln w="0">
                <a:noFill/>
              </a:ln>
              <a:solidFill>
                <a:schemeClr val="tx1"/>
              </a:solidFill>
            </a:endParaRPr>
          </a:p>
          <a:p>
            <a:pPr algn="r"/>
            <a:endParaRPr lang="fr-FR" sz="1200" dirty="0">
              <a:ln w="0">
                <a:noFill/>
              </a:ln>
              <a:solidFill>
                <a:schemeClr val="tx1"/>
              </a:solidFill>
            </a:endParaRPr>
          </a:p>
          <a:p>
            <a:pPr algn="r"/>
            <a:r>
              <a:rPr lang="fr-FR" sz="1200" dirty="0" err="1">
                <a:ln w="0">
                  <a:noFill/>
                </a:ln>
                <a:solidFill>
                  <a:schemeClr val="tx1"/>
                </a:solidFill>
              </a:rPr>
              <a:t>Status</a:t>
            </a:r>
            <a:endParaRPr lang="fr-FR" sz="1200" dirty="0">
              <a:ln w="0">
                <a:noFill/>
              </a:ln>
              <a:solidFill>
                <a:schemeClr val="tx1"/>
              </a:solidFill>
            </a:endParaRPr>
          </a:p>
          <a:p>
            <a:pPr algn="r"/>
            <a:endParaRPr lang="fr-FR" sz="1200" dirty="0">
              <a:ln w="0">
                <a:noFill/>
              </a:ln>
              <a:solidFill>
                <a:schemeClr val="tx1"/>
              </a:solidFill>
            </a:endParaRPr>
          </a:p>
          <a:p>
            <a:pPr algn="r"/>
            <a:endParaRPr lang="fr-FR" sz="1200" dirty="0">
              <a:ln w="0">
                <a:noFill/>
              </a:ln>
              <a:solidFill>
                <a:schemeClr val="tx1"/>
              </a:solidFill>
            </a:endParaRPr>
          </a:p>
          <a:p>
            <a:pPr algn="r"/>
            <a:endParaRPr lang="fr-FR" sz="1200" dirty="0">
              <a:ln w="0">
                <a:noFill/>
              </a:ln>
              <a:solidFill>
                <a:schemeClr val="tx1"/>
              </a:solidFill>
            </a:endParaRPr>
          </a:p>
          <a:p>
            <a:pPr algn="r"/>
            <a:endParaRPr lang="fr-FR" sz="1200" dirty="0">
              <a:ln w="0">
                <a:noFill/>
              </a:ln>
              <a:solidFill>
                <a:schemeClr val="tx1"/>
              </a:solidFill>
            </a:endParaRPr>
          </a:p>
          <a:p>
            <a:pPr algn="r"/>
            <a:endParaRPr lang="fr-FR" sz="1200" dirty="0">
              <a:ln w="0">
                <a:noFill/>
              </a:ln>
              <a:solidFill>
                <a:schemeClr val="tx1"/>
              </a:solidFill>
            </a:endParaRPr>
          </a:p>
          <a:p>
            <a:pPr algn="r"/>
            <a:endParaRPr lang="fr-FR" sz="1200" dirty="0">
              <a:ln w="0">
                <a:noFill/>
              </a:ln>
              <a:solidFill>
                <a:schemeClr val="tx1"/>
              </a:solidFill>
            </a:endParaRPr>
          </a:p>
          <a:p>
            <a:pPr algn="r"/>
            <a:r>
              <a:rPr lang="fr-FR" sz="1200" dirty="0" err="1">
                <a:ln w="0">
                  <a:noFill/>
                </a:ln>
                <a:solidFill>
                  <a:schemeClr val="tx1"/>
                </a:solidFill>
              </a:rPr>
              <a:t>Add</a:t>
            </a:r>
            <a:endParaRPr lang="fr-FR" sz="1200" dirty="0">
              <a:ln w="0">
                <a:noFill/>
              </a:ln>
              <a:solidFill>
                <a:schemeClr val="tx1"/>
              </a:solidFill>
            </a:endParaRPr>
          </a:p>
          <a:p>
            <a:pPr algn="r"/>
            <a:endParaRPr lang="fr-FR" sz="1200" dirty="0">
              <a:ln w="0">
                <a:noFill/>
              </a:ln>
              <a:solidFill>
                <a:schemeClr val="tx1"/>
              </a:solidFill>
            </a:endParaRPr>
          </a:p>
          <a:p>
            <a:pPr algn="r"/>
            <a:r>
              <a:rPr lang="fr-FR" sz="1200" dirty="0">
                <a:ln w="0">
                  <a:noFill/>
                </a:ln>
                <a:solidFill>
                  <a:schemeClr val="tx1"/>
                </a:solidFill>
              </a:rPr>
              <a:t>Commit</a:t>
            </a:r>
          </a:p>
          <a:p>
            <a:pPr algn="r"/>
            <a:endParaRPr lang="fr-FR" sz="1200" dirty="0">
              <a:ln w="0">
                <a:noFill/>
              </a:ln>
              <a:solidFill>
                <a:schemeClr val="tx1"/>
              </a:solidFill>
            </a:endParaRPr>
          </a:p>
          <a:p>
            <a:pPr algn="r"/>
            <a:r>
              <a:rPr lang="fr-FR" sz="1200" dirty="0">
                <a:ln w="0">
                  <a:noFill/>
                </a:ln>
                <a:solidFill>
                  <a:schemeClr val="tx1"/>
                </a:solidFill>
              </a:rPr>
              <a:t>Push</a:t>
            </a:r>
          </a:p>
          <a:p>
            <a:pPr algn="r"/>
            <a:endParaRPr lang="fr-FR" sz="1200" dirty="0">
              <a:ln w="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2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0E0DB-230A-2593-95D6-1A89641A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de déploiement</a:t>
            </a:r>
            <a:br>
              <a:rPr lang="fr-FR" dirty="0"/>
            </a:br>
            <a:r>
              <a:rPr lang="fr-FR" dirty="0" err="1">
                <a:solidFill>
                  <a:schemeClr val="accent3"/>
                </a:solidFill>
              </a:rPr>
              <a:t>Pytest</a:t>
            </a:r>
            <a:endParaRPr lang="fr-FR" dirty="0">
              <a:solidFill>
                <a:schemeClr val="accent3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2C9CDBC-D268-5195-5EB1-B404663A34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8866" y="2383004"/>
            <a:ext cx="4595148" cy="1249017"/>
          </a:xfrm>
        </p:spPr>
      </p:pic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CE93201-7D51-E3FB-55CA-0660B655D1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8999"/>
          <a:stretch/>
        </p:blipFill>
        <p:spPr>
          <a:xfrm>
            <a:off x="7627769" y="1988406"/>
            <a:ext cx="4125366" cy="4718021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F248569-3155-847D-A0BA-84A4707504D4}"/>
              </a:ext>
            </a:extLst>
          </p:cNvPr>
          <p:cNvSpPr txBox="1"/>
          <p:nvPr/>
        </p:nvSpPr>
        <p:spPr>
          <a:xfrm>
            <a:off x="438865" y="1988406"/>
            <a:ext cx="1907220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En local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650139B-BEE1-1446-FD95-01C3DB1C6864}"/>
              </a:ext>
            </a:extLst>
          </p:cNvPr>
          <p:cNvSpPr txBox="1"/>
          <p:nvPr/>
        </p:nvSpPr>
        <p:spPr>
          <a:xfrm>
            <a:off x="9249878" y="1988406"/>
            <a:ext cx="249363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Résultat test automatisé sur GitHub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0F0F72A-4A70-F452-03BD-73927EF10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879" y="2383004"/>
            <a:ext cx="2224025" cy="376963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818B87F-50A3-D8EC-49F1-8BC6E033FBA6}"/>
              </a:ext>
            </a:extLst>
          </p:cNvPr>
          <p:cNvSpPr txBox="1"/>
          <p:nvPr/>
        </p:nvSpPr>
        <p:spPr>
          <a:xfrm>
            <a:off x="5218878" y="1988406"/>
            <a:ext cx="2224025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Automatisé sur push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624BA-1861-5EA5-C58A-1C96C170D15E}"/>
              </a:ext>
            </a:extLst>
          </p:cNvPr>
          <p:cNvSpPr txBox="1">
            <a:spLocks/>
          </p:cNvSpPr>
          <p:nvPr/>
        </p:nvSpPr>
        <p:spPr>
          <a:xfrm>
            <a:off x="438865" y="4058538"/>
            <a:ext cx="4452821" cy="19221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Tests réalisés :</a:t>
            </a:r>
          </a:p>
          <a:p>
            <a:pPr lvl="1"/>
            <a:r>
              <a:rPr lang="fr-FR" dirty="0"/>
              <a:t>Api : test de la fonction de prédiction du score à partir d’un individu du </a:t>
            </a:r>
            <a:r>
              <a:rPr lang="fr-FR" dirty="0" err="1"/>
              <a:t>df</a:t>
            </a:r>
            <a:r>
              <a:rPr lang="fr-FR" dirty="0"/>
              <a:t> complet</a:t>
            </a:r>
          </a:p>
          <a:p>
            <a:pPr lvl="1"/>
            <a:r>
              <a:rPr lang="fr-FR" dirty="0"/>
              <a:t>Dashboard : test de la fonction renvoyant la variable « SK_ID_CURR » à partir du nom du client</a:t>
            </a:r>
          </a:p>
        </p:txBody>
      </p:sp>
    </p:spTree>
    <p:extLst>
      <p:ext uri="{BB962C8B-B14F-4D97-AF65-F5344CB8AC3E}">
        <p14:creationId xmlns:p14="http://schemas.microsoft.com/office/powerpoint/2010/main" val="3920394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DDF6F0-E324-D37F-F463-5A3EF713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Drift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F98191-79CA-0B3C-DC39-79CE90BE9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6875" y="2038759"/>
            <a:ext cx="5422392" cy="4733830"/>
          </a:xfrm>
        </p:spPr>
        <p:txBody>
          <a:bodyPr/>
          <a:lstStyle/>
          <a:p>
            <a:r>
              <a:rPr lang="fr-FR" sz="1600" dirty="0"/>
              <a:t>Data Drift détecté si </a:t>
            </a:r>
            <a:r>
              <a:rPr lang="fr-FR" sz="1600" dirty="0" err="1"/>
              <a:t>Drift_score</a:t>
            </a:r>
            <a:r>
              <a:rPr lang="fr-FR" sz="1600" dirty="0"/>
              <a:t> &gt; 0.10 sur 50% des variables. Ici drift sur 0.147% des variables. Parmi elles :</a:t>
            </a:r>
          </a:p>
          <a:p>
            <a:pPr lvl="1"/>
            <a:r>
              <a:rPr lang="fr-FR" sz="1400" dirty="0"/>
              <a:t>Data Drift sur les tables Bureau et </a:t>
            </a:r>
            <a:r>
              <a:rPr lang="fr-FR" sz="1400" dirty="0" err="1"/>
              <a:t>Bureau_balance</a:t>
            </a:r>
            <a:r>
              <a:rPr lang="fr-FR" sz="1400" dirty="0"/>
              <a:t> (provenance d’autres organismes bancaires) &gt; 0.6</a:t>
            </a:r>
          </a:p>
          <a:p>
            <a:pPr lvl="1"/>
            <a:r>
              <a:rPr lang="fr-FR" sz="1400" dirty="0"/>
              <a:t>Data Drift sur </a:t>
            </a:r>
            <a:r>
              <a:rPr lang="fr-FR" sz="1400" dirty="0" err="1"/>
              <a:t>Payment_Rate</a:t>
            </a:r>
            <a:r>
              <a:rPr lang="fr-FR" sz="1400" dirty="0"/>
              <a:t> (var. importante) : 0.58</a:t>
            </a:r>
          </a:p>
          <a:p>
            <a:pPr lvl="1"/>
            <a:r>
              <a:rPr lang="fr-FR" sz="1400" dirty="0"/>
              <a:t>Data Drift sur EXT_SOURCE_1 : 0.16</a:t>
            </a:r>
          </a:p>
          <a:p>
            <a:pPr marL="0" indent="0">
              <a:spcAft>
                <a:spcPts val="0"/>
              </a:spcAft>
              <a:buNone/>
            </a:pPr>
            <a:endParaRPr lang="fr-FR" sz="1600" dirty="0"/>
          </a:p>
          <a:p>
            <a:pPr>
              <a:spcAft>
                <a:spcPts val="0"/>
              </a:spcAft>
            </a:pPr>
            <a:endParaRPr lang="fr-FR" sz="1600" dirty="0"/>
          </a:p>
          <a:p>
            <a:pPr>
              <a:spcAft>
                <a:spcPts val="0"/>
              </a:spcAft>
            </a:pPr>
            <a:r>
              <a:rPr lang="fr-FR" sz="1600" dirty="0"/>
              <a:t>Dans l’idéal il faudrait refaire une analyse avec un </a:t>
            </a:r>
            <a:r>
              <a:rPr lang="fr-FR" sz="1600" dirty="0" err="1"/>
              <a:t>df</a:t>
            </a:r>
            <a:r>
              <a:rPr lang="fr-FR" sz="1600" dirty="0"/>
              <a:t> finalisé où les tables sont regroupées, sans encodage des variables catégorielles, et sans création de toutes les variables _</a:t>
            </a:r>
            <a:r>
              <a:rPr lang="fr-FR" sz="1600" dirty="0" err="1"/>
              <a:t>mean</a:t>
            </a:r>
            <a:r>
              <a:rPr lang="fr-FR" sz="1600" dirty="0"/>
              <a:t>, _</a:t>
            </a:r>
            <a:r>
              <a:rPr lang="fr-FR" sz="1600" dirty="0" err="1"/>
              <a:t>sum</a:t>
            </a:r>
            <a:r>
              <a:rPr lang="fr-FR" sz="1600" dirty="0"/>
              <a:t>, _var… pour vérifier la validité des résultats.</a:t>
            </a:r>
          </a:p>
          <a:p>
            <a:endParaRPr lang="fr-FR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D399B51B-D10C-5EDB-82B3-56200DDA94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b="13194"/>
          <a:stretch/>
        </p:blipFill>
        <p:spPr>
          <a:xfrm>
            <a:off x="422909" y="3429000"/>
            <a:ext cx="5643441" cy="3034472"/>
          </a:xfrm>
        </p:spPr>
      </p:pic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B481C496-84DE-B629-8BD8-FB6B10BC0034}"/>
              </a:ext>
            </a:extLst>
          </p:cNvPr>
          <p:cNvSpPr txBox="1">
            <a:spLocks/>
          </p:cNvSpPr>
          <p:nvPr/>
        </p:nvSpPr>
        <p:spPr>
          <a:xfrm>
            <a:off x="533434" y="2038760"/>
            <a:ext cx="5422392" cy="36330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Data Drift recherché sur le </a:t>
            </a:r>
            <a:r>
              <a:rPr lang="fr-FR" sz="1600" dirty="0" err="1"/>
              <a:t>df</a:t>
            </a:r>
            <a:r>
              <a:rPr lang="fr-FR" sz="1600" dirty="0"/>
              <a:t> final :</a:t>
            </a:r>
          </a:p>
          <a:p>
            <a:pPr lvl="1">
              <a:spcAft>
                <a:spcPts val="0"/>
              </a:spcAft>
            </a:pPr>
            <a:r>
              <a:rPr lang="fr-FR" sz="1400" dirty="0"/>
              <a:t>Toutes les tables apparaissent 🙂</a:t>
            </a:r>
          </a:p>
          <a:p>
            <a:pPr lvl="1">
              <a:spcAft>
                <a:spcPts val="0"/>
              </a:spcAft>
            </a:pPr>
            <a:r>
              <a:rPr lang="fr-FR" sz="1400" dirty="0"/>
              <a:t>Les variables catégorielles ont été encodées 🙁</a:t>
            </a:r>
          </a:p>
          <a:p>
            <a:pPr lvl="1">
              <a:spcAft>
                <a:spcPts val="0"/>
              </a:spcAft>
            </a:pPr>
            <a:r>
              <a:rPr lang="fr-FR" sz="1400" dirty="0"/>
              <a:t>Nombreuses variables _</a:t>
            </a:r>
            <a:r>
              <a:rPr lang="fr-FR" sz="1400" dirty="0" err="1"/>
              <a:t>sum</a:t>
            </a:r>
            <a:r>
              <a:rPr lang="fr-FR" sz="1400" dirty="0"/>
              <a:t>, _</a:t>
            </a:r>
            <a:r>
              <a:rPr lang="fr-FR" sz="1400" dirty="0" err="1"/>
              <a:t>mean</a:t>
            </a:r>
            <a:r>
              <a:rPr lang="fr-FR" sz="1400" dirty="0"/>
              <a:t>… diluent les résultats 🙁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57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50856-AC38-22DA-FA7F-EFF069E8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Dashboard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A08B28-6A48-8642-3778-CD35663D3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038758"/>
            <a:ext cx="2795053" cy="3633047"/>
          </a:xfrm>
        </p:spPr>
        <p:txBody>
          <a:bodyPr/>
          <a:lstStyle/>
          <a:p>
            <a:r>
              <a:rPr lang="fr-FR" dirty="0"/>
              <a:t>Connexion</a:t>
            </a:r>
          </a:p>
        </p:txBody>
      </p:sp>
      <p:pic>
        <p:nvPicPr>
          <p:cNvPr id="5" name="Espace réservé du contenu 11">
            <a:extLst>
              <a:ext uri="{FF2B5EF4-FFF2-40B4-BE49-F238E27FC236}">
                <a16:creationId xmlns:a16="http://schemas.microsoft.com/office/drawing/2014/main" id="{F2238A80-0033-6DEC-9EE0-BE8336110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45" y="2457484"/>
            <a:ext cx="4077212" cy="3633787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DA0BF0E-846A-7C36-DDB8-36BE24D4AFAF}"/>
              </a:ext>
            </a:extLst>
          </p:cNvPr>
          <p:cNvSpPr txBox="1">
            <a:spLocks/>
          </p:cNvSpPr>
          <p:nvPr/>
        </p:nvSpPr>
        <p:spPr>
          <a:xfrm>
            <a:off x="4155157" y="2038758"/>
            <a:ext cx="3668736" cy="36330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Visualisation des données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DE21D1A2-D0A2-2BAA-F58B-377EEE1946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55157" y="2494555"/>
            <a:ext cx="3668736" cy="4126112"/>
          </a:xfr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22B4430-45CC-43E1-914B-5082616F52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845"/>
          <a:stretch/>
        </p:blipFill>
        <p:spPr>
          <a:xfrm>
            <a:off x="4163881" y="5526594"/>
            <a:ext cx="3668736" cy="11599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ACB5543-44CE-7481-B52D-6A35172E5731}"/>
              </a:ext>
            </a:extLst>
          </p:cNvPr>
          <p:cNvSpPr/>
          <p:nvPr/>
        </p:nvSpPr>
        <p:spPr>
          <a:xfrm>
            <a:off x="4213309" y="4572000"/>
            <a:ext cx="3668736" cy="165537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6000">
                <a:schemeClr val="bg1"/>
              </a:gs>
              <a:gs pos="59000">
                <a:schemeClr val="bg1"/>
              </a:gs>
              <a:gs pos="99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A4B332C-CC9A-02B9-6903-FC686C267554}"/>
              </a:ext>
            </a:extLst>
          </p:cNvPr>
          <p:cNvSpPr txBox="1"/>
          <p:nvPr/>
        </p:nvSpPr>
        <p:spPr>
          <a:xfrm>
            <a:off x="5661641" y="5082619"/>
            <a:ext cx="73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CDCCBEE8-A162-0624-700F-579B0118BD04}"/>
              </a:ext>
            </a:extLst>
          </p:cNvPr>
          <p:cNvSpPr txBox="1">
            <a:spLocks/>
          </p:cNvSpPr>
          <p:nvPr/>
        </p:nvSpPr>
        <p:spPr>
          <a:xfrm>
            <a:off x="8040674" y="2038758"/>
            <a:ext cx="3087543" cy="36330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Visualisation des résultats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32693D7-69E8-7220-E527-9DB0F9CCAC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81" b="5439"/>
          <a:stretch/>
        </p:blipFill>
        <p:spPr>
          <a:xfrm>
            <a:off x="8045642" y="2482199"/>
            <a:ext cx="3714558" cy="412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5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C401EFA-23D3-490B-7633-0882722E1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Merci pour votre attention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CA064F67-72D9-1AEE-3197-FA67B972B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507180"/>
            <a:ext cx="10993546" cy="590321"/>
          </a:xfrm>
        </p:spPr>
        <p:txBody>
          <a:bodyPr/>
          <a:lstStyle/>
          <a:p>
            <a:pPr algn="ctr"/>
            <a:r>
              <a:rPr lang="fr-FR" dirty="0"/>
              <a:t>Place aux questions</a:t>
            </a:r>
          </a:p>
        </p:txBody>
      </p:sp>
    </p:spTree>
    <p:extLst>
      <p:ext uri="{BB962C8B-B14F-4D97-AF65-F5344CB8AC3E}">
        <p14:creationId xmlns:p14="http://schemas.microsoft.com/office/powerpoint/2010/main" val="385711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BD75A54-B827-263B-C490-41FD1D0F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48908"/>
            <a:ext cx="11029616" cy="988332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E7E423B-5122-7345-BC23-3C28009A0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228003"/>
            <a:ext cx="2965196" cy="3633047"/>
          </a:xfrm>
        </p:spPr>
        <p:txBody>
          <a:bodyPr>
            <a:normAutofit/>
          </a:bodyPr>
          <a:lstStyle/>
          <a:p>
            <a:r>
              <a:rPr lang="fr-FR" dirty="0"/>
              <a:t>Présentation</a:t>
            </a:r>
          </a:p>
          <a:p>
            <a:pPr lvl="1"/>
            <a:r>
              <a:rPr lang="fr-FR" dirty="0"/>
              <a:t>Projet</a:t>
            </a:r>
          </a:p>
          <a:p>
            <a:pPr lvl="1"/>
            <a:r>
              <a:rPr lang="fr-FR" dirty="0"/>
              <a:t>Jeu de données</a:t>
            </a:r>
          </a:p>
          <a:p>
            <a:pPr lvl="1"/>
            <a:endParaRPr lang="fr-FR" dirty="0"/>
          </a:p>
          <a:p>
            <a:r>
              <a:rPr lang="fr-FR" dirty="0"/>
              <a:t>Modélisation</a:t>
            </a:r>
          </a:p>
          <a:p>
            <a:pPr lvl="1"/>
            <a:r>
              <a:rPr lang="fr-FR" dirty="0"/>
              <a:t>Métriques</a:t>
            </a:r>
          </a:p>
          <a:p>
            <a:pPr lvl="1"/>
            <a:r>
              <a:rPr lang="fr-FR" dirty="0"/>
              <a:t>Démarche</a:t>
            </a:r>
          </a:p>
          <a:p>
            <a:pPr lvl="1"/>
            <a:r>
              <a:rPr lang="fr-FR" dirty="0" err="1"/>
              <a:t>Tracking</a:t>
            </a:r>
            <a:r>
              <a:rPr lang="fr-FR" dirty="0"/>
              <a:t> des modèles</a:t>
            </a:r>
          </a:p>
          <a:p>
            <a:pPr lvl="1"/>
            <a:r>
              <a:rPr lang="fr-FR" dirty="0"/>
              <a:t>Synthèse des résultats</a:t>
            </a:r>
          </a:p>
          <a:p>
            <a:pPr lvl="1"/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BE297C-3421-E09A-B285-03275C6DE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06279" y="2228003"/>
            <a:ext cx="4720283" cy="4222224"/>
          </a:xfrm>
          <a:prstGeom prst="rect">
            <a:avLst/>
          </a:prstGeom>
          <a:solidFill>
            <a:schemeClr val="bg2"/>
          </a:solidFill>
          <a:ln w="88900" cmpd="tri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08000" tIns="144000" rIns="180000">
            <a:normAutofit/>
          </a:bodyPr>
          <a:lstStyle/>
          <a:p>
            <a:r>
              <a:rPr lang="fr-FR" sz="1800" dirty="0"/>
              <a:t>Notes :</a:t>
            </a:r>
            <a:endParaRPr lang="fr-FR" dirty="0"/>
          </a:p>
          <a:p>
            <a:pPr lvl="1"/>
            <a:r>
              <a:rPr lang="fr-FR" dirty="0"/>
              <a:t>Données : </a:t>
            </a:r>
            <a:r>
              <a:rPr lang="fr-FR" dirty="0">
                <a:hlinkClick r:id="rId2"/>
              </a:rPr>
              <a:t>https://www.kaggle.com/c/home-credit-default-risk/data</a:t>
            </a:r>
            <a:endParaRPr lang="fr-FR" dirty="0"/>
          </a:p>
          <a:p>
            <a:pPr lvl="1"/>
            <a:r>
              <a:rPr lang="fr-FR" dirty="0"/>
              <a:t>Kernel de départ adapté ensuite : </a:t>
            </a:r>
            <a:r>
              <a:rPr lang="fr-FR" dirty="0">
                <a:hlinkClick r:id="rId3"/>
              </a:rPr>
              <a:t>https://www.kaggle.com/code/jsaguiar/lightgbm-with-simple-features/script</a:t>
            </a:r>
            <a:endParaRPr lang="fr-FR" dirty="0"/>
          </a:p>
          <a:p>
            <a:pPr lvl="1"/>
            <a:r>
              <a:rPr lang="fr-FR" dirty="0"/>
              <a:t>GitHub :</a:t>
            </a:r>
            <a:br>
              <a:rPr lang="fr-FR" dirty="0"/>
            </a:br>
            <a:r>
              <a:rPr lang="fr-FR" dirty="0">
                <a:hlinkClick r:id="rId4"/>
              </a:rPr>
              <a:t>https://github.com/elisepoupi/P7_scoring</a:t>
            </a:r>
            <a:br>
              <a:rPr lang="fr-FR" dirty="0"/>
            </a:br>
            <a:r>
              <a:rPr lang="fr-FR" dirty="0" err="1"/>
              <a:t>Token</a:t>
            </a:r>
            <a:r>
              <a:rPr lang="fr-FR" dirty="0"/>
              <a:t> valable jusqu’au 28/03/2023 : </a:t>
            </a:r>
            <a:r>
              <a:rPr lang="fr-FR" sz="1400" dirty="0"/>
              <a:t>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</a:t>
            </a:r>
          </a:p>
          <a:p>
            <a:pPr lvl="1"/>
            <a:r>
              <a:rPr lang="fr-FR" dirty="0"/>
              <a:t>Dashboard :</a:t>
            </a:r>
            <a:br>
              <a:rPr lang="fr-FR" dirty="0"/>
            </a:br>
            <a:r>
              <a:rPr lang="fr-FR" sz="1400" dirty="0">
                <a:hlinkClick r:id="rId5"/>
              </a:rPr>
              <a:t>https://epoupi-pret-a-depenser.herokuapp.com/</a:t>
            </a:r>
            <a:r>
              <a:rPr lang="fr-FR" sz="1400" dirty="0"/>
              <a:t> noms à utiliser pour tests : personnages De Game of Thrones (ex:  Robert, </a:t>
            </a:r>
            <a:r>
              <a:rPr lang="fr-FR" sz="1400" dirty="0" err="1"/>
              <a:t>Ellaria</a:t>
            </a:r>
            <a:r>
              <a:rPr lang="fr-FR" sz="1400" dirty="0"/>
              <a:t>…)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6B2865B3-D915-FDDC-2825-E076EBF7C73F}"/>
              </a:ext>
            </a:extLst>
          </p:cNvPr>
          <p:cNvSpPr txBox="1">
            <a:spLocks/>
          </p:cNvSpPr>
          <p:nvPr/>
        </p:nvSpPr>
        <p:spPr>
          <a:xfrm>
            <a:off x="3571311" y="2228003"/>
            <a:ext cx="2965197" cy="36330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Pipeline de déploiement</a:t>
            </a:r>
          </a:p>
          <a:p>
            <a:pPr lvl="1"/>
            <a:r>
              <a:rPr lang="fr-FR" dirty="0"/>
              <a:t>Architecture</a:t>
            </a:r>
          </a:p>
          <a:p>
            <a:pPr lvl="1"/>
            <a:r>
              <a:rPr lang="fr-FR" dirty="0"/>
              <a:t>Tests unitaires</a:t>
            </a:r>
          </a:p>
          <a:p>
            <a:endParaRPr lang="fr-FR" dirty="0"/>
          </a:p>
          <a:p>
            <a:r>
              <a:rPr lang="fr-FR" dirty="0" err="1"/>
              <a:t>DataDrift</a:t>
            </a:r>
            <a:endParaRPr lang="fr-FR" dirty="0"/>
          </a:p>
          <a:p>
            <a:endParaRPr lang="fr-FR" dirty="0"/>
          </a:p>
          <a:p>
            <a:r>
              <a:rPr lang="fr-FR" dirty="0"/>
              <a:t>Dashboard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777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9409D-B0F0-DCE3-0497-FDE38229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  <a:br>
              <a:rPr lang="fr-FR" dirty="0"/>
            </a:br>
            <a:r>
              <a:rPr lang="fr-FR" dirty="0">
                <a:solidFill>
                  <a:schemeClr val="accent3"/>
                </a:solidFill>
              </a:rPr>
              <a:t>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F0B335-4A9B-9913-B62B-145F775A2D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304800" indent="-304800">
              <a:lnSpc>
                <a:spcPct val="120000"/>
              </a:lnSpc>
              <a:spcAft>
                <a:spcPts val="800"/>
              </a:spcAft>
            </a:pPr>
            <a:r>
              <a:rPr lang="fr-FR" sz="1800" dirty="0">
                <a:solidFill>
                  <a:srgbClr val="5A5A5A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Mettre en œuvre un outil de </a:t>
            </a:r>
            <a:r>
              <a:rPr lang="fr-FR" sz="1800" dirty="0" err="1">
                <a:solidFill>
                  <a:srgbClr val="5A5A5A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scoring</a:t>
            </a:r>
            <a:r>
              <a:rPr lang="fr-FR" sz="1800" dirty="0">
                <a:solidFill>
                  <a:srgbClr val="5A5A5A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crédit pour calculer la probabilité qu’un client rembourse son crédit et déterminer l’octroi ou non du crédit</a:t>
            </a:r>
          </a:p>
          <a:p>
            <a:pPr marL="628800" lvl="1" indent="-304800">
              <a:lnSpc>
                <a:spcPct val="120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fr-FR" b="1" dirty="0">
                <a:solidFill>
                  <a:srgbClr val="5A5A5A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Maximisation des bénéfices de l’entreprise</a:t>
            </a:r>
          </a:p>
          <a:p>
            <a:pPr marL="304800" indent="-304800">
              <a:lnSpc>
                <a:spcPct val="120000"/>
              </a:lnSpc>
              <a:spcAft>
                <a:spcPts val="800"/>
              </a:spcAft>
            </a:pPr>
            <a:r>
              <a:rPr lang="fr-FR" dirty="0">
                <a:solidFill>
                  <a:srgbClr val="5A5A5A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1800" dirty="0">
                <a:solidFill>
                  <a:srgbClr val="5A5A5A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ommuniquer les résultats sur un </a:t>
            </a:r>
            <a:r>
              <a:rPr lang="fr-FR" sz="1800" dirty="0" err="1">
                <a:solidFill>
                  <a:srgbClr val="5A5A5A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fr-FR" sz="1800" dirty="0">
                <a:solidFill>
                  <a:srgbClr val="5A5A5A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à destination des chargés de relation client et du client.</a:t>
            </a:r>
          </a:p>
          <a:p>
            <a:pPr marL="628800" lvl="1" indent="-304800">
              <a:lnSpc>
                <a:spcPct val="120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fr-FR" b="1" dirty="0">
                <a:solidFill>
                  <a:srgbClr val="5A5A5A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Rapidité de l’API</a:t>
            </a:r>
          </a:p>
          <a:p>
            <a:pPr marL="628800" lvl="1" indent="-304800">
              <a:lnSpc>
                <a:spcPct val="120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fr-FR" b="1" dirty="0">
                <a:solidFill>
                  <a:srgbClr val="5A5A5A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Clarté de l’analyse</a:t>
            </a:r>
          </a:p>
          <a:p>
            <a:pPr marL="628800" lvl="1" indent="-304800">
              <a:lnSpc>
                <a:spcPct val="120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fr-FR" b="1" dirty="0">
                <a:solidFill>
                  <a:srgbClr val="5A5A5A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Marge de négociation pour le chargé de relation client</a:t>
            </a:r>
            <a:endParaRPr lang="fr-FR" b="1" dirty="0">
              <a:solidFill>
                <a:srgbClr val="5A5A5A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0" indent="-304800">
              <a:lnSpc>
                <a:spcPct val="120000"/>
              </a:lnSpc>
              <a:spcAft>
                <a:spcPts val="800"/>
              </a:spcAft>
            </a:pPr>
            <a:r>
              <a:rPr lang="fr-FR" sz="1800" dirty="0">
                <a:solidFill>
                  <a:srgbClr val="5A5A5A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S’appuyer sur des sources variées </a:t>
            </a:r>
            <a:r>
              <a:rPr lang="fr-FR" dirty="0">
                <a:solidFill>
                  <a:srgbClr val="5A5A5A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données d’autres institutions financières, données </a:t>
            </a:r>
            <a:r>
              <a:rPr lang="fr-FR" sz="1800" dirty="0">
                <a:solidFill>
                  <a:srgbClr val="5A5A5A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comportementales…</a:t>
            </a:r>
          </a:p>
          <a:p>
            <a:pPr marL="628800" lvl="1" indent="-304800">
              <a:lnSpc>
                <a:spcPct val="120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fr-FR" b="1" dirty="0">
                <a:solidFill>
                  <a:srgbClr val="5A5A5A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Utilisation d’un maximum de variables</a:t>
            </a:r>
            <a:endParaRPr lang="fr-FR" b="1" dirty="0">
              <a:solidFill>
                <a:srgbClr val="5A5A5A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793B1BA1-94CA-CEC3-2274-F0E36898F7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60919" y="2227263"/>
            <a:ext cx="4077212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2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9409D-B0F0-DCE3-0497-FDE38229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  <a:br>
              <a:rPr lang="fr-FR" dirty="0"/>
            </a:br>
            <a:r>
              <a:rPr lang="fr-FR" dirty="0">
                <a:solidFill>
                  <a:schemeClr val="accent3"/>
                </a:solidFill>
              </a:rPr>
              <a:t>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F0B335-4A9B-9913-B62B-145F775A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6101" y="2248509"/>
            <a:ext cx="5422390" cy="3633047"/>
          </a:xfrm>
        </p:spPr>
        <p:txBody>
          <a:bodyPr>
            <a:normAutofit/>
          </a:bodyPr>
          <a:lstStyle/>
          <a:p>
            <a:pPr marL="304800" indent="-304800"/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6F25FE-33F9-EDD0-BA87-39CBF0820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19457" y="3907971"/>
            <a:ext cx="2891352" cy="1953079"/>
          </a:xfrm>
        </p:spPr>
        <p:txBody>
          <a:bodyPr/>
          <a:lstStyle/>
          <a:p>
            <a:r>
              <a:rPr lang="fr-FR" dirty="0"/>
              <a:t>Nombreuses valeurs manquantes</a:t>
            </a:r>
          </a:p>
          <a:p>
            <a:r>
              <a:rPr lang="fr-FR" dirty="0"/>
              <a:t>767 variables après regroupements</a:t>
            </a:r>
          </a:p>
        </p:txBody>
      </p:sp>
      <p:pic>
        <p:nvPicPr>
          <p:cNvPr id="2050" name="Picture 2" descr="Data">
            <a:extLst>
              <a:ext uri="{FF2B5EF4-FFF2-40B4-BE49-F238E27FC236}">
                <a16:creationId xmlns:a16="http://schemas.microsoft.com/office/drawing/2014/main" id="{A50EF542-4CCE-4B8D-41F9-95F4E2023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51" y="1953977"/>
            <a:ext cx="7452179" cy="478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E3BEFE6-E05F-14DC-7650-E2D44C8CDB1D}"/>
              </a:ext>
            </a:extLst>
          </p:cNvPr>
          <p:cNvSpPr txBox="1"/>
          <p:nvPr/>
        </p:nvSpPr>
        <p:spPr>
          <a:xfrm>
            <a:off x="5018313" y="1925344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120 variables</a:t>
            </a:r>
            <a:br>
              <a:rPr lang="fr-FR" dirty="0">
                <a:solidFill>
                  <a:srgbClr val="FFC000"/>
                </a:solidFill>
              </a:rPr>
            </a:br>
            <a:r>
              <a:rPr lang="fr-FR" dirty="0">
                <a:solidFill>
                  <a:srgbClr val="FFC000"/>
                </a:solidFill>
              </a:rPr>
              <a:t>356 000 individus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F72E0B-CE7B-8D16-AA76-1273B2543386}"/>
              </a:ext>
            </a:extLst>
          </p:cNvPr>
          <p:cNvSpPr/>
          <p:nvPr/>
        </p:nvSpPr>
        <p:spPr>
          <a:xfrm>
            <a:off x="533398" y="3218006"/>
            <a:ext cx="2732314" cy="35202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B16C1C4-849D-822A-67D3-40C40C2FBEE9}"/>
              </a:ext>
            </a:extLst>
          </p:cNvPr>
          <p:cNvSpPr txBox="1"/>
          <p:nvPr/>
        </p:nvSpPr>
        <p:spPr>
          <a:xfrm>
            <a:off x="454524" y="2619139"/>
            <a:ext cx="2966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Anciens prêts dans </a:t>
            </a:r>
            <a:br>
              <a:rPr lang="fr-FR" dirty="0">
                <a:solidFill>
                  <a:srgbClr val="FFC000"/>
                </a:solidFill>
              </a:rPr>
            </a:br>
            <a:r>
              <a:rPr lang="fr-FR" dirty="0">
                <a:solidFill>
                  <a:srgbClr val="FFC000"/>
                </a:solidFill>
              </a:rPr>
              <a:t>d’autres organismes bancaires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3341A5-D491-4D26-BEDE-9A4F125B5451}"/>
              </a:ext>
            </a:extLst>
          </p:cNvPr>
          <p:cNvSpPr/>
          <p:nvPr/>
        </p:nvSpPr>
        <p:spPr>
          <a:xfrm>
            <a:off x="3364768" y="2979376"/>
            <a:ext cx="5040587" cy="375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837A246-4080-E514-781D-46402B2CCABF}"/>
              </a:ext>
            </a:extLst>
          </p:cNvPr>
          <p:cNvSpPr txBox="1"/>
          <p:nvPr/>
        </p:nvSpPr>
        <p:spPr>
          <a:xfrm>
            <a:off x="8405355" y="2894840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Anciens prêts</a:t>
            </a:r>
            <a:br>
              <a:rPr lang="fr-FR" dirty="0">
                <a:solidFill>
                  <a:srgbClr val="FFC000"/>
                </a:solidFill>
              </a:rPr>
            </a:br>
            <a:r>
              <a:rPr lang="fr-FR" dirty="0">
                <a:solidFill>
                  <a:srgbClr val="FFC000"/>
                </a:solidFill>
              </a:rPr>
              <a:t>chez prêt à dépenser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8FF58-502A-A9B6-9529-51B6B98D9C9F}"/>
              </a:ext>
            </a:extLst>
          </p:cNvPr>
          <p:cNvSpPr/>
          <p:nvPr/>
        </p:nvSpPr>
        <p:spPr>
          <a:xfrm>
            <a:off x="3050667" y="1953977"/>
            <a:ext cx="1827722" cy="9408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49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4642C-D0B1-7613-961A-8D3F36B5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  <a:br>
              <a:rPr lang="fr-FR" dirty="0"/>
            </a:br>
            <a:r>
              <a:rPr lang="fr-FR" dirty="0">
                <a:solidFill>
                  <a:schemeClr val="accent3"/>
                </a:solidFill>
              </a:rPr>
              <a:t>métriques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979A6F-9395-D56D-504F-60E65D3ED1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Métriques standard suivies : </a:t>
            </a:r>
          </a:p>
          <a:p>
            <a:pPr lvl="2"/>
            <a:r>
              <a:rPr lang="fr-FR" dirty="0"/>
              <a:t>ROC AUC et </a:t>
            </a:r>
            <a:r>
              <a:rPr lang="fr-FR" dirty="0" err="1"/>
              <a:t>Accuracy</a:t>
            </a:r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Métrique métier : maximiser les bénéfices de l’entreprise</a:t>
            </a:r>
          </a:p>
          <a:p>
            <a:pPr lvl="1"/>
            <a:r>
              <a:rPr lang="fr-FR" dirty="0"/>
              <a:t>Hypothèses :</a:t>
            </a:r>
          </a:p>
          <a:p>
            <a:pPr lvl="2"/>
            <a:r>
              <a:rPr lang="fr-FR" dirty="0"/>
              <a:t>Bénéfice d’un dossier réalisé sans défaut de paiement : 1</a:t>
            </a:r>
          </a:p>
          <a:p>
            <a:pPr lvl="2"/>
            <a:r>
              <a:rPr lang="fr-FR" dirty="0"/>
              <a:t>Perte d’un dossier réalisé avec défaut de paiement : 10</a:t>
            </a:r>
          </a:p>
          <a:p>
            <a:pPr lvl="1"/>
            <a:r>
              <a:rPr lang="fr-FR" dirty="0"/>
              <a:t>Formule : bénéfice potentiel maximum / bénéfice total des dossiers sans défaut de paiement 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42B2732-EE44-BB9F-4C8E-CBA7D5418F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Métrique métier choisie :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4807AF3B-31C4-6E9C-BDF8-2C9DFAF7A77E}"/>
              </a:ext>
            </a:extLst>
          </p:cNvPr>
          <p:cNvGrpSpPr/>
          <p:nvPr/>
        </p:nvGrpSpPr>
        <p:grpSpPr>
          <a:xfrm>
            <a:off x="6911113" y="2939596"/>
            <a:ext cx="4335145" cy="3003550"/>
            <a:chOff x="3928427" y="1927225"/>
            <a:chExt cx="4335145" cy="3003550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F674B54C-E34E-5BB7-A682-C4B7B9BBCB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40"/>
            <a:stretch/>
          </p:blipFill>
          <p:spPr bwMode="auto">
            <a:xfrm>
              <a:off x="3928427" y="1927225"/>
              <a:ext cx="4335145" cy="30035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4C8357FE-E2D9-DCFB-B600-DB8A5336E8E6}"/>
                </a:ext>
              </a:extLst>
            </p:cNvPr>
            <p:cNvCxnSpPr/>
            <p:nvPr/>
          </p:nvCxnSpPr>
          <p:spPr>
            <a:xfrm flipH="1">
              <a:off x="4647247" y="3066415"/>
              <a:ext cx="537210" cy="22669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 de texte 237">
              <a:extLst>
                <a:ext uri="{FF2B5EF4-FFF2-40B4-BE49-F238E27FC236}">
                  <a16:creationId xmlns:a16="http://schemas.microsoft.com/office/drawing/2014/main" id="{CCC33340-5200-9AC4-46B8-5AE7EB81980D}"/>
                </a:ext>
              </a:extLst>
            </p:cNvPr>
            <p:cNvSpPr txBox="1"/>
            <p:nvPr/>
          </p:nvSpPr>
          <p:spPr>
            <a:xfrm>
              <a:off x="5233352" y="2839085"/>
              <a:ext cx="1236980" cy="63436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rgbClr val="FF0000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525" algn="ctr">
                <a:lnSpc>
                  <a:spcPct val="120000"/>
                </a:lnSpc>
                <a:spcAft>
                  <a:spcPts val="800"/>
                </a:spcAft>
              </a:pPr>
              <a:r>
                <a:rPr lang="fr-FR" sz="1000" dirty="0">
                  <a:solidFill>
                    <a:srgbClr val="5A5A5A"/>
                  </a:solidFill>
                  <a:effectLst/>
                  <a:latin typeface="Century Gothic" panose="020B0502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Valeur retournée par la métrique, à maximiser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2EB3DE7-F670-EFD0-495D-AA783B279614}"/>
              </a:ext>
            </a:extLst>
          </p:cNvPr>
          <p:cNvSpPr/>
          <p:nvPr/>
        </p:nvSpPr>
        <p:spPr>
          <a:xfrm>
            <a:off x="7619046" y="2972254"/>
            <a:ext cx="658179" cy="2525033"/>
          </a:xfrm>
          <a:prstGeom prst="rect">
            <a:avLst/>
          </a:prstGeom>
          <a:solidFill>
            <a:srgbClr val="FFC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7D677-3E85-02D9-0A9E-75C9CED6B4B8}"/>
              </a:ext>
            </a:extLst>
          </p:cNvPr>
          <p:cNvSpPr/>
          <p:nvPr/>
        </p:nvSpPr>
        <p:spPr>
          <a:xfrm>
            <a:off x="7264399" y="6240380"/>
            <a:ext cx="461781" cy="148738"/>
          </a:xfrm>
          <a:prstGeom prst="rect">
            <a:avLst/>
          </a:prstGeom>
          <a:solidFill>
            <a:srgbClr val="FFC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24B037-CC6C-29C8-3A73-DC9440012E66}"/>
              </a:ext>
            </a:extLst>
          </p:cNvPr>
          <p:cNvSpPr/>
          <p:nvPr/>
        </p:nvSpPr>
        <p:spPr>
          <a:xfrm>
            <a:off x="7264399" y="2972254"/>
            <a:ext cx="354647" cy="2525033"/>
          </a:xfrm>
          <a:prstGeom prst="rect">
            <a:avLst/>
          </a:prstGeom>
          <a:solidFill>
            <a:srgbClr val="92D05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57A269-C0DC-0A32-58D8-BD9D6A411781}"/>
              </a:ext>
            </a:extLst>
          </p:cNvPr>
          <p:cNvSpPr/>
          <p:nvPr/>
        </p:nvSpPr>
        <p:spPr>
          <a:xfrm>
            <a:off x="7264399" y="6044921"/>
            <a:ext cx="461781" cy="148737"/>
          </a:xfrm>
          <a:prstGeom prst="rect">
            <a:avLst/>
          </a:prstGeom>
          <a:solidFill>
            <a:srgbClr val="92D05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D99B82-1981-0678-EA5C-A6FBA7A36E00}"/>
              </a:ext>
            </a:extLst>
          </p:cNvPr>
          <p:cNvSpPr txBox="1"/>
          <p:nvPr/>
        </p:nvSpPr>
        <p:spPr>
          <a:xfrm>
            <a:off x="7726180" y="5984597"/>
            <a:ext cx="378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Prêts accordés</a:t>
            </a:r>
          </a:p>
          <a:p>
            <a:r>
              <a:rPr lang="fr-FR" sz="1200" dirty="0"/>
              <a:t>Marge de négociation laissée au chargé de relation client</a:t>
            </a:r>
          </a:p>
          <a:p>
            <a:r>
              <a:rPr lang="fr-FR" sz="1200" dirty="0"/>
              <a:t>Avec gains potentiels &gt; 30% des gains possibles</a:t>
            </a:r>
          </a:p>
        </p:txBody>
      </p:sp>
    </p:spTree>
    <p:extLst>
      <p:ext uri="{BB962C8B-B14F-4D97-AF65-F5344CB8AC3E}">
        <p14:creationId xmlns:p14="http://schemas.microsoft.com/office/powerpoint/2010/main" val="341323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D7DFD-7109-2EF9-EC0F-398470A5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Modelisation</a:t>
            </a:r>
            <a:br>
              <a:rPr lang="fr-FR" dirty="0"/>
            </a:br>
            <a:r>
              <a:rPr lang="fr-FR" dirty="0">
                <a:solidFill>
                  <a:schemeClr val="accent3"/>
                </a:solidFill>
              </a:rPr>
              <a:t>démarche 1/2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765B301-A587-6947-1884-19E4D6C19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081832"/>
              </p:ext>
            </p:extLst>
          </p:nvPr>
        </p:nvGraphicFramePr>
        <p:xfrm>
          <a:off x="581025" y="2181225"/>
          <a:ext cx="11029950" cy="426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661">
                  <a:extLst>
                    <a:ext uri="{9D8B030D-6E8A-4147-A177-3AD203B41FA5}">
                      <a16:colId xmlns:a16="http://schemas.microsoft.com/office/drawing/2014/main" val="376748832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99050706"/>
                    </a:ext>
                  </a:extLst>
                </a:gridCol>
                <a:gridCol w="2198914">
                  <a:extLst>
                    <a:ext uri="{9D8B030D-6E8A-4147-A177-3AD203B41FA5}">
                      <a16:colId xmlns:a16="http://schemas.microsoft.com/office/drawing/2014/main" val="3194449333"/>
                    </a:ext>
                  </a:extLst>
                </a:gridCol>
                <a:gridCol w="1349829">
                  <a:extLst>
                    <a:ext uri="{9D8B030D-6E8A-4147-A177-3AD203B41FA5}">
                      <a16:colId xmlns:a16="http://schemas.microsoft.com/office/drawing/2014/main" val="622316013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164659263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3588660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Essai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Essai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Essai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86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Objectif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  <a:r>
                        <a:rPr lang="fr-FR" sz="1400" baseline="30000" dirty="0"/>
                        <a:t>er</a:t>
                      </a:r>
                      <a:r>
                        <a:rPr lang="fr-FR" sz="1400" dirty="0"/>
                        <a:t> résultat rapide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Pouvoir utiliser Lime ou une régression linéaire ou de l’over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Améliorer le score métier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Réduire le nombre de variables pour explications claires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Négociation : marge plus importante et possibilité de modifier des données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47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/>
                        <a:t>Préprocessing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solidFill>
                            <a:srgbClr val="FF0000"/>
                          </a:solidFill>
                        </a:rPr>
                        <a:t>KNNImputer</a:t>
                      </a:r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 (trop de variables)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ACP (NaN)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ANOVA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solidFill>
                            <a:schemeClr val="tx1"/>
                          </a:solidFill>
                        </a:rPr>
                        <a:t>KNNImputer</a:t>
                      </a: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Imputation manuelle des valeurs manquantes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Imputation manuelle des valeurs manquantes</a:t>
                      </a:r>
                    </a:p>
                    <a:p>
                      <a:r>
                        <a:rPr lang="fr-FR" sz="1400" dirty="0"/>
                        <a:t>Sélection 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Imputation manuelle des valeurs manquantes</a:t>
                      </a:r>
                    </a:p>
                    <a:p>
                      <a:r>
                        <a:rPr lang="fr-FR" sz="1400" dirty="0"/>
                        <a:t>Pipeline intégrant la transformation des données</a:t>
                      </a:r>
                    </a:p>
                    <a:p>
                      <a:r>
                        <a:rPr lang="fr-FR" sz="1400" dirty="0"/>
                        <a:t>Under sampling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1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Valeurs 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Non traitées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Aucune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Aucune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Aucune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Aucune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7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Réduc. </a:t>
                      </a:r>
                      <a:r>
                        <a:rPr lang="fr-FR" sz="1600" dirty="0" err="1"/>
                        <a:t>dimens</a:t>
                      </a:r>
                      <a:r>
                        <a:rPr lang="fr-FR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Aucune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200 </a:t>
                      </a:r>
                      <a:r>
                        <a:rPr lang="fr-FR" sz="1400" dirty="0" err="1">
                          <a:solidFill>
                            <a:schemeClr val="tx1"/>
                          </a:solidFill>
                        </a:rPr>
                        <a:t>features</a:t>
                      </a: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 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Aucune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200 feat. 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Aucune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885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LightBGMClassifier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LGBMClassifier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LGBMClassifier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LGBMClassifier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LGBMClassifier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619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Explication locale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Lime (NaN)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Lime imparfait (catégoriel : 1variable par label existant)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Lime imparfait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Lime imparfait</a:t>
                      </a:r>
                    </a:p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Lime plus clair (variable catégorielle = 1 variable)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79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0.404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4096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967ABB3-D8AD-10B9-DE89-06C80C6A2287}"/>
              </a:ext>
            </a:extLst>
          </p:cNvPr>
          <p:cNvSpPr/>
          <p:nvPr/>
        </p:nvSpPr>
        <p:spPr>
          <a:xfrm>
            <a:off x="6096000" y="2177143"/>
            <a:ext cx="1371600" cy="42889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7A497F-E9A9-927A-A4FA-9F7A2520861B}"/>
              </a:ext>
            </a:extLst>
          </p:cNvPr>
          <p:cNvSpPr/>
          <p:nvPr/>
        </p:nvSpPr>
        <p:spPr>
          <a:xfrm>
            <a:off x="9154884" y="2177143"/>
            <a:ext cx="2455923" cy="428897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3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ABD654-A28C-BEBD-E0C4-73E734F4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Modelisation</a:t>
            </a:r>
            <a:br>
              <a:rPr lang="fr-FR" dirty="0"/>
            </a:br>
            <a:r>
              <a:rPr lang="fr-FR" dirty="0">
                <a:solidFill>
                  <a:schemeClr val="accent3"/>
                </a:solidFill>
              </a:rPr>
              <a:t>Démarche 2/2</a:t>
            </a:r>
          </a:p>
        </p:txBody>
      </p:sp>
      <p:pic>
        <p:nvPicPr>
          <p:cNvPr id="60" name="Espace réservé du contenu 59">
            <a:extLst>
              <a:ext uri="{FF2B5EF4-FFF2-40B4-BE49-F238E27FC236}">
                <a16:creationId xmlns:a16="http://schemas.microsoft.com/office/drawing/2014/main" id="{CB57E348-FB5B-95DB-7691-FE1093BB91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9675" y="2022363"/>
            <a:ext cx="5422900" cy="2563131"/>
          </a:xfrm>
        </p:spPr>
      </p:pic>
      <p:pic>
        <p:nvPicPr>
          <p:cNvPr id="62" name="Espace réservé du contenu 61">
            <a:extLst>
              <a:ext uri="{FF2B5EF4-FFF2-40B4-BE49-F238E27FC236}">
                <a16:creationId xmlns:a16="http://schemas.microsoft.com/office/drawing/2014/main" id="{B02DA68C-4F26-7F8E-E2E9-9040593721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3303" y="2088936"/>
            <a:ext cx="5422900" cy="2429984"/>
          </a:xfrm>
        </p:spPr>
      </p:pic>
      <p:pic>
        <p:nvPicPr>
          <p:cNvPr id="3139" name="Picture 67">
            <a:extLst>
              <a:ext uri="{FF2B5EF4-FFF2-40B4-BE49-F238E27FC236}">
                <a16:creationId xmlns:a16="http://schemas.microsoft.com/office/drawing/2014/main" id="{BF85DBAB-7047-B5A2-29B9-1DDCD598F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75" y="4585494"/>
            <a:ext cx="2648546" cy="206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1" name="Picture 69">
            <a:extLst>
              <a:ext uri="{FF2B5EF4-FFF2-40B4-BE49-F238E27FC236}">
                <a16:creationId xmlns:a16="http://schemas.microsoft.com/office/drawing/2014/main" id="{CB42538A-D213-7582-A534-A814033BB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303" y="4585494"/>
            <a:ext cx="2648546" cy="206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3" name="Picture 71">
            <a:extLst>
              <a:ext uri="{FF2B5EF4-FFF2-40B4-BE49-F238E27FC236}">
                <a16:creationId xmlns:a16="http://schemas.microsoft.com/office/drawing/2014/main" id="{818BFFE0-174E-F480-8CF2-1B8E933C4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637" y="4585494"/>
            <a:ext cx="1952172" cy="194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5" name="Picture 73">
            <a:extLst>
              <a:ext uri="{FF2B5EF4-FFF2-40B4-BE49-F238E27FC236}">
                <a16:creationId xmlns:a16="http://schemas.microsoft.com/office/drawing/2014/main" id="{39449E34-8124-C1FE-CBC4-DB8720BAF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949" y="4585494"/>
            <a:ext cx="1952172" cy="194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0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B99F56-9542-DF1B-67A1-9B70D256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Modelisation</a:t>
            </a:r>
            <a:br>
              <a:rPr lang="fr-FR" dirty="0"/>
            </a:br>
            <a:r>
              <a:rPr lang="fr-FR" dirty="0" err="1">
                <a:solidFill>
                  <a:schemeClr val="accent3"/>
                </a:solidFill>
              </a:rPr>
              <a:t>Tracking</a:t>
            </a:r>
            <a:r>
              <a:rPr lang="fr-FR" dirty="0">
                <a:solidFill>
                  <a:schemeClr val="accent3"/>
                </a:solidFill>
              </a:rPr>
              <a:t> des modèles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B80D221-5FF0-EF6B-AABF-A76AB7EA6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756678"/>
            <a:ext cx="11029950" cy="3399166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D389600-32A5-EA1A-3DB3-C44316CCF51F}"/>
              </a:ext>
            </a:extLst>
          </p:cNvPr>
          <p:cNvSpPr txBox="1"/>
          <p:nvPr/>
        </p:nvSpPr>
        <p:spPr>
          <a:xfrm>
            <a:off x="581192" y="2079171"/>
            <a:ext cx="882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de visualisation </a:t>
            </a:r>
            <a:r>
              <a:rPr lang="fr-FR" dirty="0" err="1"/>
              <a:t>MLFlow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148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>
            <a:extLst>
              <a:ext uri="{FF2B5EF4-FFF2-40B4-BE49-F238E27FC236}">
                <a16:creationId xmlns:a16="http://schemas.microsoft.com/office/drawing/2014/main" id="{902BF795-A948-D250-4160-3C4019E8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449" y="2356958"/>
            <a:ext cx="5680751" cy="3179951"/>
          </a:xfrm>
          <a:prstGeom prst="rect">
            <a:avLst/>
          </a:prstGeom>
        </p:spPr>
      </p:pic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6C8C3BCA-28F8-4FB3-7F9E-34D713F02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8865" y="2356958"/>
            <a:ext cx="1907220" cy="4422236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972BD97-CE0C-A56F-8A95-64F0C240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de déploiement</a:t>
            </a:r>
            <a:br>
              <a:rPr lang="fr-FR" dirty="0"/>
            </a:br>
            <a:r>
              <a:rPr lang="fr-FR" dirty="0">
                <a:solidFill>
                  <a:schemeClr val="accent3"/>
                </a:solidFill>
              </a:rPr>
              <a:t>Architecture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2B9AE8A-59FD-EB7E-A421-81A8ED81E7B9}"/>
              </a:ext>
            </a:extLst>
          </p:cNvPr>
          <p:cNvSpPr txBox="1"/>
          <p:nvPr/>
        </p:nvSpPr>
        <p:spPr>
          <a:xfrm>
            <a:off x="438865" y="1988406"/>
            <a:ext cx="1907220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Projet</a:t>
            </a:r>
          </a:p>
        </p:txBody>
      </p:sp>
      <p:cxnSp>
        <p:nvCxnSpPr>
          <p:cNvPr id="15" name="Connecteur en angle 14">
            <a:extLst>
              <a:ext uri="{FF2B5EF4-FFF2-40B4-BE49-F238E27FC236}">
                <a16:creationId xmlns:a16="http://schemas.microsoft.com/office/drawing/2014/main" id="{C9C0B70E-FEDF-F660-18E8-A8792A503727}"/>
              </a:ext>
            </a:extLst>
          </p:cNvPr>
          <p:cNvCxnSpPr>
            <a:cxnSpLocks/>
          </p:cNvCxnSpPr>
          <p:nvPr/>
        </p:nvCxnSpPr>
        <p:spPr>
          <a:xfrm flipV="1">
            <a:off x="1303397" y="2495458"/>
            <a:ext cx="1352052" cy="109259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>
            <a:extLst>
              <a:ext uri="{FF2B5EF4-FFF2-40B4-BE49-F238E27FC236}">
                <a16:creationId xmlns:a16="http://schemas.microsoft.com/office/drawing/2014/main" id="{E9471D26-D5D6-7E4C-F179-62BE172768B2}"/>
              </a:ext>
            </a:extLst>
          </p:cNvPr>
          <p:cNvCxnSpPr>
            <a:cxnSpLocks/>
          </p:cNvCxnSpPr>
          <p:nvPr/>
        </p:nvCxnSpPr>
        <p:spPr>
          <a:xfrm>
            <a:off x="1303397" y="4137498"/>
            <a:ext cx="7183261" cy="1631840"/>
          </a:xfrm>
          <a:prstGeom prst="bentConnector3">
            <a:avLst>
              <a:gd name="adj1" fmla="val 17439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>
            <a:extLst>
              <a:ext uri="{FF2B5EF4-FFF2-40B4-BE49-F238E27FC236}">
                <a16:creationId xmlns:a16="http://schemas.microsoft.com/office/drawing/2014/main" id="{4507478B-639A-CE0C-D971-AA4DCF1EBBF0}"/>
              </a:ext>
            </a:extLst>
          </p:cNvPr>
          <p:cNvCxnSpPr>
            <a:cxnSpLocks/>
          </p:cNvCxnSpPr>
          <p:nvPr/>
        </p:nvCxnSpPr>
        <p:spPr>
          <a:xfrm>
            <a:off x="1303397" y="4278775"/>
            <a:ext cx="8888840" cy="2091210"/>
          </a:xfrm>
          <a:prstGeom prst="bentConnector3">
            <a:avLst>
              <a:gd name="adj1" fmla="val 12858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B100C97F-505A-DB26-AB0F-C3A974A57A37}"/>
              </a:ext>
            </a:extLst>
          </p:cNvPr>
          <p:cNvGrpSpPr/>
          <p:nvPr/>
        </p:nvGrpSpPr>
        <p:grpSpPr>
          <a:xfrm>
            <a:off x="8486660" y="1984040"/>
            <a:ext cx="1554248" cy="3789555"/>
            <a:chOff x="8390410" y="2272798"/>
            <a:chExt cx="1554248" cy="3789555"/>
          </a:xfrm>
        </p:grpSpPr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835DA5CE-136E-37BB-7FC1-B003B984AF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09" r="7840" b="1566"/>
            <a:stretch/>
          </p:blipFill>
          <p:spPr>
            <a:xfrm>
              <a:off x="8390410" y="2667798"/>
              <a:ext cx="1514104" cy="3394555"/>
            </a:xfrm>
            <a:prstGeom prst="rect">
              <a:avLst/>
            </a:prstGeom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8099DFB-BD23-7594-6DBE-9612C054F0BC}"/>
                </a:ext>
              </a:extLst>
            </p:cNvPr>
            <p:cNvSpPr txBox="1"/>
            <p:nvPr/>
          </p:nvSpPr>
          <p:spPr>
            <a:xfrm>
              <a:off x="8390410" y="2272798"/>
              <a:ext cx="1514103" cy="2769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sz="1200" dirty="0" err="1"/>
                <a:t>api_scoring</a:t>
              </a:r>
              <a:endParaRPr lang="fr-FR" sz="1200" dirty="0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538B6928-C118-CD90-181F-E8DE2D15E549}"/>
                </a:ext>
              </a:extLst>
            </p:cNvPr>
            <p:cNvSpPr txBox="1"/>
            <p:nvPr/>
          </p:nvSpPr>
          <p:spPr>
            <a:xfrm>
              <a:off x="8782554" y="2633192"/>
              <a:ext cx="1162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FFC000"/>
                  </a:solidFill>
                </a:rPr>
                <a:t>Vers HEROKU 1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0AD98FD6-7AFC-0434-2111-7A5F71DCBAFF}"/>
              </a:ext>
            </a:extLst>
          </p:cNvPr>
          <p:cNvGrpSpPr/>
          <p:nvPr/>
        </p:nvGrpSpPr>
        <p:grpSpPr>
          <a:xfrm>
            <a:off x="10192237" y="1984475"/>
            <a:ext cx="1560898" cy="4396348"/>
            <a:chOff x="10192237" y="2263608"/>
            <a:chExt cx="1560898" cy="4396348"/>
          </a:xfrm>
        </p:grpSpPr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882471EC-18A2-2C8B-20FA-A851611CB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92239" y="2655306"/>
              <a:ext cx="1560896" cy="4004650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49F66318-FE95-26CF-AE34-87AAAEA81DA5}"/>
                </a:ext>
              </a:extLst>
            </p:cNvPr>
            <p:cNvSpPr txBox="1"/>
            <p:nvPr/>
          </p:nvSpPr>
          <p:spPr>
            <a:xfrm>
              <a:off x="10192237" y="2263608"/>
              <a:ext cx="1560897" cy="2769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sz="1200" dirty="0" err="1"/>
                <a:t>dashboard</a:t>
              </a:r>
              <a:endParaRPr lang="fr-FR" sz="1200" dirty="0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C3968E97-E272-F026-8BD8-274BB2300637}"/>
                </a:ext>
              </a:extLst>
            </p:cNvPr>
            <p:cNvSpPr txBox="1"/>
            <p:nvPr/>
          </p:nvSpPr>
          <p:spPr>
            <a:xfrm>
              <a:off x="10591030" y="2785783"/>
              <a:ext cx="1162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FFC000"/>
                  </a:solidFill>
                </a:rPr>
                <a:t>Vers HEROKU 2</a:t>
              </a:r>
            </a:p>
          </p:txBody>
        </p:sp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8EAB7B4B-29CF-2AC9-64E3-509BD8450826}"/>
              </a:ext>
            </a:extLst>
          </p:cNvPr>
          <p:cNvSpPr txBox="1"/>
          <p:nvPr/>
        </p:nvSpPr>
        <p:spPr>
          <a:xfrm>
            <a:off x="2660360" y="1987410"/>
            <a:ext cx="5675839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Git Hub</a:t>
            </a:r>
          </a:p>
        </p:txBody>
      </p:sp>
    </p:spTree>
    <p:extLst>
      <p:ext uri="{BB962C8B-B14F-4D97-AF65-F5344CB8AC3E}">
        <p14:creationId xmlns:p14="http://schemas.microsoft.com/office/powerpoint/2010/main" val="25874546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Personnalisé 2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D7D7D5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{64BB7078-67DE-7841-918A-FE9079BC6FFA}tf10001123</Template>
  <TotalTime>26117</TotalTime>
  <Words>770</Words>
  <Application>Microsoft Macintosh PowerPoint</Application>
  <PresentationFormat>Grand écran</PresentationFormat>
  <Paragraphs>165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Calibri</vt:lpstr>
      <vt:lpstr>Century Gothic</vt:lpstr>
      <vt:lpstr>Gill Sans MT</vt:lpstr>
      <vt:lpstr>Wingdings</vt:lpstr>
      <vt:lpstr>Wingdings 2</vt:lpstr>
      <vt:lpstr>Dividende</vt:lpstr>
      <vt:lpstr>Implémentation du modèle de scoring</vt:lpstr>
      <vt:lpstr>Sommaire</vt:lpstr>
      <vt:lpstr>Présentation projet</vt:lpstr>
      <vt:lpstr>Présentation jeu de données</vt:lpstr>
      <vt:lpstr>Modélisation métriques</vt:lpstr>
      <vt:lpstr>Modelisation démarche 1/2</vt:lpstr>
      <vt:lpstr>Modelisation Démarche 2/2</vt:lpstr>
      <vt:lpstr>Modelisation Tracking des modèles</vt:lpstr>
      <vt:lpstr>Pipeline de déploiement Architecture</vt:lpstr>
      <vt:lpstr>Pipeline de déploiement Git</vt:lpstr>
      <vt:lpstr>Pipeline de déploiement Pytest</vt:lpstr>
      <vt:lpstr>Data Drift</vt:lpstr>
      <vt:lpstr>Dashboard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Implémentation du modèle de scoring</dc:title>
  <dc:creator>Elise Poupinet</dc:creator>
  <cp:lastModifiedBy>Elise Poupinet</cp:lastModifiedBy>
  <cp:revision>10</cp:revision>
  <dcterms:created xsi:type="dcterms:W3CDTF">2023-02-27T09:41:19Z</dcterms:created>
  <dcterms:modified xsi:type="dcterms:W3CDTF">2023-03-22T08:06:11Z</dcterms:modified>
</cp:coreProperties>
</file>