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8" r:id="rId1"/>
  </p:sldMasterIdLst>
  <p:notesMasterIdLst>
    <p:notesMasterId r:id="rId19"/>
  </p:notesMasterIdLst>
  <p:sldIdLst>
    <p:sldId id="256" r:id="rId2"/>
    <p:sldId id="263" r:id="rId3"/>
    <p:sldId id="264" r:id="rId4"/>
    <p:sldId id="265" r:id="rId5"/>
    <p:sldId id="266" r:id="rId6"/>
    <p:sldId id="267" r:id="rId7"/>
    <p:sldId id="268" r:id="rId8"/>
    <p:sldId id="269" r:id="rId9"/>
    <p:sldId id="270" r:id="rId10"/>
    <p:sldId id="271" r:id="rId11"/>
    <p:sldId id="274" r:id="rId12"/>
    <p:sldId id="277" r:id="rId13"/>
    <p:sldId id="273" r:id="rId14"/>
    <p:sldId id="276" r:id="rId15"/>
    <p:sldId id="272" r:id="rId16"/>
    <p:sldId id="259"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151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071"/>
    <p:restoredTop sz="94730"/>
  </p:normalViewPr>
  <p:slideViewPr>
    <p:cSldViewPr snapToGrid="0">
      <p:cViewPr varScale="1">
        <p:scale>
          <a:sx n="103" d="100"/>
          <a:sy n="103" d="100"/>
        </p:scale>
        <p:origin x="168"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.repartition()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strRef>
              <c:f>Feuil1!$C$2</c:f>
              <c:strCache>
                <c:ptCount val="1"/>
                <c:pt idx="0">
                  <c:v>temps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Feuil1!$B$3:$B$8</c:f>
              <c:numCache>
                <c:formatCode>General</c:formatCode>
                <c:ptCount val="6"/>
                <c:pt idx="0">
                  <c:v>0</c:v>
                </c:pt>
                <c:pt idx="1">
                  <c:v>1</c:v>
                </c:pt>
                <c:pt idx="2">
                  <c:v>2</c:v>
                </c:pt>
                <c:pt idx="3">
                  <c:v>4</c:v>
                </c:pt>
                <c:pt idx="4">
                  <c:v>8</c:v>
                </c:pt>
                <c:pt idx="5">
                  <c:v>16</c:v>
                </c:pt>
              </c:numCache>
            </c:numRef>
          </c:xVal>
          <c:yVal>
            <c:numRef>
              <c:f>Feuil1!$C$3:$C$8</c:f>
              <c:numCache>
                <c:formatCode>General</c:formatCode>
                <c:ptCount val="6"/>
                <c:pt idx="0">
                  <c:v>23</c:v>
                </c:pt>
                <c:pt idx="1">
                  <c:v>5</c:v>
                </c:pt>
                <c:pt idx="2">
                  <c:v>11</c:v>
                </c:pt>
                <c:pt idx="3">
                  <c:v>14</c:v>
                </c:pt>
                <c:pt idx="4">
                  <c:v>23</c:v>
                </c:pt>
                <c:pt idx="5">
                  <c:v>29</c:v>
                </c:pt>
              </c:numCache>
            </c:numRef>
          </c:yVal>
          <c:smooth val="0"/>
          <c:extLst>
            <c:ext xmlns:c16="http://schemas.microsoft.com/office/drawing/2014/chart" uri="{C3380CC4-5D6E-409C-BE32-E72D297353CC}">
              <c16:uniqueId val="{00000000-136B-0D4D-A0B2-BFD13A54CC6D}"/>
            </c:ext>
          </c:extLst>
        </c:ser>
        <c:dLbls>
          <c:showLegendKey val="0"/>
          <c:showVal val="0"/>
          <c:showCatName val="0"/>
          <c:showSerName val="0"/>
          <c:showPercent val="0"/>
          <c:showBubbleSize val="0"/>
        </c:dLbls>
        <c:axId val="492959776"/>
        <c:axId val="492961776"/>
      </c:scatterChart>
      <c:valAx>
        <c:axId val="4929597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Nombre de partitions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92961776"/>
        <c:crosses val="autoZero"/>
        <c:crossBetween val="midCat"/>
      </c:valAx>
      <c:valAx>
        <c:axId val="4929617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a:t>Temps en secondes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9295977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A80E6A-946A-FE44-8EB1-E70A753E1382}" type="datetimeFigureOut">
              <a:rPr lang="fr-FR" smtClean="0"/>
              <a:t>13/04/2023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6F29D-F2AC-284F-AE96-5105EA6CA91D}" type="slidenum">
              <a:rPr lang="fr-FR" smtClean="0"/>
              <a:t>‹N°›</a:t>
            </a:fld>
            <a:endParaRPr lang="fr-FR"/>
          </a:p>
        </p:txBody>
      </p:sp>
    </p:spTree>
    <p:extLst>
      <p:ext uri="{BB962C8B-B14F-4D97-AF65-F5344CB8AC3E}">
        <p14:creationId xmlns:p14="http://schemas.microsoft.com/office/powerpoint/2010/main" val="4038623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216F29D-F2AC-284F-AE96-5105EA6CA91D}" type="slidenum">
              <a:rPr lang="fr-FR" smtClean="0"/>
              <a:t>1</a:t>
            </a:fld>
            <a:endParaRPr lang="fr-FR"/>
          </a:p>
        </p:txBody>
      </p:sp>
    </p:spTree>
    <p:extLst>
      <p:ext uri="{BB962C8B-B14F-4D97-AF65-F5344CB8AC3E}">
        <p14:creationId xmlns:p14="http://schemas.microsoft.com/office/powerpoint/2010/main" val="123493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EC2 : </a:t>
            </a:r>
            <a:r>
              <a:rPr lang="fr-FR" dirty="0" err="1"/>
              <a:t>elastic</a:t>
            </a:r>
            <a:r>
              <a:rPr lang="fr-FR" dirty="0"/>
              <a:t> </a:t>
            </a:r>
            <a:r>
              <a:rPr lang="fr-FR" dirty="0" err="1"/>
              <a:t>compute</a:t>
            </a:r>
            <a:r>
              <a:rPr lang="fr-FR" dirty="0"/>
              <a:t> cloud</a:t>
            </a:r>
          </a:p>
        </p:txBody>
      </p:sp>
      <p:sp>
        <p:nvSpPr>
          <p:cNvPr id="4" name="Espace réservé du numéro de diapositive 3"/>
          <p:cNvSpPr>
            <a:spLocks noGrp="1"/>
          </p:cNvSpPr>
          <p:nvPr>
            <p:ph type="sldNum" sz="quarter" idx="5"/>
          </p:nvPr>
        </p:nvSpPr>
        <p:spPr/>
        <p:txBody>
          <a:bodyPr/>
          <a:lstStyle/>
          <a:p>
            <a:fld id="{8216F29D-F2AC-284F-AE96-5105EA6CA91D}" type="slidenum">
              <a:rPr lang="fr-FR" smtClean="0"/>
              <a:t>4</a:t>
            </a:fld>
            <a:endParaRPr lang="fr-FR"/>
          </a:p>
        </p:txBody>
      </p:sp>
    </p:spTree>
    <p:extLst>
      <p:ext uri="{BB962C8B-B14F-4D97-AF65-F5344CB8AC3E}">
        <p14:creationId xmlns:p14="http://schemas.microsoft.com/office/powerpoint/2010/main" val="3488828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333333"/>
                </a:solidFill>
                <a:effectLst/>
                <a:latin typeface="AmazonEmber"/>
              </a:rPr>
              <a:t>Les instances M5 offrent un équilibre entre le calcul, la mémoire et les ressources de réseaux pour un large éventail de charges de travail. Cela inclut les serveurs Web et d'applications, les bases de données de petite et moyenne tailles, le traitement en cluster</a:t>
            </a:r>
            <a:endParaRPr lang="fr-FR" dirty="0"/>
          </a:p>
        </p:txBody>
      </p:sp>
      <p:sp>
        <p:nvSpPr>
          <p:cNvPr id="4" name="Espace réservé du numéro de diapositive 3"/>
          <p:cNvSpPr>
            <a:spLocks noGrp="1"/>
          </p:cNvSpPr>
          <p:nvPr>
            <p:ph type="sldNum" sz="quarter" idx="5"/>
          </p:nvPr>
        </p:nvSpPr>
        <p:spPr/>
        <p:txBody>
          <a:bodyPr/>
          <a:lstStyle/>
          <a:p>
            <a:fld id="{8216F29D-F2AC-284F-AE96-5105EA6CA91D}" type="slidenum">
              <a:rPr lang="fr-FR" smtClean="0"/>
              <a:t>8</a:t>
            </a:fld>
            <a:endParaRPr lang="fr-FR"/>
          </a:p>
        </p:txBody>
      </p:sp>
    </p:spTree>
    <p:extLst>
      <p:ext uri="{BB962C8B-B14F-4D97-AF65-F5344CB8AC3E}">
        <p14:creationId xmlns:p14="http://schemas.microsoft.com/office/powerpoint/2010/main" val="2137211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216F29D-F2AC-284F-AE96-5105EA6CA91D}" type="slidenum">
              <a:rPr lang="fr-FR" smtClean="0"/>
              <a:t>9</a:t>
            </a:fld>
            <a:endParaRPr lang="fr-FR"/>
          </a:p>
        </p:txBody>
      </p:sp>
    </p:spTree>
    <p:extLst>
      <p:ext uri="{BB962C8B-B14F-4D97-AF65-F5344CB8AC3E}">
        <p14:creationId xmlns:p14="http://schemas.microsoft.com/office/powerpoint/2010/main" val="425438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err="1">
                <a:solidFill>
                  <a:srgbClr val="000000"/>
                </a:solidFill>
                <a:effectLst/>
                <a:latin typeface="Courier New" panose="02070309020205020404" pitchFamily="49" charset="0"/>
              </a:rPr>
              <a:t>spark.sql.shuffle.partitions</a:t>
            </a:r>
            <a:endParaRPr lang="fr-FR" dirty="0"/>
          </a:p>
        </p:txBody>
      </p:sp>
      <p:sp>
        <p:nvSpPr>
          <p:cNvPr id="4" name="Espace réservé du numéro de diapositive 3"/>
          <p:cNvSpPr>
            <a:spLocks noGrp="1"/>
          </p:cNvSpPr>
          <p:nvPr>
            <p:ph type="sldNum" sz="quarter" idx="5"/>
          </p:nvPr>
        </p:nvSpPr>
        <p:spPr/>
        <p:txBody>
          <a:bodyPr/>
          <a:lstStyle/>
          <a:p>
            <a:fld id="{8216F29D-F2AC-284F-AE96-5105EA6CA91D}" type="slidenum">
              <a:rPr lang="fr-FR" smtClean="0"/>
              <a:t>12</a:t>
            </a:fld>
            <a:endParaRPr lang="fr-FR"/>
          </a:p>
        </p:txBody>
      </p:sp>
    </p:spTree>
    <p:extLst>
      <p:ext uri="{BB962C8B-B14F-4D97-AF65-F5344CB8AC3E}">
        <p14:creationId xmlns:p14="http://schemas.microsoft.com/office/powerpoint/2010/main" val="456491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216F29D-F2AC-284F-AE96-5105EA6CA91D}" type="slidenum">
              <a:rPr lang="fr-FR" smtClean="0"/>
              <a:t>15</a:t>
            </a:fld>
            <a:endParaRPr lang="fr-FR"/>
          </a:p>
        </p:txBody>
      </p:sp>
    </p:spTree>
    <p:extLst>
      <p:ext uri="{BB962C8B-B14F-4D97-AF65-F5344CB8AC3E}">
        <p14:creationId xmlns:p14="http://schemas.microsoft.com/office/powerpoint/2010/main" val="37989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89213" y="2063496"/>
            <a:ext cx="8915399" cy="2262781"/>
          </a:xfrm>
          <a:prstGeom prst="rect">
            <a:avLst/>
          </a:prstGeom>
        </p:spPr>
        <p:txBody>
          <a:bodyPr anchor="b">
            <a:normAutofit/>
          </a:bodyPr>
          <a:lstStyle>
            <a:lvl1pPr>
              <a:defRPr sz="3500"/>
            </a:lvl1pPr>
          </a:lstStyle>
          <a:p>
            <a:r>
              <a:rPr lang="fr-FR" dirty="0"/>
              <a:t>Reconnaissance d’image</a:t>
            </a:r>
            <a:endParaRPr lang="en-US" dirty="0"/>
          </a:p>
        </p:txBody>
      </p:sp>
      <p:sp>
        <p:nvSpPr>
          <p:cNvPr id="3" name="Subtitle 2"/>
          <p:cNvSpPr>
            <a:spLocks noGrp="1"/>
          </p:cNvSpPr>
          <p:nvPr>
            <p:ph type="subTitle" idx="1" hasCustomPrompt="1"/>
          </p:nvPr>
        </p:nvSpPr>
        <p:spPr>
          <a:xfrm>
            <a:off x="2589213" y="4448195"/>
            <a:ext cx="8915399" cy="1126283"/>
          </a:xfrm>
        </p:spPr>
        <p:txBody>
          <a:bodyPr anchor="t">
            <a:normAutofit/>
          </a:bodyPr>
          <a:lstStyle>
            <a:lvl1pPr marL="0" indent="0" algn="l">
              <a:buNone/>
              <a:defRPr sz="3500">
                <a:solidFill>
                  <a:srgbClr val="62151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Déploiement du modèle dans le cloud</a:t>
            </a:r>
            <a:endParaRPr lang="en-US" dirty="0"/>
          </a:p>
        </p:txBody>
      </p:sp>
      <p:sp>
        <p:nvSpPr>
          <p:cNvPr id="4" name="Date Placeholder 3"/>
          <p:cNvSpPr>
            <a:spLocks noGrp="1"/>
          </p:cNvSpPr>
          <p:nvPr>
            <p:ph type="dt" sz="half" idx="10"/>
          </p:nvPr>
        </p:nvSpPr>
        <p:spPr/>
        <p:txBody>
          <a:bodyPr/>
          <a:lstStyle/>
          <a:p>
            <a:fld id="{E2A11C48-3B82-344C-8E82-CAD7168E0B08}" type="datetimeFigureOut">
              <a:rPr lang="fr-FR" smtClean="0"/>
              <a:t>12/04/2023</a:t>
            </a:fld>
            <a:endParaRPr lang="fr-FR"/>
          </a:p>
        </p:txBody>
      </p:sp>
      <p:sp>
        <p:nvSpPr>
          <p:cNvPr id="5" name="Footer Placeholder 4"/>
          <p:cNvSpPr>
            <a:spLocks noGrp="1"/>
          </p:cNvSpPr>
          <p:nvPr>
            <p:ph type="ftr" sz="quarter" idx="11"/>
          </p:nvPr>
        </p:nvSpPr>
        <p:spPr/>
        <p:txBody>
          <a:bodyPr/>
          <a:lstStyle/>
          <a:p>
            <a:endParaRPr lang="fr-FR" dirty="0"/>
          </a:p>
        </p:txBody>
      </p:sp>
      <p:pic>
        <p:nvPicPr>
          <p:cNvPr id="10" name="Image 9">
            <a:extLst>
              <a:ext uri="{FF2B5EF4-FFF2-40B4-BE49-F238E27FC236}">
                <a16:creationId xmlns:a16="http://schemas.microsoft.com/office/drawing/2014/main" id="{9439F915-9D08-E63F-1C00-7E1EBDF7F57B}"/>
              </a:ext>
            </a:extLst>
          </p:cNvPr>
          <p:cNvPicPr>
            <a:picLocks noChangeAspect="1"/>
          </p:cNvPicPr>
          <p:nvPr userDrawn="1"/>
        </p:nvPicPr>
        <p:blipFill>
          <a:blip r:embed="rId2"/>
          <a:stretch>
            <a:fillRect/>
          </a:stretch>
        </p:blipFill>
        <p:spPr>
          <a:xfrm>
            <a:off x="5967412" y="1223371"/>
            <a:ext cx="2159000" cy="1714500"/>
          </a:xfrm>
          <a:prstGeom prst="rect">
            <a:avLst/>
          </a:prstGeom>
        </p:spPr>
      </p:pic>
      <p:sp>
        <p:nvSpPr>
          <p:cNvPr id="11" name="Rectangle 10">
            <a:extLst>
              <a:ext uri="{FF2B5EF4-FFF2-40B4-BE49-F238E27FC236}">
                <a16:creationId xmlns:a16="http://schemas.microsoft.com/office/drawing/2014/main" id="{0D8ECB10-6023-C823-CC35-87ADACF884E7}"/>
              </a:ext>
            </a:extLst>
          </p:cNvPr>
          <p:cNvSpPr/>
          <p:nvPr userDrawn="1"/>
        </p:nvSpPr>
        <p:spPr>
          <a:xfrm>
            <a:off x="217182" y="0"/>
            <a:ext cx="2005583"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1D188810-6EAB-5AB8-E563-62637376CCBD}"/>
              </a:ext>
            </a:extLst>
          </p:cNvPr>
          <p:cNvSpPr/>
          <p:nvPr userDrawn="1"/>
        </p:nvSpPr>
        <p:spPr>
          <a:xfrm>
            <a:off x="2225906" y="0"/>
            <a:ext cx="10015729" cy="1255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13">
            <a:extLst>
              <a:ext uri="{FF2B5EF4-FFF2-40B4-BE49-F238E27FC236}">
                <a16:creationId xmlns:a16="http://schemas.microsoft.com/office/drawing/2014/main" id="{B85CC9CE-0863-B9CF-F1D3-C6052DC99F39}"/>
              </a:ext>
            </a:extLst>
          </p:cNvPr>
          <p:cNvCxnSpPr>
            <a:cxnSpLocks/>
          </p:cNvCxnSpPr>
          <p:nvPr userDrawn="1"/>
        </p:nvCxnSpPr>
        <p:spPr>
          <a:xfrm>
            <a:off x="2589212" y="4448195"/>
            <a:ext cx="8915400"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Freeform 11">
            <a:extLst>
              <a:ext uri="{FF2B5EF4-FFF2-40B4-BE49-F238E27FC236}">
                <a16:creationId xmlns:a16="http://schemas.microsoft.com/office/drawing/2014/main" id="{434FDBBD-1B57-F3E9-FA1F-2346068F5350}"/>
              </a:ext>
            </a:extLst>
          </p:cNvPr>
          <p:cNvSpPr/>
          <p:nvPr userDrawn="1"/>
        </p:nvSpPr>
        <p:spPr bwMode="auto">
          <a:xfrm flipV="1">
            <a:off x="0" y="419454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621516"/>
          </a:solidFill>
          <a:ln>
            <a:noFill/>
          </a:ln>
        </p:spPr>
      </p:sp>
    </p:spTree>
    <p:extLst>
      <p:ext uri="{BB962C8B-B14F-4D97-AF65-F5344CB8AC3E}">
        <p14:creationId xmlns:p14="http://schemas.microsoft.com/office/powerpoint/2010/main" val="87704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a:prstGeom prst="rect">
            <a:avLst/>
          </a:prstGeo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2A11C48-3B82-344C-8E82-CAD7168E0B08}" type="datetimeFigureOut">
              <a:rPr lang="fr-FR" smtClean="0"/>
              <a:t>12/04/2023</a:t>
            </a:fld>
            <a:endParaRPr lang="fr-FR"/>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988E2606-CD8B-0C43-B171-B01EAE685CE3}" type="slidenum">
              <a:rPr lang="fr-FR" smtClean="0"/>
              <a:t>‹N°›</a:t>
            </a:fld>
            <a:endParaRPr lang="fr-FR"/>
          </a:p>
        </p:txBody>
      </p:sp>
    </p:spTree>
    <p:extLst>
      <p:ext uri="{BB962C8B-B14F-4D97-AF65-F5344CB8AC3E}">
        <p14:creationId xmlns:p14="http://schemas.microsoft.com/office/powerpoint/2010/main" val="3502827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a:prstGeom prst="rect">
            <a:avLst/>
          </a:prstGeo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2A11C48-3B82-344C-8E82-CAD7168E0B08}" type="datetimeFigureOut">
              <a:rPr lang="fr-FR" smtClean="0"/>
              <a:t>12/04/2023</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988E2606-CD8B-0C43-B171-B01EAE685CE3}" type="slidenum">
              <a:rPr lang="fr-FR" smtClean="0"/>
              <a:t>‹N°›</a:t>
            </a:fld>
            <a:endParaRPr lang="fr-FR"/>
          </a:p>
        </p:txBody>
      </p:sp>
    </p:spTree>
    <p:extLst>
      <p:ext uri="{BB962C8B-B14F-4D97-AF65-F5344CB8AC3E}">
        <p14:creationId xmlns:p14="http://schemas.microsoft.com/office/powerpoint/2010/main" val="79969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a:prstGeom prst="rect">
            <a:avLst/>
          </a:prstGeo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2A11C48-3B82-344C-8E82-CAD7168E0B08}" type="datetimeFigureOut">
              <a:rPr lang="fr-FR" smtClean="0"/>
              <a:t>12/04/2023</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988E2606-CD8B-0C43-B171-B01EAE685CE3}"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1941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a:prstGeom prst="rect">
            <a:avLst/>
          </a:prstGeo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E2A11C48-3B82-344C-8E82-CAD7168E0B08}" type="datetimeFigureOut">
              <a:rPr lang="fr-FR" smtClean="0"/>
              <a:t>12/04/2023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988E2606-CD8B-0C43-B171-B01EAE685CE3}" type="slidenum">
              <a:rPr lang="fr-FR" smtClean="0"/>
              <a:t>‹N°›</a:t>
            </a:fld>
            <a:endParaRPr lang="fr-FR"/>
          </a:p>
        </p:txBody>
      </p:sp>
    </p:spTree>
    <p:extLst>
      <p:ext uri="{BB962C8B-B14F-4D97-AF65-F5344CB8AC3E}">
        <p14:creationId xmlns:p14="http://schemas.microsoft.com/office/powerpoint/2010/main" val="3768000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a:prstGeom prst="rect">
            <a:avLst/>
          </a:prstGeo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E2A11C48-3B82-344C-8E82-CAD7168E0B08}" type="datetimeFigureOut">
              <a:rPr lang="fr-FR" smtClean="0"/>
              <a:t>12/04/2023</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988E2606-CD8B-0C43-B171-B01EAE685CE3}"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5657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a:prstGeom prst="rect">
            <a:avLst/>
          </a:prstGeo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E2A11C48-3B82-344C-8E82-CAD7168E0B08}" type="datetimeFigureOut">
              <a:rPr lang="fr-FR" smtClean="0"/>
              <a:t>12/04/2023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621516"/>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988E2606-CD8B-0C43-B171-B01EAE685CE3}" type="slidenum">
              <a:rPr lang="fr-FR" smtClean="0"/>
              <a:t>‹N°›</a:t>
            </a:fld>
            <a:endParaRPr lang="fr-FR"/>
          </a:p>
        </p:txBody>
      </p:sp>
    </p:spTree>
    <p:extLst>
      <p:ext uri="{BB962C8B-B14F-4D97-AF65-F5344CB8AC3E}">
        <p14:creationId xmlns:p14="http://schemas.microsoft.com/office/powerpoint/2010/main" val="4291356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89213" y="2514600"/>
            <a:ext cx="8915399" cy="2262781"/>
          </a:xfrm>
          <a:prstGeom prst="rect">
            <a:avLst/>
          </a:prstGeom>
        </p:spPr>
        <p:txBody>
          <a:bodyPr anchor="b">
            <a:normAutofit/>
          </a:bodyPr>
          <a:lstStyle>
            <a:lvl1pPr>
              <a:defRPr sz="3500"/>
            </a:lvl1pPr>
          </a:lstStyle>
          <a:p>
            <a:r>
              <a:rPr lang="fr-FR" dirty="0"/>
              <a:t>Reconnaissance d’image</a:t>
            </a:r>
            <a:endParaRPr lang="en-US" dirty="0"/>
          </a:p>
        </p:txBody>
      </p:sp>
      <p:sp>
        <p:nvSpPr>
          <p:cNvPr id="3" name="Subtitle 2"/>
          <p:cNvSpPr>
            <a:spLocks noGrp="1"/>
          </p:cNvSpPr>
          <p:nvPr>
            <p:ph type="subTitle" idx="1" hasCustomPrompt="1"/>
          </p:nvPr>
        </p:nvSpPr>
        <p:spPr>
          <a:xfrm>
            <a:off x="2589213" y="4777379"/>
            <a:ext cx="8915399" cy="1126283"/>
          </a:xfrm>
        </p:spPr>
        <p:txBody>
          <a:bodyPr anchor="t">
            <a:normAutofit/>
          </a:bodyPr>
          <a:lstStyle>
            <a:lvl1pPr marL="0" indent="0" algn="l">
              <a:buNone/>
              <a:defRPr sz="3500">
                <a:solidFill>
                  <a:srgbClr val="62151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Déploiement du modèle dans le cloud</a:t>
            </a:r>
            <a:endParaRPr lang="en-US" dirty="0"/>
          </a:p>
        </p:txBody>
      </p:sp>
      <p:sp>
        <p:nvSpPr>
          <p:cNvPr id="4" name="Date Placeholder 3"/>
          <p:cNvSpPr>
            <a:spLocks noGrp="1"/>
          </p:cNvSpPr>
          <p:nvPr>
            <p:ph type="dt" sz="half" idx="10"/>
          </p:nvPr>
        </p:nvSpPr>
        <p:spPr/>
        <p:txBody>
          <a:bodyPr/>
          <a:lstStyle/>
          <a:p>
            <a:fld id="{E2A11C48-3B82-344C-8E82-CAD7168E0B08}" type="datetimeFigureOut">
              <a:rPr lang="fr-FR" smtClean="0"/>
              <a:t>12/04/2023</a:t>
            </a:fld>
            <a:endParaRPr lang="fr-FR"/>
          </a:p>
        </p:txBody>
      </p:sp>
      <p:sp>
        <p:nvSpPr>
          <p:cNvPr id="5" name="Footer Placeholder 4"/>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161429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316736"/>
            <a:ext cx="8915400" cy="459448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8" name="Freeform 11"/>
          <p:cNvSpPr/>
          <p:nvPr/>
        </p:nvSpPr>
        <p:spPr bwMode="auto">
          <a:xfrm flipV="1">
            <a:off x="0" y="160982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621516"/>
          </a:solidFill>
          <a:ln>
            <a:noFill/>
          </a:ln>
        </p:spPr>
      </p:sp>
      <p:sp>
        <p:nvSpPr>
          <p:cNvPr id="2" name="Espace réservé de la date 1">
            <a:extLst>
              <a:ext uri="{FF2B5EF4-FFF2-40B4-BE49-F238E27FC236}">
                <a16:creationId xmlns:a16="http://schemas.microsoft.com/office/drawing/2014/main" id="{2D37245E-75BB-94B6-E628-4B9124159E33}"/>
              </a:ext>
            </a:extLst>
          </p:cNvPr>
          <p:cNvSpPr>
            <a:spLocks noGrp="1"/>
          </p:cNvSpPr>
          <p:nvPr>
            <p:ph type="dt" sz="half" idx="10"/>
          </p:nvPr>
        </p:nvSpPr>
        <p:spPr/>
        <p:txBody>
          <a:bodyPr/>
          <a:lstStyle/>
          <a:p>
            <a:fld id="{E2A11C48-3B82-344C-8E82-CAD7168E0B08}" type="datetimeFigureOut">
              <a:rPr lang="fr-FR" smtClean="0"/>
              <a:t>14/04/2023</a:t>
            </a:fld>
            <a:endParaRPr lang="fr-FR"/>
          </a:p>
        </p:txBody>
      </p:sp>
      <p:sp>
        <p:nvSpPr>
          <p:cNvPr id="7" name="Espace réservé du pied de page 6">
            <a:extLst>
              <a:ext uri="{FF2B5EF4-FFF2-40B4-BE49-F238E27FC236}">
                <a16:creationId xmlns:a16="http://schemas.microsoft.com/office/drawing/2014/main" id="{1FE18551-4A4B-63DF-26CE-15B63DD7809F}"/>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id="{D8FBC939-EBF3-76B3-5186-53CDF268E39A}"/>
              </a:ext>
            </a:extLst>
          </p:cNvPr>
          <p:cNvSpPr>
            <a:spLocks noGrp="1"/>
          </p:cNvSpPr>
          <p:nvPr>
            <p:ph type="sldNum" sz="quarter" idx="12"/>
          </p:nvPr>
        </p:nvSpPr>
        <p:spPr>
          <a:xfrm>
            <a:off x="247135" y="1680914"/>
            <a:ext cx="1173892" cy="365125"/>
          </a:xfrm>
        </p:spPr>
        <p:txBody>
          <a:bodyPr/>
          <a:lstStyle/>
          <a:p>
            <a:fld id="{988E2606-CD8B-0C43-B171-B01EAE685CE3}" type="slidenum">
              <a:rPr lang="fr-FR" smtClean="0"/>
              <a:t>‹N°›</a:t>
            </a:fld>
            <a:r>
              <a:rPr lang="fr-FR" dirty="0"/>
              <a:t>/15</a:t>
            </a:r>
          </a:p>
        </p:txBody>
      </p:sp>
    </p:spTree>
    <p:extLst>
      <p:ext uri="{BB962C8B-B14F-4D97-AF65-F5344CB8AC3E}">
        <p14:creationId xmlns:p14="http://schemas.microsoft.com/office/powerpoint/2010/main" val="3179931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a:prstGeom prst="rect">
            <a:avLst/>
          </a:prstGeo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2A11C48-3B82-344C-8E82-CAD7168E0B08}" type="datetimeFigureOut">
              <a:rPr lang="fr-FR" smtClean="0"/>
              <a:t>12/04/2023</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621516"/>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988E2606-CD8B-0C43-B171-B01EAE685CE3}" type="slidenum">
              <a:rPr lang="fr-FR" smtClean="0"/>
              <a:t>‹N°›</a:t>
            </a:fld>
            <a:endParaRPr lang="fr-FR"/>
          </a:p>
        </p:txBody>
      </p:sp>
    </p:spTree>
    <p:extLst>
      <p:ext uri="{BB962C8B-B14F-4D97-AF65-F5344CB8AC3E}">
        <p14:creationId xmlns:p14="http://schemas.microsoft.com/office/powerpoint/2010/main" val="1085538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2592924" y="624110"/>
            <a:ext cx="8911687" cy="1280890"/>
          </a:xfrm>
          <a:prstGeom prst="rect">
            <a:avLst/>
          </a:prstGeom>
        </p:spPr>
        <p:txBody>
          <a:bodyPr/>
          <a:lstStyle/>
          <a:p>
            <a:r>
              <a:rPr lang="fr-FR" dirty="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2A11C48-3B82-344C-8E82-CAD7168E0B08}" type="datetimeFigureOut">
              <a:rPr lang="fr-FR" smtClean="0"/>
              <a:t>12/04/2023</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621516"/>
          </a:solidFill>
          <a:ln>
            <a:noFill/>
          </a:ln>
        </p:spPr>
      </p:sp>
      <p:sp>
        <p:nvSpPr>
          <p:cNvPr id="11" name="Slide Number Placeholder 5"/>
          <p:cNvSpPr>
            <a:spLocks noGrp="1"/>
          </p:cNvSpPr>
          <p:nvPr>
            <p:ph type="sldNum" sz="quarter" idx="12"/>
          </p:nvPr>
        </p:nvSpPr>
        <p:spPr>
          <a:xfrm>
            <a:off x="531812" y="787782"/>
            <a:ext cx="779767" cy="365125"/>
          </a:xfrm>
          <a:prstGeom prst="rect">
            <a:avLst/>
          </a:prstGeom>
        </p:spPr>
        <p:txBody>
          <a:bodyPr/>
          <a:lstStyle/>
          <a:p>
            <a:fld id="{988E2606-CD8B-0C43-B171-B01EAE685CE3}" type="slidenum">
              <a:rPr lang="fr-FR" smtClean="0"/>
              <a:t>‹N°›</a:t>
            </a:fld>
            <a:endParaRPr lang="fr-FR"/>
          </a:p>
        </p:txBody>
      </p:sp>
    </p:spTree>
    <p:extLst>
      <p:ext uri="{BB962C8B-B14F-4D97-AF65-F5344CB8AC3E}">
        <p14:creationId xmlns:p14="http://schemas.microsoft.com/office/powerpoint/2010/main" val="40014205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13"/>
          <p:cNvSpPr>
            <a:spLocks noGrp="1"/>
          </p:cNvSpPr>
          <p:nvPr>
            <p:ph type="title"/>
          </p:nvPr>
        </p:nvSpPr>
        <p:spPr>
          <a:xfrm>
            <a:off x="2592924" y="624110"/>
            <a:ext cx="8911687" cy="1280890"/>
          </a:xfrm>
          <a:prstGeom prst="rect">
            <a:avLst/>
          </a:prstGeom>
        </p:spPr>
        <p:txBody>
          <a:bodyPr/>
          <a:lstStyle/>
          <a:p>
            <a:r>
              <a:rPr lang="fr-FR" dirty="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2A11C48-3B82-344C-8E82-CAD7168E0B08}" type="datetimeFigureOut">
              <a:rPr lang="fr-FR" smtClean="0"/>
              <a:t>12/04/2023</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621516"/>
          </a:solidFill>
          <a:ln>
            <a:noFill/>
          </a:ln>
        </p:spPr>
      </p:sp>
      <p:sp>
        <p:nvSpPr>
          <p:cNvPr id="13" name="Slide Number Placeholder 5"/>
          <p:cNvSpPr>
            <a:spLocks noGrp="1"/>
          </p:cNvSpPr>
          <p:nvPr>
            <p:ph type="sldNum" sz="quarter" idx="12"/>
          </p:nvPr>
        </p:nvSpPr>
        <p:spPr>
          <a:xfrm>
            <a:off x="531812" y="787782"/>
            <a:ext cx="779767" cy="365125"/>
          </a:xfrm>
          <a:prstGeom prst="rect">
            <a:avLst/>
          </a:prstGeom>
        </p:spPr>
        <p:txBody>
          <a:bodyPr/>
          <a:lstStyle/>
          <a:p>
            <a:fld id="{988E2606-CD8B-0C43-B171-B01EAE685CE3}" type="slidenum">
              <a:rPr lang="fr-FR" smtClean="0"/>
              <a:t>‹N°›</a:t>
            </a:fld>
            <a:endParaRPr lang="fr-FR"/>
          </a:p>
        </p:txBody>
      </p:sp>
    </p:spTree>
    <p:extLst>
      <p:ext uri="{BB962C8B-B14F-4D97-AF65-F5344CB8AC3E}">
        <p14:creationId xmlns:p14="http://schemas.microsoft.com/office/powerpoint/2010/main" val="1157645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280890"/>
          </a:xfrm>
          <a:prstGeom prst="rect">
            <a:avLst/>
          </a:prstGeo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2A11C48-3B82-344C-8E82-CAD7168E0B08}" type="datetimeFigureOut">
              <a:rPr lang="fr-FR" smtClean="0"/>
              <a:t>12/04/2023</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621516"/>
          </a:solidFill>
          <a:ln>
            <a:noFill/>
          </a:ln>
        </p:spPr>
      </p:sp>
      <p:sp>
        <p:nvSpPr>
          <p:cNvPr id="5" name="Slide Number Placeholder 4"/>
          <p:cNvSpPr>
            <a:spLocks noGrp="1"/>
          </p:cNvSpPr>
          <p:nvPr>
            <p:ph type="sldNum" sz="quarter" idx="12"/>
          </p:nvPr>
        </p:nvSpPr>
        <p:spPr>
          <a:xfrm>
            <a:off x="531812" y="787782"/>
            <a:ext cx="779767" cy="365125"/>
          </a:xfrm>
          <a:prstGeom prst="rect">
            <a:avLst/>
          </a:prstGeom>
        </p:spPr>
        <p:txBody>
          <a:bodyPr/>
          <a:lstStyle/>
          <a:p>
            <a:fld id="{988E2606-CD8B-0C43-B171-B01EAE685CE3}" type="slidenum">
              <a:rPr lang="fr-FR" smtClean="0"/>
              <a:t>‹N°›</a:t>
            </a:fld>
            <a:endParaRPr lang="fr-FR"/>
          </a:p>
        </p:txBody>
      </p:sp>
    </p:spTree>
    <p:extLst>
      <p:ext uri="{BB962C8B-B14F-4D97-AF65-F5344CB8AC3E}">
        <p14:creationId xmlns:p14="http://schemas.microsoft.com/office/powerpoint/2010/main" val="1605644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A11C48-3B82-344C-8E82-CAD7168E0B08}" type="datetimeFigureOut">
              <a:rPr lang="fr-FR" smtClean="0"/>
              <a:t>12/04/2023</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621516"/>
          </a:solidFill>
          <a:ln>
            <a:noFill/>
          </a:ln>
        </p:spPr>
      </p:sp>
      <p:sp>
        <p:nvSpPr>
          <p:cNvPr id="4" name="Slide Number Placeholder 3"/>
          <p:cNvSpPr>
            <a:spLocks noGrp="1"/>
          </p:cNvSpPr>
          <p:nvPr>
            <p:ph type="sldNum" sz="quarter" idx="12"/>
          </p:nvPr>
        </p:nvSpPr>
        <p:spPr>
          <a:xfrm>
            <a:off x="531812" y="787782"/>
            <a:ext cx="779767" cy="365125"/>
          </a:xfrm>
          <a:prstGeom prst="rect">
            <a:avLst/>
          </a:prstGeom>
        </p:spPr>
        <p:txBody>
          <a:bodyPr/>
          <a:lstStyle/>
          <a:p>
            <a:fld id="{988E2606-CD8B-0C43-B171-B01EAE685CE3}" type="slidenum">
              <a:rPr lang="fr-FR" smtClean="0"/>
              <a:t>‹N°›</a:t>
            </a:fld>
            <a:endParaRPr lang="fr-FR"/>
          </a:p>
        </p:txBody>
      </p:sp>
    </p:spTree>
    <p:extLst>
      <p:ext uri="{BB962C8B-B14F-4D97-AF65-F5344CB8AC3E}">
        <p14:creationId xmlns:p14="http://schemas.microsoft.com/office/powerpoint/2010/main" val="2835700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a:prstGeom prst="rect">
            <a:avLst/>
          </a:prstGeo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2A11C48-3B82-344C-8E82-CAD7168E0B08}" type="datetimeFigureOut">
              <a:rPr lang="fr-FR" smtClean="0"/>
              <a:t>12/04/2023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621516"/>
          </a:solidFill>
          <a:ln>
            <a:noFill/>
          </a:ln>
        </p:spPr>
      </p:sp>
      <p:sp>
        <p:nvSpPr>
          <p:cNvPr id="7" name="Slide Number Placeholder 6"/>
          <p:cNvSpPr>
            <a:spLocks noGrp="1"/>
          </p:cNvSpPr>
          <p:nvPr>
            <p:ph type="sldNum" sz="quarter" idx="12"/>
          </p:nvPr>
        </p:nvSpPr>
        <p:spPr>
          <a:xfrm>
            <a:off x="531812" y="787782"/>
            <a:ext cx="779767" cy="365125"/>
          </a:xfrm>
          <a:prstGeom prst="rect">
            <a:avLst/>
          </a:prstGeom>
        </p:spPr>
        <p:txBody>
          <a:bodyPr/>
          <a:lstStyle/>
          <a:p>
            <a:fld id="{988E2606-CD8B-0C43-B171-B01EAE685CE3}" type="slidenum">
              <a:rPr lang="fr-FR" smtClean="0"/>
              <a:t>‹N°›</a:t>
            </a:fld>
            <a:endParaRPr lang="fr-FR"/>
          </a:p>
        </p:txBody>
      </p:sp>
    </p:spTree>
    <p:extLst>
      <p:ext uri="{BB962C8B-B14F-4D97-AF65-F5344CB8AC3E}">
        <p14:creationId xmlns:p14="http://schemas.microsoft.com/office/powerpoint/2010/main" val="202913444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microsoft.com/office/2007/relationships/hdphoto" Target="../media/hdphoto2.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e 7">
            <a:extLst>
              <a:ext uri="{FF2B5EF4-FFF2-40B4-BE49-F238E27FC236}">
                <a16:creationId xmlns:a16="http://schemas.microsoft.com/office/drawing/2014/main" id="{00ACFC62-3E3D-B68D-E55C-E80CCF012D78}"/>
              </a:ext>
            </a:extLst>
          </p:cNvPr>
          <p:cNvGrpSpPr/>
          <p:nvPr userDrawn="1"/>
        </p:nvGrpSpPr>
        <p:grpSpPr>
          <a:xfrm>
            <a:off x="0" y="-17386"/>
            <a:ext cx="12207134" cy="6880675"/>
            <a:chOff x="-15134" y="-13448"/>
            <a:chExt cx="12207134" cy="6880675"/>
          </a:xfrm>
          <a:solidFill>
            <a:schemeClr val="bg1">
              <a:lumMod val="65000"/>
            </a:schemeClr>
          </a:solidFill>
        </p:grpSpPr>
        <p:sp>
          <p:nvSpPr>
            <p:cNvPr id="37" name="Rectangle 36">
              <a:extLst>
                <a:ext uri="{FF2B5EF4-FFF2-40B4-BE49-F238E27FC236}">
                  <a16:creationId xmlns:a16="http://schemas.microsoft.com/office/drawing/2014/main" id="{83F65544-FF83-A7AE-2EEB-9E7F75812D82}"/>
                </a:ext>
              </a:extLst>
            </p:cNvPr>
            <p:cNvSpPr/>
            <p:nvPr userDrawn="1"/>
          </p:nvSpPr>
          <p:spPr>
            <a:xfrm>
              <a:off x="-15134" y="-13448"/>
              <a:ext cx="2071688" cy="68806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a:extLst>
                <a:ext uri="{FF2B5EF4-FFF2-40B4-BE49-F238E27FC236}">
                  <a16:creationId xmlns:a16="http://schemas.microsoft.com/office/drawing/2014/main" id="{3CAFB15B-6DD1-9831-6E05-73387D91C26A}"/>
                </a:ext>
              </a:extLst>
            </p:cNvPr>
            <p:cNvSpPr/>
            <p:nvPr userDrawn="1"/>
          </p:nvSpPr>
          <p:spPr>
            <a:xfrm>
              <a:off x="1827186" y="466795"/>
              <a:ext cx="1086033" cy="111939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35">
              <a:extLst>
                <a:ext uri="{FF2B5EF4-FFF2-40B4-BE49-F238E27FC236}">
                  <a16:creationId xmlns:a16="http://schemas.microsoft.com/office/drawing/2014/main" id="{5DCF2E85-3400-8C23-D928-A255CC5B53FB}"/>
                </a:ext>
              </a:extLst>
            </p:cNvPr>
            <p:cNvSpPr/>
            <p:nvPr userDrawn="1"/>
          </p:nvSpPr>
          <p:spPr>
            <a:xfrm>
              <a:off x="1788459" y="-13447"/>
              <a:ext cx="10403541" cy="85164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fr-FR" dirty="0"/>
            </a:p>
          </p:txBody>
        </p:sp>
      </p:grpSp>
      <p:sp>
        <p:nvSpPr>
          <p:cNvPr id="48" name="Ellipse 47">
            <a:extLst>
              <a:ext uri="{FF2B5EF4-FFF2-40B4-BE49-F238E27FC236}">
                <a16:creationId xmlns:a16="http://schemas.microsoft.com/office/drawing/2014/main" id="{CBA98AA2-D2AB-5297-E467-4DEC0A8E8E8C}"/>
              </a:ext>
            </a:extLst>
          </p:cNvPr>
          <p:cNvSpPr/>
          <p:nvPr userDrawn="1"/>
        </p:nvSpPr>
        <p:spPr>
          <a:xfrm>
            <a:off x="2079298" y="836445"/>
            <a:ext cx="1584960" cy="1584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2A11C48-3B82-344C-8E82-CAD7168E0B08}" type="datetimeFigureOut">
              <a:rPr lang="fr-FR" smtClean="0"/>
              <a:t>12/04/2023</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88E2606-CD8B-0C43-B171-B01EAE685CE3}" type="slidenum">
              <a:rPr lang="fr-FR" smtClean="0"/>
              <a:t>‹N°›</a:t>
            </a:fld>
            <a:endParaRPr lang="fr-FR" dirty="0"/>
          </a:p>
        </p:txBody>
      </p:sp>
      <p:sp>
        <p:nvSpPr>
          <p:cNvPr id="7" name="Rectangle 6"/>
          <p:cNvSpPr/>
          <p:nvPr/>
        </p:nvSpPr>
        <p:spPr>
          <a:xfrm>
            <a:off x="0" y="-468"/>
            <a:ext cx="182880" cy="6858000"/>
          </a:xfrm>
          <a:prstGeom prst="rect">
            <a:avLst/>
          </a:prstGeom>
          <a:solidFill>
            <a:srgbClr val="621516"/>
          </a:solidFill>
          <a:ln>
            <a:noFill/>
          </a:ln>
          <a:effectLst/>
        </p:spPr>
        <p:style>
          <a:lnRef idx="1">
            <a:schemeClr val="accent1"/>
          </a:lnRef>
          <a:fillRef idx="3">
            <a:schemeClr val="accent1"/>
          </a:fillRef>
          <a:effectRef idx="2">
            <a:schemeClr val="accent1"/>
          </a:effectRef>
          <a:fontRef idx="minor">
            <a:schemeClr val="lt1"/>
          </a:fontRef>
        </p:style>
      </p:sp>
      <p:pic>
        <p:nvPicPr>
          <p:cNvPr id="45" name="Image 44">
            <a:extLst>
              <a:ext uri="{FF2B5EF4-FFF2-40B4-BE49-F238E27FC236}">
                <a16:creationId xmlns:a16="http://schemas.microsoft.com/office/drawing/2014/main" id="{D67EF38F-9AAA-5CB9-5E2D-80B21307A4DB}"/>
              </a:ext>
            </a:extLst>
          </p:cNvPr>
          <p:cNvPicPr>
            <a:picLocks noChangeAspect="1"/>
          </p:cNvPicPr>
          <p:nvPr userDrawn="1"/>
        </p:nvPicPr>
        <p:blipFill>
          <a:blip r:embed="rId17">
            <a:extLst>
              <a:ext uri="{BEBA8EAE-BF5A-486C-A8C5-ECC9F3942E4B}">
                <a14:imgProps xmlns:a14="http://schemas.microsoft.com/office/drawing/2010/main">
                  <a14:imgLayer r:embed="rId18">
                    <a14:imgEffect>
                      <a14:backgroundRemoval t="10000" b="90000" l="10000" r="90000">
                        <a14:foregroundMark x1="22118" y1="38710" x2="22118" y2="38710"/>
                        <a14:foregroundMark x1="11526" y1="37634" x2="11526" y2="37634"/>
                        <a14:foregroundMark x1="11526" y1="54839" x2="11526" y2="54839"/>
                        <a14:foregroundMark x1="76012" y1="48387" x2="76012" y2="48387"/>
                        <a14:foregroundMark x1="75078" y1="65591" x2="75078" y2="65591"/>
                        <a14:foregroundMark x1="75701" y1="79570" x2="75701" y2="79570"/>
                        <a14:foregroundMark x1="47040" y1="89247" x2="47040" y2="89247"/>
                        <a14:foregroundMark x1="34268" y1="67742" x2="34268" y2="67742"/>
                        <a14:foregroundMark x1="24611" y1="69176" x2="24611" y2="69176"/>
                        <a14:foregroundMark x1="17134" y1="62724" x2="17134" y2="62724"/>
                        <a14:foregroundMark x1="26791" y1="59140" x2="26791" y2="59140"/>
                        <a14:foregroundMark x1="28660" y1="49104" x2="28660" y2="49104"/>
                        <a14:foregroundMark x1="35514" y1="58423" x2="35514" y2="58423"/>
                        <a14:foregroundMark x1="43302" y1="64516" x2="43302" y2="64516"/>
                      </a14:backgroundRemoval>
                    </a14:imgEffect>
                  </a14:imgLayer>
                </a14:imgProps>
              </a:ext>
            </a:extLst>
          </a:blip>
          <a:stretch>
            <a:fillRect/>
          </a:stretch>
        </p:blipFill>
        <p:spPr>
          <a:xfrm>
            <a:off x="600426" y="4850600"/>
            <a:ext cx="1040576" cy="904001"/>
          </a:xfrm>
          <a:prstGeom prst="rect">
            <a:avLst/>
          </a:prstGeom>
        </p:spPr>
      </p:pic>
      <p:pic>
        <p:nvPicPr>
          <p:cNvPr id="47" name="Image 46">
            <a:extLst>
              <a:ext uri="{FF2B5EF4-FFF2-40B4-BE49-F238E27FC236}">
                <a16:creationId xmlns:a16="http://schemas.microsoft.com/office/drawing/2014/main" id="{E973C7E2-1063-D2F1-E5E8-56911458843A}"/>
              </a:ext>
            </a:extLst>
          </p:cNvPr>
          <p:cNvPicPr>
            <a:picLocks noChangeAspect="1"/>
          </p:cNvPicPr>
          <p:nvPr userDrawn="1"/>
        </p:nvPicPr>
        <p:blipFill>
          <a:blip r:embed="rId19">
            <a:extLst>
              <a:ext uri="{BEBA8EAE-BF5A-486C-A8C5-ECC9F3942E4B}">
                <a14:imgProps xmlns:a14="http://schemas.microsoft.com/office/drawing/2010/main">
                  <a14:imgLayer r:embed="rId20">
                    <a14:imgEffect>
                      <a14:backgroundRemoval t="10000" b="90000" l="10000" r="90000">
                        <a14:foregroundMark x1="28947" y1="53279" x2="28947" y2="53279"/>
                        <a14:foregroundMark x1="38421" y1="59016" x2="38421" y2="59016"/>
                        <a14:foregroundMark x1="52895" y1="54918" x2="52895" y2="54918"/>
                        <a14:foregroundMark x1="53684" y1="20492" x2="53684" y2="20492"/>
                        <a14:foregroundMark x1="61842" y1="44262" x2="61842" y2="44262"/>
                        <a14:foregroundMark x1="79211" y1="57377" x2="79211" y2="57377"/>
                        <a14:foregroundMark x1="86842" y1="45902" x2="86842" y2="45902"/>
                        <a14:foregroundMark x1="87368" y1="74590" x2="87368" y2="74590"/>
                      </a14:backgroundRemoval>
                    </a14:imgEffect>
                  </a14:imgLayer>
                </a14:imgProps>
              </a:ext>
            </a:extLst>
          </a:blip>
          <a:stretch>
            <a:fillRect/>
          </a:stretch>
        </p:blipFill>
        <p:spPr>
          <a:xfrm>
            <a:off x="116444" y="5973606"/>
            <a:ext cx="2008540" cy="644847"/>
          </a:xfrm>
          <a:prstGeom prst="rect">
            <a:avLst/>
          </a:prstGeom>
        </p:spPr>
      </p:pic>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385888150"/>
      </p:ext>
    </p:extLst>
  </p:cSld>
  <p:clrMap bg1="lt1" tx1="dk1" bg2="lt2" tx2="dk2" accent1="accent1" accent2="accent2" accent3="accent3" accent4="accent4" accent5="accent5" accent6="accent6" hlink="hlink" folHlink="folHlink"/>
  <p:sldLayoutIdLst>
    <p:sldLayoutId id="2147484169" r:id="rId1"/>
    <p:sldLayoutId id="2147484183"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 id="2147484180" r:id="rId13"/>
    <p:sldLayoutId id="2147484181" r:id="rId14"/>
    <p:sldLayoutId id="2147484182" r:id="rId15"/>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8" Type="http://schemas.openxmlformats.org/officeDocument/2006/relationships/image" Target="../media/image10.jpg"/><Relationship Id="rId13" Type="http://schemas.microsoft.com/office/2007/relationships/hdphoto" Target="../media/hdphoto1.wdp"/><Relationship Id="rId3" Type="http://schemas.openxmlformats.org/officeDocument/2006/relationships/image" Target="../media/image5.png"/><Relationship Id="rId7" Type="http://schemas.openxmlformats.org/officeDocument/2006/relationships/image" Target="../media/image9.jpg"/><Relationship Id="rId12" Type="http://schemas.openxmlformats.org/officeDocument/2006/relationships/image" Target="../media/image1.png"/><Relationship Id="rId2" Type="http://schemas.openxmlformats.org/officeDocument/2006/relationships/image" Target="../media/image4.jpg"/><Relationship Id="rId16"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8.jpg"/><Relationship Id="rId11" Type="http://schemas.openxmlformats.org/officeDocument/2006/relationships/image" Target="../media/image13.jpeg"/><Relationship Id="rId5" Type="http://schemas.openxmlformats.org/officeDocument/2006/relationships/image" Target="../media/image7.jpg"/><Relationship Id="rId15" Type="http://schemas.microsoft.com/office/2007/relationships/hdphoto" Target="../media/hdphoto2.wdp"/><Relationship Id="rId10" Type="http://schemas.openxmlformats.org/officeDocument/2006/relationships/image" Target="../media/image12.jpeg"/><Relationship Id="rId4" Type="http://schemas.openxmlformats.org/officeDocument/2006/relationships/image" Target="../media/image6.jpg"/><Relationship Id="rId9" Type="http://schemas.openxmlformats.org/officeDocument/2006/relationships/image" Target="../media/image11.jpeg"/><Relationship Id="rId1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hyperlink" Target="https://105083061881.signin.aws.amazon.com/console" TargetMode="External"/><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5.jpe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494B13-F5DF-2D5E-026C-C7447A257E59}"/>
              </a:ext>
            </a:extLst>
          </p:cNvPr>
          <p:cNvSpPr>
            <a:spLocks noGrp="1"/>
          </p:cNvSpPr>
          <p:nvPr>
            <p:ph type="ctrTitle"/>
          </p:nvPr>
        </p:nvSpPr>
        <p:spPr/>
        <p:txBody>
          <a:bodyPr>
            <a:normAutofit/>
          </a:bodyPr>
          <a:lstStyle/>
          <a:p>
            <a:pPr algn="ctr"/>
            <a:r>
              <a:rPr lang="fr-FR" sz="2700" dirty="0"/>
              <a:t>Préparation à la reconnaissance d’image</a:t>
            </a:r>
          </a:p>
        </p:txBody>
      </p:sp>
      <p:sp>
        <p:nvSpPr>
          <p:cNvPr id="3" name="Sous-titre 2">
            <a:extLst>
              <a:ext uri="{FF2B5EF4-FFF2-40B4-BE49-F238E27FC236}">
                <a16:creationId xmlns:a16="http://schemas.microsoft.com/office/drawing/2014/main" id="{C0C3DE0D-9D12-038F-DD9E-54F43B8F2B33}"/>
              </a:ext>
            </a:extLst>
          </p:cNvPr>
          <p:cNvSpPr>
            <a:spLocks noGrp="1"/>
          </p:cNvSpPr>
          <p:nvPr>
            <p:ph type="subTitle" idx="1"/>
          </p:nvPr>
        </p:nvSpPr>
        <p:spPr>
          <a:xfrm>
            <a:off x="2589213" y="4522573"/>
            <a:ext cx="8915399" cy="1051905"/>
          </a:xfrm>
        </p:spPr>
        <p:txBody>
          <a:bodyPr/>
          <a:lstStyle/>
          <a:p>
            <a:pPr algn="ctr"/>
            <a:r>
              <a:rPr lang="fr-FR" dirty="0"/>
              <a:t>Déploiement du modèle dans le cloud</a:t>
            </a:r>
          </a:p>
        </p:txBody>
      </p:sp>
    </p:spTree>
    <p:extLst>
      <p:ext uri="{BB962C8B-B14F-4D97-AF65-F5344CB8AC3E}">
        <p14:creationId xmlns:p14="http://schemas.microsoft.com/office/powerpoint/2010/main" val="23101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52B8B89D-CA28-0905-A586-D5F52725C232}"/>
              </a:ext>
            </a:extLst>
          </p:cNvPr>
          <p:cNvSpPr>
            <a:spLocks noGrp="1"/>
          </p:cNvSpPr>
          <p:nvPr>
            <p:ph idx="1"/>
          </p:nvPr>
        </p:nvSpPr>
        <p:spPr/>
        <p:txBody>
          <a:bodyPr/>
          <a:lstStyle/>
          <a:p>
            <a:r>
              <a:rPr lang="fr-FR" dirty="0"/>
              <a:t>Chaîne macro actuelle</a:t>
            </a:r>
          </a:p>
        </p:txBody>
      </p:sp>
      <p:sp>
        <p:nvSpPr>
          <p:cNvPr id="3" name="Title 7">
            <a:extLst>
              <a:ext uri="{FF2B5EF4-FFF2-40B4-BE49-F238E27FC236}">
                <a16:creationId xmlns:a16="http://schemas.microsoft.com/office/drawing/2014/main" id="{4F26E04F-8825-DCB3-7DDD-B946F59E7B91}"/>
              </a:ext>
            </a:extLst>
          </p:cNvPr>
          <p:cNvSpPr txBox="1">
            <a:spLocks/>
          </p:cNvSpPr>
          <p:nvPr/>
        </p:nvSpPr>
        <p:spPr>
          <a:xfrm>
            <a:off x="2592925" y="75672"/>
            <a:ext cx="8911687" cy="1161618"/>
          </a:xfrm>
          <a:prstGeom prst="rect">
            <a:avLst/>
          </a:prstGeom>
          <a:noFill/>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sz="4500" b="1" dirty="0">
                <a:solidFill>
                  <a:srgbClr val="621516"/>
                </a:solidFill>
                <a:latin typeface="Quam" panose="02000000000000000000" pitchFamily="2" charset="77"/>
              </a:rPr>
              <a:t>De l’environnement au traitement</a:t>
            </a:r>
            <a:endParaRPr lang="en-US" sz="4500" b="1" i="0" dirty="0">
              <a:solidFill>
                <a:srgbClr val="621516"/>
              </a:solidFill>
              <a:latin typeface="Quam" panose="02000000000000000000" pitchFamily="2" charset="77"/>
            </a:endParaRPr>
          </a:p>
        </p:txBody>
      </p:sp>
      <p:pic>
        <p:nvPicPr>
          <p:cNvPr id="5" name="Picture 2" descr="Apply record level changes from relational databases to Amazon S3 data lake  using Apache Hudi on Amazon EMR and AWS Database Migration Service | AWS  Big Data Blog">
            <a:extLst>
              <a:ext uri="{FF2B5EF4-FFF2-40B4-BE49-F238E27FC236}">
                <a16:creationId xmlns:a16="http://schemas.microsoft.com/office/drawing/2014/main" id="{C0FC6918-98D9-AEA9-6BAE-17A07EC600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339" t="23387" r="27924" b="59025"/>
          <a:stretch/>
        </p:blipFill>
        <p:spPr bwMode="auto">
          <a:xfrm>
            <a:off x="7120952" y="5481262"/>
            <a:ext cx="821410" cy="8834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ll you need to know about EC2 instance - DEV Community">
            <a:extLst>
              <a:ext uri="{FF2B5EF4-FFF2-40B4-BE49-F238E27FC236}">
                <a16:creationId xmlns:a16="http://schemas.microsoft.com/office/drawing/2014/main" id="{6177D13A-E3BA-24A3-5C41-4AD11EF7F9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057" t="14574" r="36313" b="28125"/>
          <a:stretch/>
        </p:blipFill>
        <p:spPr bwMode="auto">
          <a:xfrm>
            <a:off x="4307774" y="5548765"/>
            <a:ext cx="821410" cy="8517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pply record level changes from relational databases to Amazon S3 data lake  using Apache Hudi on Amazon EMR and AWS Database Migration Service | AWS  Big Data Blog">
            <a:extLst>
              <a:ext uri="{FF2B5EF4-FFF2-40B4-BE49-F238E27FC236}">
                <a16:creationId xmlns:a16="http://schemas.microsoft.com/office/drawing/2014/main" id="{D02A26B2-2159-1F95-F7BA-9FC4AF04DF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84" t="23747" r="47479" b="58665"/>
          <a:stretch/>
        </p:blipFill>
        <p:spPr bwMode="auto">
          <a:xfrm>
            <a:off x="10109371" y="5489527"/>
            <a:ext cx="821410" cy="883403"/>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21D67FC1-B406-C1F7-1B9A-84A7C856EA15}"/>
              </a:ext>
            </a:extLst>
          </p:cNvPr>
          <p:cNvSpPr txBox="1"/>
          <p:nvPr/>
        </p:nvSpPr>
        <p:spPr>
          <a:xfrm>
            <a:off x="6570308" y="2521260"/>
            <a:ext cx="1783669" cy="461665"/>
          </a:xfrm>
          <a:prstGeom prst="rect">
            <a:avLst/>
          </a:prstGeom>
          <a:noFill/>
          <a:ln>
            <a:solidFill>
              <a:schemeClr val="accent2"/>
            </a:solidFill>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fr-FR" sz="1200" dirty="0"/>
              <a:t>EMR - Démarrage du cluster Hadoop</a:t>
            </a:r>
          </a:p>
        </p:txBody>
      </p:sp>
      <p:sp>
        <p:nvSpPr>
          <p:cNvPr id="10" name="ZoneTexte 9">
            <a:extLst>
              <a:ext uri="{FF2B5EF4-FFF2-40B4-BE49-F238E27FC236}">
                <a16:creationId xmlns:a16="http://schemas.microsoft.com/office/drawing/2014/main" id="{A81B7D59-3808-8B22-5987-DF1E2E39E60D}"/>
              </a:ext>
            </a:extLst>
          </p:cNvPr>
          <p:cNvSpPr txBox="1"/>
          <p:nvPr/>
        </p:nvSpPr>
        <p:spPr>
          <a:xfrm>
            <a:off x="6564333" y="3190371"/>
            <a:ext cx="1789644" cy="461665"/>
          </a:xfrm>
          <a:prstGeom prst="rect">
            <a:avLst/>
          </a:prstGeom>
          <a:noFill/>
          <a:ln>
            <a:solidFill>
              <a:schemeClr val="accent2"/>
            </a:solidFill>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fr-FR" sz="1200" dirty="0"/>
              <a:t>Lancement du code via </a:t>
            </a:r>
            <a:r>
              <a:rPr lang="fr-FR" sz="1200" dirty="0" err="1"/>
              <a:t>JupyterHub</a:t>
            </a:r>
            <a:endParaRPr lang="fr-FR" sz="1200" dirty="0"/>
          </a:p>
        </p:txBody>
      </p:sp>
      <p:sp>
        <p:nvSpPr>
          <p:cNvPr id="13" name="ZoneTexte 12">
            <a:extLst>
              <a:ext uri="{FF2B5EF4-FFF2-40B4-BE49-F238E27FC236}">
                <a16:creationId xmlns:a16="http://schemas.microsoft.com/office/drawing/2014/main" id="{FF22241B-93A2-5261-8962-DF68CA07483A}"/>
              </a:ext>
            </a:extLst>
          </p:cNvPr>
          <p:cNvSpPr txBox="1"/>
          <p:nvPr/>
        </p:nvSpPr>
        <p:spPr>
          <a:xfrm>
            <a:off x="9586290" y="3798120"/>
            <a:ext cx="1867573" cy="461665"/>
          </a:xfrm>
          <a:prstGeom prst="rect">
            <a:avLst/>
          </a:prstGeom>
          <a:noFill/>
          <a:ln>
            <a:solidFill>
              <a:schemeClr val="accent2"/>
            </a:solidFill>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fr-FR" sz="1200" dirty="0"/>
              <a:t>S3 – récupération des images à traiter</a:t>
            </a:r>
          </a:p>
        </p:txBody>
      </p:sp>
      <p:sp>
        <p:nvSpPr>
          <p:cNvPr id="14" name="ZoneTexte 13">
            <a:extLst>
              <a:ext uri="{FF2B5EF4-FFF2-40B4-BE49-F238E27FC236}">
                <a16:creationId xmlns:a16="http://schemas.microsoft.com/office/drawing/2014/main" id="{C1EE91AE-875D-BF76-843A-28EBE603AD0C}"/>
              </a:ext>
            </a:extLst>
          </p:cNvPr>
          <p:cNvSpPr txBox="1"/>
          <p:nvPr/>
        </p:nvSpPr>
        <p:spPr>
          <a:xfrm>
            <a:off x="9586291" y="4394253"/>
            <a:ext cx="1867574" cy="461665"/>
          </a:xfrm>
          <a:prstGeom prst="rect">
            <a:avLst/>
          </a:prstGeom>
          <a:noFill/>
          <a:ln>
            <a:solidFill>
              <a:schemeClr val="accent2"/>
            </a:solidFill>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fr-FR" sz="1200" dirty="0"/>
              <a:t>S3 – Enregistrement des </a:t>
            </a:r>
            <a:r>
              <a:rPr lang="fr-FR" sz="1200" dirty="0" err="1"/>
              <a:t>features</a:t>
            </a:r>
            <a:r>
              <a:rPr lang="fr-FR" sz="1200" dirty="0"/>
              <a:t> extraites </a:t>
            </a:r>
          </a:p>
        </p:txBody>
      </p:sp>
      <p:sp>
        <p:nvSpPr>
          <p:cNvPr id="21" name="ZoneTexte 20">
            <a:extLst>
              <a:ext uri="{FF2B5EF4-FFF2-40B4-BE49-F238E27FC236}">
                <a16:creationId xmlns:a16="http://schemas.microsoft.com/office/drawing/2014/main" id="{3DE5CAD8-942E-26C5-E80D-70AC8A23821A}"/>
              </a:ext>
            </a:extLst>
          </p:cNvPr>
          <p:cNvSpPr txBox="1"/>
          <p:nvPr/>
        </p:nvSpPr>
        <p:spPr>
          <a:xfrm>
            <a:off x="2235574" y="3185887"/>
            <a:ext cx="1078044" cy="461665"/>
          </a:xfrm>
          <a:prstGeom prst="rect">
            <a:avLst/>
          </a:prstGeom>
          <a:noFill/>
          <a:ln>
            <a:solidFill>
              <a:schemeClr val="accent2"/>
            </a:solidFill>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fr-FR" sz="1200" dirty="0"/>
              <a:t>Tunneling SSH</a:t>
            </a:r>
          </a:p>
        </p:txBody>
      </p:sp>
      <p:cxnSp>
        <p:nvCxnSpPr>
          <p:cNvPr id="22" name="Connecteur droit avec flèche 21">
            <a:extLst>
              <a:ext uri="{FF2B5EF4-FFF2-40B4-BE49-F238E27FC236}">
                <a16:creationId xmlns:a16="http://schemas.microsoft.com/office/drawing/2014/main" id="{447EE6DB-A8A1-001C-CA43-0996D6633086}"/>
              </a:ext>
            </a:extLst>
          </p:cNvPr>
          <p:cNvCxnSpPr>
            <a:cxnSpLocks/>
            <a:stCxn id="8" idx="1"/>
            <a:endCxn id="12" idx="3"/>
          </p:cNvCxnSpPr>
          <p:nvPr/>
        </p:nvCxnSpPr>
        <p:spPr>
          <a:xfrm flipH="1" flipV="1">
            <a:off x="5463163" y="2740284"/>
            <a:ext cx="1107145" cy="11809"/>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BA424D3A-1A60-AAB3-37DA-FCE288E089D4}"/>
              </a:ext>
            </a:extLst>
          </p:cNvPr>
          <p:cNvCxnSpPr>
            <a:cxnSpLocks/>
            <a:endCxn id="8" idx="0"/>
          </p:cNvCxnSpPr>
          <p:nvPr/>
        </p:nvCxnSpPr>
        <p:spPr>
          <a:xfrm>
            <a:off x="7459155" y="1752003"/>
            <a:ext cx="2988" cy="76925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7874B5BB-B6D4-95DF-1989-403862AFBD74}"/>
              </a:ext>
            </a:extLst>
          </p:cNvPr>
          <p:cNvCxnSpPr>
            <a:cxnSpLocks/>
            <a:stCxn id="21" idx="3"/>
            <a:endCxn id="10" idx="1"/>
          </p:cNvCxnSpPr>
          <p:nvPr/>
        </p:nvCxnSpPr>
        <p:spPr>
          <a:xfrm>
            <a:off x="3313618" y="3416720"/>
            <a:ext cx="3250715" cy="448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253F22D6-B48B-C198-7A73-71FD82A2F2C5}"/>
              </a:ext>
            </a:extLst>
          </p:cNvPr>
          <p:cNvSpPr txBox="1"/>
          <p:nvPr/>
        </p:nvSpPr>
        <p:spPr>
          <a:xfrm>
            <a:off x="7294700" y="1373726"/>
            <a:ext cx="328909" cy="338554"/>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fr-FR" sz="1600" dirty="0"/>
              <a:t>1</a:t>
            </a:r>
          </a:p>
        </p:txBody>
      </p:sp>
      <p:sp>
        <p:nvSpPr>
          <p:cNvPr id="29" name="ZoneTexte 28">
            <a:extLst>
              <a:ext uri="{FF2B5EF4-FFF2-40B4-BE49-F238E27FC236}">
                <a16:creationId xmlns:a16="http://schemas.microsoft.com/office/drawing/2014/main" id="{718DF03B-19FA-957C-07AB-19F98087C3E5}"/>
              </a:ext>
            </a:extLst>
          </p:cNvPr>
          <p:cNvSpPr txBox="1"/>
          <p:nvPr/>
        </p:nvSpPr>
        <p:spPr>
          <a:xfrm>
            <a:off x="3342665" y="3101757"/>
            <a:ext cx="328909" cy="338554"/>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fr-FR" sz="1600" dirty="0"/>
              <a:t>2</a:t>
            </a:r>
          </a:p>
        </p:txBody>
      </p:sp>
      <p:sp>
        <p:nvSpPr>
          <p:cNvPr id="39" name="ZoneTexte 38">
            <a:extLst>
              <a:ext uri="{FF2B5EF4-FFF2-40B4-BE49-F238E27FC236}">
                <a16:creationId xmlns:a16="http://schemas.microsoft.com/office/drawing/2014/main" id="{D3A54A64-7057-1CBA-A9EA-E3B9F85E4F4A}"/>
              </a:ext>
            </a:extLst>
          </p:cNvPr>
          <p:cNvSpPr txBox="1"/>
          <p:nvPr/>
        </p:nvSpPr>
        <p:spPr>
          <a:xfrm>
            <a:off x="8957384" y="3048082"/>
            <a:ext cx="328909" cy="338554"/>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fr-FR" sz="1600" dirty="0"/>
              <a:t>3</a:t>
            </a:r>
          </a:p>
        </p:txBody>
      </p:sp>
      <p:sp>
        <p:nvSpPr>
          <p:cNvPr id="12" name="ZoneTexte 11">
            <a:extLst>
              <a:ext uri="{FF2B5EF4-FFF2-40B4-BE49-F238E27FC236}">
                <a16:creationId xmlns:a16="http://schemas.microsoft.com/office/drawing/2014/main" id="{04194263-B65A-A62D-6B6D-D449C677EE43}"/>
              </a:ext>
            </a:extLst>
          </p:cNvPr>
          <p:cNvSpPr txBox="1"/>
          <p:nvPr/>
        </p:nvSpPr>
        <p:spPr>
          <a:xfrm>
            <a:off x="3807447" y="2509451"/>
            <a:ext cx="1655716" cy="461665"/>
          </a:xfrm>
          <a:prstGeom prst="rect">
            <a:avLst/>
          </a:prstGeom>
          <a:solidFill>
            <a:srgbClr val="FFFFFF">
              <a:alpha val="69804"/>
            </a:srgbClr>
          </a:solidFill>
          <a:ln>
            <a:solidFill>
              <a:schemeClr val="accent2"/>
            </a:solidFill>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fr-FR" sz="1200" dirty="0"/>
              <a:t>EC2 – Instanciation des serveurs</a:t>
            </a:r>
          </a:p>
        </p:txBody>
      </p:sp>
      <p:sp>
        <p:nvSpPr>
          <p:cNvPr id="43" name="ZoneTexte 42">
            <a:extLst>
              <a:ext uri="{FF2B5EF4-FFF2-40B4-BE49-F238E27FC236}">
                <a16:creationId xmlns:a16="http://schemas.microsoft.com/office/drawing/2014/main" id="{5C4A6DF5-D06A-E95A-A9AA-1770C32B7650}"/>
              </a:ext>
            </a:extLst>
          </p:cNvPr>
          <p:cNvSpPr txBox="1"/>
          <p:nvPr/>
        </p:nvSpPr>
        <p:spPr>
          <a:xfrm>
            <a:off x="7436716" y="3672824"/>
            <a:ext cx="328909" cy="338554"/>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fr-FR" sz="1600" dirty="0"/>
              <a:t>4</a:t>
            </a:r>
          </a:p>
        </p:txBody>
      </p:sp>
      <p:sp>
        <p:nvSpPr>
          <p:cNvPr id="49" name="ZoneTexte 48">
            <a:extLst>
              <a:ext uri="{FF2B5EF4-FFF2-40B4-BE49-F238E27FC236}">
                <a16:creationId xmlns:a16="http://schemas.microsoft.com/office/drawing/2014/main" id="{30D052F7-70FC-AE93-5DE7-449EF625F4C5}"/>
              </a:ext>
            </a:extLst>
          </p:cNvPr>
          <p:cNvSpPr txBox="1"/>
          <p:nvPr/>
        </p:nvSpPr>
        <p:spPr>
          <a:xfrm>
            <a:off x="8957384" y="3833289"/>
            <a:ext cx="328909" cy="338554"/>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fr-FR" sz="1600" dirty="0"/>
              <a:t>5</a:t>
            </a:r>
          </a:p>
        </p:txBody>
      </p:sp>
      <p:sp>
        <p:nvSpPr>
          <p:cNvPr id="52" name="ZoneTexte 51">
            <a:extLst>
              <a:ext uri="{FF2B5EF4-FFF2-40B4-BE49-F238E27FC236}">
                <a16:creationId xmlns:a16="http://schemas.microsoft.com/office/drawing/2014/main" id="{266346D5-FB96-010C-CF5B-F8D5D07BE762}"/>
              </a:ext>
            </a:extLst>
          </p:cNvPr>
          <p:cNvSpPr txBox="1"/>
          <p:nvPr/>
        </p:nvSpPr>
        <p:spPr>
          <a:xfrm>
            <a:off x="6564333" y="4051101"/>
            <a:ext cx="1789644" cy="461665"/>
          </a:xfrm>
          <a:prstGeom prst="rect">
            <a:avLst/>
          </a:prstGeom>
          <a:solidFill>
            <a:schemeClr val="bg1">
              <a:lumMod val="85000"/>
            </a:schemeClr>
          </a:solidFill>
          <a:ln>
            <a:solidFill>
              <a:schemeClr val="accent2"/>
            </a:solidFill>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fr-FR" sz="1200" dirty="0">
                <a:solidFill>
                  <a:srgbClr val="621516"/>
                </a:solidFill>
              </a:rPr>
              <a:t>EMR  – </a:t>
            </a:r>
            <a:r>
              <a:rPr lang="fr-FR" sz="1200" dirty="0" err="1">
                <a:solidFill>
                  <a:srgbClr val="621516"/>
                </a:solidFill>
              </a:rPr>
              <a:t>PySpark</a:t>
            </a:r>
            <a:r>
              <a:rPr lang="fr-FR" sz="1200" dirty="0">
                <a:solidFill>
                  <a:srgbClr val="621516"/>
                </a:solidFill>
              </a:rPr>
              <a:t> </a:t>
            </a:r>
            <a:br>
              <a:rPr lang="fr-FR" sz="1200" dirty="0">
                <a:solidFill>
                  <a:srgbClr val="621516"/>
                </a:solidFill>
              </a:rPr>
            </a:br>
            <a:r>
              <a:rPr lang="fr-FR" sz="1200" dirty="0">
                <a:solidFill>
                  <a:srgbClr val="621516"/>
                </a:solidFill>
              </a:rPr>
              <a:t>Calculs distribués</a:t>
            </a:r>
          </a:p>
        </p:txBody>
      </p:sp>
      <p:sp>
        <p:nvSpPr>
          <p:cNvPr id="70" name="Rectangle 69">
            <a:extLst>
              <a:ext uri="{FF2B5EF4-FFF2-40B4-BE49-F238E27FC236}">
                <a16:creationId xmlns:a16="http://schemas.microsoft.com/office/drawing/2014/main" id="{2F22E040-0471-D342-757F-E3D4615EF860}"/>
              </a:ext>
            </a:extLst>
          </p:cNvPr>
          <p:cNvSpPr/>
          <p:nvPr/>
        </p:nvSpPr>
        <p:spPr>
          <a:xfrm>
            <a:off x="6138432" y="2306003"/>
            <a:ext cx="2786450" cy="4071352"/>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Rectangle 76">
            <a:extLst>
              <a:ext uri="{FF2B5EF4-FFF2-40B4-BE49-F238E27FC236}">
                <a16:creationId xmlns:a16="http://schemas.microsoft.com/office/drawing/2014/main" id="{FC44C9B0-31F9-FFF9-8459-202EAF676256}"/>
              </a:ext>
            </a:extLst>
          </p:cNvPr>
          <p:cNvSpPr/>
          <p:nvPr/>
        </p:nvSpPr>
        <p:spPr>
          <a:xfrm>
            <a:off x="3700482" y="2306002"/>
            <a:ext cx="2035995" cy="406692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ZoneTexte 79">
            <a:extLst>
              <a:ext uri="{FF2B5EF4-FFF2-40B4-BE49-F238E27FC236}">
                <a16:creationId xmlns:a16="http://schemas.microsoft.com/office/drawing/2014/main" id="{9A56783B-43D5-89BF-959B-CA0DD905F9AD}"/>
              </a:ext>
            </a:extLst>
          </p:cNvPr>
          <p:cNvSpPr txBox="1"/>
          <p:nvPr/>
        </p:nvSpPr>
        <p:spPr>
          <a:xfrm>
            <a:off x="5576113" y="2448270"/>
            <a:ext cx="703457" cy="338554"/>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fr-FR" sz="1600" dirty="0"/>
              <a:t>1bis</a:t>
            </a:r>
          </a:p>
        </p:txBody>
      </p:sp>
      <p:sp>
        <p:nvSpPr>
          <p:cNvPr id="87" name="Rectangle 86">
            <a:extLst>
              <a:ext uri="{FF2B5EF4-FFF2-40B4-BE49-F238E27FC236}">
                <a16:creationId xmlns:a16="http://schemas.microsoft.com/office/drawing/2014/main" id="{3929F163-D58B-1CAA-213B-F28403BF1CD8}"/>
              </a:ext>
            </a:extLst>
          </p:cNvPr>
          <p:cNvSpPr/>
          <p:nvPr/>
        </p:nvSpPr>
        <p:spPr>
          <a:xfrm>
            <a:off x="9326837" y="2306002"/>
            <a:ext cx="2386482" cy="405866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ZoneTexte 90">
            <a:extLst>
              <a:ext uri="{FF2B5EF4-FFF2-40B4-BE49-F238E27FC236}">
                <a16:creationId xmlns:a16="http://schemas.microsoft.com/office/drawing/2014/main" id="{AA9943B5-0096-75B6-9727-D9D24219C316}"/>
              </a:ext>
            </a:extLst>
          </p:cNvPr>
          <p:cNvSpPr txBox="1"/>
          <p:nvPr/>
        </p:nvSpPr>
        <p:spPr>
          <a:xfrm>
            <a:off x="9586290" y="2521260"/>
            <a:ext cx="1867572" cy="461665"/>
          </a:xfrm>
          <a:prstGeom prst="rect">
            <a:avLst/>
          </a:prstGeom>
          <a:noFill/>
          <a:ln>
            <a:solidFill>
              <a:schemeClr val="accent2"/>
            </a:solidFill>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fr-FR" sz="1200" dirty="0"/>
              <a:t>S3 – récupération </a:t>
            </a:r>
            <a:r>
              <a:rPr lang="fr-FR" sz="1200" dirty="0" err="1"/>
              <a:t>bootstrapping</a:t>
            </a:r>
            <a:endParaRPr lang="fr-FR" sz="1200" dirty="0"/>
          </a:p>
        </p:txBody>
      </p:sp>
      <p:sp>
        <p:nvSpPr>
          <p:cNvPr id="92" name="ZoneTexte 91">
            <a:extLst>
              <a:ext uri="{FF2B5EF4-FFF2-40B4-BE49-F238E27FC236}">
                <a16:creationId xmlns:a16="http://schemas.microsoft.com/office/drawing/2014/main" id="{AD59E3F0-9E71-B83C-51C9-D68B97E368C1}"/>
              </a:ext>
            </a:extLst>
          </p:cNvPr>
          <p:cNvSpPr txBox="1"/>
          <p:nvPr/>
        </p:nvSpPr>
        <p:spPr>
          <a:xfrm>
            <a:off x="9586290" y="3185886"/>
            <a:ext cx="1867572" cy="461665"/>
          </a:xfrm>
          <a:prstGeom prst="rect">
            <a:avLst/>
          </a:prstGeom>
          <a:noFill/>
          <a:ln>
            <a:solidFill>
              <a:schemeClr val="accent2"/>
            </a:solidFill>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fr-FR" sz="1200" dirty="0"/>
              <a:t>S3 – récupération Notebook</a:t>
            </a:r>
          </a:p>
        </p:txBody>
      </p:sp>
      <p:cxnSp>
        <p:nvCxnSpPr>
          <p:cNvPr id="94" name="Connecteur droit avec flèche 93">
            <a:extLst>
              <a:ext uri="{FF2B5EF4-FFF2-40B4-BE49-F238E27FC236}">
                <a16:creationId xmlns:a16="http://schemas.microsoft.com/office/drawing/2014/main" id="{D9931FB0-E28F-9EA2-211A-FC75F527640A}"/>
              </a:ext>
            </a:extLst>
          </p:cNvPr>
          <p:cNvCxnSpPr>
            <a:cxnSpLocks/>
            <a:stCxn id="91" idx="1"/>
            <a:endCxn id="8" idx="3"/>
          </p:cNvCxnSpPr>
          <p:nvPr/>
        </p:nvCxnSpPr>
        <p:spPr>
          <a:xfrm flipH="1">
            <a:off x="8353977" y="2752093"/>
            <a:ext cx="123231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cteur droit avec flèche 96">
            <a:extLst>
              <a:ext uri="{FF2B5EF4-FFF2-40B4-BE49-F238E27FC236}">
                <a16:creationId xmlns:a16="http://schemas.microsoft.com/office/drawing/2014/main" id="{47913C5C-EAB0-05A4-F3C9-3D7EE367C700}"/>
              </a:ext>
            </a:extLst>
          </p:cNvPr>
          <p:cNvCxnSpPr>
            <a:cxnSpLocks/>
            <a:stCxn id="92" idx="1"/>
            <a:endCxn id="10" idx="3"/>
          </p:cNvCxnSpPr>
          <p:nvPr/>
        </p:nvCxnSpPr>
        <p:spPr>
          <a:xfrm flipH="1">
            <a:off x="8353977" y="3416719"/>
            <a:ext cx="1232313" cy="448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onnecteur droit avec flèche 102">
            <a:extLst>
              <a:ext uri="{FF2B5EF4-FFF2-40B4-BE49-F238E27FC236}">
                <a16:creationId xmlns:a16="http://schemas.microsoft.com/office/drawing/2014/main" id="{99C46053-B913-4B87-F367-79C36E0EF2D0}"/>
              </a:ext>
            </a:extLst>
          </p:cNvPr>
          <p:cNvCxnSpPr>
            <a:cxnSpLocks/>
            <a:stCxn id="13" idx="1"/>
          </p:cNvCxnSpPr>
          <p:nvPr/>
        </p:nvCxnSpPr>
        <p:spPr>
          <a:xfrm flipH="1">
            <a:off x="8353977" y="4028953"/>
            <a:ext cx="1232313" cy="11819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eur droit avec flèche 105">
            <a:extLst>
              <a:ext uri="{FF2B5EF4-FFF2-40B4-BE49-F238E27FC236}">
                <a16:creationId xmlns:a16="http://schemas.microsoft.com/office/drawing/2014/main" id="{E496BD86-D811-292B-6A0F-8CB8AA296C46}"/>
              </a:ext>
            </a:extLst>
          </p:cNvPr>
          <p:cNvCxnSpPr>
            <a:cxnSpLocks/>
            <a:endCxn id="14" idx="1"/>
          </p:cNvCxnSpPr>
          <p:nvPr/>
        </p:nvCxnSpPr>
        <p:spPr>
          <a:xfrm>
            <a:off x="8394490" y="4462746"/>
            <a:ext cx="1191801" cy="16234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0" name="ZoneTexte 109">
            <a:extLst>
              <a:ext uri="{FF2B5EF4-FFF2-40B4-BE49-F238E27FC236}">
                <a16:creationId xmlns:a16="http://schemas.microsoft.com/office/drawing/2014/main" id="{5C32030F-B6D6-31A0-7F85-704B1CFA019E}"/>
              </a:ext>
            </a:extLst>
          </p:cNvPr>
          <p:cNvSpPr txBox="1"/>
          <p:nvPr/>
        </p:nvSpPr>
        <p:spPr>
          <a:xfrm>
            <a:off x="8774429" y="2444354"/>
            <a:ext cx="703457" cy="338554"/>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fr-FR" sz="1600" dirty="0"/>
              <a:t>1bis</a:t>
            </a:r>
          </a:p>
        </p:txBody>
      </p:sp>
      <p:sp>
        <p:nvSpPr>
          <p:cNvPr id="111" name="ZoneTexte 110">
            <a:extLst>
              <a:ext uri="{FF2B5EF4-FFF2-40B4-BE49-F238E27FC236}">
                <a16:creationId xmlns:a16="http://schemas.microsoft.com/office/drawing/2014/main" id="{A438C1A5-09CB-17CF-86AE-780866BCFE73}"/>
              </a:ext>
            </a:extLst>
          </p:cNvPr>
          <p:cNvSpPr txBox="1"/>
          <p:nvPr/>
        </p:nvSpPr>
        <p:spPr>
          <a:xfrm>
            <a:off x="8957384" y="4186472"/>
            <a:ext cx="328909" cy="338554"/>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fr-FR" sz="1600" dirty="0"/>
              <a:t>6</a:t>
            </a:r>
          </a:p>
        </p:txBody>
      </p:sp>
      <p:sp>
        <p:nvSpPr>
          <p:cNvPr id="112" name="ZoneTexte 111">
            <a:extLst>
              <a:ext uri="{FF2B5EF4-FFF2-40B4-BE49-F238E27FC236}">
                <a16:creationId xmlns:a16="http://schemas.microsoft.com/office/drawing/2014/main" id="{8C7764AD-77EE-1D58-1C81-0B637F46690E}"/>
              </a:ext>
            </a:extLst>
          </p:cNvPr>
          <p:cNvSpPr txBox="1"/>
          <p:nvPr/>
        </p:nvSpPr>
        <p:spPr>
          <a:xfrm>
            <a:off x="3847477" y="4895231"/>
            <a:ext cx="4547013" cy="461665"/>
          </a:xfrm>
          <a:prstGeom prst="rect">
            <a:avLst/>
          </a:prstGeom>
          <a:solidFill>
            <a:srgbClr val="FFFFFF"/>
          </a:solidFill>
          <a:ln>
            <a:solidFill>
              <a:schemeClr val="accent2"/>
            </a:solidFill>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fr-FR" sz="1200" dirty="0"/>
              <a:t>EMR / EC2 – adaptation automatique éventuelle du nombre de machines nécessaires aux calculs</a:t>
            </a:r>
          </a:p>
        </p:txBody>
      </p:sp>
      <p:cxnSp>
        <p:nvCxnSpPr>
          <p:cNvPr id="113" name="Connecteur droit avec flèche 112">
            <a:extLst>
              <a:ext uri="{FF2B5EF4-FFF2-40B4-BE49-F238E27FC236}">
                <a16:creationId xmlns:a16="http://schemas.microsoft.com/office/drawing/2014/main" id="{EE43AE88-8F6A-2B5F-92B6-6F8FF047CD9B}"/>
              </a:ext>
            </a:extLst>
          </p:cNvPr>
          <p:cNvCxnSpPr>
            <a:cxnSpLocks/>
            <a:stCxn id="52" idx="2"/>
          </p:cNvCxnSpPr>
          <p:nvPr/>
        </p:nvCxnSpPr>
        <p:spPr>
          <a:xfrm>
            <a:off x="7459155" y="4512766"/>
            <a:ext cx="0" cy="382465"/>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Connecteur droit avec flèche 125">
            <a:extLst>
              <a:ext uri="{FF2B5EF4-FFF2-40B4-BE49-F238E27FC236}">
                <a16:creationId xmlns:a16="http://schemas.microsoft.com/office/drawing/2014/main" id="{81FCC0C0-FA68-425B-3015-0E8E50E1460F}"/>
              </a:ext>
            </a:extLst>
          </p:cNvPr>
          <p:cNvCxnSpPr>
            <a:cxnSpLocks/>
            <a:stCxn id="10" idx="2"/>
            <a:endCxn id="52" idx="0"/>
          </p:cNvCxnSpPr>
          <p:nvPr/>
        </p:nvCxnSpPr>
        <p:spPr>
          <a:xfrm>
            <a:off x="7459155" y="3652036"/>
            <a:ext cx="0" cy="39906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690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37F98565-E7EA-EE0E-6538-8BA871AFF280}"/>
              </a:ext>
            </a:extLst>
          </p:cNvPr>
          <p:cNvSpPr>
            <a:spLocks noGrp="1"/>
          </p:cNvSpPr>
          <p:nvPr>
            <p:ph idx="1"/>
          </p:nvPr>
        </p:nvSpPr>
        <p:spPr/>
        <p:txBody>
          <a:bodyPr/>
          <a:lstStyle/>
          <a:p>
            <a:r>
              <a:rPr lang="fr-FR" dirty="0"/>
              <a:t>Chaine de traitement dans le code</a:t>
            </a:r>
          </a:p>
          <a:p>
            <a:pPr lvl="1"/>
            <a:endParaRPr lang="fr-FR" dirty="0"/>
          </a:p>
          <a:p>
            <a:pPr lvl="1"/>
            <a:endParaRPr lang="fr-FR" dirty="0"/>
          </a:p>
        </p:txBody>
      </p:sp>
      <p:sp>
        <p:nvSpPr>
          <p:cNvPr id="3" name="Title 7">
            <a:extLst>
              <a:ext uri="{FF2B5EF4-FFF2-40B4-BE49-F238E27FC236}">
                <a16:creationId xmlns:a16="http://schemas.microsoft.com/office/drawing/2014/main" id="{08FA287D-E835-8812-FB42-971E9713B765}"/>
              </a:ext>
            </a:extLst>
          </p:cNvPr>
          <p:cNvSpPr txBox="1">
            <a:spLocks/>
          </p:cNvSpPr>
          <p:nvPr/>
        </p:nvSpPr>
        <p:spPr>
          <a:xfrm>
            <a:off x="2592925" y="75672"/>
            <a:ext cx="8911687" cy="1161618"/>
          </a:xfrm>
          <a:prstGeom prst="rect">
            <a:avLst/>
          </a:prstGeom>
          <a:noFill/>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sz="4500" b="1" dirty="0">
                <a:solidFill>
                  <a:srgbClr val="621516"/>
                </a:solidFill>
                <a:latin typeface="Quam" panose="02000000000000000000" pitchFamily="2" charset="77"/>
              </a:rPr>
              <a:t>Chaîne de traitement des images</a:t>
            </a:r>
            <a:endParaRPr lang="en-US" sz="4500" b="1" i="0" dirty="0">
              <a:solidFill>
                <a:srgbClr val="621516"/>
              </a:solidFill>
              <a:latin typeface="Quam" panose="02000000000000000000" pitchFamily="2" charset="77"/>
            </a:endParaRPr>
          </a:p>
        </p:txBody>
      </p:sp>
      <p:sp>
        <p:nvSpPr>
          <p:cNvPr id="4" name="ZoneTexte 3">
            <a:extLst>
              <a:ext uri="{FF2B5EF4-FFF2-40B4-BE49-F238E27FC236}">
                <a16:creationId xmlns:a16="http://schemas.microsoft.com/office/drawing/2014/main" id="{D9077BB8-66E6-48B4-1BA6-ECCD90B93EB7}"/>
              </a:ext>
            </a:extLst>
          </p:cNvPr>
          <p:cNvSpPr txBox="1"/>
          <p:nvPr/>
        </p:nvSpPr>
        <p:spPr>
          <a:xfrm>
            <a:off x="2589212" y="1817772"/>
            <a:ext cx="1540475" cy="523220"/>
          </a:xfrm>
          <a:prstGeom prst="rect">
            <a:avLst/>
          </a:prstGeom>
          <a:noFill/>
          <a:ln>
            <a:solidFill>
              <a:schemeClr val="accent2"/>
            </a:solidFill>
          </a:ln>
        </p:spPr>
        <p:txBody>
          <a:bodyPr wrap="square" rtlCol="0">
            <a:spAutoFit/>
          </a:bodyPr>
          <a:lstStyle/>
          <a:p>
            <a:pPr algn="ctr"/>
            <a:r>
              <a:rPr lang="fr-FR" sz="1400" dirty="0"/>
              <a:t>Initialisations diverses</a:t>
            </a:r>
          </a:p>
        </p:txBody>
      </p:sp>
      <p:sp>
        <p:nvSpPr>
          <p:cNvPr id="5" name="ZoneTexte 4">
            <a:extLst>
              <a:ext uri="{FF2B5EF4-FFF2-40B4-BE49-F238E27FC236}">
                <a16:creationId xmlns:a16="http://schemas.microsoft.com/office/drawing/2014/main" id="{7530A55F-0B2B-AB02-38B1-F1F7993D36F8}"/>
              </a:ext>
            </a:extLst>
          </p:cNvPr>
          <p:cNvSpPr txBox="1"/>
          <p:nvPr/>
        </p:nvSpPr>
        <p:spPr>
          <a:xfrm>
            <a:off x="2589212" y="2649216"/>
            <a:ext cx="1540475" cy="738664"/>
          </a:xfrm>
          <a:prstGeom prst="rect">
            <a:avLst/>
          </a:prstGeom>
          <a:noFill/>
          <a:ln>
            <a:solidFill>
              <a:schemeClr val="accent2"/>
            </a:solidFill>
          </a:ln>
        </p:spPr>
        <p:txBody>
          <a:bodyPr wrap="square" rtlCol="0">
            <a:spAutoFit/>
          </a:bodyPr>
          <a:lstStyle/>
          <a:p>
            <a:pPr algn="ctr"/>
            <a:r>
              <a:rPr lang="fr-FR" sz="1400" dirty="0"/>
              <a:t>Chargement des images</a:t>
            </a:r>
          </a:p>
          <a:p>
            <a:pPr algn="ctr"/>
            <a:r>
              <a:rPr lang="fr-FR" sz="1400" dirty="0"/>
              <a:t>2 s</a:t>
            </a:r>
          </a:p>
        </p:txBody>
      </p:sp>
      <p:sp>
        <p:nvSpPr>
          <p:cNvPr id="6" name="ZoneTexte 5">
            <a:extLst>
              <a:ext uri="{FF2B5EF4-FFF2-40B4-BE49-F238E27FC236}">
                <a16:creationId xmlns:a16="http://schemas.microsoft.com/office/drawing/2014/main" id="{D37AA512-1B88-17F1-C557-A91F0BD64306}"/>
              </a:ext>
            </a:extLst>
          </p:cNvPr>
          <p:cNvSpPr txBox="1"/>
          <p:nvPr/>
        </p:nvSpPr>
        <p:spPr>
          <a:xfrm>
            <a:off x="4462761" y="2649216"/>
            <a:ext cx="1540475" cy="738664"/>
          </a:xfrm>
          <a:prstGeom prst="rect">
            <a:avLst/>
          </a:prstGeom>
          <a:noFill/>
          <a:ln>
            <a:solidFill>
              <a:schemeClr val="accent2"/>
            </a:solidFill>
          </a:ln>
        </p:spPr>
        <p:txBody>
          <a:bodyPr wrap="square" rtlCol="0">
            <a:spAutoFit/>
          </a:bodyPr>
          <a:lstStyle/>
          <a:p>
            <a:pPr algn="ctr"/>
            <a:r>
              <a:rPr lang="fr-FR" sz="1400" dirty="0"/>
              <a:t>Extraction des </a:t>
            </a:r>
            <a:r>
              <a:rPr lang="fr-FR" sz="1400" dirty="0" err="1"/>
              <a:t>features</a:t>
            </a:r>
            <a:endParaRPr lang="fr-FR" sz="1400" dirty="0"/>
          </a:p>
          <a:p>
            <a:pPr algn="ctr"/>
            <a:r>
              <a:rPr lang="fr-FR" sz="1400" dirty="0"/>
              <a:t>-</a:t>
            </a:r>
          </a:p>
        </p:txBody>
      </p:sp>
      <p:pic>
        <p:nvPicPr>
          <p:cNvPr id="8" name="Image 7">
            <a:extLst>
              <a:ext uri="{FF2B5EF4-FFF2-40B4-BE49-F238E27FC236}">
                <a16:creationId xmlns:a16="http://schemas.microsoft.com/office/drawing/2014/main" id="{2C9E4192-89F6-4B91-5A1D-FDC4DE928153}"/>
              </a:ext>
            </a:extLst>
          </p:cNvPr>
          <p:cNvPicPr>
            <a:picLocks noChangeAspect="1"/>
          </p:cNvPicPr>
          <p:nvPr/>
        </p:nvPicPr>
        <p:blipFill>
          <a:blip r:embed="rId2"/>
          <a:stretch>
            <a:fillRect/>
          </a:stretch>
        </p:blipFill>
        <p:spPr>
          <a:xfrm>
            <a:off x="2589212" y="3546507"/>
            <a:ext cx="1540475" cy="294985"/>
          </a:xfrm>
          <a:prstGeom prst="rect">
            <a:avLst/>
          </a:prstGeom>
        </p:spPr>
      </p:pic>
      <p:sp>
        <p:nvSpPr>
          <p:cNvPr id="9" name="ZoneTexte 8">
            <a:extLst>
              <a:ext uri="{FF2B5EF4-FFF2-40B4-BE49-F238E27FC236}">
                <a16:creationId xmlns:a16="http://schemas.microsoft.com/office/drawing/2014/main" id="{3546C24F-A5C5-421A-A9C5-6525D6E11E7D}"/>
              </a:ext>
            </a:extLst>
          </p:cNvPr>
          <p:cNvSpPr txBox="1"/>
          <p:nvPr/>
        </p:nvSpPr>
        <p:spPr>
          <a:xfrm>
            <a:off x="6336310" y="2649216"/>
            <a:ext cx="1540475" cy="738664"/>
          </a:xfrm>
          <a:prstGeom prst="rect">
            <a:avLst/>
          </a:prstGeom>
          <a:noFill/>
          <a:ln>
            <a:solidFill>
              <a:schemeClr val="accent2"/>
            </a:solidFill>
          </a:ln>
        </p:spPr>
        <p:txBody>
          <a:bodyPr wrap="square" rtlCol="0">
            <a:spAutoFit/>
          </a:bodyPr>
          <a:lstStyle/>
          <a:p>
            <a:pPr algn="ctr"/>
            <a:r>
              <a:rPr lang="fr-FR" sz="1400" dirty="0"/>
              <a:t>Écriture des </a:t>
            </a:r>
            <a:r>
              <a:rPr lang="fr-FR" sz="1400" dirty="0" err="1"/>
              <a:t>features</a:t>
            </a:r>
            <a:endParaRPr lang="fr-FR" sz="1400" dirty="0"/>
          </a:p>
          <a:p>
            <a:pPr algn="ctr"/>
            <a:r>
              <a:rPr lang="fr-FR" sz="1400" dirty="0"/>
              <a:t>14 s</a:t>
            </a:r>
          </a:p>
        </p:txBody>
      </p:sp>
      <p:cxnSp>
        <p:nvCxnSpPr>
          <p:cNvPr id="12" name="Connecteur droit avec flèche 11">
            <a:extLst>
              <a:ext uri="{FF2B5EF4-FFF2-40B4-BE49-F238E27FC236}">
                <a16:creationId xmlns:a16="http://schemas.microsoft.com/office/drawing/2014/main" id="{27513E05-9ABE-1561-F7F7-16A8B94A1F40}"/>
              </a:ext>
            </a:extLst>
          </p:cNvPr>
          <p:cNvCxnSpPr>
            <a:cxnSpLocks/>
            <a:stCxn id="4" idx="2"/>
            <a:endCxn id="5" idx="0"/>
          </p:cNvCxnSpPr>
          <p:nvPr/>
        </p:nvCxnSpPr>
        <p:spPr>
          <a:xfrm>
            <a:off x="3359450" y="2340992"/>
            <a:ext cx="0" cy="30822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B58698C6-B8B7-2696-68BD-024396E84F41}"/>
              </a:ext>
            </a:extLst>
          </p:cNvPr>
          <p:cNvCxnSpPr>
            <a:cxnSpLocks/>
          </p:cNvCxnSpPr>
          <p:nvPr/>
        </p:nvCxnSpPr>
        <p:spPr>
          <a:xfrm>
            <a:off x="4135661" y="3018548"/>
            <a:ext cx="327659"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67AD195C-AE04-2863-1CB7-7991D4F4890C}"/>
              </a:ext>
            </a:extLst>
          </p:cNvPr>
          <p:cNvCxnSpPr>
            <a:cxnSpLocks/>
          </p:cNvCxnSpPr>
          <p:nvPr/>
        </p:nvCxnSpPr>
        <p:spPr>
          <a:xfrm>
            <a:off x="6025215" y="3018548"/>
            <a:ext cx="327659"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03218795-D427-E132-4A45-5356D18A15F4}"/>
              </a:ext>
            </a:extLst>
          </p:cNvPr>
          <p:cNvCxnSpPr>
            <a:cxnSpLocks/>
            <a:stCxn id="5" idx="2"/>
            <a:endCxn id="8" idx="0"/>
          </p:cNvCxnSpPr>
          <p:nvPr/>
        </p:nvCxnSpPr>
        <p:spPr>
          <a:xfrm>
            <a:off x="3359450" y="3387880"/>
            <a:ext cx="0" cy="158627"/>
          </a:xfrm>
          <a:prstGeom prst="line">
            <a:avLst/>
          </a:prstGeom>
          <a:ln w="38100">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4FEE8247-4D1B-FE31-55D2-2BC4AACFF924}"/>
              </a:ext>
            </a:extLst>
          </p:cNvPr>
          <p:cNvSpPr txBox="1"/>
          <p:nvPr/>
        </p:nvSpPr>
        <p:spPr>
          <a:xfrm>
            <a:off x="4462761" y="4219325"/>
            <a:ext cx="1540475" cy="307777"/>
          </a:xfrm>
          <a:prstGeom prst="rect">
            <a:avLst/>
          </a:prstGeom>
          <a:noFill/>
          <a:ln>
            <a:solidFill>
              <a:srgbClr val="00B050"/>
            </a:solidFill>
          </a:ln>
        </p:spPr>
        <p:txBody>
          <a:bodyPr wrap="square" rtlCol="0">
            <a:spAutoFit/>
          </a:bodyPr>
          <a:lstStyle/>
          <a:p>
            <a:pPr algn="ctr"/>
            <a:r>
              <a:rPr lang="fr-FR" sz="1400" dirty="0"/>
              <a:t>.</a:t>
            </a:r>
            <a:r>
              <a:rPr lang="fr-FR" sz="1400" dirty="0" err="1"/>
              <a:t>persist</a:t>
            </a:r>
            <a:r>
              <a:rPr lang="fr-FR" sz="1400" dirty="0"/>
              <a:t>()</a:t>
            </a:r>
          </a:p>
        </p:txBody>
      </p:sp>
      <p:cxnSp>
        <p:nvCxnSpPr>
          <p:cNvPr id="27" name="Connecteur droit avec flèche 26">
            <a:extLst>
              <a:ext uri="{FF2B5EF4-FFF2-40B4-BE49-F238E27FC236}">
                <a16:creationId xmlns:a16="http://schemas.microsoft.com/office/drawing/2014/main" id="{DB6D4AD6-6935-E3FD-6F17-FCF606E16076}"/>
              </a:ext>
            </a:extLst>
          </p:cNvPr>
          <p:cNvCxnSpPr>
            <a:cxnSpLocks/>
            <a:stCxn id="6" idx="2"/>
            <a:endCxn id="26" idx="0"/>
          </p:cNvCxnSpPr>
          <p:nvPr/>
        </p:nvCxnSpPr>
        <p:spPr>
          <a:xfrm>
            <a:off x="5232999" y="3387880"/>
            <a:ext cx="0" cy="831445"/>
          </a:xfrm>
          <a:prstGeom prst="straightConnector1">
            <a:avLst/>
          </a:prstGeom>
          <a:ln w="38100">
            <a:solidFill>
              <a:srgbClr val="00B050"/>
            </a:solidFill>
            <a:headEnd type="none"/>
            <a:tailEnd type="oval"/>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AE24CC92-EEFF-6131-6AF6-9B5A6D151159}"/>
              </a:ext>
            </a:extLst>
          </p:cNvPr>
          <p:cNvPicPr>
            <a:picLocks noChangeAspect="1"/>
          </p:cNvPicPr>
          <p:nvPr/>
        </p:nvPicPr>
        <p:blipFill>
          <a:blip r:embed="rId3"/>
          <a:stretch>
            <a:fillRect/>
          </a:stretch>
        </p:blipFill>
        <p:spPr>
          <a:xfrm>
            <a:off x="4709870" y="3550877"/>
            <a:ext cx="3209754" cy="299117"/>
          </a:xfrm>
          <a:prstGeom prst="rect">
            <a:avLst/>
          </a:prstGeom>
        </p:spPr>
      </p:pic>
      <p:cxnSp>
        <p:nvCxnSpPr>
          <p:cNvPr id="22" name="Connecteur droit 21">
            <a:extLst>
              <a:ext uri="{FF2B5EF4-FFF2-40B4-BE49-F238E27FC236}">
                <a16:creationId xmlns:a16="http://schemas.microsoft.com/office/drawing/2014/main" id="{291741B8-C5E5-B683-2983-3A66280136D2}"/>
              </a:ext>
            </a:extLst>
          </p:cNvPr>
          <p:cNvCxnSpPr>
            <a:cxnSpLocks/>
            <a:stCxn id="9" idx="2"/>
          </p:cNvCxnSpPr>
          <p:nvPr/>
        </p:nvCxnSpPr>
        <p:spPr>
          <a:xfrm>
            <a:off x="7106548" y="3387880"/>
            <a:ext cx="0" cy="158627"/>
          </a:xfrm>
          <a:prstGeom prst="line">
            <a:avLst/>
          </a:prstGeom>
          <a:ln w="38100">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8A790024-4D66-FC4B-A443-F9A7453ABD95}"/>
              </a:ext>
            </a:extLst>
          </p:cNvPr>
          <p:cNvSpPr txBox="1"/>
          <p:nvPr/>
        </p:nvSpPr>
        <p:spPr>
          <a:xfrm>
            <a:off x="8187880" y="2649216"/>
            <a:ext cx="1540475" cy="738664"/>
          </a:xfrm>
          <a:prstGeom prst="rect">
            <a:avLst/>
          </a:prstGeom>
          <a:noFill/>
          <a:ln>
            <a:solidFill>
              <a:schemeClr val="accent2"/>
            </a:solidFill>
          </a:ln>
        </p:spPr>
        <p:txBody>
          <a:bodyPr wrap="square" rtlCol="0">
            <a:spAutoFit/>
          </a:bodyPr>
          <a:lstStyle/>
          <a:p>
            <a:pPr algn="ctr"/>
            <a:r>
              <a:rPr lang="fr-FR" sz="1400" dirty="0" err="1"/>
              <a:t>StandardScaler</a:t>
            </a:r>
            <a:r>
              <a:rPr lang="fr-FR" sz="1400" dirty="0"/>
              <a:t> + ACP</a:t>
            </a:r>
          </a:p>
          <a:p>
            <a:pPr algn="ctr"/>
            <a:r>
              <a:rPr lang="fr-FR" sz="1400" dirty="0"/>
              <a:t>11 s</a:t>
            </a:r>
          </a:p>
        </p:txBody>
      </p:sp>
      <p:cxnSp>
        <p:nvCxnSpPr>
          <p:cNvPr id="31" name="Connecteur droit avec flèche 30">
            <a:extLst>
              <a:ext uri="{FF2B5EF4-FFF2-40B4-BE49-F238E27FC236}">
                <a16:creationId xmlns:a16="http://schemas.microsoft.com/office/drawing/2014/main" id="{427E9BB4-1CA4-9A05-EDA4-542DCACAF53D}"/>
              </a:ext>
            </a:extLst>
          </p:cNvPr>
          <p:cNvCxnSpPr>
            <a:cxnSpLocks/>
          </p:cNvCxnSpPr>
          <p:nvPr/>
        </p:nvCxnSpPr>
        <p:spPr>
          <a:xfrm>
            <a:off x="7876785" y="3018548"/>
            <a:ext cx="327659"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3FC04CAC-D239-8945-2238-C77EC2202715}"/>
              </a:ext>
            </a:extLst>
          </p:cNvPr>
          <p:cNvSpPr txBox="1"/>
          <p:nvPr/>
        </p:nvSpPr>
        <p:spPr>
          <a:xfrm>
            <a:off x="10061845" y="2649216"/>
            <a:ext cx="1540475" cy="738664"/>
          </a:xfrm>
          <a:prstGeom prst="rect">
            <a:avLst/>
          </a:prstGeom>
          <a:noFill/>
          <a:ln>
            <a:solidFill>
              <a:schemeClr val="accent2"/>
            </a:solidFill>
          </a:ln>
        </p:spPr>
        <p:txBody>
          <a:bodyPr wrap="square" rtlCol="0">
            <a:spAutoFit/>
          </a:bodyPr>
          <a:lstStyle/>
          <a:p>
            <a:pPr algn="ctr"/>
            <a:r>
              <a:rPr lang="fr-FR" sz="1400" dirty="0"/>
              <a:t>Écriture des </a:t>
            </a:r>
            <a:r>
              <a:rPr lang="fr-FR" sz="1400" dirty="0" err="1"/>
              <a:t>features</a:t>
            </a:r>
            <a:endParaRPr lang="fr-FR" sz="1400" dirty="0"/>
          </a:p>
          <a:p>
            <a:pPr algn="ctr"/>
            <a:r>
              <a:rPr lang="fr-FR" sz="1400" dirty="0"/>
              <a:t>1 s</a:t>
            </a:r>
          </a:p>
        </p:txBody>
      </p:sp>
      <p:cxnSp>
        <p:nvCxnSpPr>
          <p:cNvPr id="37" name="Connecteur droit avec flèche 36">
            <a:extLst>
              <a:ext uri="{FF2B5EF4-FFF2-40B4-BE49-F238E27FC236}">
                <a16:creationId xmlns:a16="http://schemas.microsoft.com/office/drawing/2014/main" id="{0D0A48EA-4BFD-94F0-B10C-15DAF441DCDD}"/>
              </a:ext>
            </a:extLst>
          </p:cNvPr>
          <p:cNvCxnSpPr>
            <a:cxnSpLocks/>
          </p:cNvCxnSpPr>
          <p:nvPr/>
        </p:nvCxnSpPr>
        <p:spPr>
          <a:xfrm>
            <a:off x="9750750" y="3018548"/>
            <a:ext cx="327659"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43" name="Image 42">
            <a:extLst>
              <a:ext uri="{FF2B5EF4-FFF2-40B4-BE49-F238E27FC236}">
                <a16:creationId xmlns:a16="http://schemas.microsoft.com/office/drawing/2014/main" id="{F5210731-01EC-2856-E8A4-1AC48C2B69C8}"/>
              </a:ext>
            </a:extLst>
          </p:cNvPr>
          <p:cNvPicPr>
            <a:picLocks noChangeAspect="1"/>
          </p:cNvPicPr>
          <p:nvPr/>
        </p:nvPicPr>
        <p:blipFill>
          <a:blip r:embed="rId4"/>
          <a:stretch>
            <a:fillRect/>
          </a:stretch>
        </p:blipFill>
        <p:spPr>
          <a:xfrm>
            <a:off x="8191970" y="3787868"/>
            <a:ext cx="1523911" cy="228587"/>
          </a:xfrm>
          <a:prstGeom prst="rect">
            <a:avLst/>
          </a:prstGeom>
        </p:spPr>
      </p:pic>
      <p:pic>
        <p:nvPicPr>
          <p:cNvPr id="45" name="Image 44">
            <a:extLst>
              <a:ext uri="{FF2B5EF4-FFF2-40B4-BE49-F238E27FC236}">
                <a16:creationId xmlns:a16="http://schemas.microsoft.com/office/drawing/2014/main" id="{F2E344C3-2E2B-AE39-BA74-2CC6F421BF9E}"/>
              </a:ext>
            </a:extLst>
          </p:cNvPr>
          <p:cNvPicPr>
            <a:picLocks noChangeAspect="1"/>
          </p:cNvPicPr>
          <p:nvPr/>
        </p:nvPicPr>
        <p:blipFill>
          <a:blip r:embed="rId5"/>
          <a:stretch>
            <a:fillRect/>
          </a:stretch>
        </p:blipFill>
        <p:spPr>
          <a:xfrm>
            <a:off x="8203440" y="3546507"/>
            <a:ext cx="1523912" cy="276209"/>
          </a:xfrm>
          <a:prstGeom prst="rect">
            <a:avLst/>
          </a:prstGeom>
        </p:spPr>
      </p:pic>
      <p:pic>
        <p:nvPicPr>
          <p:cNvPr id="46" name="Image 45">
            <a:extLst>
              <a:ext uri="{FF2B5EF4-FFF2-40B4-BE49-F238E27FC236}">
                <a16:creationId xmlns:a16="http://schemas.microsoft.com/office/drawing/2014/main" id="{B6212965-EFD6-258F-C745-A5F77820482C}"/>
              </a:ext>
            </a:extLst>
          </p:cNvPr>
          <p:cNvPicPr>
            <a:picLocks noChangeAspect="1"/>
          </p:cNvPicPr>
          <p:nvPr/>
        </p:nvPicPr>
        <p:blipFill>
          <a:blip r:embed="rId4"/>
          <a:stretch>
            <a:fillRect/>
          </a:stretch>
        </p:blipFill>
        <p:spPr>
          <a:xfrm>
            <a:off x="8191970" y="4246506"/>
            <a:ext cx="1523911" cy="228587"/>
          </a:xfrm>
          <a:prstGeom prst="rect">
            <a:avLst/>
          </a:prstGeom>
        </p:spPr>
      </p:pic>
      <p:pic>
        <p:nvPicPr>
          <p:cNvPr id="47" name="Image 46">
            <a:extLst>
              <a:ext uri="{FF2B5EF4-FFF2-40B4-BE49-F238E27FC236}">
                <a16:creationId xmlns:a16="http://schemas.microsoft.com/office/drawing/2014/main" id="{B53774D7-7B37-4427-609E-25F266638A5E}"/>
              </a:ext>
            </a:extLst>
          </p:cNvPr>
          <p:cNvPicPr>
            <a:picLocks noChangeAspect="1"/>
          </p:cNvPicPr>
          <p:nvPr/>
        </p:nvPicPr>
        <p:blipFill>
          <a:blip r:embed="rId5"/>
          <a:stretch>
            <a:fillRect/>
          </a:stretch>
        </p:blipFill>
        <p:spPr>
          <a:xfrm>
            <a:off x="8203440" y="4005145"/>
            <a:ext cx="1523912" cy="276209"/>
          </a:xfrm>
          <a:prstGeom prst="rect">
            <a:avLst/>
          </a:prstGeom>
        </p:spPr>
      </p:pic>
      <p:pic>
        <p:nvPicPr>
          <p:cNvPr id="48" name="Image 47">
            <a:extLst>
              <a:ext uri="{FF2B5EF4-FFF2-40B4-BE49-F238E27FC236}">
                <a16:creationId xmlns:a16="http://schemas.microsoft.com/office/drawing/2014/main" id="{545BBC71-6D1A-2C02-6FD8-5A9288354A27}"/>
              </a:ext>
            </a:extLst>
          </p:cNvPr>
          <p:cNvPicPr>
            <a:picLocks noChangeAspect="1"/>
          </p:cNvPicPr>
          <p:nvPr/>
        </p:nvPicPr>
        <p:blipFill>
          <a:blip r:embed="rId4"/>
          <a:stretch>
            <a:fillRect/>
          </a:stretch>
        </p:blipFill>
        <p:spPr>
          <a:xfrm>
            <a:off x="8191970" y="4946505"/>
            <a:ext cx="1523911" cy="228587"/>
          </a:xfrm>
          <a:prstGeom prst="rect">
            <a:avLst/>
          </a:prstGeom>
        </p:spPr>
      </p:pic>
      <p:pic>
        <p:nvPicPr>
          <p:cNvPr id="49" name="Image 48">
            <a:extLst>
              <a:ext uri="{FF2B5EF4-FFF2-40B4-BE49-F238E27FC236}">
                <a16:creationId xmlns:a16="http://schemas.microsoft.com/office/drawing/2014/main" id="{109D4053-B335-A2BC-B47B-AD757AE7BD52}"/>
              </a:ext>
            </a:extLst>
          </p:cNvPr>
          <p:cNvPicPr>
            <a:picLocks noChangeAspect="1"/>
          </p:cNvPicPr>
          <p:nvPr/>
        </p:nvPicPr>
        <p:blipFill>
          <a:blip r:embed="rId5"/>
          <a:stretch>
            <a:fillRect/>
          </a:stretch>
        </p:blipFill>
        <p:spPr>
          <a:xfrm>
            <a:off x="8203440" y="4705144"/>
            <a:ext cx="1523912" cy="276209"/>
          </a:xfrm>
          <a:prstGeom prst="rect">
            <a:avLst/>
          </a:prstGeom>
        </p:spPr>
      </p:pic>
      <p:pic>
        <p:nvPicPr>
          <p:cNvPr id="50" name="Image 49">
            <a:extLst>
              <a:ext uri="{FF2B5EF4-FFF2-40B4-BE49-F238E27FC236}">
                <a16:creationId xmlns:a16="http://schemas.microsoft.com/office/drawing/2014/main" id="{41191239-14C6-904D-3924-D4077639E9A8}"/>
              </a:ext>
            </a:extLst>
          </p:cNvPr>
          <p:cNvPicPr>
            <a:picLocks noChangeAspect="1"/>
          </p:cNvPicPr>
          <p:nvPr/>
        </p:nvPicPr>
        <p:blipFill>
          <a:blip r:embed="rId5"/>
          <a:stretch>
            <a:fillRect/>
          </a:stretch>
        </p:blipFill>
        <p:spPr>
          <a:xfrm>
            <a:off x="8203440" y="4477278"/>
            <a:ext cx="1523912" cy="276209"/>
          </a:xfrm>
          <a:prstGeom prst="rect">
            <a:avLst/>
          </a:prstGeom>
        </p:spPr>
      </p:pic>
      <p:pic>
        <p:nvPicPr>
          <p:cNvPr id="51" name="Image 50">
            <a:extLst>
              <a:ext uri="{FF2B5EF4-FFF2-40B4-BE49-F238E27FC236}">
                <a16:creationId xmlns:a16="http://schemas.microsoft.com/office/drawing/2014/main" id="{5CAD8612-9FC8-6F16-A0D8-8588BA88E762}"/>
              </a:ext>
            </a:extLst>
          </p:cNvPr>
          <p:cNvPicPr>
            <a:picLocks noChangeAspect="1"/>
          </p:cNvPicPr>
          <p:nvPr/>
        </p:nvPicPr>
        <p:blipFill>
          <a:blip r:embed="rId4"/>
          <a:stretch>
            <a:fillRect/>
          </a:stretch>
        </p:blipFill>
        <p:spPr>
          <a:xfrm>
            <a:off x="8207027" y="5177785"/>
            <a:ext cx="1523911" cy="228587"/>
          </a:xfrm>
          <a:prstGeom prst="rect">
            <a:avLst/>
          </a:prstGeom>
        </p:spPr>
      </p:pic>
      <p:pic>
        <p:nvPicPr>
          <p:cNvPr id="52" name="Image 51">
            <a:extLst>
              <a:ext uri="{FF2B5EF4-FFF2-40B4-BE49-F238E27FC236}">
                <a16:creationId xmlns:a16="http://schemas.microsoft.com/office/drawing/2014/main" id="{613EF482-703C-82FC-93D3-8DF5E4273E9D}"/>
              </a:ext>
            </a:extLst>
          </p:cNvPr>
          <p:cNvPicPr>
            <a:picLocks noChangeAspect="1"/>
          </p:cNvPicPr>
          <p:nvPr/>
        </p:nvPicPr>
        <p:blipFill>
          <a:blip r:embed="rId4"/>
          <a:stretch>
            <a:fillRect/>
          </a:stretch>
        </p:blipFill>
        <p:spPr>
          <a:xfrm>
            <a:off x="8207027" y="5636423"/>
            <a:ext cx="1523911" cy="228587"/>
          </a:xfrm>
          <a:prstGeom prst="rect">
            <a:avLst/>
          </a:prstGeom>
        </p:spPr>
      </p:pic>
      <p:pic>
        <p:nvPicPr>
          <p:cNvPr id="53" name="Image 52">
            <a:extLst>
              <a:ext uri="{FF2B5EF4-FFF2-40B4-BE49-F238E27FC236}">
                <a16:creationId xmlns:a16="http://schemas.microsoft.com/office/drawing/2014/main" id="{9A7FE606-F832-4A70-67AA-E173618496ED}"/>
              </a:ext>
            </a:extLst>
          </p:cNvPr>
          <p:cNvPicPr>
            <a:picLocks noChangeAspect="1"/>
          </p:cNvPicPr>
          <p:nvPr/>
        </p:nvPicPr>
        <p:blipFill>
          <a:blip r:embed="rId5"/>
          <a:stretch>
            <a:fillRect/>
          </a:stretch>
        </p:blipFill>
        <p:spPr>
          <a:xfrm>
            <a:off x="8218497" y="5395062"/>
            <a:ext cx="1523912" cy="276209"/>
          </a:xfrm>
          <a:prstGeom prst="rect">
            <a:avLst/>
          </a:prstGeom>
        </p:spPr>
      </p:pic>
      <p:pic>
        <p:nvPicPr>
          <p:cNvPr id="54" name="Image 53">
            <a:extLst>
              <a:ext uri="{FF2B5EF4-FFF2-40B4-BE49-F238E27FC236}">
                <a16:creationId xmlns:a16="http://schemas.microsoft.com/office/drawing/2014/main" id="{482F1054-F630-0707-B094-46158A7F287C}"/>
              </a:ext>
            </a:extLst>
          </p:cNvPr>
          <p:cNvPicPr>
            <a:picLocks noChangeAspect="1"/>
          </p:cNvPicPr>
          <p:nvPr/>
        </p:nvPicPr>
        <p:blipFill>
          <a:blip r:embed="rId5"/>
          <a:stretch>
            <a:fillRect/>
          </a:stretch>
        </p:blipFill>
        <p:spPr>
          <a:xfrm>
            <a:off x="8218497" y="5867195"/>
            <a:ext cx="1523912" cy="276209"/>
          </a:xfrm>
          <a:prstGeom prst="rect">
            <a:avLst/>
          </a:prstGeom>
        </p:spPr>
      </p:pic>
      <p:pic>
        <p:nvPicPr>
          <p:cNvPr id="55" name="Image 54">
            <a:extLst>
              <a:ext uri="{FF2B5EF4-FFF2-40B4-BE49-F238E27FC236}">
                <a16:creationId xmlns:a16="http://schemas.microsoft.com/office/drawing/2014/main" id="{EDA2A7DB-6445-EC0F-F798-B57ED2331182}"/>
              </a:ext>
            </a:extLst>
          </p:cNvPr>
          <p:cNvPicPr>
            <a:picLocks noChangeAspect="1"/>
          </p:cNvPicPr>
          <p:nvPr/>
        </p:nvPicPr>
        <p:blipFill>
          <a:blip r:embed="rId4"/>
          <a:stretch>
            <a:fillRect/>
          </a:stretch>
        </p:blipFill>
        <p:spPr>
          <a:xfrm>
            <a:off x="8207027" y="6563653"/>
            <a:ext cx="1523911" cy="228587"/>
          </a:xfrm>
          <a:prstGeom prst="rect">
            <a:avLst/>
          </a:prstGeom>
        </p:spPr>
      </p:pic>
      <p:pic>
        <p:nvPicPr>
          <p:cNvPr id="56" name="Image 55">
            <a:extLst>
              <a:ext uri="{FF2B5EF4-FFF2-40B4-BE49-F238E27FC236}">
                <a16:creationId xmlns:a16="http://schemas.microsoft.com/office/drawing/2014/main" id="{46398478-1153-E4F1-B990-C361AC62368B}"/>
              </a:ext>
            </a:extLst>
          </p:cNvPr>
          <p:cNvPicPr>
            <a:picLocks noChangeAspect="1"/>
          </p:cNvPicPr>
          <p:nvPr/>
        </p:nvPicPr>
        <p:blipFill>
          <a:blip r:embed="rId5"/>
          <a:stretch>
            <a:fillRect/>
          </a:stretch>
        </p:blipFill>
        <p:spPr>
          <a:xfrm>
            <a:off x="8218497" y="6322292"/>
            <a:ext cx="1523912" cy="276209"/>
          </a:xfrm>
          <a:prstGeom prst="rect">
            <a:avLst/>
          </a:prstGeom>
        </p:spPr>
      </p:pic>
      <p:pic>
        <p:nvPicPr>
          <p:cNvPr id="57" name="Image 56">
            <a:extLst>
              <a:ext uri="{FF2B5EF4-FFF2-40B4-BE49-F238E27FC236}">
                <a16:creationId xmlns:a16="http://schemas.microsoft.com/office/drawing/2014/main" id="{1CE14B3C-AEF6-AEC2-33B3-A3D35E3421CA}"/>
              </a:ext>
            </a:extLst>
          </p:cNvPr>
          <p:cNvPicPr>
            <a:picLocks noChangeAspect="1"/>
          </p:cNvPicPr>
          <p:nvPr/>
        </p:nvPicPr>
        <p:blipFill>
          <a:blip r:embed="rId5"/>
          <a:stretch>
            <a:fillRect/>
          </a:stretch>
        </p:blipFill>
        <p:spPr>
          <a:xfrm>
            <a:off x="8218497" y="6094426"/>
            <a:ext cx="1523912" cy="276209"/>
          </a:xfrm>
          <a:prstGeom prst="rect">
            <a:avLst/>
          </a:prstGeom>
        </p:spPr>
      </p:pic>
      <p:pic>
        <p:nvPicPr>
          <p:cNvPr id="58" name="Image 57">
            <a:extLst>
              <a:ext uri="{FF2B5EF4-FFF2-40B4-BE49-F238E27FC236}">
                <a16:creationId xmlns:a16="http://schemas.microsoft.com/office/drawing/2014/main" id="{028CDEF9-75BD-FE35-CA82-B8D33B68DCA4}"/>
              </a:ext>
            </a:extLst>
          </p:cNvPr>
          <p:cNvPicPr>
            <a:picLocks noChangeAspect="1"/>
          </p:cNvPicPr>
          <p:nvPr/>
        </p:nvPicPr>
        <p:blipFill>
          <a:blip r:embed="rId4"/>
          <a:stretch>
            <a:fillRect/>
          </a:stretch>
        </p:blipFill>
        <p:spPr>
          <a:xfrm>
            <a:off x="10061845" y="3540309"/>
            <a:ext cx="1523911" cy="228587"/>
          </a:xfrm>
          <a:prstGeom prst="rect">
            <a:avLst/>
          </a:prstGeom>
        </p:spPr>
      </p:pic>
      <p:pic>
        <p:nvPicPr>
          <p:cNvPr id="62" name="Image 61">
            <a:extLst>
              <a:ext uri="{FF2B5EF4-FFF2-40B4-BE49-F238E27FC236}">
                <a16:creationId xmlns:a16="http://schemas.microsoft.com/office/drawing/2014/main" id="{C20B6103-4817-A37E-06CA-C429A40D47FE}"/>
              </a:ext>
            </a:extLst>
          </p:cNvPr>
          <p:cNvPicPr>
            <a:picLocks noChangeAspect="1"/>
          </p:cNvPicPr>
          <p:nvPr/>
        </p:nvPicPr>
        <p:blipFill>
          <a:blip r:embed="rId6"/>
          <a:stretch>
            <a:fillRect/>
          </a:stretch>
        </p:blipFill>
        <p:spPr>
          <a:xfrm>
            <a:off x="5598446" y="6205386"/>
            <a:ext cx="1540475" cy="242678"/>
          </a:xfrm>
          <a:prstGeom prst="rect">
            <a:avLst/>
          </a:prstGeom>
        </p:spPr>
      </p:pic>
      <p:sp>
        <p:nvSpPr>
          <p:cNvPr id="63" name="ZoneTexte 62">
            <a:extLst>
              <a:ext uri="{FF2B5EF4-FFF2-40B4-BE49-F238E27FC236}">
                <a16:creationId xmlns:a16="http://schemas.microsoft.com/office/drawing/2014/main" id="{0AB21C44-0842-F7CB-1574-8EDE38AAF83F}"/>
              </a:ext>
            </a:extLst>
          </p:cNvPr>
          <p:cNvSpPr txBox="1"/>
          <p:nvPr/>
        </p:nvSpPr>
        <p:spPr>
          <a:xfrm>
            <a:off x="5488807" y="4871842"/>
            <a:ext cx="1674076" cy="523220"/>
          </a:xfrm>
          <a:prstGeom prst="rect">
            <a:avLst/>
          </a:prstGeom>
          <a:noFill/>
          <a:ln>
            <a:noFill/>
          </a:ln>
        </p:spPr>
        <p:txBody>
          <a:bodyPr wrap="square" rtlCol="0">
            <a:spAutoFit/>
          </a:bodyPr>
          <a:lstStyle/>
          <a:p>
            <a:pPr algn="ctr"/>
            <a:r>
              <a:rPr lang="fr-FR" sz="1400" dirty="0"/>
              <a:t>Lecture des données binaires</a:t>
            </a:r>
          </a:p>
        </p:txBody>
      </p:sp>
      <p:pic>
        <p:nvPicPr>
          <p:cNvPr id="65" name="Image 64">
            <a:extLst>
              <a:ext uri="{FF2B5EF4-FFF2-40B4-BE49-F238E27FC236}">
                <a16:creationId xmlns:a16="http://schemas.microsoft.com/office/drawing/2014/main" id="{31C3FA61-F613-1E28-DC9A-1570D9B75CDF}"/>
              </a:ext>
            </a:extLst>
          </p:cNvPr>
          <p:cNvPicPr>
            <a:picLocks noChangeAspect="1"/>
          </p:cNvPicPr>
          <p:nvPr/>
        </p:nvPicPr>
        <p:blipFill>
          <a:blip r:embed="rId7"/>
          <a:stretch>
            <a:fillRect/>
          </a:stretch>
        </p:blipFill>
        <p:spPr>
          <a:xfrm>
            <a:off x="5601154" y="5405570"/>
            <a:ext cx="1537767" cy="228587"/>
          </a:xfrm>
          <a:prstGeom prst="rect">
            <a:avLst/>
          </a:prstGeom>
        </p:spPr>
      </p:pic>
      <p:sp>
        <p:nvSpPr>
          <p:cNvPr id="66" name="ZoneTexte 65">
            <a:extLst>
              <a:ext uri="{FF2B5EF4-FFF2-40B4-BE49-F238E27FC236}">
                <a16:creationId xmlns:a16="http://schemas.microsoft.com/office/drawing/2014/main" id="{5CC95AB2-BC31-3D19-DA40-52EFB40C16C7}"/>
              </a:ext>
            </a:extLst>
          </p:cNvPr>
          <p:cNvSpPr txBox="1"/>
          <p:nvPr/>
        </p:nvSpPr>
        <p:spPr>
          <a:xfrm>
            <a:off x="5433647" y="5666871"/>
            <a:ext cx="1794772" cy="523220"/>
          </a:xfrm>
          <a:prstGeom prst="rect">
            <a:avLst/>
          </a:prstGeom>
          <a:noFill/>
          <a:ln>
            <a:noFill/>
          </a:ln>
        </p:spPr>
        <p:txBody>
          <a:bodyPr wrap="square" rtlCol="0">
            <a:spAutoFit/>
          </a:bodyPr>
          <a:lstStyle/>
          <a:p>
            <a:pPr algn="ctr"/>
            <a:r>
              <a:rPr lang="fr-FR" sz="1400" dirty="0"/>
              <a:t>Extraction-écriture</a:t>
            </a:r>
          </a:p>
          <a:p>
            <a:pPr algn="ctr"/>
            <a:r>
              <a:rPr lang="fr-FR" sz="1400" dirty="0"/>
              <a:t>.</a:t>
            </a:r>
            <a:r>
              <a:rPr lang="fr-FR" sz="1400" dirty="0" err="1"/>
              <a:t>repartition</a:t>
            </a:r>
            <a:r>
              <a:rPr lang="fr-FR" sz="1400" dirty="0"/>
              <a:t>(4)</a:t>
            </a:r>
          </a:p>
        </p:txBody>
      </p:sp>
      <p:cxnSp>
        <p:nvCxnSpPr>
          <p:cNvPr id="67" name="Connecteur droit avec flèche 66">
            <a:extLst>
              <a:ext uri="{FF2B5EF4-FFF2-40B4-BE49-F238E27FC236}">
                <a16:creationId xmlns:a16="http://schemas.microsoft.com/office/drawing/2014/main" id="{45A0DA61-E0E3-9953-CB47-510DC8253C4E}"/>
              </a:ext>
            </a:extLst>
          </p:cNvPr>
          <p:cNvCxnSpPr>
            <a:cxnSpLocks/>
            <a:endCxn id="63" idx="0"/>
          </p:cNvCxnSpPr>
          <p:nvPr/>
        </p:nvCxnSpPr>
        <p:spPr>
          <a:xfrm>
            <a:off x="6325845" y="3867715"/>
            <a:ext cx="0" cy="1004127"/>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ZoneTexte 71">
            <a:extLst>
              <a:ext uri="{FF2B5EF4-FFF2-40B4-BE49-F238E27FC236}">
                <a16:creationId xmlns:a16="http://schemas.microsoft.com/office/drawing/2014/main" id="{BC46BBE3-885F-C9BC-267E-231C15599F89}"/>
              </a:ext>
            </a:extLst>
          </p:cNvPr>
          <p:cNvSpPr txBox="1"/>
          <p:nvPr/>
        </p:nvSpPr>
        <p:spPr>
          <a:xfrm>
            <a:off x="8036698" y="6543392"/>
            <a:ext cx="317716" cy="276999"/>
          </a:xfrm>
          <a:prstGeom prst="rect">
            <a:avLst/>
          </a:prstGeom>
          <a:noFill/>
        </p:spPr>
        <p:txBody>
          <a:bodyPr wrap="none" rtlCol="0">
            <a:spAutoFit/>
          </a:bodyPr>
          <a:lstStyle/>
          <a:p>
            <a:r>
              <a:rPr lang="fr-FR" sz="1200" dirty="0">
                <a:solidFill>
                  <a:srgbClr val="00B050"/>
                </a:solidFill>
              </a:rPr>
              <a:t>◉</a:t>
            </a:r>
          </a:p>
        </p:txBody>
      </p:sp>
      <p:sp>
        <p:nvSpPr>
          <p:cNvPr id="73" name="ZoneTexte 72">
            <a:extLst>
              <a:ext uri="{FF2B5EF4-FFF2-40B4-BE49-F238E27FC236}">
                <a16:creationId xmlns:a16="http://schemas.microsoft.com/office/drawing/2014/main" id="{56B11CEF-1A1A-D9AA-776A-D229E8017727}"/>
              </a:ext>
            </a:extLst>
          </p:cNvPr>
          <p:cNvSpPr txBox="1"/>
          <p:nvPr/>
        </p:nvSpPr>
        <p:spPr>
          <a:xfrm>
            <a:off x="8044582" y="6101414"/>
            <a:ext cx="317716" cy="276999"/>
          </a:xfrm>
          <a:prstGeom prst="rect">
            <a:avLst/>
          </a:prstGeom>
          <a:noFill/>
        </p:spPr>
        <p:txBody>
          <a:bodyPr wrap="none" rtlCol="0">
            <a:spAutoFit/>
          </a:bodyPr>
          <a:lstStyle/>
          <a:p>
            <a:r>
              <a:rPr lang="fr-FR" sz="1200" dirty="0">
                <a:solidFill>
                  <a:srgbClr val="00B050"/>
                </a:solidFill>
              </a:rPr>
              <a:t>◉</a:t>
            </a:r>
          </a:p>
        </p:txBody>
      </p:sp>
      <p:sp>
        <p:nvSpPr>
          <p:cNvPr id="74" name="ZoneTexte 73">
            <a:extLst>
              <a:ext uri="{FF2B5EF4-FFF2-40B4-BE49-F238E27FC236}">
                <a16:creationId xmlns:a16="http://schemas.microsoft.com/office/drawing/2014/main" id="{20EBE036-F2EC-2BD6-2812-A2298D0B2C14}"/>
              </a:ext>
            </a:extLst>
          </p:cNvPr>
          <p:cNvSpPr txBox="1"/>
          <p:nvPr/>
        </p:nvSpPr>
        <p:spPr>
          <a:xfrm>
            <a:off x="8040614" y="5856248"/>
            <a:ext cx="317716" cy="276999"/>
          </a:xfrm>
          <a:prstGeom prst="rect">
            <a:avLst/>
          </a:prstGeom>
          <a:noFill/>
        </p:spPr>
        <p:txBody>
          <a:bodyPr wrap="none" rtlCol="0">
            <a:spAutoFit/>
          </a:bodyPr>
          <a:lstStyle/>
          <a:p>
            <a:r>
              <a:rPr lang="fr-FR" sz="1200" dirty="0">
                <a:solidFill>
                  <a:srgbClr val="00B050"/>
                </a:solidFill>
              </a:rPr>
              <a:t>◉</a:t>
            </a:r>
          </a:p>
        </p:txBody>
      </p:sp>
      <p:sp>
        <p:nvSpPr>
          <p:cNvPr id="75" name="ZoneTexte 74">
            <a:extLst>
              <a:ext uri="{FF2B5EF4-FFF2-40B4-BE49-F238E27FC236}">
                <a16:creationId xmlns:a16="http://schemas.microsoft.com/office/drawing/2014/main" id="{681A68EF-8FD2-4668-C393-0D9F595B2219}"/>
              </a:ext>
            </a:extLst>
          </p:cNvPr>
          <p:cNvSpPr txBox="1"/>
          <p:nvPr/>
        </p:nvSpPr>
        <p:spPr>
          <a:xfrm>
            <a:off x="8044582" y="5625084"/>
            <a:ext cx="317716" cy="276999"/>
          </a:xfrm>
          <a:prstGeom prst="rect">
            <a:avLst/>
          </a:prstGeom>
          <a:noFill/>
        </p:spPr>
        <p:txBody>
          <a:bodyPr wrap="none" rtlCol="0">
            <a:spAutoFit/>
          </a:bodyPr>
          <a:lstStyle/>
          <a:p>
            <a:r>
              <a:rPr lang="fr-FR" sz="1200" dirty="0">
                <a:solidFill>
                  <a:srgbClr val="00B050"/>
                </a:solidFill>
              </a:rPr>
              <a:t>◉</a:t>
            </a:r>
          </a:p>
        </p:txBody>
      </p:sp>
      <p:sp>
        <p:nvSpPr>
          <p:cNvPr id="76" name="ZoneTexte 75">
            <a:extLst>
              <a:ext uri="{FF2B5EF4-FFF2-40B4-BE49-F238E27FC236}">
                <a16:creationId xmlns:a16="http://schemas.microsoft.com/office/drawing/2014/main" id="{17B92EC3-09B0-C1A7-5D12-70C9F4AA4265}"/>
              </a:ext>
            </a:extLst>
          </p:cNvPr>
          <p:cNvSpPr txBox="1"/>
          <p:nvPr/>
        </p:nvSpPr>
        <p:spPr>
          <a:xfrm>
            <a:off x="8044582" y="5389872"/>
            <a:ext cx="317716" cy="276999"/>
          </a:xfrm>
          <a:prstGeom prst="rect">
            <a:avLst/>
          </a:prstGeom>
          <a:noFill/>
        </p:spPr>
        <p:txBody>
          <a:bodyPr wrap="none" rtlCol="0">
            <a:spAutoFit/>
          </a:bodyPr>
          <a:lstStyle/>
          <a:p>
            <a:r>
              <a:rPr lang="fr-FR" sz="1200" dirty="0">
                <a:solidFill>
                  <a:srgbClr val="00B050"/>
                </a:solidFill>
              </a:rPr>
              <a:t>◉</a:t>
            </a:r>
          </a:p>
        </p:txBody>
      </p:sp>
      <p:sp>
        <p:nvSpPr>
          <p:cNvPr id="77" name="ZoneTexte 76">
            <a:extLst>
              <a:ext uri="{FF2B5EF4-FFF2-40B4-BE49-F238E27FC236}">
                <a16:creationId xmlns:a16="http://schemas.microsoft.com/office/drawing/2014/main" id="{D5903CC8-D902-5B45-4106-A3E5A7DB9E49}"/>
              </a:ext>
            </a:extLst>
          </p:cNvPr>
          <p:cNvSpPr txBox="1"/>
          <p:nvPr/>
        </p:nvSpPr>
        <p:spPr>
          <a:xfrm>
            <a:off x="8036698" y="5168631"/>
            <a:ext cx="317716" cy="276999"/>
          </a:xfrm>
          <a:prstGeom prst="rect">
            <a:avLst/>
          </a:prstGeom>
          <a:noFill/>
        </p:spPr>
        <p:txBody>
          <a:bodyPr wrap="none" rtlCol="0">
            <a:spAutoFit/>
          </a:bodyPr>
          <a:lstStyle/>
          <a:p>
            <a:r>
              <a:rPr lang="fr-FR" sz="1200" dirty="0">
                <a:solidFill>
                  <a:srgbClr val="00B050"/>
                </a:solidFill>
              </a:rPr>
              <a:t>◉</a:t>
            </a:r>
          </a:p>
        </p:txBody>
      </p:sp>
      <p:sp>
        <p:nvSpPr>
          <p:cNvPr id="78" name="ZoneTexte 77">
            <a:extLst>
              <a:ext uri="{FF2B5EF4-FFF2-40B4-BE49-F238E27FC236}">
                <a16:creationId xmlns:a16="http://schemas.microsoft.com/office/drawing/2014/main" id="{CF381A42-DD4E-B86E-6582-7E2F9B75D6D3}"/>
              </a:ext>
            </a:extLst>
          </p:cNvPr>
          <p:cNvSpPr txBox="1"/>
          <p:nvPr/>
        </p:nvSpPr>
        <p:spPr>
          <a:xfrm>
            <a:off x="8029022" y="4932170"/>
            <a:ext cx="317716" cy="276999"/>
          </a:xfrm>
          <a:prstGeom prst="rect">
            <a:avLst/>
          </a:prstGeom>
          <a:noFill/>
        </p:spPr>
        <p:txBody>
          <a:bodyPr wrap="none" rtlCol="0">
            <a:spAutoFit/>
          </a:bodyPr>
          <a:lstStyle/>
          <a:p>
            <a:r>
              <a:rPr lang="fr-FR" sz="1200" dirty="0">
                <a:solidFill>
                  <a:srgbClr val="00B050"/>
                </a:solidFill>
              </a:rPr>
              <a:t>◉</a:t>
            </a:r>
          </a:p>
        </p:txBody>
      </p:sp>
      <p:sp>
        <p:nvSpPr>
          <p:cNvPr id="79" name="ZoneTexte 78">
            <a:extLst>
              <a:ext uri="{FF2B5EF4-FFF2-40B4-BE49-F238E27FC236}">
                <a16:creationId xmlns:a16="http://schemas.microsoft.com/office/drawing/2014/main" id="{94C494D9-1074-5FA1-6D11-3E4060235C91}"/>
              </a:ext>
            </a:extLst>
          </p:cNvPr>
          <p:cNvSpPr txBox="1"/>
          <p:nvPr/>
        </p:nvSpPr>
        <p:spPr>
          <a:xfrm>
            <a:off x="8029022" y="4711497"/>
            <a:ext cx="317716" cy="276999"/>
          </a:xfrm>
          <a:prstGeom prst="rect">
            <a:avLst/>
          </a:prstGeom>
          <a:noFill/>
        </p:spPr>
        <p:txBody>
          <a:bodyPr wrap="none" rtlCol="0">
            <a:spAutoFit/>
          </a:bodyPr>
          <a:lstStyle/>
          <a:p>
            <a:r>
              <a:rPr lang="fr-FR" sz="1200" dirty="0">
                <a:solidFill>
                  <a:srgbClr val="00B050"/>
                </a:solidFill>
              </a:rPr>
              <a:t>◉</a:t>
            </a:r>
          </a:p>
        </p:txBody>
      </p:sp>
      <p:sp>
        <p:nvSpPr>
          <p:cNvPr id="80" name="ZoneTexte 79">
            <a:extLst>
              <a:ext uri="{FF2B5EF4-FFF2-40B4-BE49-F238E27FC236}">
                <a16:creationId xmlns:a16="http://schemas.microsoft.com/office/drawing/2014/main" id="{8B005121-5F4F-308B-F81A-D0A57504854D}"/>
              </a:ext>
            </a:extLst>
          </p:cNvPr>
          <p:cNvSpPr txBox="1"/>
          <p:nvPr/>
        </p:nvSpPr>
        <p:spPr>
          <a:xfrm>
            <a:off x="8029022" y="4489371"/>
            <a:ext cx="317716" cy="276999"/>
          </a:xfrm>
          <a:prstGeom prst="rect">
            <a:avLst/>
          </a:prstGeom>
          <a:noFill/>
        </p:spPr>
        <p:txBody>
          <a:bodyPr wrap="none" rtlCol="0">
            <a:spAutoFit/>
          </a:bodyPr>
          <a:lstStyle/>
          <a:p>
            <a:r>
              <a:rPr lang="fr-FR" sz="1200" dirty="0">
                <a:solidFill>
                  <a:srgbClr val="00B050"/>
                </a:solidFill>
              </a:rPr>
              <a:t>◉</a:t>
            </a:r>
          </a:p>
        </p:txBody>
      </p:sp>
      <p:sp>
        <p:nvSpPr>
          <p:cNvPr id="81" name="ZoneTexte 80">
            <a:extLst>
              <a:ext uri="{FF2B5EF4-FFF2-40B4-BE49-F238E27FC236}">
                <a16:creationId xmlns:a16="http://schemas.microsoft.com/office/drawing/2014/main" id="{2FA5AF1B-09C9-C269-0B4A-1476ACFC2A12}"/>
              </a:ext>
            </a:extLst>
          </p:cNvPr>
          <p:cNvSpPr txBox="1"/>
          <p:nvPr/>
        </p:nvSpPr>
        <p:spPr>
          <a:xfrm>
            <a:off x="8029022" y="4240759"/>
            <a:ext cx="317716" cy="276999"/>
          </a:xfrm>
          <a:prstGeom prst="rect">
            <a:avLst/>
          </a:prstGeom>
          <a:noFill/>
        </p:spPr>
        <p:txBody>
          <a:bodyPr wrap="none" rtlCol="0">
            <a:spAutoFit/>
          </a:bodyPr>
          <a:lstStyle/>
          <a:p>
            <a:r>
              <a:rPr lang="fr-FR" sz="1200" dirty="0">
                <a:solidFill>
                  <a:srgbClr val="00B050"/>
                </a:solidFill>
              </a:rPr>
              <a:t>◉</a:t>
            </a:r>
          </a:p>
        </p:txBody>
      </p:sp>
      <p:sp>
        <p:nvSpPr>
          <p:cNvPr id="82" name="ZoneTexte 81">
            <a:extLst>
              <a:ext uri="{FF2B5EF4-FFF2-40B4-BE49-F238E27FC236}">
                <a16:creationId xmlns:a16="http://schemas.microsoft.com/office/drawing/2014/main" id="{330C50B6-6221-4DD6-043C-8359593C0BFF}"/>
              </a:ext>
            </a:extLst>
          </p:cNvPr>
          <p:cNvSpPr txBox="1"/>
          <p:nvPr/>
        </p:nvSpPr>
        <p:spPr>
          <a:xfrm>
            <a:off x="8021641" y="4018430"/>
            <a:ext cx="317716" cy="276999"/>
          </a:xfrm>
          <a:prstGeom prst="rect">
            <a:avLst/>
          </a:prstGeom>
          <a:noFill/>
        </p:spPr>
        <p:txBody>
          <a:bodyPr wrap="none" rtlCol="0">
            <a:spAutoFit/>
          </a:bodyPr>
          <a:lstStyle/>
          <a:p>
            <a:r>
              <a:rPr lang="fr-FR" sz="1200" dirty="0">
                <a:solidFill>
                  <a:srgbClr val="00B050"/>
                </a:solidFill>
              </a:rPr>
              <a:t>◉</a:t>
            </a:r>
          </a:p>
        </p:txBody>
      </p:sp>
      <p:sp>
        <p:nvSpPr>
          <p:cNvPr id="83" name="ZoneTexte 82">
            <a:extLst>
              <a:ext uri="{FF2B5EF4-FFF2-40B4-BE49-F238E27FC236}">
                <a16:creationId xmlns:a16="http://schemas.microsoft.com/office/drawing/2014/main" id="{0D6E544C-7A16-E08F-3989-E8A89D1CB31A}"/>
              </a:ext>
            </a:extLst>
          </p:cNvPr>
          <p:cNvSpPr txBox="1"/>
          <p:nvPr/>
        </p:nvSpPr>
        <p:spPr>
          <a:xfrm>
            <a:off x="8020426" y="3784472"/>
            <a:ext cx="317716" cy="276999"/>
          </a:xfrm>
          <a:prstGeom prst="rect">
            <a:avLst/>
          </a:prstGeom>
          <a:noFill/>
        </p:spPr>
        <p:txBody>
          <a:bodyPr wrap="none" rtlCol="0">
            <a:spAutoFit/>
          </a:bodyPr>
          <a:lstStyle/>
          <a:p>
            <a:r>
              <a:rPr lang="fr-FR" sz="1200" dirty="0">
                <a:solidFill>
                  <a:srgbClr val="00B050"/>
                </a:solidFill>
              </a:rPr>
              <a:t>◉</a:t>
            </a:r>
          </a:p>
        </p:txBody>
      </p:sp>
      <p:sp>
        <p:nvSpPr>
          <p:cNvPr id="84" name="ZoneTexte 83">
            <a:extLst>
              <a:ext uri="{FF2B5EF4-FFF2-40B4-BE49-F238E27FC236}">
                <a16:creationId xmlns:a16="http://schemas.microsoft.com/office/drawing/2014/main" id="{B535A005-C7E7-A9DD-E3FD-1E71A5694B6A}"/>
              </a:ext>
            </a:extLst>
          </p:cNvPr>
          <p:cNvSpPr txBox="1"/>
          <p:nvPr/>
        </p:nvSpPr>
        <p:spPr>
          <a:xfrm>
            <a:off x="8020426" y="3536122"/>
            <a:ext cx="317716" cy="276999"/>
          </a:xfrm>
          <a:prstGeom prst="rect">
            <a:avLst/>
          </a:prstGeom>
          <a:noFill/>
        </p:spPr>
        <p:txBody>
          <a:bodyPr wrap="none" rtlCol="0">
            <a:spAutoFit/>
          </a:bodyPr>
          <a:lstStyle/>
          <a:p>
            <a:r>
              <a:rPr lang="fr-FR" sz="1200" dirty="0">
                <a:solidFill>
                  <a:srgbClr val="00B050"/>
                </a:solidFill>
              </a:rPr>
              <a:t>◉</a:t>
            </a:r>
          </a:p>
        </p:txBody>
      </p:sp>
      <p:sp>
        <p:nvSpPr>
          <p:cNvPr id="85" name="ZoneTexte 84">
            <a:extLst>
              <a:ext uri="{FF2B5EF4-FFF2-40B4-BE49-F238E27FC236}">
                <a16:creationId xmlns:a16="http://schemas.microsoft.com/office/drawing/2014/main" id="{2E9B2FEB-622A-6E44-3939-740B8844F5B3}"/>
              </a:ext>
            </a:extLst>
          </p:cNvPr>
          <p:cNvSpPr txBox="1"/>
          <p:nvPr/>
        </p:nvSpPr>
        <p:spPr>
          <a:xfrm>
            <a:off x="9886210" y="3523728"/>
            <a:ext cx="317716" cy="276999"/>
          </a:xfrm>
          <a:prstGeom prst="rect">
            <a:avLst/>
          </a:prstGeom>
          <a:noFill/>
        </p:spPr>
        <p:txBody>
          <a:bodyPr wrap="none" rtlCol="0">
            <a:spAutoFit/>
          </a:bodyPr>
          <a:lstStyle/>
          <a:p>
            <a:r>
              <a:rPr lang="fr-FR" sz="1200" dirty="0">
                <a:solidFill>
                  <a:srgbClr val="00B050"/>
                </a:solidFill>
              </a:rPr>
              <a:t>◉</a:t>
            </a:r>
          </a:p>
        </p:txBody>
      </p:sp>
    </p:spTree>
    <p:extLst>
      <p:ext uri="{BB962C8B-B14F-4D97-AF65-F5344CB8AC3E}">
        <p14:creationId xmlns:p14="http://schemas.microsoft.com/office/powerpoint/2010/main" val="127721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06D4592-283B-8B1F-7628-6A16F06215C1}"/>
              </a:ext>
            </a:extLst>
          </p:cNvPr>
          <p:cNvSpPr>
            <a:spLocks noGrp="1"/>
          </p:cNvSpPr>
          <p:nvPr>
            <p:ph idx="1"/>
          </p:nvPr>
        </p:nvSpPr>
        <p:spPr/>
        <p:txBody>
          <a:bodyPr/>
          <a:lstStyle/>
          <a:p>
            <a:r>
              <a:rPr lang="fr-FR" dirty="0"/>
              <a:t>Focus sur .</a:t>
            </a:r>
            <a:r>
              <a:rPr lang="fr-FR" dirty="0" err="1"/>
              <a:t>repartition</a:t>
            </a:r>
            <a:r>
              <a:rPr lang="fr-FR" dirty="0"/>
              <a:t>(n)</a:t>
            </a:r>
          </a:p>
          <a:p>
            <a:pPr lvl="1"/>
            <a:r>
              <a:rPr lang="fr-FR" dirty="0"/>
              <a:t>Opération dite par </a:t>
            </a:r>
            <a:r>
              <a:rPr lang="fr-FR" dirty="0" err="1"/>
              <a:t>PySpark</a:t>
            </a:r>
            <a:r>
              <a:rPr lang="fr-FR" dirty="0"/>
              <a:t> coûteuse en ressources et à éviter dans le cadre de l’optimisation des performances</a:t>
            </a:r>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r>
              <a:rPr lang="fr-FR" dirty="0"/>
              <a:t>Ici elle reste intéressante avec peu de données, mais à surveiller par la suite et voir s’il faut laisser </a:t>
            </a:r>
            <a:r>
              <a:rPr lang="fr-FR" dirty="0" err="1"/>
              <a:t>PySpark</a:t>
            </a:r>
            <a:r>
              <a:rPr lang="fr-FR" dirty="0"/>
              <a:t> gérer le découpage</a:t>
            </a:r>
          </a:p>
        </p:txBody>
      </p:sp>
      <p:sp>
        <p:nvSpPr>
          <p:cNvPr id="3" name="Title 7">
            <a:extLst>
              <a:ext uri="{FF2B5EF4-FFF2-40B4-BE49-F238E27FC236}">
                <a16:creationId xmlns:a16="http://schemas.microsoft.com/office/drawing/2014/main" id="{1220468C-ECE1-6ED4-E86B-4105098D2D47}"/>
              </a:ext>
            </a:extLst>
          </p:cNvPr>
          <p:cNvSpPr txBox="1">
            <a:spLocks/>
          </p:cNvSpPr>
          <p:nvPr/>
        </p:nvSpPr>
        <p:spPr>
          <a:xfrm>
            <a:off x="2592925" y="75672"/>
            <a:ext cx="8911687" cy="1161618"/>
          </a:xfrm>
          <a:prstGeom prst="rect">
            <a:avLst/>
          </a:prstGeom>
          <a:noFill/>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sz="4500" b="1" dirty="0">
                <a:solidFill>
                  <a:srgbClr val="621516"/>
                </a:solidFill>
                <a:latin typeface="Quam" panose="02000000000000000000" pitchFamily="2" charset="77"/>
              </a:rPr>
              <a:t>Chaîne de traitement des images</a:t>
            </a:r>
            <a:endParaRPr lang="en-US" sz="4500" b="1" i="0" dirty="0">
              <a:solidFill>
                <a:srgbClr val="621516"/>
              </a:solidFill>
              <a:latin typeface="Quam" panose="02000000000000000000" pitchFamily="2" charset="77"/>
            </a:endParaRPr>
          </a:p>
        </p:txBody>
      </p:sp>
      <p:graphicFrame>
        <p:nvGraphicFramePr>
          <p:cNvPr id="5" name="Graphique 4">
            <a:extLst>
              <a:ext uri="{FF2B5EF4-FFF2-40B4-BE49-F238E27FC236}">
                <a16:creationId xmlns:a16="http://schemas.microsoft.com/office/drawing/2014/main" id="{4E018EDB-6C40-71AD-7056-DDF09C2D293A}"/>
              </a:ext>
            </a:extLst>
          </p:cNvPr>
          <p:cNvGraphicFramePr>
            <a:graphicFrameLocks/>
          </p:cNvGraphicFramePr>
          <p:nvPr>
            <p:extLst>
              <p:ext uri="{D42A27DB-BD31-4B8C-83A1-F6EECF244321}">
                <p14:modId xmlns:p14="http://schemas.microsoft.com/office/powerpoint/2010/main" val="1802759629"/>
              </p:ext>
            </p:extLst>
          </p:nvPr>
        </p:nvGraphicFramePr>
        <p:xfrm>
          <a:off x="5237291" y="2363029"/>
          <a:ext cx="3422650" cy="25019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37230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49220DE-9282-F969-A271-0653E6BAF58B}"/>
              </a:ext>
            </a:extLst>
          </p:cNvPr>
          <p:cNvSpPr>
            <a:spLocks noGrp="1"/>
          </p:cNvSpPr>
          <p:nvPr>
            <p:ph idx="1"/>
          </p:nvPr>
        </p:nvSpPr>
        <p:spPr/>
        <p:txBody>
          <a:bodyPr/>
          <a:lstStyle/>
          <a:p>
            <a:r>
              <a:rPr lang="fr-FR" dirty="0"/>
              <a:t>Chargement des images (43 dossiers différents ici) </a:t>
            </a:r>
            <a:br>
              <a:rPr lang="fr-FR" dirty="0"/>
            </a:br>
            <a:r>
              <a:rPr lang="fr-FR" sz="1400" dirty="0"/>
              <a:t>en local : 0,3 secondes</a:t>
            </a:r>
            <a:br>
              <a:rPr lang="fr-FR" sz="1400" dirty="0"/>
            </a:br>
            <a:r>
              <a:rPr lang="fr-FR" sz="1400" dirty="0"/>
              <a:t>sur AWS  : 4,0 secondes</a:t>
            </a:r>
          </a:p>
        </p:txBody>
      </p:sp>
      <p:sp>
        <p:nvSpPr>
          <p:cNvPr id="3" name="Title 7">
            <a:extLst>
              <a:ext uri="{FF2B5EF4-FFF2-40B4-BE49-F238E27FC236}">
                <a16:creationId xmlns:a16="http://schemas.microsoft.com/office/drawing/2014/main" id="{378513CE-9990-35D7-304B-808000D1FA92}"/>
              </a:ext>
            </a:extLst>
          </p:cNvPr>
          <p:cNvSpPr txBox="1">
            <a:spLocks/>
          </p:cNvSpPr>
          <p:nvPr/>
        </p:nvSpPr>
        <p:spPr>
          <a:xfrm>
            <a:off x="2592925" y="75672"/>
            <a:ext cx="8911687" cy="1161618"/>
          </a:xfrm>
          <a:prstGeom prst="rect">
            <a:avLst/>
          </a:prstGeom>
          <a:noFill/>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sz="4500" b="1" dirty="0">
                <a:solidFill>
                  <a:srgbClr val="621516"/>
                </a:solidFill>
                <a:latin typeface="Quam" panose="02000000000000000000" pitchFamily="2" charset="77"/>
              </a:rPr>
              <a:t>Chaîne de traitement des images</a:t>
            </a:r>
            <a:endParaRPr lang="en-US" sz="4500" b="1" i="0" dirty="0">
              <a:solidFill>
                <a:srgbClr val="621516"/>
              </a:solidFill>
              <a:latin typeface="Quam" panose="02000000000000000000" pitchFamily="2" charset="77"/>
            </a:endParaRPr>
          </a:p>
        </p:txBody>
      </p:sp>
      <p:pic>
        <p:nvPicPr>
          <p:cNvPr id="5" name="Image 4">
            <a:extLst>
              <a:ext uri="{FF2B5EF4-FFF2-40B4-BE49-F238E27FC236}">
                <a16:creationId xmlns:a16="http://schemas.microsoft.com/office/drawing/2014/main" id="{D2D77E82-3B89-6985-4567-31366A385E01}"/>
              </a:ext>
            </a:extLst>
          </p:cNvPr>
          <p:cNvPicPr>
            <a:picLocks noChangeAspect="1"/>
          </p:cNvPicPr>
          <p:nvPr/>
        </p:nvPicPr>
        <p:blipFill>
          <a:blip r:embed="rId2"/>
          <a:stretch>
            <a:fillRect/>
          </a:stretch>
        </p:blipFill>
        <p:spPr>
          <a:xfrm>
            <a:off x="8260964" y="2202818"/>
            <a:ext cx="3620479" cy="4288722"/>
          </a:xfrm>
          <a:prstGeom prst="rect">
            <a:avLst/>
          </a:prstGeom>
        </p:spPr>
      </p:pic>
      <p:pic>
        <p:nvPicPr>
          <p:cNvPr id="7" name="Image 6">
            <a:extLst>
              <a:ext uri="{FF2B5EF4-FFF2-40B4-BE49-F238E27FC236}">
                <a16:creationId xmlns:a16="http://schemas.microsoft.com/office/drawing/2014/main" id="{708193B2-1773-2E40-AF04-13A9BBE31881}"/>
              </a:ext>
            </a:extLst>
          </p:cNvPr>
          <p:cNvPicPr>
            <a:picLocks noChangeAspect="1"/>
          </p:cNvPicPr>
          <p:nvPr/>
        </p:nvPicPr>
        <p:blipFill>
          <a:blip r:embed="rId3"/>
          <a:stretch>
            <a:fillRect/>
          </a:stretch>
        </p:blipFill>
        <p:spPr>
          <a:xfrm>
            <a:off x="2312034" y="4028302"/>
            <a:ext cx="5798290" cy="2376740"/>
          </a:xfrm>
          <a:prstGeom prst="rect">
            <a:avLst/>
          </a:prstGeom>
          <a:ln>
            <a:solidFill>
              <a:schemeClr val="accent2"/>
            </a:solidFill>
          </a:ln>
        </p:spPr>
      </p:pic>
      <p:pic>
        <p:nvPicPr>
          <p:cNvPr id="9" name="Image 8">
            <a:extLst>
              <a:ext uri="{FF2B5EF4-FFF2-40B4-BE49-F238E27FC236}">
                <a16:creationId xmlns:a16="http://schemas.microsoft.com/office/drawing/2014/main" id="{655A3C17-0656-F497-5662-F30D38E1BFC0}"/>
              </a:ext>
            </a:extLst>
          </p:cNvPr>
          <p:cNvPicPr>
            <a:picLocks noChangeAspect="1"/>
          </p:cNvPicPr>
          <p:nvPr/>
        </p:nvPicPr>
        <p:blipFill>
          <a:blip r:embed="rId4"/>
          <a:stretch>
            <a:fillRect/>
          </a:stretch>
        </p:blipFill>
        <p:spPr>
          <a:xfrm>
            <a:off x="2312034" y="2699129"/>
            <a:ext cx="4805856" cy="914850"/>
          </a:xfrm>
          <a:prstGeom prst="rect">
            <a:avLst/>
          </a:prstGeom>
          <a:ln>
            <a:solidFill>
              <a:schemeClr val="accent2"/>
            </a:solidFill>
          </a:ln>
        </p:spPr>
      </p:pic>
      <p:pic>
        <p:nvPicPr>
          <p:cNvPr id="13" name="Image 12">
            <a:extLst>
              <a:ext uri="{FF2B5EF4-FFF2-40B4-BE49-F238E27FC236}">
                <a16:creationId xmlns:a16="http://schemas.microsoft.com/office/drawing/2014/main" id="{C6CDD579-DD6F-6A60-79E6-506C60B1B018}"/>
              </a:ext>
            </a:extLst>
          </p:cNvPr>
          <p:cNvPicPr>
            <a:picLocks noChangeAspect="1"/>
          </p:cNvPicPr>
          <p:nvPr/>
        </p:nvPicPr>
        <p:blipFill>
          <a:blip r:embed="rId5"/>
          <a:stretch>
            <a:fillRect/>
          </a:stretch>
        </p:blipFill>
        <p:spPr>
          <a:xfrm>
            <a:off x="2312034" y="4077470"/>
            <a:ext cx="5798290" cy="2329168"/>
          </a:xfrm>
          <a:prstGeom prst="rect">
            <a:avLst/>
          </a:prstGeom>
        </p:spPr>
      </p:pic>
    </p:spTree>
    <p:extLst>
      <p:ext uri="{BB962C8B-B14F-4D97-AF65-F5344CB8AC3E}">
        <p14:creationId xmlns:p14="http://schemas.microsoft.com/office/powerpoint/2010/main" val="151533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585AF6D-F09D-C462-CC4E-DB4673E2B3F6}"/>
              </a:ext>
            </a:extLst>
          </p:cNvPr>
          <p:cNvSpPr>
            <a:spLocks noGrp="1"/>
          </p:cNvSpPr>
          <p:nvPr>
            <p:ph idx="1"/>
          </p:nvPr>
        </p:nvSpPr>
        <p:spPr/>
        <p:txBody>
          <a:bodyPr/>
          <a:lstStyle/>
          <a:p>
            <a:r>
              <a:rPr lang="fr-FR" dirty="0"/>
              <a:t>Solution AWS avec EC2, EMR et S3 :</a:t>
            </a:r>
          </a:p>
          <a:p>
            <a:endParaRPr lang="fr-FR" dirty="0"/>
          </a:p>
          <a:p>
            <a:pPr lvl="1"/>
            <a:r>
              <a:rPr lang="fr-FR" b="1" dirty="0">
                <a:solidFill>
                  <a:srgbClr val="00B050"/>
                </a:solidFill>
              </a:rPr>
              <a:t>✓ </a:t>
            </a:r>
            <a:r>
              <a:rPr lang="fr-FR" dirty="0"/>
              <a:t>Tolérance aux pannes : Cloud et </a:t>
            </a:r>
            <a:r>
              <a:rPr lang="fr-FR" dirty="0" err="1"/>
              <a:t>PySpark</a:t>
            </a:r>
            <a:r>
              <a:rPr lang="fr-FR" dirty="0"/>
              <a:t> </a:t>
            </a:r>
          </a:p>
          <a:p>
            <a:pPr lvl="1"/>
            <a:endParaRPr lang="fr-FR" dirty="0"/>
          </a:p>
          <a:p>
            <a:pPr lvl="1"/>
            <a:r>
              <a:rPr lang="fr-FR" b="1" dirty="0">
                <a:solidFill>
                  <a:srgbClr val="00B050"/>
                </a:solidFill>
              </a:rPr>
              <a:t>✓ </a:t>
            </a:r>
            <a:r>
              <a:rPr kumimoji="0" lang="fr-FR"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Maintenabilité : EMR et sa pré-configuration, séparation EMR et S3</a:t>
            </a:r>
          </a:p>
          <a:p>
            <a:pPr lvl="1"/>
            <a:endParaRPr kumimoji="0" lang="fr-FR" b="1" i="0" u="none" strike="noStrike" kern="1200" cap="none" spc="0" normalizeH="0" baseline="0" noProof="0" dirty="0">
              <a:ln>
                <a:noFill/>
              </a:ln>
              <a:solidFill>
                <a:srgbClr val="00B050"/>
              </a:solidFill>
              <a:effectLst/>
              <a:uLnTx/>
              <a:uFillTx/>
              <a:latin typeface="Century Gothic" panose="020B0502020202020204"/>
              <a:ea typeface="+mn-ea"/>
              <a:cs typeface="+mn-cs"/>
            </a:endParaRPr>
          </a:p>
          <a:p>
            <a:pPr lvl="1">
              <a:buClr>
                <a:srgbClr val="E78712"/>
              </a:buClr>
              <a:defRPr/>
            </a:pPr>
            <a:r>
              <a:rPr lang="fr-FR" b="1" dirty="0">
                <a:solidFill>
                  <a:srgbClr val="00B050"/>
                </a:solidFill>
              </a:rPr>
              <a:t>✓ </a:t>
            </a:r>
            <a:r>
              <a:rPr kumimoji="0" lang="fr-FR"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Coût faible : Cloud, EC2 et instanciations à la demande, possibilité de </a:t>
            </a:r>
            <a:r>
              <a:rPr kumimoji="0" lang="fr-FR" sz="1600" b="0" i="0" u="none" strike="noStrike" kern="1200" cap="none" spc="0" normalizeH="0" baseline="0" noProof="0" dirty="0" err="1">
                <a:ln>
                  <a:noFill/>
                </a:ln>
                <a:solidFill>
                  <a:prstClr val="black">
                    <a:lumMod val="75000"/>
                    <a:lumOff val="25000"/>
                  </a:prstClr>
                </a:solidFill>
                <a:effectLst/>
                <a:uLnTx/>
                <a:uFillTx/>
                <a:latin typeface="Century Gothic" panose="020B0502020202020204"/>
                <a:ea typeface="+mn-ea"/>
                <a:cs typeface="+mn-cs"/>
              </a:rPr>
              <a:t>savings</a:t>
            </a:r>
            <a:r>
              <a:rPr kumimoji="0" lang="fr-FR"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plan sur un an </a:t>
            </a:r>
          </a:p>
          <a:p>
            <a:pPr lvl="1">
              <a:buClr>
                <a:srgbClr val="E78712"/>
              </a:buClr>
              <a:defRPr/>
            </a:pPr>
            <a:endParaRPr kumimoji="0" lang="fr-FR"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pPr lvl="1">
              <a:buClr>
                <a:srgbClr val="E78712"/>
              </a:buClr>
              <a:defRPr/>
            </a:pPr>
            <a:r>
              <a:rPr lang="fr-FR" b="1" dirty="0">
                <a:solidFill>
                  <a:srgbClr val="00B050"/>
                </a:solidFill>
              </a:rPr>
              <a:t>✓</a:t>
            </a:r>
            <a:r>
              <a:rPr lang="fr-FR" sz="1400" b="1" dirty="0">
                <a:solidFill>
                  <a:srgbClr val="00B050"/>
                </a:solidFill>
              </a:rPr>
              <a:t> </a:t>
            </a:r>
            <a:r>
              <a:rPr lang="fr-FR" dirty="0"/>
              <a:t>Augmentation du volume de données : passage à l’échelle horizontal permis par Spark et EMR/EC2, grande rapidité d’actions avec retrait et ajout de machines possibles en quelques minutes en fonction des besoins</a:t>
            </a:r>
          </a:p>
          <a:p>
            <a:pPr lvl="1">
              <a:buClr>
                <a:srgbClr val="E78712"/>
              </a:buClr>
              <a:defRPr/>
            </a:pPr>
            <a:endParaRPr lang="fr-FR" dirty="0"/>
          </a:p>
        </p:txBody>
      </p:sp>
      <p:sp>
        <p:nvSpPr>
          <p:cNvPr id="3" name="Title 7">
            <a:extLst>
              <a:ext uri="{FF2B5EF4-FFF2-40B4-BE49-F238E27FC236}">
                <a16:creationId xmlns:a16="http://schemas.microsoft.com/office/drawing/2014/main" id="{0FC3C321-7A20-BB13-6B16-6EC39E16686B}"/>
              </a:ext>
            </a:extLst>
          </p:cNvPr>
          <p:cNvSpPr txBox="1">
            <a:spLocks/>
          </p:cNvSpPr>
          <p:nvPr/>
        </p:nvSpPr>
        <p:spPr>
          <a:xfrm>
            <a:off x="2592925" y="75672"/>
            <a:ext cx="8911687" cy="1161618"/>
          </a:xfrm>
          <a:prstGeom prst="rect">
            <a:avLst/>
          </a:prstGeom>
          <a:noFill/>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sz="4500" b="1" dirty="0">
                <a:solidFill>
                  <a:srgbClr val="621516"/>
                </a:solidFill>
                <a:latin typeface="Quam" panose="02000000000000000000" pitchFamily="2" charset="77"/>
              </a:rPr>
              <a:t>Conclusion</a:t>
            </a:r>
            <a:endParaRPr lang="en-US" sz="4500" b="1" i="0" dirty="0">
              <a:solidFill>
                <a:srgbClr val="621516"/>
              </a:solidFill>
              <a:latin typeface="Quam" panose="02000000000000000000" pitchFamily="2" charset="77"/>
            </a:endParaRPr>
          </a:p>
        </p:txBody>
      </p:sp>
    </p:spTree>
    <p:extLst>
      <p:ext uri="{BB962C8B-B14F-4D97-AF65-F5344CB8AC3E}">
        <p14:creationId xmlns:p14="http://schemas.microsoft.com/office/powerpoint/2010/main" val="3607134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494B13-F5DF-2D5E-026C-C7447A257E59}"/>
              </a:ext>
            </a:extLst>
          </p:cNvPr>
          <p:cNvSpPr>
            <a:spLocks noGrp="1"/>
          </p:cNvSpPr>
          <p:nvPr>
            <p:ph type="ctrTitle"/>
          </p:nvPr>
        </p:nvSpPr>
        <p:spPr/>
        <p:txBody>
          <a:bodyPr>
            <a:normAutofit/>
          </a:bodyPr>
          <a:lstStyle/>
          <a:p>
            <a:pPr algn="ctr"/>
            <a:r>
              <a:rPr lang="fr-FR" sz="2700" dirty="0"/>
              <a:t>Merci pour votre attention</a:t>
            </a:r>
          </a:p>
        </p:txBody>
      </p:sp>
      <p:sp>
        <p:nvSpPr>
          <p:cNvPr id="3" name="Sous-titre 2">
            <a:extLst>
              <a:ext uri="{FF2B5EF4-FFF2-40B4-BE49-F238E27FC236}">
                <a16:creationId xmlns:a16="http://schemas.microsoft.com/office/drawing/2014/main" id="{C0C3DE0D-9D12-038F-DD9E-54F43B8F2B33}"/>
              </a:ext>
            </a:extLst>
          </p:cNvPr>
          <p:cNvSpPr>
            <a:spLocks noGrp="1"/>
          </p:cNvSpPr>
          <p:nvPr>
            <p:ph type="subTitle" idx="1"/>
          </p:nvPr>
        </p:nvSpPr>
        <p:spPr>
          <a:xfrm>
            <a:off x="2589213" y="4559643"/>
            <a:ext cx="8915399" cy="1014835"/>
          </a:xfrm>
        </p:spPr>
        <p:txBody>
          <a:bodyPr/>
          <a:lstStyle/>
          <a:p>
            <a:pPr algn="ctr"/>
            <a:r>
              <a:rPr lang="fr-FR" b="1" dirty="0">
                <a:latin typeface="QUAM-BLACK" panose="02000000000000000000" pitchFamily="2" charset="77"/>
              </a:rPr>
              <a:t>Place aux questions!</a:t>
            </a:r>
          </a:p>
        </p:txBody>
      </p:sp>
    </p:spTree>
    <p:extLst>
      <p:ext uri="{BB962C8B-B14F-4D97-AF65-F5344CB8AC3E}">
        <p14:creationId xmlns:p14="http://schemas.microsoft.com/office/powerpoint/2010/main" val="1342673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1">
            <a:extLst>
              <a:ext uri="{FF2B5EF4-FFF2-40B4-BE49-F238E27FC236}">
                <a16:creationId xmlns:a16="http://schemas.microsoft.com/office/drawing/2014/main" id="{9F8A6D54-1A9D-71B9-BD42-5247F334F0AB}"/>
              </a:ext>
            </a:extLst>
          </p:cNvPr>
          <p:cNvSpPr txBox="1">
            <a:spLocks/>
          </p:cNvSpPr>
          <p:nvPr/>
        </p:nvSpPr>
        <p:spPr>
          <a:xfrm>
            <a:off x="2589212" y="1316736"/>
            <a:ext cx="8915400" cy="45944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b="1" dirty="0">
                <a:solidFill>
                  <a:schemeClr val="accent2"/>
                </a:solidFill>
              </a:rPr>
              <a:t>PCA</a:t>
            </a:r>
            <a:r>
              <a:rPr lang="fr-FR" dirty="0"/>
              <a:t> : sur 4 types de fruits</a:t>
            </a:r>
          </a:p>
          <a:p>
            <a:r>
              <a:rPr lang="fr-FR" dirty="0"/>
              <a:t>602 variables pour une variance expliquée à 99,99%</a:t>
            </a:r>
          </a:p>
        </p:txBody>
      </p:sp>
      <p:pic>
        <p:nvPicPr>
          <p:cNvPr id="1032" name="Picture 8">
            <a:extLst>
              <a:ext uri="{FF2B5EF4-FFF2-40B4-BE49-F238E27FC236}">
                <a16:creationId xmlns:a16="http://schemas.microsoft.com/office/drawing/2014/main" id="{FB43396D-4E6D-08F4-528F-A5B9A8D19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1383" y="2508389"/>
            <a:ext cx="4503908" cy="373923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1DBD700-29A2-AAEB-7B04-9487A2701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2072" y="2619631"/>
            <a:ext cx="2561717" cy="2125276"/>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
        <p:nvSpPr>
          <p:cNvPr id="3" name="Title 7">
            <a:extLst>
              <a:ext uri="{FF2B5EF4-FFF2-40B4-BE49-F238E27FC236}">
                <a16:creationId xmlns:a16="http://schemas.microsoft.com/office/drawing/2014/main" id="{26AB3F62-0A17-1F86-B513-A81514442EAA}"/>
              </a:ext>
            </a:extLst>
          </p:cNvPr>
          <p:cNvSpPr txBox="1">
            <a:spLocks/>
          </p:cNvSpPr>
          <p:nvPr/>
        </p:nvSpPr>
        <p:spPr>
          <a:xfrm>
            <a:off x="2592924" y="95358"/>
            <a:ext cx="8911687" cy="851420"/>
          </a:xfrm>
          <a:prstGeom prst="rect">
            <a:avLst/>
          </a:prstGeom>
          <a:noFill/>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sz="4500" b="1" i="0" dirty="0">
                <a:solidFill>
                  <a:srgbClr val="621516"/>
                </a:solidFill>
                <a:latin typeface="Quam" panose="02000000000000000000" pitchFamily="2" charset="77"/>
              </a:rPr>
              <a:t>Hors propos</a:t>
            </a:r>
            <a:endParaRPr lang="en-US" sz="4500" b="1" i="0" dirty="0">
              <a:solidFill>
                <a:srgbClr val="621516"/>
              </a:solidFill>
              <a:latin typeface="Quam" panose="02000000000000000000" pitchFamily="2" charset="77"/>
            </a:endParaRPr>
          </a:p>
        </p:txBody>
      </p:sp>
      <p:pic>
        <p:nvPicPr>
          <p:cNvPr id="5" name="Espace réservé du contenu 4">
            <a:extLst>
              <a:ext uri="{FF2B5EF4-FFF2-40B4-BE49-F238E27FC236}">
                <a16:creationId xmlns:a16="http://schemas.microsoft.com/office/drawing/2014/main" id="{E8B65DB1-C058-373E-6767-BBD94C706CE0}"/>
              </a:ext>
            </a:extLst>
          </p:cNvPr>
          <p:cNvPicPr>
            <a:picLocks noGrp="1" noChangeAspect="1"/>
          </p:cNvPicPr>
          <p:nvPr>
            <p:ph idx="1"/>
          </p:nvPr>
        </p:nvPicPr>
        <p:blipFill>
          <a:blip r:embed="rId4"/>
          <a:stretch>
            <a:fillRect/>
          </a:stretch>
        </p:blipFill>
        <p:spPr>
          <a:xfrm>
            <a:off x="6767388" y="2619631"/>
            <a:ext cx="1898211" cy="1960789"/>
          </a:xfrm>
          <a:ln>
            <a:solidFill>
              <a:schemeClr val="accent2"/>
            </a:solidFill>
          </a:ln>
        </p:spPr>
      </p:pic>
    </p:spTree>
    <p:extLst>
      <p:ext uri="{BB962C8B-B14F-4D97-AF65-F5344CB8AC3E}">
        <p14:creationId xmlns:p14="http://schemas.microsoft.com/office/powerpoint/2010/main" val="651618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1">
            <a:extLst>
              <a:ext uri="{FF2B5EF4-FFF2-40B4-BE49-F238E27FC236}">
                <a16:creationId xmlns:a16="http://schemas.microsoft.com/office/drawing/2014/main" id="{F92A7E27-AA6C-BBC0-B5A3-1E259A535FEB}"/>
              </a:ext>
            </a:extLst>
          </p:cNvPr>
          <p:cNvSpPr txBox="1">
            <a:spLocks/>
          </p:cNvSpPr>
          <p:nvPr/>
        </p:nvSpPr>
        <p:spPr>
          <a:xfrm>
            <a:off x="2589212" y="1316736"/>
            <a:ext cx="4562263" cy="45944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b="1" dirty="0">
                <a:solidFill>
                  <a:schemeClr val="accent2"/>
                </a:solidFill>
              </a:rPr>
              <a:t>PCA</a:t>
            </a:r>
            <a:r>
              <a:rPr lang="fr-FR" dirty="0"/>
              <a:t> : sur 43 types de fruits</a:t>
            </a:r>
          </a:p>
          <a:p>
            <a:r>
              <a:rPr lang="fr-FR" dirty="0"/>
              <a:t>323 variables pour une variance expliquée à 99,99% </a:t>
            </a:r>
          </a:p>
        </p:txBody>
      </p:sp>
      <p:pic>
        <p:nvPicPr>
          <p:cNvPr id="2056" name="Picture 8">
            <a:extLst>
              <a:ext uri="{FF2B5EF4-FFF2-40B4-BE49-F238E27FC236}">
                <a16:creationId xmlns:a16="http://schemas.microsoft.com/office/drawing/2014/main" id="{91165765-8974-88D3-AC90-320C82C72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3570" y="2420839"/>
            <a:ext cx="8934138" cy="437516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8341CE09-AA82-0395-9BA0-8EDFD2429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9321" y="1364490"/>
            <a:ext cx="2428277" cy="2014571"/>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
        <p:nvSpPr>
          <p:cNvPr id="3" name="Title 7">
            <a:extLst>
              <a:ext uri="{FF2B5EF4-FFF2-40B4-BE49-F238E27FC236}">
                <a16:creationId xmlns:a16="http://schemas.microsoft.com/office/drawing/2014/main" id="{2A161905-B614-FE91-67EC-F7E63DAAB63D}"/>
              </a:ext>
            </a:extLst>
          </p:cNvPr>
          <p:cNvSpPr txBox="1">
            <a:spLocks/>
          </p:cNvSpPr>
          <p:nvPr/>
        </p:nvSpPr>
        <p:spPr>
          <a:xfrm>
            <a:off x="2592924" y="61993"/>
            <a:ext cx="8911687" cy="884785"/>
          </a:xfrm>
          <a:prstGeom prst="rect">
            <a:avLst/>
          </a:prstGeom>
          <a:noFill/>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sz="4500" b="1" i="0" dirty="0">
                <a:solidFill>
                  <a:srgbClr val="621516"/>
                </a:solidFill>
                <a:latin typeface="Quam" panose="02000000000000000000" pitchFamily="2" charset="77"/>
              </a:rPr>
              <a:t>Hors propos</a:t>
            </a:r>
            <a:endParaRPr lang="en-US" sz="4500" b="1" i="0" dirty="0">
              <a:solidFill>
                <a:srgbClr val="621516"/>
              </a:solidFill>
              <a:latin typeface="Quam" panose="02000000000000000000" pitchFamily="2" charset="77"/>
            </a:endParaRPr>
          </a:p>
        </p:txBody>
      </p:sp>
      <p:pic>
        <p:nvPicPr>
          <p:cNvPr id="5" name="Espace réservé du contenu 4">
            <a:extLst>
              <a:ext uri="{FF2B5EF4-FFF2-40B4-BE49-F238E27FC236}">
                <a16:creationId xmlns:a16="http://schemas.microsoft.com/office/drawing/2014/main" id="{7DB855A1-746A-E3AB-9785-1BBDE9F712FA}"/>
              </a:ext>
            </a:extLst>
          </p:cNvPr>
          <p:cNvPicPr>
            <a:picLocks noGrp="1" noChangeAspect="1"/>
          </p:cNvPicPr>
          <p:nvPr>
            <p:ph idx="1"/>
          </p:nvPr>
        </p:nvPicPr>
        <p:blipFill>
          <a:blip r:embed="rId4"/>
          <a:stretch>
            <a:fillRect/>
          </a:stretch>
        </p:blipFill>
        <p:spPr>
          <a:xfrm>
            <a:off x="7151475" y="1364491"/>
            <a:ext cx="2014570" cy="2014570"/>
          </a:xfrm>
          <a:ln>
            <a:solidFill>
              <a:schemeClr val="accent2"/>
            </a:solidFill>
          </a:ln>
        </p:spPr>
      </p:pic>
    </p:spTree>
    <p:extLst>
      <p:ext uri="{BB962C8B-B14F-4D97-AF65-F5344CB8AC3E}">
        <p14:creationId xmlns:p14="http://schemas.microsoft.com/office/powerpoint/2010/main" val="2619004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1A49399-77D6-5640-A42B-8A5F76E1B8FB}"/>
              </a:ext>
            </a:extLst>
          </p:cNvPr>
          <p:cNvSpPr/>
          <p:nvPr/>
        </p:nvSpPr>
        <p:spPr>
          <a:xfrm>
            <a:off x="2589212" y="1770558"/>
            <a:ext cx="2742205" cy="49688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Espace réservé du contenu 5">
            <a:extLst>
              <a:ext uri="{FF2B5EF4-FFF2-40B4-BE49-F238E27FC236}">
                <a16:creationId xmlns:a16="http://schemas.microsoft.com/office/drawing/2014/main" id="{1BB6C475-3F3C-735A-2778-0B45927BC012}"/>
              </a:ext>
            </a:extLst>
          </p:cNvPr>
          <p:cNvPicPr>
            <a:picLocks noGrp="1" noChangeAspect="1"/>
          </p:cNvPicPr>
          <p:nvPr>
            <p:ph idx="1"/>
          </p:nvPr>
        </p:nvPicPr>
        <p:blipFill>
          <a:blip r:embed="rId2"/>
          <a:stretch>
            <a:fillRect/>
          </a:stretch>
        </p:blipFill>
        <p:spPr>
          <a:xfrm>
            <a:off x="3751243" y="2121780"/>
            <a:ext cx="747363" cy="747363"/>
          </a:xfrm>
          <a:ln>
            <a:solidFill>
              <a:schemeClr val="accent2"/>
            </a:solidFill>
          </a:ln>
        </p:spPr>
      </p:pic>
      <p:sp>
        <p:nvSpPr>
          <p:cNvPr id="3" name="Title 7">
            <a:extLst>
              <a:ext uri="{FF2B5EF4-FFF2-40B4-BE49-F238E27FC236}">
                <a16:creationId xmlns:a16="http://schemas.microsoft.com/office/drawing/2014/main" id="{40AF15C0-3C30-E5E6-04C6-12889A63D7A0}"/>
              </a:ext>
            </a:extLst>
          </p:cNvPr>
          <p:cNvSpPr txBox="1">
            <a:spLocks/>
          </p:cNvSpPr>
          <p:nvPr/>
        </p:nvSpPr>
        <p:spPr>
          <a:xfrm>
            <a:off x="2592924" y="114263"/>
            <a:ext cx="8911687" cy="1161618"/>
          </a:xfrm>
          <a:prstGeom prst="rect">
            <a:avLst/>
          </a:prstGeom>
          <a:noFill/>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sz="4500" b="1" dirty="0">
                <a:solidFill>
                  <a:srgbClr val="621516"/>
                </a:solidFill>
                <a:latin typeface="Quam" panose="02000000000000000000" pitchFamily="2" charset="77"/>
              </a:rPr>
              <a:t>Introduction</a:t>
            </a:r>
            <a:endParaRPr lang="en-US" sz="4500" b="1" i="0" dirty="0">
              <a:solidFill>
                <a:srgbClr val="621516"/>
              </a:solidFill>
              <a:latin typeface="Quam" panose="02000000000000000000" pitchFamily="2" charset="77"/>
            </a:endParaRPr>
          </a:p>
        </p:txBody>
      </p:sp>
      <p:pic>
        <p:nvPicPr>
          <p:cNvPr id="1026" name="Picture 2" descr="Jupyter — Wikipédia">
            <a:extLst>
              <a:ext uri="{FF2B5EF4-FFF2-40B4-BE49-F238E27FC236}">
                <a16:creationId xmlns:a16="http://schemas.microsoft.com/office/drawing/2014/main" id="{870D0D81-02E5-8DA6-0F29-D8B6468D5C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292" y="4975585"/>
            <a:ext cx="1029178" cy="1197409"/>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pic>
        <p:nvPicPr>
          <p:cNvPr id="8" name="Image 7">
            <a:extLst>
              <a:ext uri="{FF2B5EF4-FFF2-40B4-BE49-F238E27FC236}">
                <a16:creationId xmlns:a16="http://schemas.microsoft.com/office/drawing/2014/main" id="{F2EA02EF-7E88-0409-EB52-ADD817D9D3EE}"/>
              </a:ext>
            </a:extLst>
          </p:cNvPr>
          <p:cNvPicPr>
            <a:picLocks noChangeAspect="1"/>
          </p:cNvPicPr>
          <p:nvPr/>
        </p:nvPicPr>
        <p:blipFill>
          <a:blip r:embed="rId4"/>
          <a:stretch>
            <a:fillRect/>
          </a:stretch>
        </p:blipFill>
        <p:spPr>
          <a:xfrm>
            <a:off x="2785335" y="2232662"/>
            <a:ext cx="747363" cy="747363"/>
          </a:xfrm>
          <a:prstGeom prst="rect">
            <a:avLst/>
          </a:prstGeom>
          <a:ln>
            <a:solidFill>
              <a:schemeClr val="accent2"/>
            </a:solidFill>
          </a:ln>
        </p:spPr>
      </p:pic>
      <p:pic>
        <p:nvPicPr>
          <p:cNvPr id="10" name="Image 9">
            <a:extLst>
              <a:ext uri="{FF2B5EF4-FFF2-40B4-BE49-F238E27FC236}">
                <a16:creationId xmlns:a16="http://schemas.microsoft.com/office/drawing/2014/main" id="{E0D5355B-6C0C-C1F9-6B78-0740DE28E604}"/>
              </a:ext>
            </a:extLst>
          </p:cNvPr>
          <p:cNvPicPr>
            <a:picLocks noChangeAspect="1"/>
          </p:cNvPicPr>
          <p:nvPr/>
        </p:nvPicPr>
        <p:blipFill>
          <a:blip r:embed="rId5"/>
          <a:stretch>
            <a:fillRect/>
          </a:stretch>
        </p:blipFill>
        <p:spPr>
          <a:xfrm>
            <a:off x="3150866" y="2631697"/>
            <a:ext cx="747363" cy="747363"/>
          </a:xfrm>
          <a:prstGeom prst="rect">
            <a:avLst/>
          </a:prstGeom>
          <a:ln>
            <a:solidFill>
              <a:schemeClr val="accent2"/>
            </a:solidFill>
          </a:ln>
        </p:spPr>
      </p:pic>
      <p:pic>
        <p:nvPicPr>
          <p:cNvPr id="12" name="Image 11">
            <a:extLst>
              <a:ext uri="{FF2B5EF4-FFF2-40B4-BE49-F238E27FC236}">
                <a16:creationId xmlns:a16="http://schemas.microsoft.com/office/drawing/2014/main" id="{598BEC13-49A6-1E63-1F5B-D2B8724F1A68}"/>
              </a:ext>
            </a:extLst>
          </p:cNvPr>
          <p:cNvPicPr>
            <a:picLocks noChangeAspect="1"/>
          </p:cNvPicPr>
          <p:nvPr/>
        </p:nvPicPr>
        <p:blipFill>
          <a:blip r:embed="rId6"/>
          <a:stretch>
            <a:fillRect/>
          </a:stretch>
        </p:blipFill>
        <p:spPr>
          <a:xfrm>
            <a:off x="4341574" y="3308181"/>
            <a:ext cx="747363" cy="747363"/>
          </a:xfrm>
          <a:prstGeom prst="rect">
            <a:avLst/>
          </a:prstGeom>
          <a:ln>
            <a:solidFill>
              <a:schemeClr val="accent2"/>
            </a:solidFill>
          </a:ln>
        </p:spPr>
      </p:pic>
      <p:pic>
        <p:nvPicPr>
          <p:cNvPr id="14" name="Image 13">
            <a:extLst>
              <a:ext uri="{FF2B5EF4-FFF2-40B4-BE49-F238E27FC236}">
                <a16:creationId xmlns:a16="http://schemas.microsoft.com/office/drawing/2014/main" id="{0FC5C9B7-9DC0-A294-A5F3-E013D7542A02}"/>
              </a:ext>
            </a:extLst>
          </p:cNvPr>
          <p:cNvPicPr>
            <a:picLocks noChangeAspect="1"/>
          </p:cNvPicPr>
          <p:nvPr/>
        </p:nvPicPr>
        <p:blipFill>
          <a:blip r:embed="rId7"/>
          <a:stretch>
            <a:fillRect/>
          </a:stretch>
        </p:blipFill>
        <p:spPr>
          <a:xfrm>
            <a:off x="3751244" y="2990751"/>
            <a:ext cx="747363" cy="747363"/>
          </a:xfrm>
          <a:prstGeom prst="rect">
            <a:avLst/>
          </a:prstGeom>
          <a:ln>
            <a:solidFill>
              <a:schemeClr val="accent2"/>
            </a:solidFill>
          </a:ln>
        </p:spPr>
      </p:pic>
      <p:pic>
        <p:nvPicPr>
          <p:cNvPr id="16" name="Image 15">
            <a:extLst>
              <a:ext uri="{FF2B5EF4-FFF2-40B4-BE49-F238E27FC236}">
                <a16:creationId xmlns:a16="http://schemas.microsoft.com/office/drawing/2014/main" id="{1C65F09D-6C74-8B25-6500-746232FA595B}"/>
              </a:ext>
            </a:extLst>
          </p:cNvPr>
          <p:cNvPicPr>
            <a:picLocks noChangeAspect="1"/>
          </p:cNvPicPr>
          <p:nvPr/>
        </p:nvPicPr>
        <p:blipFill>
          <a:blip r:embed="rId8"/>
          <a:stretch>
            <a:fillRect/>
          </a:stretch>
        </p:blipFill>
        <p:spPr>
          <a:xfrm>
            <a:off x="3377562" y="3545627"/>
            <a:ext cx="747363" cy="747363"/>
          </a:xfrm>
          <a:prstGeom prst="rect">
            <a:avLst/>
          </a:prstGeom>
          <a:ln>
            <a:solidFill>
              <a:schemeClr val="accent2"/>
            </a:solidFill>
          </a:ln>
        </p:spPr>
      </p:pic>
      <p:sp>
        <p:nvSpPr>
          <p:cNvPr id="17" name="Espace réservé du contenu 2">
            <a:extLst>
              <a:ext uri="{FF2B5EF4-FFF2-40B4-BE49-F238E27FC236}">
                <a16:creationId xmlns:a16="http://schemas.microsoft.com/office/drawing/2014/main" id="{346A390E-0F25-A91A-241F-8C4D8E920357}"/>
              </a:ext>
            </a:extLst>
          </p:cNvPr>
          <p:cNvSpPr txBox="1">
            <a:spLocks/>
          </p:cNvSpPr>
          <p:nvPr/>
        </p:nvSpPr>
        <p:spPr>
          <a:xfrm>
            <a:off x="2589212" y="1316736"/>
            <a:ext cx="8915400" cy="45944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Objectifs :</a:t>
            </a:r>
          </a:p>
          <a:p>
            <a:pPr lvl="1"/>
            <a:endParaRPr lang="fr-FR" dirty="0"/>
          </a:p>
        </p:txBody>
      </p:sp>
      <p:pic>
        <p:nvPicPr>
          <p:cNvPr id="1030" name="Picture 6" descr="Images de Smartphone Dessin – Téléchargement gratuit sur Freepik">
            <a:extLst>
              <a:ext uri="{FF2B5EF4-FFF2-40B4-BE49-F238E27FC236}">
                <a16:creationId xmlns:a16="http://schemas.microsoft.com/office/drawing/2014/main" id="{2E5A799D-1EEC-F779-73A5-0770DD0C439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6544" r="25961"/>
          <a:stretch/>
        </p:blipFill>
        <p:spPr bwMode="auto">
          <a:xfrm>
            <a:off x="6429103" y="1647260"/>
            <a:ext cx="1513990" cy="25527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nanas : plantation et culture - Climat, récolte et entretien">
            <a:extLst>
              <a:ext uri="{FF2B5EF4-FFF2-40B4-BE49-F238E27FC236}">
                <a16:creationId xmlns:a16="http://schemas.microsoft.com/office/drawing/2014/main" id="{7C3365EB-EE5E-CE0B-401A-2E44DD79B39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1" r="80280" b="49713"/>
          <a:stretch/>
        </p:blipFill>
        <p:spPr bwMode="auto">
          <a:xfrm rot="20722623">
            <a:off x="6718843" y="1937731"/>
            <a:ext cx="783875" cy="102820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es robots de récolte et de cueillette ont isolé des illustrations  vectorielles de dessins animés. Cueillette de raisins par robot,  agriculture intelligente, technologie agricole moderne, machine  informatique dans le dessin animé vectoriel">
            <a:extLst>
              <a:ext uri="{FF2B5EF4-FFF2-40B4-BE49-F238E27FC236}">
                <a16:creationId xmlns:a16="http://schemas.microsoft.com/office/drawing/2014/main" id="{09670DAF-B6DB-F1E5-4F2A-96C80D8AAA0B}"/>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1694" t="10539" r="10764" b="18929"/>
          <a:stretch/>
        </p:blipFill>
        <p:spPr bwMode="auto">
          <a:xfrm>
            <a:off x="9367647" y="1855436"/>
            <a:ext cx="2136964" cy="2078180"/>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grpSp>
        <p:nvGrpSpPr>
          <p:cNvPr id="20" name="Groupe 19">
            <a:extLst>
              <a:ext uri="{FF2B5EF4-FFF2-40B4-BE49-F238E27FC236}">
                <a16:creationId xmlns:a16="http://schemas.microsoft.com/office/drawing/2014/main" id="{3FCF2422-E834-2F44-549A-4BEA3955AE36}"/>
              </a:ext>
            </a:extLst>
          </p:cNvPr>
          <p:cNvGrpSpPr/>
          <p:nvPr/>
        </p:nvGrpSpPr>
        <p:grpSpPr>
          <a:xfrm rot="20675777">
            <a:off x="6975498" y="2984222"/>
            <a:ext cx="711455" cy="626200"/>
            <a:chOff x="8994571" y="4055544"/>
            <a:chExt cx="2008540" cy="1767853"/>
          </a:xfrm>
        </p:grpSpPr>
        <p:pic>
          <p:nvPicPr>
            <p:cNvPr id="18" name="Image 17">
              <a:extLst>
                <a:ext uri="{FF2B5EF4-FFF2-40B4-BE49-F238E27FC236}">
                  <a16:creationId xmlns:a16="http://schemas.microsoft.com/office/drawing/2014/main" id="{C995BDB6-4D23-423B-31EE-B09DF9C35AD6}"/>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foregroundMark x1="22118" y1="38710" x2="22118" y2="38710"/>
                          <a14:foregroundMark x1="11526" y1="37634" x2="11526" y2="37634"/>
                          <a14:foregroundMark x1="11526" y1="54839" x2="11526" y2="54839"/>
                          <a14:foregroundMark x1="76012" y1="48387" x2="76012" y2="48387"/>
                          <a14:foregroundMark x1="75078" y1="65591" x2="75078" y2="65591"/>
                          <a14:foregroundMark x1="75701" y1="79570" x2="75701" y2="79570"/>
                          <a14:foregroundMark x1="47040" y1="89247" x2="47040" y2="89247"/>
                          <a14:foregroundMark x1="34268" y1="67742" x2="34268" y2="67742"/>
                          <a14:foregroundMark x1="24611" y1="69176" x2="24611" y2="69176"/>
                          <a14:foregroundMark x1="17134" y1="62724" x2="17134" y2="62724"/>
                          <a14:foregroundMark x1="26791" y1="59140" x2="26791" y2="59140"/>
                          <a14:foregroundMark x1="28660" y1="49104" x2="28660" y2="49104"/>
                          <a14:foregroundMark x1="35514" y1="58423" x2="35514" y2="58423"/>
                          <a14:foregroundMark x1="43302" y1="64516" x2="43302" y2="64516"/>
                        </a14:backgroundRemoval>
                      </a14:imgEffect>
                    </a14:imgLayer>
                  </a14:imgProps>
                </a:ext>
              </a:extLst>
            </a:blip>
            <a:stretch>
              <a:fillRect/>
            </a:stretch>
          </p:blipFill>
          <p:spPr>
            <a:xfrm>
              <a:off x="9478553" y="4055544"/>
              <a:ext cx="1040576" cy="904001"/>
            </a:xfrm>
            <a:prstGeom prst="rect">
              <a:avLst/>
            </a:prstGeom>
          </p:spPr>
        </p:pic>
        <p:pic>
          <p:nvPicPr>
            <p:cNvPr id="19" name="Image 18">
              <a:extLst>
                <a:ext uri="{FF2B5EF4-FFF2-40B4-BE49-F238E27FC236}">
                  <a16:creationId xmlns:a16="http://schemas.microsoft.com/office/drawing/2014/main" id="{0F2E9F1B-1505-B6AB-D512-A1E2CE0CD011}"/>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10000" b="90000" l="10000" r="90000">
                          <a14:foregroundMark x1="28947" y1="53279" x2="28947" y2="53279"/>
                          <a14:foregroundMark x1="38421" y1="59016" x2="38421" y2="59016"/>
                          <a14:foregroundMark x1="52895" y1="54918" x2="52895" y2="54918"/>
                          <a14:foregroundMark x1="53684" y1="20492" x2="53684" y2="20492"/>
                          <a14:foregroundMark x1="61842" y1="44262" x2="61842" y2="44262"/>
                          <a14:foregroundMark x1="79211" y1="57377" x2="79211" y2="57377"/>
                          <a14:foregroundMark x1="86842" y1="45902" x2="86842" y2="45902"/>
                          <a14:foregroundMark x1="87368" y1="74590" x2="87368" y2="74590"/>
                        </a14:backgroundRemoval>
                      </a14:imgEffect>
                    </a14:imgLayer>
                  </a14:imgProps>
                </a:ext>
              </a:extLst>
            </a:blip>
            <a:stretch>
              <a:fillRect/>
            </a:stretch>
          </p:blipFill>
          <p:spPr>
            <a:xfrm>
              <a:off x="8994571" y="5178550"/>
              <a:ext cx="2008540" cy="644847"/>
            </a:xfrm>
            <a:prstGeom prst="rect">
              <a:avLst/>
            </a:prstGeom>
          </p:spPr>
        </p:pic>
      </p:grpSp>
      <p:sp>
        <p:nvSpPr>
          <p:cNvPr id="21" name="ZoneTexte 20">
            <a:extLst>
              <a:ext uri="{FF2B5EF4-FFF2-40B4-BE49-F238E27FC236}">
                <a16:creationId xmlns:a16="http://schemas.microsoft.com/office/drawing/2014/main" id="{BEA1F343-7450-CB55-BB81-CEF287EC966E}"/>
              </a:ext>
            </a:extLst>
          </p:cNvPr>
          <p:cNvSpPr txBox="1"/>
          <p:nvPr/>
        </p:nvSpPr>
        <p:spPr>
          <a:xfrm>
            <a:off x="3346523" y="4466980"/>
            <a:ext cx="1492716" cy="369332"/>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none" rtlCol="0">
            <a:spAutoFit/>
          </a:bodyPr>
          <a:lstStyle/>
          <a:p>
            <a:r>
              <a:rPr lang="fr-FR" dirty="0"/>
              <a:t>Base initiale</a:t>
            </a:r>
          </a:p>
        </p:txBody>
      </p:sp>
      <p:sp>
        <p:nvSpPr>
          <p:cNvPr id="22" name="ZoneTexte 21">
            <a:extLst>
              <a:ext uri="{FF2B5EF4-FFF2-40B4-BE49-F238E27FC236}">
                <a16:creationId xmlns:a16="http://schemas.microsoft.com/office/drawing/2014/main" id="{366E614C-237D-71F6-49E4-41CB2C759591}"/>
              </a:ext>
            </a:extLst>
          </p:cNvPr>
          <p:cNvSpPr txBox="1"/>
          <p:nvPr/>
        </p:nvSpPr>
        <p:spPr>
          <a:xfrm>
            <a:off x="6119644" y="4328480"/>
            <a:ext cx="1901483" cy="64633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none" rtlCol="0">
            <a:spAutoFit/>
          </a:bodyPr>
          <a:lstStyle/>
          <a:p>
            <a:r>
              <a:rPr lang="fr-FR" dirty="0"/>
              <a:t>Accroissement </a:t>
            </a:r>
          </a:p>
          <a:p>
            <a:pPr algn="ctr"/>
            <a:r>
              <a:rPr lang="fr-FR" dirty="0"/>
              <a:t>de la base</a:t>
            </a:r>
          </a:p>
        </p:txBody>
      </p:sp>
      <p:sp>
        <p:nvSpPr>
          <p:cNvPr id="23" name="ZoneTexte 22">
            <a:extLst>
              <a:ext uri="{FF2B5EF4-FFF2-40B4-BE49-F238E27FC236}">
                <a16:creationId xmlns:a16="http://schemas.microsoft.com/office/drawing/2014/main" id="{CC45766D-E789-2382-215E-009D21A06A1A}"/>
              </a:ext>
            </a:extLst>
          </p:cNvPr>
          <p:cNvSpPr txBox="1"/>
          <p:nvPr/>
        </p:nvSpPr>
        <p:spPr>
          <a:xfrm>
            <a:off x="9488593" y="4466980"/>
            <a:ext cx="1895071" cy="369332"/>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none" rtlCol="0">
            <a:spAutoFit/>
          </a:bodyPr>
          <a:lstStyle/>
          <a:p>
            <a:r>
              <a:rPr lang="fr-FR" dirty="0"/>
              <a:t>Utilisation finale</a:t>
            </a:r>
          </a:p>
        </p:txBody>
      </p:sp>
      <p:sp>
        <p:nvSpPr>
          <p:cNvPr id="24" name="ZoneTexte 23">
            <a:extLst>
              <a:ext uri="{FF2B5EF4-FFF2-40B4-BE49-F238E27FC236}">
                <a16:creationId xmlns:a16="http://schemas.microsoft.com/office/drawing/2014/main" id="{4DF29173-9866-FD95-D4A8-3B987E7D0773}"/>
              </a:ext>
            </a:extLst>
          </p:cNvPr>
          <p:cNvSpPr txBox="1"/>
          <p:nvPr/>
        </p:nvSpPr>
        <p:spPr>
          <a:xfrm>
            <a:off x="2589212" y="6381256"/>
            <a:ext cx="2742205" cy="369332"/>
          </a:xfrm>
          <a:prstGeom prst="rect">
            <a:avLst/>
          </a:prstGeom>
          <a:solidFill>
            <a:schemeClr val="bg1">
              <a:lumMod val="85000"/>
            </a:schemeClr>
          </a:solidFill>
          <a:ln>
            <a:solidFill>
              <a:schemeClr val="accent2"/>
            </a:solidFill>
          </a:ln>
        </p:spPr>
        <p:txBody>
          <a:bodyPr wrap="square" rtlCol="0">
            <a:spAutoFit/>
          </a:bodyPr>
          <a:lstStyle/>
          <a:p>
            <a:pPr algn="ctr"/>
            <a:r>
              <a:rPr lang="fr-FR" dirty="0">
                <a:solidFill>
                  <a:schemeClr val="accent2"/>
                </a:solidFill>
              </a:rPr>
              <a:t>État initial</a:t>
            </a:r>
          </a:p>
        </p:txBody>
      </p:sp>
      <p:pic>
        <p:nvPicPr>
          <p:cNvPr id="1036" name="Picture 12" descr="Insight Terra &amp; AWS">
            <a:extLst>
              <a:ext uri="{FF2B5EF4-FFF2-40B4-BE49-F238E27FC236}">
                <a16:creationId xmlns:a16="http://schemas.microsoft.com/office/drawing/2014/main" id="{961D7DD2-9139-7A96-3BC7-98861F39BC56}"/>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13553" b="14541"/>
          <a:stretch/>
        </p:blipFill>
        <p:spPr bwMode="auto">
          <a:xfrm>
            <a:off x="7648439" y="5232606"/>
            <a:ext cx="1914238" cy="1031006"/>
          </a:xfrm>
          <a:prstGeom prst="rect">
            <a:avLst/>
          </a:prstGeom>
          <a:noFill/>
          <a:extLst>
            <a:ext uri="{909E8E84-426E-40DD-AFC4-6F175D3DCCD1}">
              <a14:hiddenFill xmlns:a14="http://schemas.microsoft.com/office/drawing/2010/main">
                <a:solidFill>
                  <a:srgbClr val="FFFFFF"/>
                </a:solidFill>
              </a14:hiddenFill>
            </a:ext>
          </a:extLst>
        </p:spPr>
      </p:pic>
      <p:sp>
        <p:nvSpPr>
          <p:cNvPr id="26" name="Espace réservé du numéro de diapositive 8">
            <a:extLst>
              <a:ext uri="{FF2B5EF4-FFF2-40B4-BE49-F238E27FC236}">
                <a16:creationId xmlns:a16="http://schemas.microsoft.com/office/drawing/2014/main" id="{6B17095A-4BD9-0702-553B-4365EBD0C65A}"/>
              </a:ext>
            </a:extLst>
          </p:cNvPr>
          <p:cNvSpPr>
            <a:spLocks noGrp="1"/>
          </p:cNvSpPr>
          <p:nvPr>
            <p:ph type="sldNum" sz="quarter" idx="12"/>
          </p:nvPr>
        </p:nvSpPr>
        <p:spPr>
          <a:xfrm>
            <a:off x="82321" y="1672873"/>
            <a:ext cx="1173892" cy="365125"/>
          </a:xfrm>
        </p:spPr>
        <p:txBody>
          <a:bodyPr/>
          <a:lstStyle/>
          <a:p>
            <a:fld id="{988E2606-CD8B-0C43-B171-B01EAE685CE3}" type="slidenum">
              <a:rPr lang="fr-FR" smtClean="0"/>
              <a:t>2</a:t>
            </a:fld>
            <a:r>
              <a:rPr lang="fr-FR" dirty="0"/>
              <a:t>/15</a:t>
            </a:r>
          </a:p>
        </p:txBody>
      </p:sp>
    </p:spTree>
    <p:extLst>
      <p:ext uri="{BB962C8B-B14F-4D97-AF65-F5344CB8AC3E}">
        <p14:creationId xmlns:p14="http://schemas.microsoft.com/office/powerpoint/2010/main" val="335156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40AF15C0-3C30-E5E6-04C6-12889A63D7A0}"/>
              </a:ext>
            </a:extLst>
          </p:cNvPr>
          <p:cNvSpPr txBox="1">
            <a:spLocks/>
          </p:cNvSpPr>
          <p:nvPr/>
        </p:nvSpPr>
        <p:spPr>
          <a:xfrm>
            <a:off x="2592924" y="114263"/>
            <a:ext cx="8911687" cy="1161618"/>
          </a:xfrm>
          <a:prstGeom prst="rect">
            <a:avLst/>
          </a:prstGeom>
          <a:noFill/>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sz="4500" b="1" dirty="0">
                <a:solidFill>
                  <a:srgbClr val="621516"/>
                </a:solidFill>
                <a:latin typeface="Quam" panose="02000000000000000000" pitchFamily="2" charset="77"/>
              </a:rPr>
              <a:t>Introduction</a:t>
            </a:r>
            <a:endParaRPr lang="en-US" sz="4500" b="1" i="0" dirty="0">
              <a:solidFill>
                <a:srgbClr val="621516"/>
              </a:solidFill>
              <a:latin typeface="Quam" panose="02000000000000000000" pitchFamily="2" charset="77"/>
            </a:endParaRPr>
          </a:p>
        </p:txBody>
      </p:sp>
      <p:sp>
        <p:nvSpPr>
          <p:cNvPr id="17" name="Espace réservé du contenu 2">
            <a:extLst>
              <a:ext uri="{FF2B5EF4-FFF2-40B4-BE49-F238E27FC236}">
                <a16:creationId xmlns:a16="http://schemas.microsoft.com/office/drawing/2014/main" id="{346A390E-0F25-A91A-241F-8C4D8E920357}"/>
              </a:ext>
            </a:extLst>
          </p:cNvPr>
          <p:cNvSpPr txBox="1">
            <a:spLocks/>
          </p:cNvSpPr>
          <p:nvPr/>
        </p:nvSpPr>
        <p:spPr>
          <a:xfrm>
            <a:off x="2589212" y="1316736"/>
            <a:ext cx="8915400" cy="45944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Reconnaissance d’image :</a:t>
            </a:r>
          </a:p>
          <a:p>
            <a:pPr lvl="1"/>
            <a:endParaRPr lang="fr-FR" dirty="0"/>
          </a:p>
        </p:txBody>
      </p:sp>
      <p:sp>
        <p:nvSpPr>
          <p:cNvPr id="9" name="ZoneTexte 8">
            <a:extLst>
              <a:ext uri="{FF2B5EF4-FFF2-40B4-BE49-F238E27FC236}">
                <a16:creationId xmlns:a16="http://schemas.microsoft.com/office/drawing/2014/main" id="{EBD62235-63A2-E85B-515B-C9FF99597597}"/>
              </a:ext>
            </a:extLst>
          </p:cNvPr>
          <p:cNvSpPr txBox="1"/>
          <p:nvPr/>
        </p:nvSpPr>
        <p:spPr>
          <a:xfrm>
            <a:off x="4864045" y="2345600"/>
            <a:ext cx="1968809" cy="646331"/>
          </a:xfrm>
          <a:prstGeom prst="rect">
            <a:avLst/>
          </a:prstGeom>
          <a:solidFill>
            <a:schemeClr val="bg1">
              <a:lumMod val="85000"/>
            </a:schemeClr>
          </a:solidFill>
          <a:ln>
            <a:solidFill>
              <a:schemeClr val="accent2"/>
            </a:solidFill>
          </a:ln>
        </p:spPr>
        <p:style>
          <a:lnRef idx="0">
            <a:scrgbClr r="0" g="0" b="0"/>
          </a:lnRef>
          <a:fillRef idx="0">
            <a:scrgbClr r="0" g="0" b="0"/>
          </a:fillRef>
          <a:effectRef idx="0">
            <a:scrgbClr r="0" g="0" b="0"/>
          </a:effectRef>
          <a:fontRef idx="minor">
            <a:schemeClr val="accent2"/>
          </a:fontRef>
        </p:style>
        <p:txBody>
          <a:bodyPr wrap="none" rtlCol="0">
            <a:spAutoFit/>
          </a:bodyPr>
          <a:lstStyle/>
          <a:p>
            <a:pPr algn="ctr"/>
            <a:r>
              <a:rPr lang="fr-FR" dirty="0"/>
              <a:t>Extraction des </a:t>
            </a:r>
            <a:br>
              <a:rPr lang="fr-FR" dirty="0"/>
            </a:br>
            <a:r>
              <a:rPr lang="fr-FR" dirty="0"/>
              <a:t>caractéristiques</a:t>
            </a:r>
          </a:p>
        </p:txBody>
      </p:sp>
      <p:sp>
        <p:nvSpPr>
          <p:cNvPr id="11" name="ZoneTexte 10">
            <a:extLst>
              <a:ext uri="{FF2B5EF4-FFF2-40B4-BE49-F238E27FC236}">
                <a16:creationId xmlns:a16="http://schemas.microsoft.com/office/drawing/2014/main" id="{3365FB3E-CC76-0650-FB6B-EB286CDA94D4}"/>
              </a:ext>
            </a:extLst>
          </p:cNvPr>
          <p:cNvSpPr txBox="1"/>
          <p:nvPr/>
        </p:nvSpPr>
        <p:spPr>
          <a:xfrm>
            <a:off x="7315018" y="2207101"/>
            <a:ext cx="2020105" cy="923330"/>
          </a:xfrm>
          <a:prstGeom prst="rect">
            <a:avLst/>
          </a:prstGeom>
          <a:noFill/>
          <a:ln>
            <a:solidFill>
              <a:schemeClr val="accent2"/>
            </a:solidFill>
          </a:ln>
        </p:spPr>
        <p:style>
          <a:lnRef idx="0">
            <a:scrgbClr r="0" g="0" b="0"/>
          </a:lnRef>
          <a:fillRef idx="0">
            <a:scrgbClr r="0" g="0" b="0"/>
          </a:fillRef>
          <a:effectRef idx="0">
            <a:scrgbClr r="0" g="0" b="0"/>
          </a:effectRef>
          <a:fontRef idx="minor">
            <a:schemeClr val="accent2"/>
          </a:fontRef>
        </p:style>
        <p:txBody>
          <a:bodyPr wrap="none" rtlCol="0">
            <a:spAutoFit/>
          </a:bodyPr>
          <a:lstStyle/>
          <a:p>
            <a:pPr algn="ctr"/>
            <a:r>
              <a:rPr lang="fr-FR" dirty="0"/>
              <a:t>Apprentissage à</a:t>
            </a:r>
            <a:br>
              <a:rPr lang="fr-FR" dirty="0"/>
            </a:br>
            <a:r>
              <a:rPr lang="fr-FR" dirty="0"/>
              <a:t>partir de ces </a:t>
            </a:r>
            <a:br>
              <a:rPr lang="fr-FR" dirty="0"/>
            </a:br>
            <a:r>
              <a:rPr lang="fr-FR" dirty="0"/>
              <a:t>caractéristiques</a:t>
            </a:r>
          </a:p>
        </p:txBody>
      </p:sp>
      <p:sp>
        <p:nvSpPr>
          <p:cNvPr id="13" name="ZoneTexte 12">
            <a:extLst>
              <a:ext uri="{FF2B5EF4-FFF2-40B4-BE49-F238E27FC236}">
                <a16:creationId xmlns:a16="http://schemas.microsoft.com/office/drawing/2014/main" id="{2E614F73-5EBF-891A-1D8A-6AFFDE7723A2}"/>
              </a:ext>
            </a:extLst>
          </p:cNvPr>
          <p:cNvSpPr txBox="1"/>
          <p:nvPr/>
        </p:nvSpPr>
        <p:spPr>
          <a:xfrm>
            <a:off x="3276827" y="4255461"/>
            <a:ext cx="1739579" cy="64633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none" rtlCol="0">
            <a:spAutoFit/>
          </a:bodyPr>
          <a:lstStyle/>
          <a:p>
            <a:pPr algn="ctr"/>
            <a:r>
              <a:rPr lang="fr-FR" dirty="0" err="1"/>
              <a:t>Préprocessing</a:t>
            </a:r>
            <a:br>
              <a:rPr lang="fr-FR" dirty="0"/>
            </a:br>
            <a:r>
              <a:rPr lang="fr-FR" dirty="0"/>
              <a:t>images</a:t>
            </a:r>
          </a:p>
        </p:txBody>
      </p:sp>
      <p:sp>
        <p:nvSpPr>
          <p:cNvPr id="15" name="ZoneTexte 14">
            <a:extLst>
              <a:ext uri="{FF2B5EF4-FFF2-40B4-BE49-F238E27FC236}">
                <a16:creationId xmlns:a16="http://schemas.microsoft.com/office/drawing/2014/main" id="{C241593B-34C1-FD5F-72FD-0C25B2F4CE97}"/>
              </a:ext>
            </a:extLst>
          </p:cNvPr>
          <p:cNvSpPr txBox="1"/>
          <p:nvPr/>
        </p:nvSpPr>
        <p:spPr>
          <a:xfrm>
            <a:off x="8596272" y="4116962"/>
            <a:ext cx="1890261" cy="646331"/>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none" rtlCol="0">
            <a:spAutoFit/>
          </a:bodyPr>
          <a:lstStyle/>
          <a:p>
            <a:pPr algn="ctr"/>
            <a:r>
              <a:rPr lang="fr-FR" dirty="0"/>
              <a:t>Réduction dim.</a:t>
            </a:r>
            <a:br>
              <a:rPr lang="fr-FR" dirty="0"/>
            </a:br>
            <a:r>
              <a:rPr lang="fr-FR" dirty="0"/>
              <a:t>par ACP</a:t>
            </a:r>
          </a:p>
        </p:txBody>
      </p:sp>
      <p:sp>
        <p:nvSpPr>
          <p:cNvPr id="24" name="ZoneTexte 23">
            <a:extLst>
              <a:ext uri="{FF2B5EF4-FFF2-40B4-BE49-F238E27FC236}">
                <a16:creationId xmlns:a16="http://schemas.microsoft.com/office/drawing/2014/main" id="{55995FDE-5292-FC9E-D521-9D71C7BB16AE}"/>
              </a:ext>
            </a:extLst>
          </p:cNvPr>
          <p:cNvSpPr txBox="1"/>
          <p:nvPr/>
        </p:nvSpPr>
        <p:spPr>
          <a:xfrm>
            <a:off x="5443626" y="4129156"/>
            <a:ext cx="2725426" cy="923330"/>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none" rtlCol="0">
            <a:spAutoFit/>
          </a:bodyPr>
          <a:lstStyle/>
          <a:p>
            <a:pPr algn="ctr"/>
            <a:r>
              <a:rPr lang="fr-FR" dirty="0"/>
              <a:t>Transfer Learning</a:t>
            </a:r>
            <a:br>
              <a:rPr lang="fr-FR" dirty="0"/>
            </a:br>
            <a:r>
              <a:rPr lang="fr-FR" dirty="0"/>
              <a:t>MobilNetV2</a:t>
            </a:r>
            <a:br>
              <a:rPr lang="fr-FR" dirty="0"/>
            </a:br>
            <a:r>
              <a:rPr lang="fr-FR" dirty="0"/>
              <a:t>Extraction des </a:t>
            </a:r>
            <a:r>
              <a:rPr lang="fr-FR" dirty="0" err="1"/>
              <a:t>features</a:t>
            </a:r>
            <a:endParaRPr lang="fr-FR" dirty="0"/>
          </a:p>
        </p:txBody>
      </p:sp>
      <p:sp>
        <p:nvSpPr>
          <p:cNvPr id="25" name="ZoneTexte 24">
            <a:extLst>
              <a:ext uri="{FF2B5EF4-FFF2-40B4-BE49-F238E27FC236}">
                <a16:creationId xmlns:a16="http://schemas.microsoft.com/office/drawing/2014/main" id="{210D7EAD-DB9F-2031-CD4F-80F7081A5D95}"/>
              </a:ext>
            </a:extLst>
          </p:cNvPr>
          <p:cNvSpPr txBox="1"/>
          <p:nvPr/>
        </p:nvSpPr>
        <p:spPr>
          <a:xfrm>
            <a:off x="9817287" y="2484100"/>
            <a:ext cx="1311578" cy="369332"/>
          </a:xfrm>
          <a:prstGeom prst="rect">
            <a:avLst/>
          </a:prstGeom>
          <a:noFill/>
          <a:ln>
            <a:solidFill>
              <a:schemeClr val="accent2"/>
            </a:solidFill>
          </a:ln>
        </p:spPr>
        <p:style>
          <a:lnRef idx="0">
            <a:scrgbClr r="0" g="0" b="0"/>
          </a:lnRef>
          <a:fillRef idx="0">
            <a:scrgbClr r="0" g="0" b="0"/>
          </a:fillRef>
          <a:effectRef idx="0">
            <a:scrgbClr r="0" g="0" b="0"/>
          </a:effectRef>
          <a:fontRef idx="minor">
            <a:schemeClr val="accent2"/>
          </a:fontRef>
        </p:style>
        <p:txBody>
          <a:bodyPr wrap="none" rtlCol="0">
            <a:spAutoFit/>
          </a:bodyPr>
          <a:lstStyle/>
          <a:p>
            <a:pPr algn="ctr"/>
            <a:r>
              <a:rPr lang="fr-FR" dirty="0"/>
              <a:t>Prédiction</a:t>
            </a:r>
          </a:p>
        </p:txBody>
      </p:sp>
      <p:sp>
        <p:nvSpPr>
          <p:cNvPr id="26" name="ZoneTexte 25">
            <a:extLst>
              <a:ext uri="{FF2B5EF4-FFF2-40B4-BE49-F238E27FC236}">
                <a16:creationId xmlns:a16="http://schemas.microsoft.com/office/drawing/2014/main" id="{86426071-D677-830B-7E2C-62C6AE7A8103}"/>
              </a:ext>
            </a:extLst>
          </p:cNvPr>
          <p:cNvSpPr txBox="1"/>
          <p:nvPr/>
        </p:nvSpPr>
        <p:spPr>
          <a:xfrm>
            <a:off x="2978933" y="2345600"/>
            <a:ext cx="1402948" cy="646331"/>
          </a:xfrm>
          <a:prstGeom prst="rect">
            <a:avLst/>
          </a:prstGeom>
          <a:noFill/>
          <a:ln>
            <a:solidFill>
              <a:schemeClr val="accent2"/>
            </a:solidFill>
          </a:ln>
        </p:spPr>
        <p:style>
          <a:lnRef idx="0">
            <a:scrgbClr r="0" g="0" b="0"/>
          </a:lnRef>
          <a:fillRef idx="0">
            <a:scrgbClr r="0" g="0" b="0"/>
          </a:fillRef>
          <a:effectRef idx="0">
            <a:scrgbClr r="0" g="0" b="0"/>
          </a:effectRef>
          <a:fontRef idx="minor">
            <a:schemeClr val="accent2"/>
          </a:fontRef>
        </p:style>
        <p:txBody>
          <a:bodyPr wrap="none" rtlCol="0">
            <a:spAutoFit/>
          </a:bodyPr>
          <a:lstStyle/>
          <a:p>
            <a:pPr algn="ctr"/>
            <a:r>
              <a:rPr lang="fr-FR" dirty="0"/>
              <a:t>Acquisition</a:t>
            </a:r>
            <a:br>
              <a:rPr lang="fr-FR" dirty="0"/>
            </a:br>
            <a:r>
              <a:rPr lang="fr-FR" dirty="0"/>
              <a:t>de l’image</a:t>
            </a:r>
          </a:p>
        </p:txBody>
      </p:sp>
      <p:sp>
        <p:nvSpPr>
          <p:cNvPr id="28" name="Rectangle 27">
            <a:extLst>
              <a:ext uri="{FF2B5EF4-FFF2-40B4-BE49-F238E27FC236}">
                <a16:creationId xmlns:a16="http://schemas.microsoft.com/office/drawing/2014/main" id="{686FFF79-E530-F959-291F-13EBA099825D}"/>
              </a:ext>
            </a:extLst>
          </p:cNvPr>
          <p:cNvSpPr/>
          <p:nvPr/>
        </p:nvSpPr>
        <p:spPr>
          <a:xfrm>
            <a:off x="3146680" y="3862883"/>
            <a:ext cx="7497333" cy="145587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0" name="Connecteur droit avec flèche 29">
            <a:extLst>
              <a:ext uri="{FF2B5EF4-FFF2-40B4-BE49-F238E27FC236}">
                <a16:creationId xmlns:a16="http://schemas.microsoft.com/office/drawing/2014/main" id="{F97363E5-BE2A-ABD0-BAC9-F422376F6649}"/>
              </a:ext>
            </a:extLst>
          </p:cNvPr>
          <p:cNvCxnSpPr>
            <a:stCxn id="9" idx="2"/>
            <a:endCxn id="28" idx="0"/>
          </p:cNvCxnSpPr>
          <p:nvPr/>
        </p:nvCxnSpPr>
        <p:spPr>
          <a:xfrm>
            <a:off x="5848450" y="2991931"/>
            <a:ext cx="1046897" cy="87095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327D585C-6299-B8B2-67D5-11AFF6A73AAF}"/>
              </a:ext>
            </a:extLst>
          </p:cNvPr>
          <p:cNvCxnSpPr>
            <a:cxnSpLocks/>
            <a:stCxn id="26" idx="3"/>
            <a:endCxn id="9" idx="1"/>
          </p:cNvCxnSpPr>
          <p:nvPr/>
        </p:nvCxnSpPr>
        <p:spPr>
          <a:xfrm>
            <a:off x="4381881" y="2668766"/>
            <a:ext cx="482164"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a:extLst>
              <a:ext uri="{FF2B5EF4-FFF2-40B4-BE49-F238E27FC236}">
                <a16:creationId xmlns:a16="http://schemas.microsoft.com/office/drawing/2014/main" id="{DC37D213-2B2B-D61D-6931-FEF2F6F95D51}"/>
              </a:ext>
            </a:extLst>
          </p:cNvPr>
          <p:cNvCxnSpPr>
            <a:cxnSpLocks/>
            <a:stCxn id="9" idx="3"/>
            <a:endCxn id="11" idx="1"/>
          </p:cNvCxnSpPr>
          <p:nvPr/>
        </p:nvCxnSpPr>
        <p:spPr>
          <a:xfrm>
            <a:off x="6832854" y="2668766"/>
            <a:ext cx="482164"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4F45208C-AB58-E4CB-4B68-B0385E4AF84E}"/>
              </a:ext>
            </a:extLst>
          </p:cNvPr>
          <p:cNvCxnSpPr>
            <a:cxnSpLocks/>
            <a:stCxn id="11" idx="3"/>
            <a:endCxn id="25" idx="1"/>
          </p:cNvCxnSpPr>
          <p:nvPr/>
        </p:nvCxnSpPr>
        <p:spPr>
          <a:xfrm>
            <a:off x="9335123" y="2668766"/>
            <a:ext cx="482164"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BC4479D0-D128-EA4F-F7B6-5664F8FA93DE}"/>
              </a:ext>
            </a:extLst>
          </p:cNvPr>
          <p:cNvSpPr txBox="1"/>
          <p:nvPr/>
        </p:nvSpPr>
        <p:spPr>
          <a:xfrm>
            <a:off x="3146680" y="5294370"/>
            <a:ext cx="7497333" cy="369332"/>
          </a:xfrm>
          <a:prstGeom prst="rect">
            <a:avLst/>
          </a:prstGeom>
          <a:solidFill>
            <a:schemeClr val="bg1">
              <a:lumMod val="85000"/>
            </a:schemeClr>
          </a:solidFill>
          <a:ln>
            <a:solidFill>
              <a:schemeClr val="accent2"/>
            </a:solidFill>
          </a:ln>
        </p:spPr>
        <p:txBody>
          <a:bodyPr wrap="square" rtlCol="0">
            <a:spAutoFit/>
          </a:bodyPr>
          <a:lstStyle/>
          <a:p>
            <a:pPr algn="ctr"/>
            <a:r>
              <a:rPr lang="fr-FR" dirty="0">
                <a:solidFill>
                  <a:schemeClr val="accent2"/>
                </a:solidFill>
              </a:rPr>
              <a:t>Sur un environnement Big Data</a:t>
            </a:r>
          </a:p>
        </p:txBody>
      </p:sp>
    </p:spTree>
    <p:extLst>
      <p:ext uri="{BB962C8B-B14F-4D97-AF65-F5344CB8AC3E}">
        <p14:creationId xmlns:p14="http://schemas.microsoft.com/office/powerpoint/2010/main" val="4241233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5DD628A2-7755-F3CD-C5A6-E63880EA02A6}"/>
              </a:ext>
            </a:extLst>
          </p:cNvPr>
          <p:cNvSpPr>
            <a:spLocks noGrp="1"/>
          </p:cNvSpPr>
          <p:nvPr>
            <p:ph idx="1"/>
          </p:nvPr>
        </p:nvSpPr>
        <p:spPr>
          <a:xfrm>
            <a:off x="2589212" y="1316736"/>
            <a:ext cx="8915400" cy="5071538"/>
          </a:xfrm>
        </p:spPr>
        <p:txBody>
          <a:bodyPr>
            <a:normAutofit/>
          </a:bodyPr>
          <a:lstStyle/>
          <a:p>
            <a:r>
              <a:rPr lang="fr-FR" dirty="0"/>
              <a:t>Briques de l’environnement Big Data sur </a:t>
            </a:r>
            <a:r>
              <a:rPr lang="fr-FR" b="1" dirty="0">
                <a:solidFill>
                  <a:schemeClr val="accent2"/>
                </a:solidFill>
              </a:rPr>
              <a:t>Amazon Web Service</a:t>
            </a:r>
            <a:br>
              <a:rPr lang="fr-FR" dirty="0"/>
            </a:br>
            <a:endParaRPr lang="fr-FR" sz="1600" dirty="0"/>
          </a:p>
          <a:p>
            <a:pPr marL="1873250" lvl="1" indent="-279400"/>
            <a:r>
              <a:rPr lang="fr-FR" b="1" dirty="0">
                <a:solidFill>
                  <a:schemeClr val="accent2"/>
                </a:solidFill>
              </a:rPr>
              <a:t>IAM</a:t>
            </a:r>
            <a:r>
              <a:rPr lang="fr-FR" dirty="0"/>
              <a:t> : Gestion des utilisateurs et de leurs droits</a:t>
            </a:r>
            <a:br>
              <a:rPr lang="fr-FR" dirty="0"/>
            </a:br>
            <a:br>
              <a:rPr lang="fr-FR" dirty="0"/>
            </a:br>
            <a:endParaRPr lang="fr-FR" dirty="0"/>
          </a:p>
          <a:p>
            <a:pPr marL="1873250" lvl="1" indent="-279400"/>
            <a:r>
              <a:rPr lang="fr-FR" b="1" dirty="0">
                <a:solidFill>
                  <a:schemeClr val="accent2"/>
                </a:solidFill>
              </a:rPr>
              <a:t>EC2</a:t>
            </a:r>
            <a:r>
              <a:rPr lang="fr-FR" b="1" dirty="0">
                <a:solidFill>
                  <a:schemeClr val="accent2"/>
                </a:solidFill>
                <a:latin typeface="QUAM-BLACK" panose="02000000000000000000" pitchFamily="2" charset="77"/>
              </a:rPr>
              <a:t> </a:t>
            </a:r>
            <a:r>
              <a:rPr lang="fr-FR" dirty="0"/>
              <a:t>: Instanciation des serveurs virtuels pour le calcul</a:t>
            </a:r>
            <a:br>
              <a:rPr lang="fr-FR" dirty="0"/>
            </a:br>
            <a:r>
              <a:rPr lang="fr-FR" dirty="0"/>
              <a:t>Création de la paire de clé </a:t>
            </a:r>
            <a:r>
              <a:rPr lang="fr-FR" dirty="0" err="1"/>
              <a:t>rsa</a:t>
            </a:r>
            <a:r>
              <a:rPr lang="fr-FR" dirty="0"/>
              <a:t> pour le tunnel SSH</a:t>
            </a:r>
            <a:br>
              <a:rPr lang="fr-FR" dirty="0"/>
            </a:br>
            <a:r>
              <a:rPr lang="fr-FR" dirty="0"/>
              <a:t>Ouverture du port 22 vers l’extérieur pour le tunnel SSH (groupe de sécurité </a:t>
            </a:r>
            <a:r>
              <a:rPr lang="fr-FR" dirty="0" err="1"/>
              <a:t>ElasticMapReduce</a:t>
            </a:r>
            <a:r>
              <a:rPr lang="fr-FR" dirty="0"/>
              <a:t>-master)</a:t>
            </a:r>
            <a:br>
              <a:rPr lang="fr-FR" dirty="0"/>
            </a:br>
            <a:endParaRPr lang="fr-FR" dirty="0"/>
          </a:p>
          <a:p>
            <a:pPr marL="1873250" lvl="1" indent="-279400"/>
            <a:r>
              <a:rPr lang="fr-FR" b="1" dirty="0">
                <a:solidFill>
                  <a:schemeClr val="accent2"/>
                </a:solidFill>
              </a:rPr>
              <a:t>S3</a:t>
            </a:r>
            <a:r>
              <a:rPr lang="fr-FR" dirty="0"/>
              <a:t> : Création du </a:t>
            </a:r>
            <a:r>
              <a:rPr lang="fr-FR" dirty="0" err="1"/>
              <a:t>bucket</a:t>
            </a:r>
            <a:r>
              <a:rPr lang="fr-FR" dirty="0"/>
              <a:t> elisepoupi-p8</a:t>
            </a:r>
            <a:br>
              <a:rPr lang="fr-FR" dirty="0"/>
            </a:br>
            <a:r>
              <a:rPr lang="fr-FR" dirty="0"/>
              <a:t>Stockage du Notebook, du fichier de </a:t>
            </a:r>
            <a:r>
              <a:rPr lang="fr-FR" dirty="0" err="1"/>
              <a:t>bootstrapping</a:t>
            </a:r>
            <a:r>
              <a:rPr lang="fr-FR" dirty="0"/>
              <a:t> et des données</a:t>
            </a:r>
          </a:p>
          <a:p>
            <a:pPr marL="1873250" lvl="1" indent="-279400"/>
            <a:endParaRPr lang="fr-FR" dirty="0"/>
          </a:p>
          <a:p>
            <a:pPr marL="1873250" lvl="1" indent="-279400"/>
            <a:r>
              <a:rPr lang="fr-FR" b="1" dirty="0">
                <a:solidFill>
                  <a:schemeClr val="accent2"/>
                </a:solidFill>
              </a:rPr>
              <a:t>EMR </a:t>
            </a:r>
            <a:r>
              <a:rPr lang="fr-FR" dirty="0"/>
              <a:t>: Création du cluster pour les calculs distribués par </a:t>
            </a:r>
            <a:r>
              <a:rPr lang="fr-FR" dirty="0" err="1"/>
              <a:t>PySpark</a:t>
            </a:r>
            <a:r>
              <a:rPr lang="fr-FR" dirty="0"/>
              <a:t> sur des serveurs EC2</a:t>
            </a:r>
            <a:br>
              <a:rPr lang="fr-FR" dirty="0"/>
            </a:br>
            <a:r>
              <a:rPr lang="fr-FR" dirty="0"/>
              <a:t>Accès à </a:t>
            </a:r>
            <a:r>
              <a:rPr lang="fr-FR" dirty="0" err="1"/>
              <a:t>JupyterHub</a:t>
            </a:r>
            <a:r>
              <a:rPr lang="fr-FR" dirty="0"/>
              <a:t> par le tunnel SSH vers EC2 pour lancer les calculs du Notebook stocké sur S3</a:t>
            </a:r>
          </a:p>
        </p:txBody>
      </p:sp>
      <p:sp>
        <p:nvSpPr>
          <p:cNvPr id="3" name="Title 7">
            <a:extLst>
              <a:ext uri="{FF2B5EF4-FFF2-40B4-BE49-F238E27FC236}">
                <a16:creationId xmlns:a16="http://schemas.microsoft.com/office/drawing/2014/main" id="{0469C4FB-6D42-B5E4-0DB1-0811D4D3FCCC}"/>
              </a:ext>
            </a:extLst>
          </p:cNvPr>
          <p:cNvSpPr txBox="1">
            <a:spLocks/>
          </p:cNvSpPr>
          <p:nvPr/>
        </p:nvSpPr>
        <p:spPr>
          <a:xfrm>
            <a:off x="2592924" y="114263"/>
            <a:ext cx="8911687" cy="1161618"/>
          </a:xfrm>
          <a:prstGeom prst="rect">
            <a:avLst/>
          </a:prstGeom>
          <a:noFill/>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sz="4500" b="1" dirty="0">
                <a:solidFill>
                  <a:srgbClr val="621516"/>
                </a:solidFill>
                <a:latin typeface="Quam" panose="02000000000000000000" pitchFamily="2" charset="77"/>
              </a:rPr>
              <a:t>Environnement Big Data</a:t>
            </a:r>
            <a:endParaRPr lang="en-US" sz="4500" b="1" i="0" dirty="0">
              <a:solidFill>
                <a:srgbClr val="621516"/>
              </a:solidFill>
              <a:latin typeface="Quam" panose="02000000000000000000" pitchFamily="2" charset="77"/>
            </a:endParaRPr>
          </a:p>
        </p:txBody>
      </p:sp>
      <p:pic>
        <p:nvPicPr>
          <p:cNvPr id="4" name="Picture 2" descr="Apply record level changes from relational databases to Amazon S3 data lake  using Apache Hudi on Amazon EMR and AWS Database Migration Service | AWS  Big Data Blog">
            <a:extLst>
              <a:ext uri="{FF2B5EF4-FFF2-40B4-BE49-F238E27FC236}">
                <a16:creationId xmlns:a16="http://schemas.microsoft.com/office/drawing/2014/main" id="{FD27F002-6BA4-D901-FF44-296AC9683A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339" t="23387" r="27924" b="59025"/>
          <a:stretch/>
        </p:blipFill>
        <p:spPr bwMode="auto">
          <a:xfrm>
            <a:off x="3112543" y="5087033"/>
            <a:ext cx="821410" cy="8834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pply record level changes from relational databases to Amazon S3 data lake  using Apache Hudi on Amazon EMR and AWS Database Migration Service | AWS  Big Data Blog">
            <a:extLst>
              <a:ext uri="{FF2B5EF4-FFF2-40B4-BE49-F238E27FC236}">
                <a16:creationId xmlns:a16="http://schemas.microsoft.com/office/drawing/2014/main" id="{F982A85E-7C2D-05E1-D91E-833ECD4DC1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4" t="23747" r="47479" b="58665"/>
          <a:stretch/>
        </p:blipFill>
        <p:spPr bwMode="auto">
          <a:xfrm>
            <a:off x="3112543" y="3948224"/>
            <a:ext cx="821410" cy="8834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AWS IAM Exploitation - Security Risk Advisors">
            <a:extLst>
              <a:ext uri="{FF2B5EF4-FFF2-40B4-BE49-F238E27FC236}">
                <a16:creationId xmlns:a16="http://schemas.microsoft.com/office/drawing/2014/main" id="{3C28CF9C-968C-3CCA-139C-574401DA5E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606" t="10230" r="32536" b="10230"/>
          <a:stretch/>
        </p:blipFill>
        <p:spPr bwMode="auto">
          <a:xfrm>
            <a:off x="3213841" y="1701620"/>
            <a:ext cx="744052" cy="101203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ll you need to know about EC2 instance - DEV Community">
            <a:extLst>
              <a:ext uri="{FF2B5EF4-FFF2-40B4-BE49-F238E27FC236}">
                <a16:creationId xmlns:a16="http://schemas.microsoft.com/office/drawing/2014/main" id="{E6020F32-528A-9822-6AC6-8AF2E20E58C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6057" t="14574" r="36313" b="28125"/>
          <a:stretch/>
        </p:blipFill>
        <p:spPr bwMode="auto">
          <a:xfrm>
            <a:off x="3112544" y="2896450"/>
            <a:ext cx="821410" cy="851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54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6B43745-2E90-39EB-3455-F98B08396EB7}"/>
              </a:ext>
            </a:extLst>
          </p:cNvPr>
          <p:cNvSpPr>
            <a:spLocks noGrp="1"/>
          </p:cNvSpPr>
          <p:nvPr>
            <p:ph idx="1"/>
          </p:nvPr>
        </p:nvSpPr>
        <p:spPr/>
        <p:txBody>
          <a:bodyPr/>
          <a:lstStyle/>
          <a:p>
            <a:r>
              <a:rPr lang="fr-FR" b="1" dirty="0">
                <a:solidFill>
                  <a:schemeClr val="accent2"/>
                </a:solidFill>
              </a:rPr>
              <a:t>IAM : </a:t>
            </a:r>
            <a:r>
              <a:rPr lang="fr-FR" dirty="0">
                <a:solidFill>
                  <a:schemeClr val="tx1"/>
                </a:solidFill>
              </a:rPr>
              <a:t>Deux utilisateurs créés</a:t>
            </a:r>
          </a:p>
          <a:p>
            <a:pPr marL="0" indent="0">
              <a:buNone/>
            </a:pPr>
            <a:endParaRPr lang="fr-FR" b="1" dirty="0">
              <a:solidFill>
                <a:schemeClr val="tx1"/>
              </a:solidFill>
            </a:endParaRPr>
          </a:p>
          <a:p>
            <a:endParaRPr lang="fr-FR" b="1" dirty="0">
              <a:solidFill>
                <a:schemeClr val="tx1"/>
              </a:solidFill>
            </a:endParaRPr>
          </a:p>
          <a:p>
            <a:endParaRPr lang="fr-FR" b="1" dirty="0">
              <a:solidFill>
                <a:schemeClr val="tx1"/>
              </a:solidFill>
            </a:endParaRPr>
          </a:p>
          <a:p>
            <a:endParaRPr lang="fr-FR" b="1" dirty="0">
              <a:solidFill>
                <a:schemeClr val="tx1"/>
              </a:solidFill>
            </a:endParaRPr>
          </a:p>
          <a:p>
            <a:endParaRPr lang="fr-FR" b="1" dirty="0">
              <a:solidFill>
                <a:schemeClr val="tx1"/>
              </a:solidFill>
            </a:endParaRPr>
          </a:p>
          <a:p>
            <a:endParaRPr lang="fr-FR" b="1" dirty="0">
              <a:solidFill>
                <a:schemeClr val="tx1"/>
              </a:solidFill>
            </a:endParaRPr>
          </a:p>
          <a:p>
            <a:endParaRPr lang="fr-FR" b="1" dirty="0">
              <a:solidFill>
                <a:schemeClr val="tx1"/>
              </a:solidFill>
            </a:endParaRPr>
          </a:p>
          <a:p>
            <a:r>
              <a:rPr lang="fr-FR" b="1" dirty="0" err="1">
                <a:solidFill>
                  <a:schemeClr val="accent2"/>
                </a:solidFill>
              </a:rPr>
              <a:t>Lecteur_credentials</a:t>
            </a:r>
            <a:r>
              <a:rPr lang="fr-FR" b="1" dirty="0">
                <a:solidFill>
                  <a:schemeClr val="accent2"/>
                </a:solidFill>
              </a:rPr>
              <a:t> </a:t>
            </a:r>
            <a:r>
              <a:rPr lang="fr-FR" dirty="0">
                <a:solidFill>
                  <a:schemeClr val="tx1"/>
                </a:solidFill>
              </a:rPr>
              <a:t>: identifiants pour la connexion à la console</a:t>
            </a:r>
          </a:p>
        </p:txBody>
      </p:sp>
      <p:sp>
        <p:nvSpPr>
          <p:cNvPr id="3" name="Title 7">
            <a:extLst>
              <a:ext uri="{FF2B5EF4-FFF2-40B4-BE49-F238E27FC236}">
                <a16:creationId xmlns:a16="http://schemas.microsoft.com/office/drawing/2014/main" id="{6BE2F0EA-B146-3337-B227-5C97AD6C2541}"/>
              </a:ext>
            </a:extLst>
          </p:cNvPr>
          <p:cNvSpPr txBox="1">
            <a:spLocks/>
          </p:cNvSpPr>
          <p:nvPr/>
        </p:nvSpPr>
        <p:spPr>
          <a:xfrm>
            <a:off x="2592924" y="114263"/>
            <a:ext cx="8911687" cy="1161618"/>
          </a:xfrm>
          <a:prstGeom prst="rect">
            <a:avLst/>
          </a:prstGeom>
          <a:noFill/>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sz="4500" b="1" dirty="0">
                <a:solidFill>
                  <a:srgbClr val="621516"/>
                </a:solidFill>
                <a:latin typeface="Quam" panose="02000000000000000000" pitchFamily="2" charset="77"/>
              </a:rPr>
              <a:t>Environnement Big Data</a:t>
            </a:r>
            <a:endParaRPr lang="en-US" sz="4500" b="1" i="0" dirty="0">
              <a:solidFill>
                <a:srgbClr val="621516"/>
              </a:solidFill>
              <a:latin typeface="Quam" panose="02000000000000000000" pitchFamily="2" charset="77"/>
            </a:endParaRPr>
          </a:p>
        </p:txBody>
      </p:sp>
      <p:graphicFrame>
        <p:nvGraphicFramePr>
          <p:cNvPr id="4" name="Tableau 4">
            <a:extLst>
              <a:ext uri="{FF2B5EF4-FFF2-40B4-BE49-F238E27FC236}">
                <a16:creationId xmlns:a16="http://schemas.microsoft.com/office/drawing/2014/main" id="{3F87052F-E446-3716-0B0A-CA5E79509364}"/>
              </a:ext>
            </a:extLst>
          </p:cNvPr>
          <p:cNvGraphicFramePr>
            <a:graphicFrameLocks noGrp="1"/>
          </p:cNvGraphicFramePr>
          <p:nvPr>
            <p:extLst>
              <p:ext uri="{D42A27DB-BD31-4B8C-83A1-F6EECF244321}">
                <p14:modId xmlns:p14="http://schemas.microsoft.com/office/powerpoint/2010/main" val="2009549791"/>
              </p:ext>
            </p:extLst>
          </p:nvPr>
        </p:nvGraphicFramePr>
        <p:xfrm>
          <a:off x="3246382" y="2020668"/>
          <a:ext cx="8127999" cy="1854200"/>
        </p:xfrm>
        <a:graphic>
          <a:graphicData uri="http://schemas.openxmlformats.org/drawingml/2006/table">
            <a:tbl>
              <a:tblPr firstRow="1" bandRow="1">
                <a:tableStyleId>{21E4AEA4-8DFA-4A89-87EB-49C32662AFE0}</a:tableStyleId>
              </a:tblPr>
              <a:tblGrid>
                <a:gridCol w="1837061">
                  <a:extLst>
                    <a:ext uri="{9D8B030D-6E8A-4147-A177-3AD203B41FA5}">
                      <a16:colId xmlns:a16="http://schemas.microsoft.com/office/drawing/2014/main" val="527551850"/>
                    </a:ext>
                  </a:extLst>
                </a:gridCol>
                <a:gridCol w="2696705">
                  <a:extLst>
                    <a:ext uri="{9D8B030D-6E8A-4147-A177-3AD203B41FA5}">
                      <a16:colId xmlns:a16="http://schemas.microsoft.com/office/drawing/2014/main" val="990044148"/>
                    </a:ext>
                  </a:extLst>
                </a:gridCol>
                <a:gridCol w="3594233">
                  <a:extLst>
                    <a:ext uri="{9D8B030D-6E8A-4147-A177-3AD203B41FA5}">
                      <a16:colId xmlns:a16="http://schemas.microsoft.com/office/drawing/2014/main" val="1689364714"/>
                    </a:ext>
                  </a:extLst>
                </a:gridCol>
              </a:tblGrid>
              <a:tr h="370840">
                <a:tc>
                  <a:txBody>
                    <a:bodyPr/>
                    <a:lstStyle/>
                    <a:p>
                      <a:r>
                        <a:rPr lang="fr-FR" dirty="0"/>
                        <a:t>Services</a:t>
                      </a:r>
                    </a:p>
                  </a:txBody>
                  <a:tcPr/>
                </a:tc>
                <a:tc>
                  <a:txBody>
                    <a:bodyPr/>
                    <a:lstStyle/>
                    <a:p>
                      <a:r>
                        <a:rPr lang="fr-FR" dirty="0"/>
                        <a:t>Elise</a:t>
                      </a:r>
                    </a:p>
                  </a:txBody>
                  <a:tcPr/>
                </a:tc>
                <a:tc>
                  <a:txBody>
                    <a:bodyPr/>
                    <a:lstStyle/>
                    <a:p>
                      <a:r>
                        <a:rPr lang="fr-FR" dirty="0"/>
                        <a:t>Lecteur</a:t>
                      </a:r>
                    </a:p>
                  </a:txBody>
                  <a:tcPr/>
                </a:tc>
                <a:extLst>
                  <a:ext uri="{0D108BD9-81ED-4DB2-BD59-A6C34878D82A}">
                    <a16:rowId xmlns:a16="http://schemas.microsoft.com/office/drawing/2014/main" val="2203131445"/>
                  </a:ext>
                </a:extLst>
              </a:tr>
              <a:tr h="370840">
                <a:tc>
                  <a:txBody>
                    <a:bodyPr/>
                    <a:lstStyle/>
                    <a:p>
                      <a:r>
                        <a:rPr lang="fr-FR" dirty="0"/>
                        <a:t>S3</a:t>
                      </a:r>
                    </a:p>
                  </a:txBody>
                  <a:tcPr/>
                </a:tc>
                <a:tc>
                  <a:txBody>
                    <a:bodyPr/>
                    <a:lstStyle/>
                    <a:p>
                      <a:r>
                        <a:rPr lang="fr-FR" dirty="0"/>
                        <a:t>Contrôle total</a:t>
                      </a:r>
                    </a:p>
                  </a:txBody>
                  <a:tcPr/>
                </a:tc>
                <a:tc>
                  <a:txBody>
                    <a:bodyPr/>
                    <a:lstStyle/>
                    <a:p>
                      <a:r>
                        <a:rPr lang="fr-FR" dirty="0"/>
                        <a:t>Lecture seule</a:t>
                      </a:r>
                    </a:p>
                  </a:txBody>
                  <a:tcPr/>
                </a:tc>
                <a:extLst>
                  <a:ext uri="{0D108BD9-81ED-4DB2-BD59-A6C34878D82A}">
                    <a16:rowId xmlns:a16="http://schemas.microsoft.com/office/drawing/2014/main" val="1655048404"/>
                  </a:ext>
                </a:extLst>
              </a:tr>
              <a:tr h="370840">
                <a:tc>
                  <a:txBody>
                    <a:bodyPr/>
                    <a:lstStyle/>
                    <a:p>
                      <a:r>
                        <a:rPr lang="fr-FR" dirty="0"/>
                        <a:t>EC2</a:t>
                      </a:r>
                    </a:p>
                  </a:txBody>
                  <a:tcPr/>
                </a:tc>
                <a:tc>
                  <a:txBody>
                    <a:bodyPr/>
                    <a:lstStyle/>
                    <a:p>
                      <a:r>
                        <a:rPr lang="fr-FR" dirty="0"/>
                        <a:t>Contrôle total</a:t>
                      </a:r>
                    </a:p>
                  </a:txBody>
                  <a:tcPr/>
                </a:tc>
                <a:tc>
                  <a:txBody>
                    <a:bodyPr/>
                    <a:lstStyle/>
                    <a:p>
                      <a:r>
                        <a:rPr lang="fr-FR" dirty="0"/>
                        <a:t>Lecture seule</a:t>
                      </a:r>
                    </a:p>
                  </a:txBody>
                  <a:tcPr/>
                </a:tc>
                <a:extLst>
                  <a:ext uri="{0D108BD9-81ED-4DB2-BD59-A6C34878D82A}">
                    <a16:rowId xmlns:a16="http://schemas.microsoft.com/office/drawing/2014/main" val="2309778340"/>
                  </a:ext>
                </a:extLst>
              </a:tr>
              <a:tr h="370840">
                <a:tc>
                  <a:txBody>
                    <a:bodyPr/>
                    <a:lstStyle/>
                    <a:p>
                      <a:r>
                        <a:rPr lang="fr-FR" dirty="0"/>
                        <a:t>EMR</a:t>
                      </a:r>
                    </a:p>
                  </a:txBody>
                  <a:tcPr/>
                </a:tc>
                <a:tc>
                  <a:txBody>
                    <a:bodyPr/>
                    <a:lstStyle/>
                    <a:p>
                      <a:r>
                        <a:rPr lang="fr-FR" dirty="0"/>
                        <a:t>Contrôle total</a:t>
                      </a:r>
                    </a:p>
                  </a:txBody>
                  <a:tcPr/>
                </a:tc>
                <a:tc>
                  <a:txBody>
                    <a:bodyPr/>
                    <a:lstStyle/>
                    <a:p>
                      <a:r>
                        <a:rPr lang="fr-FR" dirty="0"/>
                        <a:t>Lecture seule</a:t>
                      </a:r>
                    </a:p>
                  </a:txBody>
                  <a:tcPr/>
                </a:tc>
                <a:extLst>
                  <a:ext uri="{0D108BD9-81ED-4DB2-BD59-A6C34878D82A}">
                    <a16:rowId xmlns:a16="http://schemas.microsoft.com/office/drawing/2014/main" val="1077844589"/>
                  </a:ext>
                </a:extLst>
              </a:tr>
              <a:tr h="370840">
                <a:tc>
                  <a:txBody>
                    <a:bodyPr/>
                    <a:lstStyle/>
                    <a:p>
                      <a:r>
                        <a:rPr lang="fr-FR" dirty="0"/>
                        <a:t>IAM</a:t>
                      </a:r>
                    </a:p>
                  </a:txBody>
                  <a:tcPr/>
                </a:tc>
                <a:tc>
                  <a:txBody>
                    <a:bodyPr/>
                    <a:lstStyle/>
                    <a:p>
                      <a:r>
                        <a:rPr lang="fr-FR" dirty="0"/>
                        <a:t>Contrôle total</a:t>
                      </a:r>
                    </a:p>
                  </a:txBody>
                  <a:tcPr/>
                </a:tc>
                <a:tc>
                  <a:txBody>
                    <a:bodyPr/>
                    <a:lstStyle/>
                    <a:p>
                      <a:endParaRPr lang="fr-FR" dirty="0"/>
                    </a:p>
                  </a:txBody>
                  <a:tcPr/>
                </a:tc>
                <a:extLst>
                  <a:ext uri="{0D108BD9-81ED-4DB2-BD59-A6C34878D82A}">
                    <a16:rowId xmlns:a16="http://schemas.microsoft.com/office/drawing/2014/main" val="515832867"/>
                  </a:ext>
                </a:extLst>
              </a:tr>
            </a:tbl>
          </a:graphicData>
        </a:graphic>
      </p:graphicFrame>
      <p:pic>
        <p:nvPicPr>
          <p:cNvPr id="5" name="Picture 4" descr="AWS IAM Exploitation - Security Risk Advisors">
            <a:extLst>
              <a:ext uri="{FF2B5EF4-FFF2-40B4-BE49-F238E27FC236}">
                <a16:creationId xmlns:a16="http://schemas.microsoft.com/office/drawing/2014/main" id="{FC20D7BC-F6A3-46EC-5AAE-2E399E3D65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06" t="10230" r="32536" b="10230"/>
          <a:stretch/>
        </p:blipFill>
        <p:spPr bwMode="auto">
          <a:xfrm>
            <a:off x="11090959" y="1275881"/>
            <a:ext cx="413652" cy="5626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au 7">
            <a:extLst>
              <a:ext uri="{FF2B5EF4-FFF2-40B4-BE49-F238E27FC236}">
                <a16:creationId xmlns:a16="http://schemas.microsoft.com/office/drawing/2014/main" id="{403FDA9E-B330-B970-38D5-6E0BAFC120E9}"/>
              </a:ext>
            </a:extLst>
          </p:cNvPr>
          <p:cNvGraphicFramePr>
            <a:graphicFrameLocks noGrp="1"/>
          </p:cNvGraphicFramePr>
          <p:nvPr>
            <p:extLst>
              <p:ext uri="{D42A27DB-BD31-4B8C-83A1-F6EECF244321}">
                <p14:modId xmlns:p14="http://schemas.microsoft.com/office/powerpoint/2010/main" val="1740998895"/>
              </p:ext>
            </p:extLst>
          </p:nvPr>
        </p:nvGraphicFramePr>
        <p:xfrm>
          <a:off x="3246382" y="5178959"/>
          <a:ext cx="8127999" cy="1010920"/>
        </p:xfrm>
        <a:graphic>
          <a:graphicData uri="http://schemas.openxmlformats.org/drawingml/2006/table">
            <a:tbl>
              <a:tblPr firstRow="1" bandRow="1">
                <a:tableStyleId>{21E4AEA4-8DFA-4A89-87EB-49C32662AFE0}</a:tableStyleId>
              </a:tblPr>
              <a:tblGrid>
                <a:gridCol w="2227492">
                  <a:extLst>
                    <a:ext uri="{9D8B030D-6E8A-4147-A177-3AD203B41FA5}">
                      <a16:colId xmlns:a16="http://schemas.microsoft.com/office/drawing/2014/main" val="2465027776"/>
                    </a:ext>
                  </a:extLst>
                </a:gridCol>
                <a:gridCol w="1866378">
                  <a:extLst>
                    <a:ext uri="{9D8B030D-6E8A-4147-A177-3AD203B41FA5}">
                      <a16:colId xmlns:a16="http://schemas.microsoft.com/office/drawing/2014/main" val="4123271049"/>
                    </a:ext>
                  </a:extLst>
                </a:gridCol>
                <a:gridCol w="4034129">
                  <a:extLst>
                    <a:ext uri="{9D8B030D-6E8A-4147-A177-3AD203B41FA5}">
                      <a16:colId xmlns:a16="http://schemas.microsoft.com/office/drawing/2014/main" val="2256107518"/>
                    </a:ext>
                  </a:extLst>
                </a:gridCol>
              </a:tblGrid>
              <a:tr h="370840">
                <a:tc>
                  <a:txBody>
                    <a:bodyPr/>
                    <a:lstStyle/>
                    <a:p>
                      <a:r>
                        <a:rPr lang="fr-FR" dirty="0"/>
                        <a:t>Nom d’utilisateur</a:t>
                      </a:r>
                    </a:p>
                  </a:txBody>
                  <a:tcPr/>
                </a:tc>
                <a:tc>
                  <a:txBody>
                    <a:bodyPr/>
                    <a:lstStyle/>
                    <a:p>
                      <a:r>
                        <a:rPr lang="fr-FR" dirty="0"/>
                        <a:t>Mot de passe</a:t>
                      </a:r>
                    </a:p>
                  </a:txBody>
                  <a:tcPr/>
                </a:tc>
                <a:tc>
                  <a:txBody>
                    <a:bodyPr/>
                    <a:lstStyle/>
                    <a:p>
                      <a:r>
                        <a:rPr lang="fr-FR" dirty="0"/>
                        <a:t>URL de connexion</a:t>
                      </a:r>
                    </a:p>
                  </a:txBody>
                  <a:tcPr/>
                </a:tc>
                <a:extLst>
                  <a:ext uri="{0D108BD9-81ED-4DB2-BD59-A6C34878D82A}">
                    <a16:rowId xmlns:a16="http://schemas.microsoft.com/office/drawing/2014/main" val="1500963659"/>
                  </a:ext>
                </a:extLst>
              </a:tr>
              <a:tr h="370840">
                <a:tc>
                  <a:txBody>
                    <a:bodyPr/>
                    <a:lstStyle/>
                    <a:p>
                      <a:r>
                        <a:rPr lang="fr-FR" dirty="0"/>
                        <a:t>Lecteur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800" kern="1200" dirty="0">
                          <a:solidFill>
                            <a:schemeClr val="dk1"/>
                          </a:solidFill>
                          <a:effectLst/>
                          <a:latin typeface="+mn-lt"/>
                          <a:ea typeface="+mn-ea"/>
                          <a:cs typeface="+mn-cs"/>
                        </a:rPr>
                        <a:t>]%1m*A5$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800" u="sng"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https://105083061881.signin.aws.amazon.com/console</a:t>
                      </a:r>
                      <a:endParaRPr lang="fr-FR" sz="1800" kern="1200" dirty="0">
                        <a:solidFill>
                          <a:schemeClr val="tx1"/>
                        </a:solidFill>
                        <a:effectLst/>
                        <a:latin typeface="+mn-lt"/>
                        <a:ea typeface="+mn-ea"/>
                        <a:cs typeface="+mn-cs"/>
                      </a:endParaRPr>
                    </a:p>
                  </a:txBody>
                  <a:tcPr/>
                </a:tc>
                <a:extLst>
                  <a:ext uri="{0D108BD9-81ED-4DB2-BD59-A6C34878D82A}">
                    <a16:rowId xmlns:a16="http://schemas.microsoft.com/office/drawing/2014/main" val="2874831313"/>
                  </a:ext>
                </a:extLst>
              </a:tr>
            </a:tbl>
          </a:graphicData>
        </a:graphic>
      </p:graphicFrame>
    </p:spTree>
    <p:extLst>
      <p:ext uri="{BB962C8B-B14F-4D97-AF65-F5344CB8AC3E}">
        <p14:creationId xmlns:p14="http://schemas.microsoft.com/office/powerpoint/2010/main" val="394119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3D363C1-E260-AE1F-C49E-DACF13CFA030}"/>
              </a:ext>
            </a:extLst>
          </p:cNvPr>
          <p:cNvSpPr>
            <a:spLocks noGrp="1"/>
          </p:cNvSpPr>
          <p:nvPr>
            <p:ph idx="1"/>
          </p:nvPr>
        </p:nvSpPr>
        <p:spPr/>
        <p:txBody>
          <a:bodyPr/>
          <a:lstStyle/>
          <a:p>
            <a:r>
              <a:rPr lang="fr-FR" b="1" dirty="0">
                <a:solidFill>
                  <a:schemeClr val="accent2"/>
                </a:solidFill>
              </a:rPr>
              <a:t>EC2</a:t>
            </a:r>
            <a:r>
              <a:rPr lang="fr-FR" dirty="0"/>
              <a:t> : </a:t>
            </a:r>
          </a:p>
        </p:txBody>
      </p:sp>
      <p:pic>
        <p:nvPicPr>
          <p:cNvPr id="3" name="Picture 2" descr="All you need to know about EC2 instance - DEV Community">
            <a:extLst>
              <a:ext uri="{FF2B5EF4-FFF2-40B4-BE49-F238E27FC236}">
                <a16:creationId xmlns:a16="http://schemas.microsoft.com/office/drawing/2014/main" id="{3F7940D1-6A0F-8C99-57E3-438319A8C4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057" t="14574" r="36313" b="28125"/>
          <a:stretch/>
        </p:blipFill>
        <p:spPr bwMode="auto">
          <a:xfrm>
            <a:off x="10867741" y="1275881"/>
            <a:ext cx="452330" cy="46903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7">
            <a:extLst>
              <a:ext uri="{FF2B5EF4-FFF2-40B4-BE49-F238E27FC236}">
                <a16:creationId xmlns:a16="http://schemas.microsoft.com/office/drawing/2014/main" id="{46BA4B5B-8449-D54C-2B5F-854617CA135D}"/>
              </a:ext>
            </a:extLst>
          </p:cNvPr>
          <p:cNvSpPr txBox="1">
            <a:spLocks/>
          </p:cNvSpPr>
          <p:nvPr/>
        </p:nvSpPr>
        <p:spPr>
          <a:xfrm>
            <a:off x="2592924" y="114263"/>
            <a:ext cx="8911687" cy="1161618"/>
          </a:xfrm>
          <a:prstGeom prst="rect">
            <a:avLst/>
          </a:prstGeom>
          <a:noFill/>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sz="4500" b="1" dirty="0">
                <a:solidFill>
                  <a:srgbClr val="621516"/>
                </a:solidFill>
                <a:latin typeface="Quam" panose="02000000000000000000" pitchFamily="2" charset="77"/>
              </a:rPr>
              <a:t>Environnement Big Data</a:t>
            </a:r>
            <a:endParaRPr lang="en-US" sz="4500" b="1" i="0" dirty="0">
              <a:solidFill>
                <a:srgbClr val="621516"/>
              </a:solidFill>
              <a:latin typeface="Quam" panose="02000000000000000000" pitchFamily="2" charset="77"/>
            </a:endParaRPr>
          </a:p>
        </p:txBody>
      </p:sp>
      <p:pic>
        <p:nvPicPr>
          <p:cNvPr id="6" name="Image 5">
            <a:extLst>
              <a:ext uri="{FF2B5EF4-FFF2-40B4-BE49-F238E27FC236}">
                <a16:creationId xmlns:a16="http://schemas.microsoft.com/office/drawing/2014/main" id="{6843726F-1D4C-F586-B75F-250485CB1962}"/>
              </a:ext>
            </a:extLst>
          </p:cNvPr>
          <p:cNvPicPr>
            <a:picLocks noChangeAspect="1"/>
          </p:cNvPicPr>
          <p:nvPr/>
        </p:nvPicPr>
        <p:blipFill>
          <a:blip r:embed="rId3"/>
          <a:stretch>
            <a:fillRect/>
          </a:stretch>
        </p:blipFill>
        <p:spPr>
          <a:xfrm>
            <a:off x="3321506" y="1968845"/>
            <a:ext cx="7772400" cy="4091720"/>
          </a:xfrm>
          <a:prstGeom prst="rect">
            <a:avLst/>
          </a:prstGeom>
        </p:spPr>
      </p:pic>
      <p:sp>
        <p:nvSpPr>
          <p:cNvPr id="7" name="Rectangle 6">
            <a:extLst>
              <a:ext uri="{FF2B5EF4-FFF2-40B4-BE49-F238E27FC236}">
                <a16:creationId xmlns:a16="http://schemas.microsoft.com/office/drawing/2014/main" id="{8AB3BFBF-387E-A6CA-35BE-B32640E3BFCB}"/>
              </a:ext>
            </a:extLst>
          </p:cNvPr>
          <p:cNvSpPr/>
          <p:nvPr/>
        </p:nvSpPr>
        <p:spPr>
          <a:xfrm>
            <a:off x="3321506" y="3626603"/>
            <a:ext cx="7728786" cy="30996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219A3FD0-4370-4355-FDFB-98A9CBD550A4}"/>
              </a:ext>
            </a:extLst>
          </p:cNvPr>
          <p:cNvSpPr/>
          <p:nvPr/>
        </p:nvSpPr>
        <p:spPr>
          <a:xfrm>
            <a:off x="3334124" y="5020096"/>
            <a:ext cx="7728786" cy="30996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a:extLst>
              <a:ext uri="{FF2B5EF4-FFF2-40B4-BE49-F238E27FC236}">
                <a16:creationId xmlns:a16="http://schemas.microsoft.com/office/drawing/2014/main" id="{64B6E19B-A07B-7565-0862-3F73E46E2A8B}"/>
              </a:ext>
            </a:extLst>
          </p:cNvPr>
          <p:cNvPicPr>
            <a:picLocks noChangeAspect="1"/>
          </p:cNvPicPr>
          <p:nvPr/>
        </p:nvPicPr>
        <p:blipFill>
          <a:blip r:embed="rId4"/>
          <a:stretch>
            <a:fillRect/>
          </a:stretch>
        </p:blipFill>
        <p:spPr>
          <a:xfrm>
            <a:off x="4666978" y="1225292"/>
            <a:ext cx="5081456" cy="605292"/>
          </a:xfrm>
          <a:prstGeom prst="rect">
            <a:avLst/>
          </a:prstGeom>
        </p:spPr>
      </p:pic>
    </p:spTree>
    <p:extLst>
      <p:ext uri="{BB962C8B-B14F-4D97-AF65-F5344CB8AC3E}">
        <p14:creationId xmlns:p14="http://schemas.microsoft.com/office/powerpoint/2010/main" val="26468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73D824A-D0A2-949A-ECFA-4062C8D90B22}"/>
              </a:ext>
            </a:extLst>
          </p:cNvPr>
          <p:cNvSpPr>
            <a:spLocks noGrp="1"/>
          </p:cNvSpPr>
          <p:nvPr>
            <p:ph idx="1"/>
          </p:nvPr>
        </p:nvSpPr>
        <p:spPr/>
        <p:txBody>
          <a:bodyPr/>
          <a:lstStyle/>
          <a:p>
            <a:r>
              <a:rPr lang="fr-FR" b="1" dirty="0">
                <a:solidFill>
                  <a:schemeClr val="accent2"/>
                </a:solidFill>
              </a:rPr>
              <a:t>S3 </a:t>
            </a:r>
            <a:r>
              <a:rPr lang="fr-FR" dirty="0"/>
              <a:t>:</a:t>
            </a:r>
          </a:p>
        </p:txBody>
      </p:sp>
      <p:sp>
        <p:nvSpPr>
          <p:cNvPr id="3" name="Title 7">
            <a:extLst>
              <a:ext uri="{FF2B5EF4-FFF2-40B4-BE49-F238E27FC236}">
                <a16:creationId xmlns:a16="http://schemas.microsoft.com/office/drawing/2014/main" id="{4271FCC9-04CA-0C2A-5A18-A772E1303650}"/>
              </a:ext>
            </a:extLst>
          </p:cNvPr>
          <p:cNvSpPr txBox="1">
            <a:spLocks/>
          </p:cNvSpPr>
          <p:nvPr/>
        </p:nvSpPr>
        <p:spPr>
          <a:xfrm>
            <a:off x="2592924" y="114263"/>
            <a:ext cx="8911687" cy="1161618"/>
          </a:xfrm>
          <a:prstGeom prst="rect">
            <a:avLst/>
          </a:prstGeom>
          <a:noFill/>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sz="4500" b="1" dirty="0">
                <a:solidFill>
                  <a:srgbClr val="621516"/>
                </a:solidFill>
                <a:latin typeface="Quam" panose="02000000000000000000" pitchFamily="2" charset="77"/>
              </a:rPr>
              <a:t>Environnement Big Data</a:t>
            </a:r>
            <a:endParaRPr lang="en-US" sz="4500" b="1" i="0" dirty="0">
              <a:solidFill>
                <a:srgbClr val="621516"/>
              </a:solidFill>
              <a:latin typeface="Quam" panose="02000000000000000000" pitchFamily="2" charset="77"/>
            </a:endParaRPr>
          </a:p>
        </p:txBody>
      </p:sp>
      <p:pic>
        <p:nvPicPr>
          <p:cNvPr id="5" name="Image 4">
            <a:extLst>
              <a:ext uri="{FF2B5EF4-FFF2-40B4-BE49-F238E27FC236}">
                <a16:creationId xmlns:a16="http://schemas.microsoft.com/office/drawing/2014/main" id="{23635938-39CE-C25B-165E-DD427FE839C8}"/>
              </a:ext>
            </a:extLst>
          </p:cNvPr>
          <p:cNvPicPr>
            <a:picLocks noChangeAspect="1"/>
          </p:cNvPicPr>
          <p:nvPr/>
        </p:nvPicPr>
        <p:blipFill>
          <a:blip r:embed="rId2"/>
          <a:stretch>
            <a:fillRect/>
          </a:stretch>
        </p:blipFill>
        <p:spPr>
          <a:xfrm>
            <a:off x="3160712" y="1932149"/>
            <a:ext cx="7772400" cy="1651635"/>
          </a:xfrm>
          <a:prstGeom prst="rect">
            <a:avLst/>
          </a:prstGeom>
          <a:ln>
            <a:solidFill>
              <a:schemeClr val="accent2"/>
            </a:solidFill>
          </a:ln>
        </p:spPr>
      </p:pic>
      <p:pic>
        <p:nvPicPr>
          <p:cNvPr id="7" name="Image 6">
            <a:extLst>
              <a:ext uri="{FF2B5EF4-FFF2-40B4-BE49-F238E27FC236}">
                <a16:creationId xmlns:a16="http://schemas.microsoft.com/office/drawing/2014/main" id="{7982EBE6-E605-1155-6B99-B2EDA83F2E6E}"/>
              </a:ext>
            </a:extLst>
          </p:cNvPr>
          <p:cNvPicPr>
            <a:picLocks noChangeAspect="1"/>
          </p:cNvPicPr>
          <p:nvPr/>
        </p:nvPicPr>
        <p:blipFill rotWithShape="1">
          <a:blip r:embed="rId3"/>
          <a:srcRect l="14752" r="29229"/>
          <a:stretch/>
        </p:blipFill>
        <p:spPr>
          <a:xfrm>
            <a:off x="4563124" y="4217198"/>
            <a:ext cx="1516606" cy="1333190"/>
          </a:xfrm>
          <a:prstGeom prst="rect">
            <a:avLst/>
          </a:prstGeom>
          <a:ln>
            <a:solidFill>
              <a:schemeClr val="accent2"/>
            </a:solidFill>
          </a:ln>
        </p:spPr>
      </p:pic>
      <p:pic>
        <p:nvPicPr>
          <p:cNvPr id="9" name="Image 8">
            <a:extLst>
              <a:ext uri="{FF2B5EF4-FFF2-40B4-BE49-F238E27FC236}">
                <a16:creationId xmlns:a16="http://schemas.microsoft.com/office/drawing/2014/main" id="{B2BC939E-A8B5-21EA-348B-91E6AF9C899F}"/>
              </a:ext>
            </a:extLst>
          </p:cNvPr>
          <p:cNvPicPr>
            <a:picLocks noChangeAspect="1"/>
          </p:cNvPicPr>
          <p:nvPr/>
        </p:nvPicPr>
        <p:blipFill rotWithShape="1">
          <a:blip r:embed="rId4"/>
          <a:srcRect l="24640"/>
          <a:stretch/>
        </p:blipFill>
        <p:spPr>
          <a:xfrm>
            <a:off x="6890614" y="5359850"/>
            <a:ext cx="1327759" cy="668301"/>
          </a:xfrm>
          <a:prstGeom prst="rect">
            <a:avLst/>
          </a:prstGeom>
          <a:ln>
            <a:solidFill>
              <a:schemeClr val="accent2"/>
            </a:solidFill>
          </a:ln>
        </p:spPr>
      </p:pic>
      <p:pic>
        <p:nvPicPr>
          <p:cNvPr id="11" name="Image 10">
            <a:extLst>
              <a:ext uri="{FF2B5EF4-FFF2-40B4-BE49-F238E27FC236}">
                <a16:creationId xmlns:a16="http://schemas.microsoft.com/office/drawing/2014/main" id="{A7704F68-EEC6-1020-FFEA-0BF00C6FE0BF}"/>
              </a:ext>
            </a:extLst>
          </p:cNvPr>
          <p:cNvPicPr>
            <a:picLocks noChangeAspect="1"/>
          </p:cNvPicPr>
          <p:nvPr/>
        </p:nvPicPr>
        <p:blipFill>
          <a:blip r:embed="rId5"/>
          <a:stretch>
            <a:fillRect/>
          </a:stretch>
        </p:blipFill>
        <p:spPr>
          <a:xfrm>
            <a:off x="9083802" y="5354587"/>
            <a:ext cx="1555380" cy="873342"/>
          </a:xfrm>
          <a:prstGeom prst="rect">
            <a:avLst/>
          </a:prstGeom>
          <a:ln>
            <a:solidFill>
              <a:schemeClr val="accent2"/>
            </a:solidFill>
          </a:ln>
        </p:spPr>
      </p:pic>
      <p:pic>
        <p:nvPicPr>
          <p:cNvPr id="13" name="Image 12">
            <a:extLst>
              <a:ext uri="{FF2B5EF4-FFF2-40B4-BE49-F238E27FC236}">
                <a16:creationId xmlns:a16="http://schemas.microsoft.com/office/drawing/2014/main" id="{0DB9348B-70BD-347E-7145-C1DD700EA7B1}"/>
              </a:ext>
            </a:extLst>
          </p:cNvPr>
          <p:cNvPicPr>
            <a:picLocks noChangeAspect="1"/>
          </p:cNvPicPr>
          <p:nvPr/>
        </p:nvPicPr>
        <p:blipFill>
          <a:blip r:embed="rId6"/>
          <a:stretch>
            <a:fillRect/>
          </a:stretch>
        </p:blipFill>
        <p:spPr>
          <a:xfrm>
            <a:off x="7323323" y="3951086"/>
            <a:ext cx="1516606" cy="1118391"/>
          </a:xfrm>
          <a:prstGeom prst="rect">
            <a:avLst/>
          </a:prstGeom>
          <a:ln>
            <a:solidFill>
              <a:schemeClr val="accent2"/>
            </a:solidFill>
          </a:ln>
        </p:spPr>
      </p:pic>
      <p:sp>
        <p:nvSpPr>
          <p:cNvPr id="14" name="Flèche à angle droit 13">
            <a:extLst>
              <a:ext uri="{FF2B5EF4-FFF2-40B4-BE49-F238E27FC236}">
                <a16:creationId xmlns:a16="http://schemas.microsoft.com/office/drawing/2014/main" id="{1FB3F3FC-CCD8-DEE9-A82F-0892880B0115}"/>
              </a:ext>
            </a:extLst>
          </p:cNvPr>
          <p:cNvSpPr/>
          <p:nvPr/>
        </p:nvSpPr>
        <p:spPr>
          <a:xfrm rot="5400000">
            <a:off x="3814323" y="3747546"/>
            <a:ext cx="958642" cy="414700"/>
          </a:xfrm>
          <a:prstGeom prst="bentUpArrow">
            <a:avLst>
              <a:gd name="adj1" fmla="val 9898"/>
              <a:gd name="adj2" fmla="val 25000"/>
              <a:gd name="adj3" fmla="val 3406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 name="Connecteur droit avec flèche 16">
            <a:extLst>
              <a:ext uri="{FF2B5EF4-FFF2-40B4-BE49-F238E27FC236}">
                <a16:creationId xmlns:a16="http://schemas.microsoft.com/office/drawing/2014/main" id="{54F019D9-0037-33F0-85DD-2F0F2D058B3E}"/>
              </a:ext>
            </a:extLst>
          </p:cNvPr>
          <p:cNvCxnSpPr>
            <a:cxnSpLocks/>
          </p:cNvCxnSpPr>
          <p:nvPr/>
        </p:nvCxnSpPr>
        <p:spPr>
          <a:xfrm>
            <a:off x="6124798" y="5417935"/>
            <a:ext cx="71441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6021020A-140B-5E79-42C0-F6FBABBCDE0F}"/>
              </a:ext>
            </a:extLst>
          </p:cNvPr>
          <p:cNvCxnSpPr>
            <a:cxnSpLocks/>
          </p:cNvCxnSpPr>
          <p:nvPr/>
        </p:nvCxnSpPr>
        <p:spPr>
          <a:xfrm>
            <a:off x="8313237" y="5417935"/>
            <a:ext cx="71441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en angle 24">
            <a:extLst>
              <a:ext uri="{FF2B5EF4-FFF2-40B4-BE49-F238E27FC236}">
                <a16:creationId xmlns:a16="http://schemas.microsoft.com/office/drawing/2014/main" id="{58F44E29-561D-B763-EC9E-C39A955DF3FB}"/>
              </a:ext>
            </a:extLst>
          </p:cNvPr>
          <p:cNvCxnSpPr>
            <a:cxnSpLocks/>
          </p:cNvCxnSpPr>
          <p:nvPr/>
        </p:nvCxnSpPr>
        <p:spPr>
          <a:xfrm flipV="1">
            <a:off x="6079730" y="4088140"/>
            <a:ext cx="1243593" cy="1048898"/>
          </a:xfrm>
          <a:prstGeom prst="bentConnector3">
            <a:avLst>
              <a:gd name="adj1" fmla="val 50000"/>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2" descr="Apply record level changes from relational databases to Amazon S3 data lake  using Apache Hudi on Amazon EMR and AWS Database Migration Service | AWS  Big Data Blog">
            <a:extLst>
              <a:ext uri="{FF2B5EF4-FFF2-40B4-BE49-F238E27FC236}">
                <a16:creationId xmlns:a16="http://schemas.microsoft.com/office/drawing/2014/main" id="{EEF10DD0-8A0D-7968-A67C-DC205398B3A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5784" t="23747" r="47479" b="58665"/>
          <a:stretch/>
        </p:blipFill>
        <p:spPr bwMode="auto">
          <a:xfrm>
            <a:off x="11122915" y="1275881"/>
            <a:ext cx="381696" cy="410503"/>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C5C6B4AF-0236-95CF-F1B7-E588EFFB4DF5}"/>
              </a:ext>
            </a:extLst>
          </p:cNvPr>
          <p:cNvSpPr/>
          <p:nvPr/>
        </p:nvSpPr>
        <p:spPr>
          <a:xfrm>
            <a:off x="6096000" y="2317315"/>
            <a:ext cx="1407090" cy="115826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23911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a:extLst>
              <a:ext uri="{FF2B5EF4-FFF2-40B4-BE49-F238E27FC236}">
                <a16:creationId xmlns:a16="http://schemas.microsoft.com/office/drawing/2014/main" id="{D1CC5A9D-B33A-C0A1-ECD8-6D152AEC6673}"/>
              </a:ext>
            </a:extLst>
          </p:cNvPr>
          <p:cNvPicPr>
            <a:picLocks noChangeAspect="1"/>
          </p:cNvPicPr>
          <p:nvPr/>
        </p:nvPicPr>
        <p:blipFill>
          <a:blip r:embed="rId3"/>
          <a:stretch>
            <a:fillRect/>
          </a:stretch>
        </p:blipFill>
        <p:spPr>
          <a:xfrm>
            <a:off x="3924936" y="3429000"/>
            <a:ext cx="5437666" cy="3014566"/>
          </a:xfrm>
          <a:prstGeom prst="rect">
            <a:avLst/>
          </a:prstGeom>
        </p:spPr>
      </p:pic>
      <p:sp>
        <p:nvSpPr>
          <p:cNvPr id="2" name="Espace réservé du contenu 1">
            <a:extLst>
              <a:ext uri="{FF2B5EF4-FFF2-40B4-BE49-F238E27FC236}">
                <a16:creationId xmlns:a16="http://schemas.microsoft.com/office/drawing/2014/main" id="{3588AE86-916E-8AC5-73FA-B17BE3837BA4}"/>
              </a:ext>
            </a:extLst>
          </p:cNvPr>
          <p:cNvSpPr>
            <a:spLocks noGrp="1"/>
          </p:cNvSpPr>
          <p:nvPr>
            <p:ph idx="1"/>
          </p:nvPr>
        </p:nvSpPr>
        <p:spPr/>
        <p:txBody>
          <a:bodyPr/>
          <a:lstStyle/>
          <a:p>
            <a:r>
              <a:rPr lang="fr-FR" b="1" dirty="0">
                <a:solidFill>
                  <a:schemeClr val="accent2"/>
                </a:solidFill>
              </a:rPr>
              <a:t>EMR</a:t>
            </a:r>
            <a:r>
              <a:rPr lang="fr-FR" dirty="0"/>
              <a:t> : </a:t>
            </a:r>
          </a:p>
        </p:txBody>
      </p:sp>
      <p:sp>
        <p:nvSpPr>
          <p:cNvPr id="3" name="Title 7">
            <a:extLst>
              <a:ext uri="{FF2B5EF4-FFF2-40B4-BE49-F238E27FC236}">
                <a16:creationId xmlns:a16="http://schemas.microsoft.com/office/drawing/2014/main" id="{7636D957-B5D6-3FC8-4BD7-63D2074A2C37}"/>
              </a:ext>
            </a:extLst>
          </p:cNvPr>
          <p:cNvSpPr txBox="1">
            <a:spLocks/>
          </p:cNvSpPr>
          <p:nvPr/>
        </p:nvSpPr>
        <p:spPr>
          <a:xfrm>
            <a:off x="2592924" y="114263"/>
            <a:ext cx="8911687" cy="1161618"/>
          </a:xfrm>
          <a:prstGeom prst="rect">
            <a:avLst/>
          </a:prstGeom>
          <a:noFill/>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sz="4500" b="1" dirty="0">
                <a:solidFill>
                  <a:srgbClr val="621516"/>
                </a:solidFill>
                <a:latin typeface="Quam" panose="02000000000000000000" pitchFamily="2" charset="77"/>
              </a:rPr>
              <a:t>Environnement Big Data</a:t>
            </a:r>
            <a:endParaRPr lang="en-US" sz="4500" b="1" i="0" dirty="0">
              <a:solidFill>
                <a:srgbClr val="621516"/>
              </a:solidFill>
              <a:latin typeface="Quam" panose="02000000000000000000" pitchFamily="2" charset="77"/>
            </a:endParaRPr>
          </a:p>
        </p:txBody>
      </p:sp>
      <p:pic>
        <p:nvPicPr>
          <p:cNvPr id="4" name="Picture 2" descr="Apply record level changes from relational databases to Amazon S3 data lake  using Apache Hudi on Amazon EMR and AWS Database Migration Service | AWS  Big Data Blog">
            <a:extLst>
              <a:ext uri="{FF2B5EF4-FFF2-40B4-BE49-F238E27FC236}">
                <a16:creationId xmlns:a16="http://schemas.microsoft.com/office/drawing/2014/main" id="{24279831-8A20-D3D4-EB93-11B99C0859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339" t="23387" r="27924" b="59025"/>
          <a:stretch/>
        </p:blipFill>
        <p:spPr bwMode="auto">
          <a:xfrm>
            <a:off x="11019601" y="1316736"/>
            <a:ext cx="485010" cy="52161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2879EEC0-8EE3-5884-A5AD-7DF6DDA8B4C6}"/>
              </a:ext>
            </a:extLst>
          </p:cNvPr>
          <p:cNvPicPr>
            <a:picLocks noChangeAspect="1"/>
          </p:cNvPicPr>
          <p:nvPr/>
        </p:nvPicPr>
        <p:blipFill>
          <a:blip r:embed="rId5"/>
          <a:stretch>
            <a:fillRect/>
          </a:stretch>
        </p:blipFill>
        <p:spPr>
          <a:xfrm>
            <a:off x="3866547" y="1338848"/>
            <a:ext cx="5446627" cy="2043673"/>
          </a:xfrm>
          <a:prstGeom prst="rect">
            <a:avLst/>
          </a:prstGeom>
        </p:spPr>
      </p:pic>
      <p:sp>
        <p:nvSpPr>
          <p:cNvPr id="11" name="Rectangle 10">
            <a:extLst>
              <a:ext uri="{FF2B5EF4-FFF2-40B4-BE49-F238E27FC236}">
                <a16:creationId xmlns:a16="http://schemas.microsoft.com/office/drawing/2014/main" id="{7EB4464D-2008-4667-F7C2-81E167C13314}"/>
              </a:ext>
            </a:extLst>
          </p:cNvPr>
          <p:cNvSpPr/>
          <p:nvPr/>
        </p:nvSpPr>
        <p:spPr>
          <a:xfrm>
            <a:off x="5886315" y="3657599"/>
            <a:ext cx="833972" cy="251871"/>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C43983B7-6701-AE5A-163F-28CBA96DBCB6}"/>
              </a:ext>
            </a:extLst>
          </p:cNvPr>
          <p:cNvSpPr txBox="1"/>
          <p:nvPr/>
        </p:nvSpPr>
        <p:spPr>
          <a:xfrm>
            <a:off x="8373438" y="4150210"/>
            <a:ext cx="3637735" cy="461665"/>
          </a:xfrm>
          <a:prstGeom prst="rect">
            <a:avLst/>
          </a:prstGeom>
          <a:noFill/>
          <a:ln>
            <a:solidFill>
              <a:schemeClr val="accent2"/>
            </a:solidFill>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fr-FR" sz="1200" dirty="0"/>
              <a:t>m5 : adapté pour les charges de travail EMR</a:t>
            </a:r>
            <a:br>
              <a:rPr lang="fr-FR" sz="1200" dirty="0"/>
            </a:br>
            <a:r>
              <a:rPr lang="fr-FR" sz="1200" dirty="0"/>
              <a:t>m5.xlarge : 4 </a:t>
            </a:r>
            <a:r>
              <a:rPr lang="fr-FR" sz="1200" dirty="0" err="1"/>
              <a:t>vCPU</a:t>
            </a:r>
            <a:r>
              <a:rPr lang="fr-FR" sz="1200" dirty="0"/>
              <a:t> – mémoire 16 </a:t>
            </a:r>
            <a:r>
              <a:rPr lang="fr-FR" sz="1200" dirty="0" err="1"/>
              <a:t>Gio</a:t>
            </a:r>
            <a:endParaRPr lang="fr-FR" sz="1200" dirty="0"/>
          </a:p>
        </p:txBody>
      </p:sp>
      <p:sp>
        <p:nvSpPr>
          <p:cNvPr id="14" name="ZoneTexte 13">
            <a:extLst>
              <a:ext uri="{FF2B5EF4-FFF2-40B4-BE49-F238E27FC236}">
                <a16:creationId xmlns:a16="http://schemas.microsoft.com/office/drawing/2014/main" id="{7EFAD19E-1E8E-53EA-4540-1296A452314C}"/>
              </a:ext>
            </a:extLst>
          </p:cNvPr>
          <p:cNvSpPr txBox="1"/>
          <p:nvPr/>
        </p:nvSpPr>
        <p:spPr>
          <a:xfrm>
            <a:off x="8006494" y="1555573"/>
            <a:ext cx="2613361" cy="646331"/>
          </a:xfrm>
          <a:prstGeom prst="rect">
            <a:avLst/>
          </a:prstGeom>
          <a:noFill/>
          <a:ln>
            <a:solidFill>
              <a:schemeClr val="accent2"/>
            </a:solidFill>
          </a:ln>
        </p:spPr>
        <p:style>
          <a:lnRef idx="0">
            <a:scrgbClr r="0" g="0" b="0"/>
          </a:lnRef>
          <a:fillRef idx="0">
            <a:scrgbClr r="0" g="0" b="0"/>
          </a:fillRef>
          <a:effectRef idx="0">
            <a:scrgbClr r="0" g="0" b="0"/>
          </a:effectRef>
          <a:fontRef idx="minor">
            <a:schemeClr val="accent2"/>
          </a:fontRef>
        </p:style>
        <p:txBody>
          <a:bodyPr wrap="square" rtlCol="0">
            <a:spAutoFit/>
          </a:bodyPr>
          <a:lstStyle/>
          <a:p>
            <a:pPr algn="ctr"/>
            <a:r>
              <a:rPr lang="fr-FR" sz="1200" dirty="0"/>
              <a:t>Retrait de </a:t>
            </a:r>
            <a:r>
              <a:rPr lang="fr-FR" sz="1200" dirty="0" err="1"/>
              <a:t>Tensorflow</a:t>
            </a:r>
            <a:r>
              <a:rPr lang="fr-FR" sz="1200" dirty="0"/>
              <a:t> suite bug et insertion de </a:t>
            </a:r>
            <a:r>
              <a:rPr lang="fr-FR" sz="1200" dirty="0" err="1"/>
              <a:t>Tensorflow</a:t>
            </a:r>
            <a:r>
              <a:rPr lang="fr-FR" sz="1200" dirty="0"/>
              <a:t> dans le fichier </a:t>
            </a:r>
            <a:r>
              <a:rPr lang="fr-FR" sz="1200" dirty="0" err="1"/>
              <a:t>bootstrap-emr.sh</a:t>
            </a:r>
            <a:endParaRPr lang="fr-FR" sz="1200" dirty="0"/>
          </a:p>
        </p:txBody>
      </p:sp>
    </p:spTree>
    <p:extLst>
      <p:ext uri="{BB962C8B-B14F-4D97-AF65-F5344CB8AC3E}">
        <p14:creationId xmlns:p14="http://schemas.microsoft.com/office/powerpoint/2010/main" val="2401187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73D824A-D0A2-949A-ECFA-4062C8D90B22}"/>
              </a:ext>
            </a:extLst>
          </p:cNvPr>
          <p:cNvSpPr>
            <a:spLocks noGrp="1"/>
          </p:cNvSpPr>
          <p:nvPr>
            <p:ph idx="1"/>
          </p:nvPr>
        </p:nvSpPr>
        <p:spPr/>
        <p:txBody>
          <a:bodyPr/>
          <a:lstStyle/>
          <a:p>
            <a:r>
              <a:rPr lang="fr-FR" b="1" dirty="0">
                <a:solidFill>
                  <a:schemeClr val="accent2"/>
                </a:solidFill>
              </a:rPr>
              <a:t>S3 et EMR </a:t>
            </a:r>
            <a:r>
              <a:rPr lang="fr-FR" dirty="0"/>
              <a:t>: choix de la région AWS Europe (Paris)</a:t>
            </a:r>
          </a:p>
          <a:p>
            <a:pPr lvl="1"/>
            <a:r>
              <a:rPr lang="fr-FR" dirty="0"/>
              <a:t>Latence réduite au maximum pour les utilisateurs français</a:t>
            </a:r>
          </a:p>
          <a:p>
            <a:pPr lvl="1"/>
            <a:r>
              <a:rPr lang="fr-FR" dirty="0"/>
              <a:t>Données conservées en France, région conforme aux normes ISO 27001, ISO 27017, ISO 27018, SOC 1 (SAS 70), SOC2 et SOC3 en matière de sécurité et disponibilité, PCI DSS niveau 1</a:t>
            </a:r>
          </a:p>
        </p:txBody>
      </p:sp>
      <p:sp>
        <p:nvSpPr>
          <p:cNvPr id="3" name="Title 7">
            <a:extLst>
              <a:ext uri="{FF2B5EF4-FFF2-40B4-BE49-F238E27FC236}">
                <a16:creationId xmlns:a16="http://schemas.microsoft.com/office/drawing/2014/main" id="{4271FCC9-04CA-0C2A-5A18-A772E1303650}"/>
              </a:ext>
            </a:extLst>
          </p:cNvPr>
          <p:cNvSpPr txBox="1">
            <a:spLocks/>
          </p:cNvSpPr>
          <p:nvPr/>
        </p:nvSpPr>
        <p:spPr>
          <a:xfrm>
            <a:off x="2592924" y="114263"/>
            <a:ext cx="8911687" cy="1161618"/>
          </a:xfrm>
          <a:prstGeom prst="rect">
            <a:avLst/>
          </a:prstGeom>
          <a:noFill/>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sz="4500" b="1" dirty="0">
                <a:solidFill>
                  <a:srgbClr val="621516"/>
                </a:solidFill>
                <a:latin typeface="Quam" panose="02000000000000000000" pitchFamily="2" charset="77"/>
              </a:rPr>
              <a:t>Environnement Big Data</a:t>
            </a:r>
            <a:endParaRPr lang="en-US" sz="4500" b="1" i="0" dirty="0">
              <a:solidFill>
                <a:srgbClr val="621516"/>
              </a:solidFill>
              <a:latin typeface="Quam" panose="02000000000000000000" pitchFamily="2" charset="77"/>
            </a:endParaRPr>
          </a:p>
        </p:txBody>
      </p:sp>
      <p:pic>
        <p:nvPicPr>
          <p:cNvPr id="34" name="Picture 2" descr="Apply record level changes from relational databases to Amazon S3 data lake  using Apache Hudi on Amazon EMR and AWS Database Migration Service | AWS  Big Data Blog">
            <a:extLst>
              <a:ext uri="{FF2B5EF4-FFF2-40B4-BE49-F238E27FC236}">
                <a16:creationId xmlns:a16="http://schemas.microsoft.com/office/drawing/2014/main" id="{EEF10DD0-8A0D-7968-A67C-DC205398B3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784" t="23747" r="47479" b="58665"/>
          <a:stretch/>
        </p:blipFill>
        <p:spPr bwMode="auto">
          <a:xfrm>
            <a:off x="11122915" y="1275881"/>
            <a:ext cx="381696" cy="4105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Apply record level changes from relational databases to Amazon S3 data lake  using Apache Hudi on Amazon EMR and AWS Database Migration Service | AWS  Big Data Blog">
            <a:extLst>
              <a:ext uri="{FF2B5EF4-FFF2-40B4-BE49-F238E27FC236}">
                <a16:creationId xmlns:a16="http://schemas.microsoft.com/office/drawing/2014/main" id="{CC56169B-72A8-CD64-5FC2-03295F6D74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339" t="23387" r="27924" b="59025"/>
          <a:stretch/>
        </p:blipFill>
        <p:spPr bwMode="auto">
          <a:xfrm>
            <a:off x="10621871" y="1275881"/>
            <a:ext cx="381697" cy="41050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au 7">
            <a:extLst>
              <a:ext uri="{FF2B5EF4-FFF2-40B4-BE49-F238E27FC236}">
                <a16:creationId xmlns:a16="http://schemas.microsoft.com/office/drawing/2014/main" id="{875B4524-F847-891F-B67D-D6477123B92E}"/>
              </a:ext>
            </a:extLst>
          </p:cNvPr>
          <p:cNvGraphicFramePr>
            <a:graphicFrameLocks noGrp="1"/>
          </p:cNvGraphicFramePr>
          <p:nvPr>
            <p:extLst>
              <p:ext uri="{D42A27DB-BD31-4B8C-83A1-F6EECF244321}">
                <p14:modId xmlns:p14="http://schemas.microsoft.com/office/powerpoint/2010/main" val="3494992885"/>
              </p:ext>
            </p:extLst>
          </p:nvPr>
        </p:nvGraphicFramePr>
        <p:xfrm>
          <a:off x="3185763" y="3154860"/>
          <a:ext cx="8128000" cy="333756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989954356"/>
                    </a:ext>
                  </a:extLst>
                </a:gridCol>
                <a:gridCol w="4064000">
                  <a:extLst>
                    <a:ext uri="{9D8B030D-6E8A-4147-A177-3AD203B41FA5}">
                      <a16:colId xmlns:a16="http://schemas.microsoft.com/office/drawing/2014/main" val="4074096710"/>
                    </a:ext>
                  </a:extLst>
                </a:gridCol>
              </a:tblGrid>
              <a:tr h="370840">
                <a:tc>
                  <a:txBody>
                    <a:bodyPr/>
                    <a:lstStyle/>
                    <a:p>
                      <a:r>
                        <a:rPr lang="fr-FR" sz="1600" dirty="0"/>
                        <a:t>Région</a:t>
                      </a:r>
                    </a:p>
                  </a:txBody>
                  <a:tcPr/>
                </a:tc>
                <a:tc>
                  <a:txBody>
                    <a:bodyPr/>
                    <a:lstStyle/>
                    <a:p>
                      <a:r>
                        <a:rPr lang="fr-FR" sz="1600" dirty="0"/>
                        <a:t>Coût de l’instance m5.xlarge</a:t>
                      </a:r>
                    </a:p>
                  </a:txBody>
                  <a:tcPr/>
                </a:tc>
                <a:extLst>
                  <a:ext uri="{0D108BD9-81ED-4DB2-BD59-A6C34878D82A}">
                    <a16:rowId xmlns:a16="http://schemas.microsoft.com/office/drawing/2014/main" val="2468581703"/>
                  </a:ext>
                </a:extLst>
              </a:tr>
              <a:tr h="370840">
                <a:tc>
                  <a:txBody>
                    <a:bodyPr/>
                    <a:lstStyle/>
                    <a:p>
                      <a:r>
                        <a:rPr lang="fr-FR" sz="1600" dirty="0"/>
                        <a:t>Europe (Stockholm) eu-north-1</a:t>
                      </a:r>
                    </a:p>
                  </a:txBody>
                  <a:tcPr/>
                </a:tc>
                <a:tc>
                  <a:txBody>
                    <a:bodyPr/>
                    <a:lstStyle/>
                    <a:p>
                      <a:r>
                        <a:rPr lang="fr-FR" sz="1600" b="0" i="0" kern="1200" dirty="0">
                          <a:solidFill>
                            <a:schemeClr val="dk1"/>
                          </a:solidFill>
                          <a:effectLst/>
                          <a:latin typeface="+mn-lt"/>
                          <a:ea typeface="+mn-ea"/>
                          <a:cs typeface="+mn-cs"/>
                        </a:rPr>
                        <a:t>0,204 USD/h  </a:t>
                      </a:r>
                      <a:r>
                        <a:rPr lang="fr-FR" sz="1600" b="0" i="0" kern="1200" dirty="0">
                          <a:solidFill>
                            <a:srgbClr val="00B050"/>
                          </a:solidFill>
                          <a:effectLst/>
                          <a:latin typeface="+mn-lt"/>
                          <a:ea typeface="+mn-ea"/>
                          <a:cs typeface="+mn-cs"/>
                        </a:rPr>
                        <a:t>-8,9%</a:t>
                      </a:r>
                      <a:endParaRPr lang="fr-FR" sz="1600" dirty="0">
                        <a:solidFill>
                          <a:srgbClr val="00B050"/>
                        </a:solidFill>
                      </a:endParaRPr>
                    </a:p>
                  </a:txBody>
                  <a:tcPr/>
                </a:tc>
                <a:extLst>
                  <a:ext uri="{0D108BD9-81ED-4DB2-BD59-A6C34878D82A}">
                    <a16:rowId xmlns:a16="http://schemas.microsoft.com/office/drawing/2014/main" val="1532840081"/>
                  </a:ext>
                </a:extLst>
              </a:tr>
              <a:tr h="370840">
                <a:tc>
                  <a:txBody>
                    <a:bodyPr/>
                    <a:lstStyle/>
                    <a:p>
                      <a:r>
                        <a:rPr lang="fr-FR" sz="1600" dirty="0"/>
                        <a:t>Europe (Irlande) eu-west-1</a:t>
                      </a:r>
                    </a:p>
                  </a:txBody>
                  <a:tcPr/>
                </a:tc>
                <a:tc>
                  <a:txBody>
                    <a:bodyPr/>
                    <a:lstStyle/>
                    <a:p>
                      <a:r>
                        <a:rPr lang="fr-FR" sz="1600" b="0" i="0" kern="1200" dirty="0">
                          <a:solidFill>
                            <a:schemeClr val="dk1"/>
                          </a:solidFill>
                          <a:effectLst/>
                          <a:latin typeface="+mn-lt"/>
                          <a:ea typeface="+mn-ea"/>
                          <a:cs typeface="+mn-cs"/>
                        </a:rPr>
                        <a:t>0,214 USD/h  </a:t>
                      </a:r>
                      <a:r>
                        <a:rPr lang="fr-FR" sz="1600" b="0" i="0" kern="1200" dirty="0">
                          <a:solidFill>
                            <a:srgbClr val="00B050"/>
                          </a:solidFill>
                          <a:effectLst/>
                          <a:latin typeface="+mn-lt"/>
                          <a:ea typeface="+mn-ea"/>
                          <a:cs typeface="+mn-cs"/>
                        </a:rPr>
                        <a:t>-4,5%</a:t>
                      </a:r>
                      <a:endParaRPr lang="fr-FR" sz="1600" dirty="0">
                        <a:solidFill>
                          <a:srgbClr val="00B050"/>
                        </a:solidFill>
                      </a:endParaRPr>
                    </a:p>
                  </a:txBody>
                  <a:tcPr/>
                </a:tc>
                <a:extLst>
                  <a:ext uri="{0D108BD9-81ED-4DB2-BD59-A6C34878D82A}">
                    <a16:rowId xmlns:a16="http://schemas.microsoft.com/office/drawing/2014/main" val="2797388893"/>
                  </a:ext>
                </a:extLst>
              </a:tr>
              <a:tr h="370840">
                <a:tc>
                  <a:txBody>
                    <a:bodyPr/>
                    <a:lstStyle/>
                    <a:p>
                      <a:r>
                        <a:rPr lang="fr-FR" sz="1600" dirty="0"/>
                        <a:t>Europe (Espagne) eu-south-2</a:t>
                      </a:r>
                    </a:p>
                  </a:txBody>
                  <a:tcPr/>
                </a:tc>
                <a:tc>
                  <a:txBody>
                    <a:bodyPr/>
                    <a:lstStyle/>
                    <a:p>
                      <a:r>
                        <a:rPr lang="fr-FR" sz="1600" b="0" i="0" kern="1200" dirty="0">
                          <a:solidFill>
                            <a:schemeClr val="dk1"/>
                          </a:solidFill>
                          <a:effectLst/>
                          <a:latin typeface="+mn-lt"/>
                          <a:ea typeface="+mn-ea"/>
                          <a:cs typeface="+mn-cs"/>
                        </a:rPr>
                        <a:t>0,214 USD/h  </a:t>
                      </a:r>
                      <a:r>
                        <a:rPr lang="fr-FR" sz="1600" b="0" i="0" kern="1200" dirty="0">
                          <a:solidFill>
                            <a:srgbClr val="00B050"/>
                          </a:solidFill>
                          <a:effectLst/>
                          <a:latin typeface="+mn-lt"/>
                          <a:ea typeface="+mn-ea"/>
                          <a:cs typeface="+mn-cs"/>
                        </a:rPr>
                        <a:t>-4,5%</a:t>
                      </a:r>
                      <a:endParaRPr lang="fr-FR" sz="1600" dirty="0">
                        <a:solidFill>
                          <a:srgbClr val="00B050"/>
                        </a:solidFill>
                      </a:endParaRPr>
                    </a:p>
                  </a:txBody>
                  <a:tcPr/>
                </a:tc>
                <a:extLst>
                  <a:ext uri="{0D108BD9-81ED-4DB2-BD59-A6C34878D82A}">
                    <a16:rowId xmlns:a16="http://schemas.microsoft.com/office/drawing/2014/main" val="2895862983"/>
                  </a:ext>
                </a:extLst>
              </a:tr>
              <a:tr h="370840">
                <a:tc>
                  <a:txBody>
                    <a:bodyPr/>
                    <a:lstStyle/>
                    <a:p>
                      <a:r>
                        <a:rPr lang="fr-FR" sz="1600" dirty="0"/>
                        <a:t>Europe (Londres) eu-west-2</a:t>
                      </a:r>
                    </a:p>
                  </a:txBody>
                  <a:tcPr/>
                </a:tc>
                <a:tc>
                  <a:txBody>
                    <a:bodyPr/>
                    <a:lstStyle/>
                    <a:p>
                      <a:r>
                        <a:rPr lang="fr-FR" sz="1600" b="0" i="0" kern="1200" dirty="0">
                          <a:solidFill>
                            <a:schemeClr val="dk1"/>
                          </a:solidFill>
                          <a:effectLst/>
                          <a:latin typeface="+mn-lt"/>
                          <a:ea typeface="+mn-ea"/>
                          <a:cs typeface="+mn-cs"/>
                        </a:rPr>
                        <a:t>0,222 USD/h  </a:t>
                      </a:r>
                      <a:r>
                        <a:rPr lang="fr-FR" sz="1600" b="0" i="0" kern="1200" dirty="0">
                          <a:solidFill>
                            <a:srgbClr val="00B050"/>
                          </a:solidFill>
                          <a:effectLst/>
                          <a:latin typeface="+mn-lt"/>
                          <a:ea typeface="+mn-ea"/>
                          <a:cs typeface="+mn-cs"/>
                        </a:rPr>
                        <a:t>-0,9%</a:t>
                      </a:r>
                      <a:endParaRPr lang="fr-FR" sz="1600" dirty="0">
                        <a:solidFill>
                          <a:srgbClr val="00B050"/>
                        </a:solidFill>
                      </a:endParaRPr>
                    </a:p>
                  </a:txBody>
                  <a:tcPr/>
                </a:tc>
                <a:extLst>
                  <a:ext uri="{0D108BD9-81ED-4DB2-BD59-A6C34878D82A}">
                    <a16:rowId xmlns:a16="http://schemas.microsoft.com/office/drawing/2014/main" val="656833661"/>
                  </a:ext>
                </a:extLst>
              </a:tr>
              <a:tr h="370840">
                <a:tc>
                  <a:txBody>
                    <a:bodyPr/>
                    <a:lstStyle/>
                    <a:p>
                      <a:r>
                        <a:rPr lang="fr-FR" sz="1600" dirty="0"/>
                        <a:t>Europe (Paris) eu-west-3</a:t>
                      </a:r>
                    </a:p>
                  </a:txBody>
                  <a:tcPr/>
                </a:tc>
                <a:tc>
                  <a:txBody>
                    <a:bodyPr/>
                    <a:lstStyle/>
                    <a:p>
                      <a:r>
                        <a:rPr lang="fr-FR" sz="1600" b="0" i="0" kern="1200" dirty="0">
                          <a:solidFill>
                            <a:schemeClr val="dk1"/>
                          </a:solidFill>
                          <a:effectLst/>
                          <a:latin typeface="+mn-lt"/>
                          <a:ea typeface="+mn-ea"/>
                          <a:cs typeface="+mn-cs"/>
                        </a:rPr>
                        <a:t>0,224 USD/h  -</a:t>
                      </a:r>
                      <a:endParaRPr lang="fr-FR" sz="1600" dirty="0"/>
                    </a:p>
                  </a:txBody>
                  <a:tcPr/>
                </a:tc>
                <a:extLst>
                  <a:ext uri="{0D108BD9-81ED-4DB2-BD59-A6C34878D82A}">
                    <a16:rowId xmlns:a16="http://schemas.microsoft.com/office/drawing/2014/main" val="100314670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600" dirty="0"/>
                        <a:t>Europe (Milan) eu-south-1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600" b="0" i="0" kern="1200" dirty="0">
                          <a:solidFill>
                            <a:schemeClr val="dk1"/>
                          </a:solidFill>
                          <a:effectLst/>
                          <a:latin typeface="+mn-lt"/>
                          <a:ea typeface="+mn-ea"/>
                          <a:cs typeface="+mn-cs"/>
                        </a:rPr>
                        <a:t>0,224 USD/h  -</a:t>
                      </a:r>
                      <a:endParaRPr lang="fr-FR" sz="1600" dirty="0"/>
                    </a:p>
                  </a:txBody>
                  <a:tcPr/>
                </a:tc>
                <a:extLst>
                  <a:ext uri="{0D108BD9-81ED-4DB2-BD59-A6C34878D82A}">
                    <a16:rowId xmlns:a16="http://schemas.microsoft.com/office/drawing/2014/main" val="121762335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600" dirty="0"/>
                        <a:t>Europe (Francfort) eu-central-1</a:t>
                      </a:r>
                    </a:p>
                  </a:txBody>
                  <a:tcPr/>
                </a:tc>
                <a:tc>
                  <a:txBody>
                    <a:bodyPr/>
                    <a:lstStyle/>
                    <a:p>
                      <a:r>
                        <a:rPr lang="fr-FR" sz="1600" b="0" i="0" kern="1200" dirty="0">
                          <a:solidFill>
                            <a:schemeClr val="dk1"/>
                          </a:solidFill>
                          <a:effectLst/>
                          <a:latin typeface="+mn-lt"/>
                          <a:ea typeface="+mn-ea"/>
                          <a:cs typeface="+mn-cs"/>
                        </a:rPr>
                        <a:t>0,230 USD/h  </a:t>
                      </a:r>
                      <a:r>
                        <a:rPr lang="fr-FR" sz="1600" b="0" i="0" kern="1200" dirty="0">
                          <a:solidFill>
                            <a:srgbClr val="FF0000"/>
                          </a:solidFill>
                          <a:effectLst/>
                          <a:latin typeface="+mn-lt"/>
                          <a:ea typeface="+mn-ea"/>
                          <a:cs typeface="+mn-cs"/>
                        </a:rPr>
                        <a:t>+2,7%</a:t>
                      </a:r>
                      <a:endParaRPr lang="fr-FR" sz="1600" dirty="0">
                        <a:solidFill>
                          <a:srgbClr val="FF0000"/>
                        </a:solidFill>
                      </a:endParaRPr>
                    </a:p>
                  </a:txBody>
                  <a:tcPr/>
                </a:tc>
                <a:extLst>
                  <a:ext uri="{0D108BD9-81ED-4DB2-BD59-A6C34878D82A}">
                    <a16:rowId xmlns:a16="http://schemas.microsoft.com/office/drawing/2014/main" val="272350710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600" dirty="0"/>
                        <a:t>Europe (Zurich) eu-central-2</a:t>
                      </a:r>
                    </a:p>
                  </a:txBody>
                  <a:tcPr/>
                </a:tc>
                <a:tc>
                  <a:txBody>
                    <a:bodyPr/>
                    <a:lstStyle/>
                    <a:p>
                      <a:r>
                        <a:rPr lang="fr-FR" sz="1600" b="0" i="0" kern="1200" dirty="0">
                          <a:solidFill>
                            <a:schemeClr val="dk1"/>
                          </a:solidFill>
                          <a:effectLst/>
                          <a:latin typeface="+mn-lt"/>
                          <a:ea typeface="+mn-ea"/>
                          <a:cs typeface="+mn-cs"/>
                        </a:rPr>
                        <a:t>0,253 USD/h  </a:t>
                      </a:r>
                      <a:r>
                        <a:rPr lang="fr-FR" sz="1600" b="0" i="0" kern="1200" dirty="0">
                          <a:solidFill>
                            <a:srgbClr val="FF0000"/>
                          </a:solidFill>
                          <a:effectLst/>
                          <a:latin typeface="+mn-lt"/>
                          <a:ea typeface="+mn-ea"/>
                          <a:cs typeface="+mn-cs"/>
                        </a:rPr>
                        <a:t>+12,9%</a:t>
                      </a:r>
                      <a:endParaRPr lang="fr-FR" sz="1600" dirty="0">
                        <a:solidFill>
                          <a:srgbClr val="FF0000"/>
                        </a:solidFill>
                      </a:endParaRPr>
                    </a:p>
                  </a:txBody>
                  <a:tcPr/>
                </a:tc>
                <a:extLst>
                  <a:ext uri="{0D108BD9-81ED-4DB2-BD59-A6C34878D82A}">
                    <a16:rowId xmlns:a16="http://schemas.microsoft.com/office/drawing/2014/main" val="1127560513"/>
                  </a:ext>
                </a:extLst>
              </a:tr>
            </a:tbl>
          </a:graphicData>
        </a:graphic>
      </p:graphicFrame>
    </p:spTree>
    <p:extLst>
      <p:ext uri="{BB962C8B-B14F-4D97-AF65-F5344CB8AC3E}">
        <p14:creationId xmlns:p14="http://schemas.microsoft.com/office/powerpoint/2010/main" val="2084595467"/>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{8272F562-669D-2B44-BEEB-BA8DD3C7120B}tf10001069</Template>
  <TotalTime>24678</TotalTime>
  <Words>883</Words>
  <Application>Microsoft Macintosh PowerPoint</Application>
  <PresentationFormat>Grand écran</PresentationFormat>
  <Paragraphs>181</Paragraphs>
  <Slides>17</Slides>
  <Notes>6</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17</vt:i4>
      </vt:variant>
    </vt:vector>
  </HeadingPairs>
  <TitlesOfParts>
    <vt:vector size="26" baseType="lpstr">
      <vt:lpstr>AmazonEmber</vt:lpstr>
      <vt:lpstr>Arial</vt:lpstr>
      <vt:lpstr>Calibri</vt:lpstr>
      <vt:lpstr>Century Gothic</vt:lpstr>
      <vt:lpstr>Courier New</vt:lpstr>
      <vt:lpstr>Quam</vt:lpstr>
      <vt:lpstr>QUAM-BLACK</vt:lpstr>
      <vt:lpstr>Wingdings 3</vt:lpstr>
      <vt:lpstr>Brin</vt:lpstr>
      <vt:lpstr>Préparation à la reconnaissance d’image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 pour votre attention</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Elise Poupinet</dc:creator>
  <cp:lastModifiedBy>Elise Poupinet</cp:lastModifiedBy>
  <cp:revision>11</cp:revision>
  <dcterms:created xsi:type="dcterms:W3CDTF">2023-03-27T17:00:28Z</dcterms:created>
  <dcterms:modified xsi:type="dcterms:W3CDTF">2023-04-15T20:22:48Z</dcterms:modified>
</cp:coreProperties>
</file>