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9" r:id="rId8"/>
    <p:sldId id="267" r:id="rId9"/>
    <p:sldId id="268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7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Proposed Effects of Early Agriculture on Current Climate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88715"/>
            <a:ext cx="10820399" cy="1096899"/>
          </a:xfrm>
        </p:spPr>
        <p:txBody>
          <a:bodyPr/>
          <a:lstStyle/>
          <a:p>
            <a:pPr algn="l"/>
            <a:r>
              <a:rPr lang="en-US" dirty="0" smtClean="0"/>
              <a:t>Elise Reed		 	</a:t>
            </a:r>
            <a:r>
              <a:rPr lang="en-US" dirty="0" smtClean="0"/>
              <a:t>           WIMIN 2015</a:t>
            </a:r>
            <a:r>
              <a:rPr lang="en-US" dirty="0" smtClean="0"/>
              <a:t>		</a:t>
            </a:r>
            <a:r>
              <a:rPr lang="en-US" dirty="0" smtClean="0"/>
              <a:t>         </a:t>
            </a:r>
            <a:r>
              <a:rPr lang="en-US" dirty="0" smtClean="0"/>
              <a:t>September</a:t>
            </a:r>
            <a:r>
              <a:rPr lang="en-US" dirty="0" smtClean="0"/>
              <a:t> 19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support the Early Anthropogenic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Schmitt et. </a:t>
            </a:r>
            <a:r>
              <a:rPr lang="en-US" dirty="0" err="1" smtClean="0"/>
              <a:t>al’s</a:t>
            </a:r>
            <a:r>
              <a:rPr lang="en-US" dirty="0" smtClean="0"/>
              <a:t> ice core data we know there was a 15 ppm CO</a:t>
            </a:r>
            <a:r>
              <a:rPr lang="en-US" baseline="-25000" dirty="0" smtClean="0"/>
              <a:t>2</a:t>
            </a:r>
            <a:r>
              <a:rPr lang="en-US" dirty="0" smtClean="0"/>
              <a:t> increase in the atmosphere while trends in the </a:t>
            </a:r>
            <a:r>
              <a:rPr lang="en-US" dirty="0" err="1" smtClean="0"/>
              <a:t>Milankovitch</a:t>
            </a:r>
            <a:r>
              <a:rPr lang="en-US" dirty="0" smtClean="0"/>
              <a:t> cycles would predict a decrease in atmospheric 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KK10 scenario simulates emissions up to 102 </a:t>
            </a:r>
            <a:r>
              <a:rPr lang="en-US" dirty="0" err="1" smtClean="0"/>
              <a:t>PgC</a:t>
            </a:r>
            <a:r>
              <a:rPr lang="en-US" dirty="0" smtClean="0"/>
              <a:t> during this time period, which could have contributed to this rise in atmospheric carbon dioxide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scenarios used produced vastly different estimates</a:t>
            </a:r>
          </a:p>
          <a:p>
            <a:pPr lvl="1"/>
            <a:r>
              <a:rPr lang="en-US" dirty="0" smtClean="0"/>
              <a:t>Other estimates (</a:t>
            </a:r>
            <a:r>
              <a:rPr lang="en-US" dirty="0" err="1" smtClean="0"/>
              <a:t>Ruddiman</a:t>
            </a:r>
            <a:r>
              <a:rPr lang="en-US" dirty="0" smtClean="0"/>
              <a:t> and Ellis, 2009; Kaplan et. al, 2009) fall in the middle of these, leading to the idea that HYDE can be seen as a lower bound on anthropogenic effect while KK10 an upper bound</a:t>
            </a:r>
          </a:p>
          <a:p>
            <a:r>
              <a:rPr lang="en-US" dirty="0" smtClean="0"/>
              <a:t>Cannot make direct comparison with ice core data – simulations do not include the effects of ocean chemistry, peatlands, and other </a:t>
            </a:r>
            <a:r>
              <a:rPr lang="en-US" dirty="0" smtClean="0"/>
              <a:t>elements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9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Incorporation into a model of the global carbon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 model algorithm for understanding the global carbon budget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Alice Nadeau (University of Minnesota) has done extensive work designing this algorithm and inputting the carbon sink of North American Peatlands</a:t>
            </a:r>
          </a:p>
          <a:p>
            <a:r>
              <a:rPr lang="en-US" dirty="0" smtClean="0"/>
              <a:t>Most recently, the anthropogenic carbon source has also been added into her model</a:t>
            </a:r>
          </a:p>
          <a:p>
            <a:r>
              <a:rPr lang="en-US" dirty="0" smtClean="0"/>
              <a:t>In the future, we hope data on other sinks and sources will become available and will be added into this algorithm in order to achieve a complete understanding of the global carbon budget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2197" y="2306471"/>
            <a:ext cx="2879678" cy="1173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09731" y="2306471"/>
            <a:ext cx="3057098" cy="120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3170" y="2431660"/>
            <a:ext cx="163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Atmospheric Carbon (data from ice cores)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22125" y="2838734"/>
            <a:ext cx="1187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76716" y="3152632"/>
            <a:ext cx="1105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9635" y="2654068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Sinks/Sources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338" y="785611"/>
            <a:ext cx="9865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Kaplan, Jed O. , </a:t>
            </a:r>
            <a:r>
              <a:rPr lang="en-US" dirty="0" smtClean="0"/>
              <a:t>Kristen </a:t>
            </a:r>
            <a:r>
              <a:rPr lang="en-US" dirty="0"/>
              <a:t>M. </a:t>
            </a:r>
            <a:r>
              <a:rPr lang="en-US" dirty="0" err="1"/>
              <a:t>Krumhardt</a:t>
            </a:r>
            <a:r>
              <a:rPr lang="en-US" dirty="0"/>
              <a:t>, </a:t>
            </a:r>
            <a:r>
              <a:rPr lang="en-US" dirty="0" smtClean="0"/>
              <a:t>Erle </a:t>
            </a:r>
            <a:r>
              <a:rPr lang="en-US" dirty="0"/>
              <a:t>C. Ellis, </a:t>
            </a:r>
            <a:r>
              <a:rPr lang="en-US" dirty="0" smtClean="0"/>
              <a:t>William </a:t>
            </a:r>
            <a:r>
              <a:rPr lang="en-US" dirty="0"/>
              <a:t>F. </a:t>
            </a:r>
            <a:r>
              <a:rPr lang="en-US" dirty="0" err="1"/>
              <a:t>Ruddiman</a:t>
            </a:r>
            <a:r>
              <a:rPr lang="en-US" dirty="0"/>
              <a:t>, </a:t>
            </a:r>
            <a:r>
              <a:rPr lang="en-US" dirty="0" smtClean="0"/>
              <a:t>Carsten </a:t>
            </a:r>
            <a:r>
              <a:rPr lang="en-US" dirty="0" err="1"/>
              <a:t>Lemmen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/>
              <a:t>Kees</a:t>
            </a:r>
            <a:r>
              <a:rPr lang="en-US" dirty="0"/>
              <a:t> </a:t>
            </a:r>
            <a:r>
              <a:rPr lang="en-US" dirty="0" smtClean="0"/>
              <a:t>	Klein </a:t>
            </a:r>
            <a:r>
              <a:rPr lang="en-US" dirty="0" err="1" smtClean="0"/>
              <a:t>Goldewijk</a:t>
            </a:r>
            <a:r>
              <a:rPr lang="en-US" dirty="0" smtClean="0"/>
              <a:t>. “Holocene </a:t>
            </a:r>
            <a:r>
              <a:rPr lang="en-US" dirty="0"/>
              <a:t>carbon emissions as a result of anthropogenic land cover </a:t>
            </a:r>
            <a:r>
              <a:rPr lang="en-US" dirty="0" smtClean="0"/>
              <a:t>change.” </a:t>
            </a:r>
            <a:r>
              <a:rPr lang="en-US" i="1" dirty="0"/>
              <a:t>The </a:t>
            </a:r>
            <a:r>
              <a:rPr lang="en-US" i="1" dirty="0" smtClean="0"/>
              <a:t>	Holocene </a:t>
            </a:r>
            <a:r>
              <a:rPr lang="en-US" dirty="0" smtClean="0"/>
              <a:t>(2010). Web.</a:t>
            </a:r>
          </a:p>
          <a:p>
            <a:endParaRPr lang="en-US" dirty="0" smtClean="0"/>
          </a:p>
          <a:p>
            <a:r>
              <a:rPr lang="en-US" dirty="0" smtClean="0"/>
              <a:t>Nadeau, Alice, et. al. “Carbon </a:t>
            </a:r>
            <a:r>
              <a:rPr lang="en-US" dirty="0"/>
              <a:t>isotope constraints from peat cores on </a:t>
            </a:r>
            <a:r>
              <a:rPr lang="en-US" u="sng" dirty="0" err="1"/>
              <a:t>deglacial</a:t>
            </a:r>
            <a:r>
              <a:rPr lang="en-US" dirty="0"/>
              <a:t> changes in atmospheric </a:t>
            </a:r>
            <a:r>
              <a:rPr lang="en-US" dirty="0" smtClean="0"/>
              <a:t>	CO</a:t>
            </a:r>
            <a:r>
              <a:rPr lang="en-US" baseline="-25000" dirty="0" smtClean="0"/>
              <a:t>2</a:t>
            </a:r>
            <a:r>
              <a:rPr lang="en-US" dirty="0" smtClean="0"/>
              <a:t>.” Forthcoming.</a:t>
            </a:r>
          </a:p>
          <a:p>
            <a:endParaRPr lang="en-US" dirty="0"/>
          </a:p>
          <a:p>
            <a:r>
              <a:rPr lang="en-US" dirty="0" err="1" smtClean="0"/>
              <a:t>Ruddiman</a:t>
            </a:r>
            <a:r>
              <a:rPr lang="en-US" dirty="0"/>
              <a:t>, W.F. </a:t>
            </a:r>
            <a:r>
              <a:rPr lang="en-US" i="1" dirty="0"/>
              <a:t>Earth’s Climate: Past and Future. </a:t>
            </a:r>
            <a:r>
              <a:rPr lang="en-US" dirty="0"/>
              <a:t>New York: W.H. Freeman, 2001. </a:t>
            </a:r>
            <a:r>
              <a:rPr lang="en-US" dirty="0" smtClean="0"/>
              <a:t>Print.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Ruddiman</a:t>
            </a:r>
            <a:r>
              <a:rPr lang="en-US" dirty="0"/>
              <a:t>, William F. “The Anthropogenic Greenhouse Era Began thousands of Years Ago”. </a:t>
            </a:r>
            <a:r>
              <a:rPr lang="en-US" i="1" dirty="0"/>
              <a:t>Climate </a:t>
            </a:r>
            <a:r>
              <a:rPr lang="en-US" i="1" dirty="0" smtClean="0"/>
              <a:t>	Change</a:t>
            </a:r>
            <a:r>
              <a:rPr lang="en-US" i="1" dirty="0"/>
              <a:t>. </a:t>
            </a:r>
            <a:r>
              <a:rPr lang="en-US" dirty="0"/>
              <a:t>61.3(2003). 261-293. </a:t>
            </a:r>
            <a:r>
              <a:rPr lang="en-US" i="1" dirty="0"/>
              <a:t>Springer Link. </a:t>
            </a:r>
            <a:r>
              <a:rPr lang="en-US" dirty="0"/>
              <a:t>Web.</a:t>
            </a:r>
          </a:p>
          <a:p>
            <a:endParaRPr lang="en-US" dirty="0" smtClean="0"/>
          </a:p>
          <a:p>
            <a:r>
              <a:rPr lang="en-US" dirty="0" smtClean="0"/>
              <a:t>Schmitt</a:t>
            </a:r>
            <a:r>
              <a:rPr lang="en-US" dirty="0"/>
              <a:t>, J., R. Schneider, J. </a:t>
            </a:r>
            <a:r>
              <a:rPr lang="en-US" dirty="0" err="1"/>
              <a:t>Elsig</a:t>
            </a:r>
            <a:r>
              <a:rPr lang="en-US" dirty="0"/>
              <a:t>, D. </a:t>
            </a:r>
            <a:r>
              <a:rPr lang="en-US" dirty="0" err="1"/>
              <a:t>Leuenberger</a:t>
            </a:r>
            <a:r>
              <a:rPr lang="en-US" dirty="0"/>
              <a:t>, A. </a:t>
            </a:r>
            <a:r>
              <a:rPr lang="en-US" dirty="0" err="1"/>
              <a:t>Lourantou</a:t>
            </a:r>
            <a:r>
              <a:rPr lang="en-US" dirty="0"/>
              <a:t>, J. </a:t>
            </a:r>
            <a:r>
              <a:rPr lang="en-US" dirty="0" err="1"/>
              <a:t>Chappellaz</a:t>
            </a:r>
            <a:r>
              <a:rPr lang="en-US" dirty="0"/>
              <a:t>, P. Kohler, F. </a:t>
            </a:r>
            <a:r>
              <a:rPr lang="en-US" dirty="0" err="1"/>
              <a:t>Joos</a:t>
            </a:r>
            <a:r>
              <a:rPr lang="en-US" dirty="0"/>
              <a:t>, T. F. </a:t>
            </a:r>
            <a:r>
              <a:rPr lang="en-US" dirty="0" smtClean="0"/>
              <a:t>	Stocker</a:t>
            </a:r>
            <a:r>
              <a:rPr lang="en-US" dirty="0"/>
              <a:t>, M. </a:t>
            </a:r>
            <a:r>
              <a:rPr lang="en-US" dirty="0" err="1"/>
              <a:t>Leuenberger</a:t>
            </a:r>
            <a:r>
              <a:rPr lang="en-US" dirty="0"/>
              <a:t>, and H. Fischer. "Carbon Isotope Constraints on the </a:t>
            </a:r>
            <a:r>
              <a:rPr lang="en-US" dirty="0" err="1"/>
              <a:t>Deglacial</a:t>
            </a:r>
            <a:r>
              <a:rPr lang="en-US" dirty="0"/>
              <a:t> CO2 </a:t>
            </a:r>
            <a:r>
              <a:rPr lang="en-US" dirty="0" smtClean="0"/>
              <a:t>Rise 	from </a:t>
            </a:r>
            <a:r>
              <a:rPr lang="en-US" dirty="0"/>
              <a:t>Ice Cores." </a:t>
            </a:r>
            <a:r>
              <a:rPr lang="en-US" i="1" dirty="0"/>
              <a:t>Science</a:t>
            </a:r>
            <a:r>
              <a:rPr lang="en-US" dirty="0"/>
              <a:t> (2012): 711-14</a:t>
            </a:r>
            <a:r>
              <a:rPr lang="en-US" dirty="0" smtClean="0"/>
              <a:t>. Web.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2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0"/>
            <a:ext cx="10058400" cy="975360"/>
          </a:xfrm>
        </p:spPr>
        <p:txBody>
          <a:bodyPr/>
          <a:lstStyle/>
          <a:p>
            <a:r>
              <a:rPr lang="en-US" dirty="0" smtClean="0"/>
              <a:t>The Early Anthropogenic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5342466" cy="4978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Proposed by </a:t>
            </a:r>
            <a:r>
              <a:rPr lang="en-US" sz="2200" dirty="0" err="1" smtClean="0"/>
              <a:t>paleoclimatologist</a:t>
            </a:r>
            <a:r>
              <a:rPr lang="en-US" sz="2200" dirty="0" smtClean="0"/>
              <a:t> William </a:t>
            </a:r>
            <a:r>
              <a:rPr lang="en-US" sz="2200" dirty="0" err="1" smtClean="0"/>
              <a:t>Ruddiman</a:t>
            </a:r>
            <a:r>
              <a:rPr lang="en-US" sz="2200" dirty="0" smtClean="0"/>
              <a:t> in 2001</a:t>
            </a:r>
          </a:p>
          <a:p>
            <a:endParaRPr lang="en-US" sz="2200" dirty="0"/>
          </a:p>
          <a:p>
            <a:r>
              <a:rPr lang="en-US" sz="2200" dirty="0" smtClean="0"/>
              <a:t>Contends that the Anthropocene began about 8,000 years ago, not in the 1800s as is widely agreed upon</a:t>
            </a:r>
          </a:p>
          <a:p>
            <a:endParaRPr lang="en-US" sz="2200" dirty="0"/>
          </a:p>
          <a:p>
            <a:r>
              <a:rPr lang="en-US" sz="2200" dirty="0" smtClean="0"/>
              <a:t>Supported by the evidence of departure from regular </a:t>
            </a:r>
            <a:r>
              <a:rPr lang="en-US" sz="2200" dirty="0" err="1" smtClean="0"/>
              <a:t>Milankovitch</a:t>
            </a:r>
            <a:r>
              <a:rPr lang="en-US" sz="2200" dirty="0" smtClean="0"/>
              <a:t> cycle trends</a:t>
            </a:r>
          </a:p>
          <a:p>
            <a:endParaRPr lang="en-US" sz="2200" dirty="0"/>
          </a:p>
          <a:p>
            <a:r>
              <a:rPr lang="en-US" sz="2200" dirty="0" smtClean="0"/>
              <a:t>Also supported by the timeline of development of human agriculture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77" y="1165860"/>
            <a:ext cx="4953331" cy="457022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50308" y="588044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Schmitt, J., R. Schneider, J. </a:t>
            </a:r>
            <a:r>
              <a:rPr lang="en-US" sz="1200" dirty="0" err="1"/>
              <a:t>Elsig</a:t>
            </a:r>
            <a:r>
              <a:rPr lang="en-US" sz="1200" dirty="0"/>
              <a:t>, D. </a:t>
            </a:r>
            <a:r>
              <a:rPr lang="en-US" sz="1200" dirty="0" err="1"/>
              <a:t>Leuenberger</a:t>
            </a:r>
            <a:r>
              <a:rPr lang="en-US" sz="1200" dirty="0"/>
              <a:t>, A. </a:t>
            </a:r>
            <a:r>
              <a:rPr lang="en-US" sz="1200" dirty="0" err="1"/>
              <a:t>Lourantou</a:t>
            </a:r>
            <a:r>
              <a:rPr lang="en-US" sz="1200" dirty="0"/>
              <a:t>, J. </a:t>
            </a:r>
            <a:r>
              <a:rPr lang="en-US" sz="1200" dirty="0" err="1"/>
              <a:t>Chappellaz</a:t>
            </a:r>
            <a:r>
              <a:rPr lang="en-US" sz="1200" dirty="0"/>
              <a:t>, P. Kohler, F. </a:t>
            </a:r>
            <a:r>
              <a:rPr lang="en-US" sz="1200" dirty="0" err="1"/>
              <a:t>Joos</a:t>
            </a:r>
            <a:r>
              <a:rPr lang="en-US" sz="1200" dirty="0"/>
              <a:t>, T. F. Stocker, M. </a:t>
            </a:r>
            <a:r>
              <a:rPr lang="en-US" sz="1200" dirty="0" err="1"/>
              <a:t>Leuenberger</a:t>
            </a:r>
            <a:r>
              <a:rPr lang="en-US" sz="1200" dirty="0"/>
              <a:t>, and H. Fischer. "Carbon Isotope Constraints on the </a:t>
            </a:r>
            <a:r>
              <a:rPr lang="en-US" sz="1200" dirty="0" err="1"/>
              <a:t>Deglacial</a:t>
            </a:r>
            <a:r>
              <a:rPr lang="en-US" sz="1200" dirty="0"/>
              <a:t> CO2 Rise from Ice Cores." </a:t>
            </a:r>
            <a:r>
              <a:rPr lang="en-US" sz="1200" i="1" dirty="0"/>
              <a:t>Science</a:t>
            </a:r>
            <a:r>
              <a:rPr lang="en-US" sz="1200" dirty="0"/>
              <a:t> (2012): 711-14. Print.</a:t>
            </a:r>
          </a:p>
        </p:txBody>
      </p:sp>
    </p:spTree>
    <p:extLst>
      <p:ext uri="{BB962C8B-B14F-4D97-AF65-F5344CB8AC3E}">
        <p14:creationId xmlns:p14="http://schemas.microsoft.com/office/powerpoint/2010/main" val="12186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71" y="409575"/>
            <a:ext cx="5770361" cy="22225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Milankovitch</a:t>
            </a:r>
            <a:r>
              <a:rPr lang="en-US" dirty="0" smtClean="0"/>
              <a:t> Cycles and the Overdue Glaciation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37" y="409575"/>
            <a:ext cx="5171463" cy="61849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past interglacial states, there was a never a late-</a:t>
            </a:r>
            <a:r>
              <a:rPr lang="en-US" sz="2200" dirty="0" err="1" smtClean="0"/>
              <a:t>deglacial</a:t>
            </a:r>
            <a:r>
              <a:rPr lang="en-US" sz="2200" dirty="0" smtClean="0"/>
              <a:t> CO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max</a:t>
            </a:r>
          </a:p>
          <a:p>
            <a:pPr lvl="1"/>
            <a:r>
              <a:rPr lang="en-US" sz="2000" dirty="0" smtClean="0"/>
              <a:t>Holocene followed this trend up until 8,000 years ago, when we see an anomalous rise</a:t>
            </a:r>
          </a:p>
          <a:p>
            <a:r>
              <a:rPr lang="en-US" sz="2200" dirty="0" smtClean="0"/>
              <a:t>Most models agree that new glaciers would be forming by now, if human effects were ignored</a:t>
            </a:r>
          </a:p>
          <a:p>
            <a:pPr lvl="1"/>
            <a:r>
              <a:rPr lang="en-US" sz="2000" dirty="0" smtClean="0"/>
              <a:t>23,000 year cycle predicts max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~10,000 years ago then decrease to present</a:t>
            </a:r>
          </a:p>
          <a:p>
            <a:pPr lvl="1"/>
            <a:r>
              <a:rPr lang="en-US" sz="2000" dirty="0" smtClean="0"/>
              <a:t>41,000 year cycle predicts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decrease starting ~3,500 years ago</a:t>
            </a:r>
          </a:p>
          <a:p>
            <a:pPr lvl="1"/>
            <a:r>
              <a:rPr lang="en-US" sz="2000" dirty="0" smtClean="0"/>
              <a:t>100,000 year cycle predicts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max ~13,500 years ago, with a following long-term decrease</a:t>
            </a:r>
            <a:endParaRPr lang="en-US" sz="2000" dirty="0"/>
          </a:p>
          <a:p>
            <a:r>
              <a:rPr lang="en-US" sz="2200" dirty="0" err="1" smtClean="0"/>
              <a:t>Ruddiman</a:t>
            </a:r>
            <a:r>
              <a:rPr lang="en-US" sz="2200" dirty="0" smtClean="0"/>
              <a:t> claims that this anomaly is caused by human activities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39" y="2927350"/>
            <a:ext cx="6054827" cy="31813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905237" y="6286698"/>
            <a:ext cx="381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www.aip.org/history/climate/cycles.html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04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4" y="1190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Causes of Deviation: </a:t>
            </a:r>
            <a:r>
              <a:rPr lang="en-US" dirty="0" err="1" smtClean="0"/>
              <a:t>Anthropogenically</a:t>
            </a:r>
            <a:r>
              <a:rPr lang="en-US" dirty="0" smtClean="0"/>
              <a:t> Induced Land Cover Change (ALCC)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4" y="1800215"/>
            <a:ext cx="7984066" cy="46513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Deforestation</a:t>
            </a:r>
          </a:p>
          <a:p>
            <a:pPr lvl="1"/>
            <a:r>
              <a:rPr lang="en-US" sz="2000" dirty="0" smtClean="0"/>
              <a:t>Burning trees or hacking trees and leaving them to decay releases large amount of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from the terrestrial biosphere to the atmosphere</a:t>
            </a:r>
          </a:p>
          <a:p>
            <a:r>
              <a:rPr lang="en-US" sz="2400" dirty="0" smtClean="0"/>
              <a:t>Primitive Agriculture</a:t>
            </a:r>
          </a:p>
          <a:p>
            <a:pPr lvl="1"/>
            <a:r>
              <a:rPr lang="en-US" sz="2000" dirty="0"/>
              <a:t>The agriculture practiced during the Neolithic Revolution was extremely inefficient</a:t>
            </a:r>
          </a:p>
          <a:p>
            <a:pPr lvl="2"/>
            <a:r>
              <a:rPr lang="en-US" sz="1800" dirty="0"/>
              <a:t>Practices included flooding large areas and overworking soil</a:t>
            </a:r>
          </a:p>
          <a:p>
            <a:pPr lvl="2"/>
            <a:r>
              <a:rPr lang="en-US" sz="1800" dirty="0"/>
              <a:t>It has also now been proposed that land use per person has not remained constant into the past; 8,000 years ago every person would use much more land than we each do </a:t>
            </a:r>
            <a:r>
              <a:rPr lang="en-US" sz="1800" dirty="0" smtClean="0"/>
              <a:t>today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221773"/>
            <a:ext cx="3651821" cy="5322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03" y="6128484"/>
            <a:ext cx="439559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76" y="398583"/>
            <a:ext cx="9987673" cy="1028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Arguments against the Early </a:t>
            </a:r>
            <a:r>
              <a:rPr lang="en-US" dirty="0" smtClean="0"/>
              <a:t>Anthropocene and The Industrial Era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578" y="1717457"/>
            <a:ext cx="8596668" cy="4772243"/>
          </a:xfrm>
        </p:spPr>
        <p:txBody>
          <a:bodyPr>
            <a:normAutofit/>
          </a:bodyPr>
          <a:lstStyle/>
          <a:p>
            <a:r>
              <a:rPr lang="en-US" sz="2000" dirty="0"/>
              <a:t>Estimates for ALCC depend only on population while assuming land use per person has remained constant over the last 8,000 years</a:t>
            </a:r>
          </a:p>
          <a:p>
            <a:pPr lvl="1"/>
            <a:r>
              <a:rPr lang="en-US" sz="1600" dirty="0" smtClean="0"/>
              <a:t>Based </a:t>
            </a:r>
            <a:r>
              <a:rPr lang="en-US" sz="1600" dirty="0"/>
              <a:t>on this assumption, anthropogenic land use is predicted to be negligible before 1500 AD</a:t>
            </a:r>
          </a:p>
          <a:p>
            <a:pPr lvl="1"/>
            <a:r>
              <a:rPr lang="en-US" sz="1600" dirty="0"/>
              <a:t>This implies that ALCC could not have been a contributing factor in the rise of CO</a:t>
            </a:r>
            <a:r>
              <a:rPr lang="en-US" sz="1600" baseline="-25000" dirty="0"/>
              <a:t>2</a:t>
            </a:r>
            <a:r>
              <a:rPr lang="en-US" sz="1600" dirty="0"/>
              <a:t> starting 8,000 years ago</a:t>
            </a:r>
          </a:p>
          <a:p>
            <a:r>
              <a:rPr lang="en-US" sz="2000" dirty="0" smtClean="0"/>
              <a:t>Natural </a:t>
            </a:r>
            <a:r>
              <a:rPr lang="en-US" sz="2000" dirty="0" smtClean="0"/>
              <a:t>Loss of Terrestrial Biomass</a:t>
            </a:r>
          </a:p>
          <a:p>
            <a:pPr lvl="1"/>
            <a:r>
              <a:rPr lang="en-US" sz="1800" dirty="0" smtClean="0"/>
              <a:t>The best model of the land release/ocean uptake hypothesis would require a loss of ~200 </a:t>
            </a:r>
            <a:r>
              <a:rPr lang="en-US" sz="1800" dirty="0" err="1" smtClean="0"/>
              <a:t>GtC</a:t>
            </a:r>
            <a:r>
              <a:rPr lang="en-US" sz="1800" dirty="0" smtClean="0"/>
              <a:t> between 7,000-10,000 years </a:t>
            </a:r>
            <a:r>
              <a:rPr lang="en-US" sz="1800" dirty="0" smtClean="0"/>
              <a:t>ago, and no model supports such a large natural loss</a:t>
            </a:r>
          </a:p>
          <a:p>
            <a:r>
              <a:rPr lang="en-US" sz="2000" dirty="0" smtClean="0"/>
              <a:t>Changes in Ocean Carbonate Ion Chemistry</a:t>
            </a:r>
          </a:p>
          <a:p>
            <a:pPr lvl="1"/>
            <a:r>
              <a:rPr lang="en-US" sz="1800" dirty="0" smtClean="0"/>
              <a:t>8,000 </a:t>
            </a:r>
            <a:r>
              <a:rPr lang="en-US" sz="1800" dirty="0" smtClean="0"/>
              <a:t>years ago, forests started expanding into newly ice-free </a:t>
            </a:r>
            <a:r>
              <a:rPr lang="en-US" sz="1800" dirty="0" smtClean="0"/>
              <a:t>area, causing forests to </a:t>
            </a:r>
            <a:r>
              <a:rPr lang="en-US" sz="1800" dirty="0" smtClean="0"/>
              <a:t>extract 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from ocean and atmosphere </a:t>
            </a:r>
            <a:r>
              <a:rPr lang="en-US" sz="1800" dirty="0" smtClean="0"/>
              <a:t>, in turn making </a:t>
            </a:r>
            <a:r>
              <a:rPr lang="en-US" sz="1800" dirty="0" smtClean="0"/>
              <a:t>ocean less </a:t>
            </a:r>
            <a:r>
              <a:rPr lang="en-US" sz="1800" dirty="0" smtClean="0"/>
              <a:t>acidic </a:t>
            </a:r>
            <a:r>
              <a:rPr lang="en-US" sz="1800" dirty="0" smtClean="0"/>
              <a:t>and inducing higher </a:t>
            </a:r>
            <a:r>
              <a:rPr lang="en-US" sz="1800" dirty="0" smtClean="0"/>
              <a:t>deposition of CaCO</a:t>
            </a:r>
            <a:r>
              <a:rPr lang="en-US" sz="1800" baseline="-25000" dirty="0" smtClean="0"/>
              <a:t>3</a:t>
            </a:r>
          </a:p>
          <a:p>
            <a:pPr lvl="1"/>
            <a:r>
              <a:rPr lang="en-US" sz="1800" dirty="0" smtClean="0"/>
              <a:t>This </a:t>
            </a:r>
            <a:r>
              <a:rPr lang="en-US" sz="1800" dirty="0" smtClean="0"/>
              <a:t>hypothesis is weak because we </a:t>
            </a:r>
            <a:r>
              <a:rPr lang="en-US" sz="1800" dirty="0" smtClean="0"/>
              <a:t>have never seen </a:t>
            </a:r>
            <a:r>
              <a:rPr lang="en-US" sz="1800" dirty="0" smtClean="0"/>
              <a:t>this activity in past </a:t>
            </a:r>
            <a:r>
              <a:rPr lang="en-US" sz="1800" dirty="0" err="1" smtClean="0"/>
              <a:t>interglaciations</a:t>
            </a:r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Alternative to the Industrial Era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992"/>
          </a:xfrm>
        </p:spPr>
        <p:txBody>
          <a:bodyPr/>
          <a:lstStyle/>
          <a:p>
            <a:r>
              <a:rPr lang="en-US" dirty="0" smtClean="0"/>
              <a:t>Field-based research does not support assuming constant per person land use</a:t>
            </a:r>
          </a:p>
          <a:p>
            <a:r>
              <a:rPr lang="en-US" dirty="0" smtClean="0"/>
              <a:t>Instead it has shown that as population increases, per capita land use decreases</a:t>
            </a:r>
          </a:p>
          <a:p>
            <a:pPr lvl="1"/>
            <a:r>
              <a:rPr lang="en-US" dirty="0" smtClean="0"/>
              <a:t>Over time, technology improves and with increasing population the amount of available land decreases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Kaplan, et. al has altered the Lund-Potsdam-Jena Dynamic Global Vegetation Model (LPJ DGVM) to handle the scenarios designed to quantify ALCC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81" y="4687911"/>
            <a:ext cx="10173237" cy="14037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HYDE 3.1 data base, published by Klein </a:t>
            </a:r>
            <a:r>
              <a:rPr lang="en-US" dirty="0" err="1" smtClean="0"/>
              <a:t>Goldewijk</a:t>
            </a:r>
            <a:r>
              <a:rPr lang="en-US" dirty="0" smtClean="0"/>
              <a:t> et. al in 2010, uses the assumption there is a near-linear relationship of population to land under anthropogenic use </a:t>
            </a:r>
          </a:p>
          <a:p>
            <a:endParaRPr lang="en-US" dirty="0" smtClean="0"/>
          </a:p>
          <a:p>
            <a:r>
              <a:rPr lang="en-US" dirty="0" smtClean="0"/>
              <a:t>The KK10 (Kaplan and </a:t>
            </a:r>
            <a:r>
              <a:rPr lang="en-US" dirty="0" err="1" smtClean="0"/>
              <a:t>Krumhardt</a:t>
            </a:r>
            <a:r>
              <a:rPr lang="en-US" dirty="0" smtClean="0"/>
              <a:t> 2010) scenario uses a new data base which has the main assumption that land use per capita, in general, has decreased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95939" y="1825625"/>
          <a:ext cx="9200122" cy="477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591055" imgH="3419193" progId="AcroExch.Document.11">
                  <p:embed/>
                </p:oleObj>
              </mc:Choice>
              <mc:Fallback>
                <p:oleObj name="Acrobat Document" r:id="rId3" imgW="6591055" imgH="3419193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939" y="1825625"/>
                        <a:ext cx="9200122" cy="477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Land Under Anthropogenic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9" y="1353173"/>
            <a:ext cx="6982799" cy="51442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333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Cumulative Carbon Emissions and Annual Emissions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9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899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Proposed Effects of Early Agriculture on Current Climate</vt:lpstr>
      <vt:lpstr>The Early Anthropogenic Hypothesis</vt:lpstr>
      <vt:lpstr>Milankovitch Cycles and the Overdue Glaciation Hypothesis</vt:lpstr>
      <vt:lpstr>Causes of Deviation: Anthropogenically Induced Land Cover Change (ALCC)</vt:lpstr>
      <vt:lpstr>Arguments against the Early Anthropocene and The Industrial Era View</vt:lpstr>
      <vt:lpstr>The Alternative to the Industrial Era View</vt:lpstr>
      <vt:lpstr>Two Simulations</vt:lpstr>
      <vt:lpstr>Total Land Under Anthropogenic Use</vt:lpstr>
      <vt:lpstr>Cumulative Carbon Emissions and Annual Emissions</vt:lpstr>
      <vt:lpstr>How does this support the Early Anthropogenic Hypothesis?</vt:lpstr>
      <vt:lpstr>Uncertainties</vt:lpstr>
      <vt:lpstr>Incorporation into a model of the global carbon budget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Effects of Early Agriculture on Current Climate</dc:title>
  <dc:creator>Elise Reed</dc:creator>
  <cp:lastModifiedBy>Elise Reed</cp:lastModifiedBy>
  <cp:revision>38</cp:revision>
  <dcterms:created xsi:type="dcterms:W3CDTF">2014-10-19T22:22:26Z</dcterms:created>
  <dcterms:modified xsi:type="dcterms:W3CDTF">2015-09-19T15:46:55Z</dcterms:modified>
</cp:coreProperties>
</file>