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9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0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D527-A6CA-4312-9459-5E7F1125EE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D1CD-B6A1-4856-82B1-2C926896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Evidence for the Early Anthropogenic Hypothesis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0072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Elise Reed			</a:t>
            </a:r>
            <a:r>
              <a:rPr lang="en-US" dirty="0" smtClean="0"/>
              <a:t>Vincent Hall 570</a:t>
            </a:r>
            <a:r>
              <a:rPr lang="en-US" dirty="0" smtClean="0"/>
              <a:t>		</a:t>
            </a:r>
            <a:r>
              <a:rPr lang="en-US" dirty="0" smtClean="0"/>
              <a:t>July 21,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4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support the Early Anthropogenic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Schmitt et. </a:t>
            </a:r>
            <a:r>
              <a:rPr lang="en-US" dirty="0" err="1" smtClean="0"/>
              <a:t>al’s</a:t>
            </a:r>
            <a:r>
              <a:rPr lang="en-US" dirty="0" smtClean="0"/>
              <a:t> ice core data we know there was a 15 ppm CO</a:t>
            </a:r>
            <a:r>
              <a:rPr lang="en-US" baseline="-25000" dirty="0" smtClean="0"/>
              <a:t>2</a:t>
            </a:r>
            <a:r>
              <a:rPr lang="en-US" dirty="0" smtClean="0"/>
              <a:t> increase in the atmosphere while trends in the </a:t>
            </a:r>
            <a:r>
              <a:rPr lang="en-US" dirty="0" err="1" smtClean="0"/>
              <a:t>Milankovitch</a:t>
            </a:r>
            <a:r>
              <a:rPr lang="en-US" dirty="0" smtClean="0"/>
              <a:t> cycles would predict a decrease in atmospheric CO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KK10 scenario simulates emissions up to 102 </a:t>
            </a:r>
            <a:r>
              <a:rPr lang="en-US" dirty="0" err="1" smtClean="0"/>
              <a:t>PgC</a:t>
            </a:r>
            <a:r>
              <a:rPr lang="en-US" dirty="0" smtClean="0"/>
              <a:t> during this time period, which could have contributed to this rise in atmospheric carbon dioxide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Interesting Period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479" y="2648436"/>
            <a:ext cx="4573042" cy="270571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 ppm drop from AD 1500 to AD 1700</a:t>
            </a:r>
          </a:p>
          <a:p>
            <a:r>
              <a:rPr lang="en-US" dirty="0" smtClean="0"/>
              <a:t>Most likely caused by land abandonment as a result of European contact with the Western Hemisphere</a:t>
            </a:r>
          </a:p>
          <a:p>
            <a:r>
              <a:rPr lang="en-US" dirty="0" smtClean="0"/>
              <a:t>About a 40 </a:t>
            </a:r>
            <a:r>
              <a:rPr lang="en-US" dirty="0" err="1" smtClean="0"/>
              <a:t>PgC</a:t>
            </a:r>
            <a:r>
              <a:rPr lang="en-US" dirty="0" smtClean="0"/>
              <a:t> uptake is simulated in the KK10 scenario, explaining some of this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6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Uncertainties and future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scenarios used produced vastly different estimates</a:t>
            </a:r>
          </a:p>
          <a:p>
            <a:pPr lvl="1"/>
            <a:r>
              <a:rPr lang="en-US" dirty="0" smtClean="0"/>
              <a:t>Other estimates (</a:t>
            </a:r>
            <a:r>
              <a:rPr lang="en-US" dirty="0" err="1" smtClean="0"/>
              <a:t>Ruddiman</a:t>
            </a:r>
            <a:r>
              <a:rPr lang="en-US" dirty="0" smtClean="0"/>
              <a:t> and Ellis, 2009; Kaplan et. al, 2009) fall in the middle of these, leading to the idea that HYDE can be seen as a lower bound on anthropogenic effect while KK10 an upper bound</a:t>
            </a:r>
          </a:p>
          <a:p>
            <a:r>
              <a:rPr lang="en-US" dirty="0" smtClean="0"/>
              <a:t>Cannot make direct comparison with ice core data – simulations do not include the effects of ocean chemistry, peatlands, and other elements</a:t>
            </a:r>
          </a:p>
          <a:p>
            <a:pPr lvl="1"/>
            <a:r>
              <a:rPr lang="en-US" dirty="0" smtClean="0"/>
              <a:t>Gathering more data (especially for carbon sequestered in peatlands) and incorporating it into future simulations could give a more complete picture of the global carbon cycle over the last 8,000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7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338" y="785611"/>
            <a:ext cx="98652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Jed O. Kaplan, </a:t>
            </a:r>
            <a:r>
              <a:rPr lang="en-US" dirty="0" smtClean="0"/>
              <a:t>Kristen </a:t>
            </a:r>
            <a:r>
              <a:rPr lang="en-US" dirty="0"/>
              <a:t>M. </a:t>
            </a:r>
            <a:r>
              <a:rPr lang="en-US" dirty="0" err="1"/>
              <a:t>Krumhardt</a:t>
            </a:r>
            <a:r>
              <a:rPr lang="en-US" dirty="0"/>
              <a:t>, </a:t>
            </a:r>
            <a:r>
              <a:rPr lang="en-US" dirty="0" smtClean="0"/>
              <a:t>Erle </a:t>
            </a:r>
            <a:r>
              <a:rPr lang="en-US" dirty="0"/>
              <a:t>C. Ellis, </a:t>
            </a:r>
            <a:r>
              <a:rPr lang="en-US" dirty="0" smtClean="0"/>
              <a:t>William </a:t>
            </a:r>
            <a:r>
              <a:rPr lang="en-US" dirty="0"/>
              <a:t>F. </a:t>
            </a:r>
            <a:r>
              <a:rPr lang="en-US" dirty="0" err="1"/>
              <a:t>Ruddiman</a:t>
            </a:r>
            <a:r>
              <a:rPr lang="en-US" dirty="0"/>
              <a:t>, </a:t>
            </a:r>
            <a:r>
              <a:rPr lang="en-US" dirty="0" smtClean="0"/>
              <a:t>Carsten </a:t>
            </a:r>
            <a:r>
              <a:rPr lang="en-US" dirty="0" err="1"/>
              <a:t>Lemmen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/>
              <a:t>Kees</a:t>
            </a:r>
            <a:r>
              <a:rPr lang="en-US" dirty="0"/>
              <a:t> Klein </a:t>
            </a:r>
            <a:r>
              <a:rPr lang="en-US" dirty="0" smtClean="0"/>
              <a:t>	</a:t>
            </a:r>
            <a:r>
              <a:rPr lang="en-US" dirty="0" err="1" smtClean="0"/>
              <a:t>Goldewijk</a:t>
            </a:r>
            <a:r>
              <a:rPr lang="en-US" dirty="0" smtClean="0"/>
              <a:t>. “Holocene </a:t>
            </a:r>
            <a:r>
              <a:rPr lang="en-US" dirty="0"/>
              <a:t>carbon emissions as a result of anthropogenic land cover </a:t>
            </a:r>
            <a:r>
              <a:rPr lang="en-US" dirty="0" smtClean="0"/>
              <a:t>change.” </a:t>
            </a:r>
            <a:r>
              <a:rPr lang="en-US" i="1" dirty="0"/>
              <a:t>The </a:t>
            </a:r>
            <a:r>
              <a:rPr lang="en-US" i="1" dirty="0" smtClean="0"/>
              <a:t>	Holocene </a:t>
            </a:r>
            <a:r>
              <a:rPr lang="en-US" dirty="0" smtClean="0"/>
              <a:t>(2010). Web.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Ruddiman</a:t>
            </a:r>
            <a:r>
              <a:rPr lang="en-US" dirty="0"/>
              <a:t>, W.F. </a:t>
            </a:r>
            <a:r>
              <a:rPr lang="en-US" i="1" dirty="0"/>
              <a:t>Earth’s Climate: Past and Future. </a:t>
            </a:r>
            <a:r>
              <a:rPr lang="en-US" dirty="0"/>
              <a:t>New York: W.H. Freeman, 2001. </a:t>
            </a:r>
            <a:r>
              <a:rPr lang="en-US" dirty="0" smtClean="0"/>
              <a:t>Print.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Ruddiman</a:t>
            </a:r>
            <a:r>
              <a:rPr lang="en-US" dirty="0"/>
              <a:t>, William F. “The Anthropogenic Greenhouse Era Began thousands of Years Ago”. </a:t>
            </a:r>
            <a:r>
              <a:rPr lang="en-US" i="1" dirty="0"/>
              <a:t>Climate </a:t>
            </a:r>
            <a:r>
              <a:rPr lang="en-US" i="1" dirty="0" smtClean="0"/>
              <a:t>	Change</a:t>
            </a:r>
            <a:r>
              <a:rPr lang="en-US" i="1" dirty="0"/>
              <a:t>. </a:t>
            </a:r>
            <a:r>
              <a:rPr lang="en-US" dirty="0"/>
              <a:t>61.3(2003). 261-293. </a:t>
            </a:r>
            <a:r>
              <a:rPr lang="en-US" i="1" dirty="0"/>
              <a:t>Springer Link. </a:t>
            </a:r>
            <a:r>
              <a:rPr lang="en-US" dirty="0"/>
              <a:t>Web.</a:t>
            </a:r>
          </a:p>
          <a:p>
            <a:endParaRPr lang="en-US" dirty="0" smtClean="0"/>
          </a:p>
          <a:p>
            <a:r>
              <a:rPr lang="en-US" dirty="0" smtClean="0"/>
              <a:t>Schmitt</a:t>
            </a:r>
            <a:r>
              <a:rPr lang="en-US" dirty="0"/>
              <a:t>, J., R. Schneider, J. </a:t>
            </a:r>
            <a:r>
              <a:rPr lang="en-US" dirty="0" err="1"/>
              <a:t>Elsig</a:t>
            </a:r>
            <a:r>
              <a:rPr lang="en-US" dirty="0"/>
              <a:t>, D. </a:t>
            </a:r>
            <a:r>
              <a:rPr lang="en-US" dirty="0" err="1"/>
              <a:t>Leuenberger</a:t>
            </a:r>
            <a:r>
              <a:rPr lang="en-US" dirty="0"/>
              <a:t>, A. </a:t>
            </a:r>
            <a:r>
              <a:rPr lang="en-US" dirty="0" err="1"/>
              <a:t>Lourantou</a:t>
            </a:r>
            <a:r>
              <a:rPr lang="en-US" dirty="0"/>
              <a:t>, J. </a:t>
            </a:r>
            <a:r>
              <a:rPr lang="en-US" dirty="0" err="1"/>
              <a:t>Chappellaz</a:t>
            </a:r>
            <a:r>
              <a:rPr lang="en-US" dirty="0"/>
              <a:t>, P. Kohler, F. </a:t>
            </a:r>
            <a:r>
              <a:rPr lang="en-US" dirty="0" err="1"/>
              <a:t>Joos</a:t>
            </a:r>
            <a:r>
              <a:rPr lang="en-US" dirty="0"/>
              <a:t>, T. F. </a:t>
            </a:r>
            <a:r>
              <a:rPr lang="en-US" dirty="0" smtClean="0"/>
              <a:t>	Stocker</a:t>
            </a:r>
            <a:r>
              <a:rPr lang="en-US" dirty="0"/>
              <a:t>, M. </a:t>
            </a:r>
            <a:r>
              <a:rPr lang="en-US" dirty="0" err="1"/>
              <a:t>Leuenberger</a:t>
            </a:r>
            <a:r>
              <a:rPr lang="en-US" dirty="0"/>
              <a:t>, and H. Fischer. "Carbon Isotope Constraints on the </a:t>
            </a:r>
            <a:r>
              <a:rPr lang="en-US" dirty="0" err="1"/>
              <a:t>Deglacial</a:t>
            </a:r>
            <a:r>
              <a:rPr lang="en-US" dirty="0"/>
              <a:t> CO2 </a:t>
            </a:r>
            <a:r>
              <a:rPr lang="en-US" dirty="0" smtClean="0"/>
              <a:t>	Rise </a:t>
            </a:r>
            <a:r>
              <a:rPr lang="en-US" dirty="0"/>
              <a:t>from Ice Cores." </a:t>
            </a:r>
            <a:r>
              <a:rPr lang="en-US" i="1" dirty="0"/>
              <a:t>Science</a:t>
            </a:r>
            <a:r>
              <a:rPr lang="en-US" dirty="0"/>
              <a:t> (2012): 711-14</a:t>
            </a:r>
            <a:r>
              <a:rPr lang="en-US" dirty="0" smtClean="0"/>
              <a:t>. Web.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7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0500"/>
            <a:ext cx="10058400" cy="975360"/>
          </a:xfrm>
        </p:spPr>
        <p:txBody>
          <a:bodyPr/>
          <a:lstStyle/>
          <a:p>
            <a:r>
              <a:rPr lang="en-US" dirty="0" smtClean="0"/>
              <a:t>The Early Anthropogenic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801"/>
            <a:ext cx="5342466" cy="4978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Proposed by </a:t>
            </a:r>
            <a:r>
              <a:rPr lang="en-US" sz="2200" dirty="0" err="1" smtClean="0"/>
              <a:t>paleoclimatologist</a:t>
            </a:r>
            <a:r>
              <a:rPr lang="en-US" sz="2200" dirty="0" smtClean="0"/>
              <a:t> William </a:t>
            </a:r>
            <a:r>
              <a:rPr lang="en-US" sz="2200" dirty="0" err="1" smtClean="0"/>
              <a:t>Ruddiman</a:t>
            </a:r>
            <a:r>
              <a:rPr lang="en-US" sz="2200" dirty="0" smtClean="0"/>
              <a:t> in 2001</a:t>
            </a:r>
          </a:p>
          <a:p>
            <a:endParaRPr lang="en-US" sz="2200" dirty="0"/>
          </a:p>
          <a:p>
            <a:r>
              <a:rPr lang="en-US" sz="2200" dirty="0" smtClean="0"/>
              <a:t>Contends that the Anthropocene began about 8,000 years ago, not in the 1800s as is widely agreed upon</a:t>
            </a:r>
          </a:p>
          <a:p>
            <a:endParaRPr lang="en-US" sz="2200" dirty="0"/>
          </a:p>
          <a:p>
            <a:r>
              <a:rPr lang="en-US" sz="2200" dirty="0" smtClean="0"/>
              <a:t>Supported by the evidence of departure from regular </a:t>
            </a:r>
            <a:r>
              <a:rPr lang="en-US" sz="2200" dirty="0" err="1" smtClean="0"/>
              <a:t>Milankovitch</a:t>
            </a:r>
            <a:r>
              <a:rPr lang="en-US" sz="2200" dirty="0" smtClean="0"/>
              <a:t> cycle trends</a:t>
            </a:r>
          </a:p>
          <a:p>
            <a:endParaRPr lang="en-US" sz="2200" dirty="0"/>
          </a:p>
          <a:p>
            <a:r>
              <a:rPr lang="en-US" sz="2200" dirty="0" smtClean="0"/>
              <a:t>Also supported by the timeline of development of human agriculture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77" y="1165860"/>
            <a:ext cx="4953331" cy="457022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18986" y="6040192"/>
            <a:ext cx="383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Schmitt, et. 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25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4" y="11904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Cause of Deviation: </a:t>
            </a:r>
            <a:r>
              <a:rPr lang="en-US" dirty="0" err="1" smtClean="0"/>
              <a:t>Anthropogenically</a:t>
            </a:r>
            <a:r>
              <a:rPr lang="en-US" dirty="0"/>
              <a:t> </a:t>
            </a:r>
            <a:r>
              <a:rPr lang="en-US" dirty="0" smtClean="0"/>
              <a:t>Induced Land Cover Change (ALCC)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4" y="1800215"/>
            <a:ext cx="7984066" cy="46513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Deforestation</a:t>
            </a:r>
          </a:p>
          <a:p>
            <a:pPr lvl="1"/>
            <a:r>
              <a:rPr lang="en-US" sz="2000" dirty="0" smtClean="0"/>
              <a:t>Burning </a:t>
            </a:r>
            <a:r>
              <a:rPr lang="en-US" sz="2000" dirty="0" smtClean="0"/>
              <a:t>trees, </a:t>
            </a:r>
            <a:r>
              <a:rPr lang="en-US" sz="2000" dirty="0" smtClean="0"/>
              <a:t>or hacking trees and leaving them to </a:t>
            </a:r>
            <a:r>
              <a:rPr lang="en-US" sz="2000" dirty="0" smtClean="0"/>
              <a:t>decay, </a:t>
            </a:r>
            <a:r>
              <a:rPr lang="en-US" sz="2000" dirty="0" smtClean="0"/>
              <a:t>releases large amount of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from the terrestrial biosphere to the atmosphere</a:t>
            </a:r>
          </a:p>
          <a:p>
            <a:r>
              <a:rPr lang="en-US" sz="2400" dirty="0" smtClean="0"/>
              <a:t>Primitive </a:t>
            </a:r>
            <a:r>
              <a:rPr lang="en-US" sz="2400" dirty="0" smtClean="0"/>
              <a:t>Agriculture</a:t>
            </a:r>
          </a:p>
          <a:p>
            <a:pPr lvl="1"/>
            <a:r>
              <a:rPr lang="en-US" sz="2000" dirty="0" smtClean="0"/>
              <a:t>The agriculture practiced during the Neolithic Revolution was extremely inefficient</a:t>
            </a:r>
          </a:p>
          <a:p>
            <a:pPr lvl="2"/>
            <a:r>
              <a:rPr lang="en-US" sz="1800" dirty="0" smtClean="0"/>
              <a:t>Practices included flooding large areas </a:t>
            </a:r>
            <a:r>
              <a:rPr lang="en-US" sz="1800" dirty="0" smtClean="0"/>
              <a:t>and </a:t>
            </a:r>
            <a:r>
              <a:rPr lang="en-US" sz="1800" dirty="0" smtClean="0"/>
              <a:t>overworking soil</a:t>
            </a:r>
          </a:p>
          <a:p>
            <a:pPr lvl="2"/>
            <a:r>
              <a:rPr lang="en-US" sz="1800" dirty="0" smtClean="0"/>
              <a:t>It has also now been proposed that land use per person has not remained constant into the past; 8,000 years ago </a:t>
            </a:r>
            <a:r>
              <a:rPr lang="en-US" sz="1800" dirty="0" smtClean="0"/>
              <a:t>every </a:t>
            </a:r>
            <a:r>
              <a:rPr lang="en-US" sz="1800" dirty="0" smtClean="0"/>
              <a:t>person would use much more land than we </a:t>
            </a:r>
            <a:r>
              <a:rPr lang="en-US" sz="1800" dirty="0" smtClean="0"/>
              <a:t>each do </a:t>
            </a:r>
            <a:r>
              <a:rPr lang="en-US" sz="1800" dirty="0" smtClean="0"/>
              <a:t>today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221773"/>
            <a:ext cx="3651821" cy="5322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03" y="6128484"/>
            <a:ext cx="439559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Industrial Era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stimates for ALCC depend only on population while assuming land use per person has remained constant over the last 8,000 years</a:t>
            </a:r>
          </a:p>
          <a:p>
            <a:r>
              <a:rPr lang="en-US" dirty="0" smtClean="0"/>
              <a:t>Based on this assumption, anthropogenic land use is predicted to be negligible before 1500 AD</a:t>
            </a:r>
          </a:p>
          <a:p>
            <a:r>
              <a:rPr lang="en-US" dirty="0" smtClean="0"/>
              <a:t>This implies that ALCC could not have been a contributing factor in the rise of CO</a:t>
            </a:r>
            <a:r>
              <a:rPr lang="en-US" baseline="-25000" dirty="0" smtClean="0"/>
              <a:t>2</a:t>
            </a:r>
            <a:r>
              <a:rPr lang="en-US" dirty="0" smtClean="0"/>
              <a:t> starting 8,000 years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Alternative to the Industrial Era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992"/>
          </a:xfrm>
        </p:spPr>
        <p:txBody>
          <a:bodyPr/>
          <a:lstStyle/>
          <a:p>
            <a:r>
              <a:rPr lang="en-US" dirty="0" smtClean="0"/>
              <a:t>Field-based research does not support assuming constant per person land use</a:t>
            </a:r>
          </a:p>
          <a:p>
            <a:r>
              <a:rPr lang="en-US" dirty="0" smtClean="0"/>
              <a:t>Instead it has shown that as population increases, per capita land use decreases</a:t>
            </a:r>
          </a:p>
          <a:p>
            <a:pPr lvl="1"/>
            <a:r>
              <a:rPr lang="en-US" dirty="0" smtClean="0"/>
              <a:t>Over time, technology improves and with increasing population the amount of available land decreases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Kaplan, et. al has altered the Lund-Potsdam-Jena Dynamic Global Vegetation Model (LPJ DGVM) to handle the scenarios designed to quantify ALCC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381" y="4687911"/>
            <a:ext cx="10173237" cy="14037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HYDE </a:t>
            </a:r>
            <a:r>
              <a:rPr lang="en-US" dirty="0" smtClean="0"/>
              <a:t>3.1 </a:t>
            </a:r>
            <a:r>
              <a:rPr lang="en-US" dirty="0" smtClean="0"/>
              <a:t>data </a:t>
            </a:r>
            <a:r>
              <a:rPr lang="en-US" dirty="0" smtClean="0"/>
              <a:t>base, </a:t>
            </a:r>
            <a:r>
              <a:rPr lang="en-US" dirty="0" smtClean="0"/>
              <a:t>published by Klein </a:t>
            </a:r>
            <a:r>
              <a:rPr lang="en-US" dirty="0" err="1" smtClean="0"/>
              <a:t>Goldewijk</a:t>
            </a:r>
            <a:r>
              <a:rPr lang="en-US" dirty="0" smtClean="0"/>
              <a:t> et. al in 2010, </a:t>
            </a:r>
            <a:r>
              <a:rPr lang="en-US" dirty="0" smtClean="0"/>
              <a:t>uses </a:t>
            </a:r>
            <a:r>
              <a:rPr lang="en-US" dirty="0" smtClean="0"/>
              <a:t>the assumption there is a near-linear relationship of population to land under anthropogenic use </a:t>
            </a:r>
          </a:p>
          <a:p>
            <a:endParaRPr lang="en-US" dirty="0" smtClean="0"/>
          </a:p>
          <a:p>
            <a:r>
              <a:rPr lang="en-US" dirty="0" smtClean="0"/>
              <a:t>The KK10 (Kaplan and </a:t>
            </a:r>
            <a:r>
              <a:rPr lang="en-US" dirty="0" err="1" smtClean="0"/>
              <a:t>Krumhardt</a:t>
            </a:r>
            <a:r>
              <a:rPr lang="en-US" dirty="0" smtClean="0"/>
              <a:t> 2010) scenario uses a new data base which has the main assumption that land use per capita, in general, has decreased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32800"/>
              </p:ext>
            </p:extLst>
          </p:nvPr>
        </p:nvGraphicFramePr>
        <p:xfrm>
          <a:off x="1495939" y="1825625"/>
          <a:ext cx="9200122" cy="477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6591055" imgH="3419193" progId="AcroExch.Document.11">
                  <p:embed/>
                </p:oleObj>
              </mc:Choice>
              <mc:Fallback>
                <p:oleObj name="Acrobat Document" r:id="rId3" imgW="6591055" imgH="3419193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939" y="1825625"/>
                        <a:ext cx="9200122" cy="4772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Total Land Under Anthropogenic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76" y="3774122"/>
            <a:ext cx="7316221" cy="281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890"/>
            <a:ext cx="10515600" cy="1325563"/>
          </a:xfrm>
        </p:spPr>
        <p:txBody>
          <a:bodyPr/>
          <a:lstStyle/>
          <a:p>
            <a:r>
              <a:rPr lang="en-US" dirty="0" smtClean="0"/>
              <a:t>Incorporating Shifting Land Use Practices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845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Most early societies used shifting cultivation – the agricultural practice in which an area of land is rotated between being cultivated and being allowed to revert to its natural state</a:t>
                </a:r>
              </a:p>
              <a:p>
                <a:r>
                  <a:rPr lang="en-US" sz="2400" dirty="0" smtClean="0"/>
                  <a:t>For these purposes the rotations indicate turnover-time (</a:t>
                </a:r>
                <a:r>
                  <a:rPr lang="en-US" sz="2400" dirty="0" err="1" smtClean="0"/>
                  <a:t>tt</a:t>
                </a:r>
                <a:r>
                  <a:rPr lang="en-US" sz="2400" dirty="0" smtClean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den>
                    </m:f>
                  </m:oMath>
                </a14:m>
                <a:r>
                  <a:rPr lang="en-US" sz="2400" dirty="0" smtClean="0"/>
                  <a:t> is the percentage of total area under human use that is annually turned over.</a:t>
                </a:r>
              </a:p>
              <a:p>
                <a:pPr lvl="1"/>
                <a:r>
                  <a:rPr lang="en-US" sz="2000" dirty="0" smtClean="0"/>
                  <a:t>25-year	 4% </a:t>
                </a:r>
              </a:p>
              <a:p>
                <a:pPr lvl="1"/>
                <a:r>
                  <a:rPr lang="en-US" sz="2000" dirty="0" smtClean="0"/>
                  <a:t>50-year	 2%</a:t>
                </a:r>
              </a:p>
              <a:p>
                <a:pPr lvl="1"/>
                <a:r>
                  <a:rPr lang="en-US" sz="2000" dirty="0" smtClean="0"/>
                  <a:t>100-year	 1%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8453"/>
                <a:ext cx="10515600" cy="4351338"/>
              </a:xfrm>
              <a:blipFill rotWithShape="0">
                <a:blip r:embed="rId3"/>
                <a:stretch>
                  <a:fillRect l="-812" t="-196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382591" y="3890032"/>
            <a:ext cx="34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82591" y="4227178"/>
            <a:ext cx="347730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56456" y="4570762"/>
            <a:ext cx="1738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9" y="1353173"/>
            <a:ext cx="6982799" cy="51442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333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Cumulative Carbon Emissions and Annual Emissions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97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</TotalTime>
  <Words>661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Acrobat Document</vt:lpstr>
      <vt:lpstr>Quantitative Evidence for the Early Anthropogenic Hypothesis</vt:lpstr>
      <vt:lpstr>The Early Anthropogenic Hypothesis</vt:lpstr>
      <vt:lpstr>Cause of Deviation: Anthropogenically Induced Land Cover Change (ALCC)</vt:lpstr>
      <vt:lpstr>The Industrial Era View</vt:lpstr>
      <vt:lpstr>The Alternative to the Industrial Era View</vt:lpstr>
      <vt:lpstr>Two Simulations</vt:lpstr>
      <vt:lpstr>Total Land Under Anthropogenic Use</vt:lpstr>
      <vt:lpstr>Incorporating Shifting Land Use Practices</vt:lpstr>
      <vt:lpstr>Cumulative Carbon Emissions and Annual Emissions</vt:lpstr>
      <vt:lpstr>How does this support the Early Anthropogenic Hypothesis?</vt:lpstr>
      <vt:lpstr>Another Interesting Period</vt:lpstr>
      <vt:lpstr>Uncertainties and future possibilities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Evidence for the Early Anthropogenic Hypothesis</dc:title>
  <dc:creator>Elise Reed</dc:creator>
  <cp:lastModifiedBy>Elise Reed</cp:lastModifiedBy>
  <cp:revision>20</cp:revision>
  <dcterms:created xsi:type="dcterms:W3CDTF">2015-07-01T18:48:20Z</dcterms:created>
  <dcterms:modified xsi:type="dcterms:W3CDTF">2015-07-21T01:29:12Z</dcterms:modified>
</cp:coreProperties>
</file>