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13"/>
  </p:notesMasterIdLst>
  <p:handoutMasterIdLst>
    <p:handoutMasterId r:id="rId14"/>
  </p:handoutMasterIdLst>
  <p:sldIdLst>
    <p:sldId id="287" r:id="rId5"/>
    <p:sldId id="280" r:id="rId6"/>
    <p:sldId id="281" r:id="rId7"/>
    <p:sldId id="282" r:id="rId8"/>
    <p:sldId id="284" r:id="rId9"/>
    <p:sldId id="285" r:id="rId10"/>
    <p:sldId id="286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F030"/>
    <a:srgbClr val="3AF894"/>
    <a:srgbClr val="DA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875BA-D2AC-40CC-BCD1-927C81D2A5FB}" v="2" dt="2021-09-01T14:14:20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1" autoAdjust="0"/>
    <p:restoredTop sz="85486" autoAdjust="0"/>
  </p:normalViewPr>
  <p:slideViewPr>
    <p:cSldViewPr>
      <p:cViewPr varScale="1">
        <p:scale>
          <a:sx n="54" d="100"/>
          <a:sy n="54" d="100"/>
        </p:scale>
        <p:origin x="147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2C3875BA-D2AC-40CC-BCD1-927C81D2A5FB}"/>
    <pc:docChg chg="custSel delSld modSld">
      <pc:chgData name="Quintín Molina" userId="d77ce911-d3cc-4d2d-8ddf-6c9cff50dc6d" providerId="ADAL" clId="{2C3875BA-D2AC-40CC-BCD1-927C81D2A5FB}" dt="2021-09-01T15:37:26.963" v="5" actId="47"/>
      <pc:docMkLst>
        <pc:docMk/>
      </pc:docMkLst>
      <pc:sldChg chg="del">
        <pc:chgData name="Quintín Molina" userId="d77ce911-d3cc-4d2d-8ddf-6c9cff50dc6d" providerId="ADAL" clId="{2C3875BA-D2AC-40CC-BCD1-927C81D2A5FB}" dt="2021-09-01T15:37:26.963" v="5" actId="47"/>
        <pc:sldMkLst>
          <pc:docMk/>
          <pc:sldMk cId="3398542216" sldId="260"/>
        </pc:sldMkLst>
      </pc:sldChg>
      <pc:sldChg chg="addSp delSp modSp mod">
        <pc:chgData name="Quintín Molina" userId="d77ce911-d3cc-4d2d-8ddf-6c9cff50dc6d" providerId="ADAL" clId="{2C3875BA-D2AC-40CC-BCD1-927C81D2A5FB}" dt="2021-09-01T14:14:30.674" v="4" actId="478"/>
        <pc:sldMkLst>
          <pc:docMk/>
          <pc:sldMk cId="2842910982" sldId="287"/>
        </pc:sldMkLst>
        <pc:spChg chg="add del mod">
          <ac:chgData name="Quintín Molina" userId="d77ce911-d3cc-4d2d-8ddf-6c9cff50dc6d" providerId="ADAL" clId="{2C3875BA-D2AC-40CC-BCD1-927C81D2A5FB}" dt="2021-09-01T14:13:45.809" v="2" actId="478"/>
          <ac:spMkLst>
            <pc:docMk/>
            <pc:sldMk cId="2842910982" sldId="287"/>
            <ac:spMk id="3" creationId="{84B3AE17-6D92-4AC4-8C86-BDA93F76BF7A}"/>
          </ac:spMkLst>
        </pc:spChg>
        <pc:spChg chg="add del mod">
          <ac:chgData name="Quintín Molina" userId="d77ce911-d3cc-4d2d-8ddf-6c9cff50dc6d" providerId="ADAL" clId="{2C3875BA-D2AC-40CC-BCD1-927C81D2A5FB}" dt="2021-09-01T14:14:30.674" v="4" actId="478"/>
          <ac:spMkLst>
            <pc:docMk/>
            <pc:sldMk cId="2842910982" sldId="287"/>
            <ac:spMk id="4" creationId="{84B3AE17-6D92-4AC4-8C86-BDA93F76BF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119957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8453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5323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421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509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877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16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473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209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8107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935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841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76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1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D37F79-EE13-4FFC-9572-19934984C7E6}"/>
              </a:ext>
            </a:extLst>
          </p:cNvPr>
          <p:cNvSpPr txBox="1"/>
          <p:nvPr/>
        </p:nvSpPr>
        <p:spPr>
          <a:xfrm>
            <a:off x="323528" y="116632"/>
            <a:ext cx="846043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855663" algn="just"/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Resolución de problemas</a:t>
            </a:r>
          </a:p>
          <a:p>
            <a:pPr marL="717550" indent="538163">
              <a:buAutoNum type="romanLcParenBoth"/>
            </a:pPr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1° Lectura :                 Vaga Idea.</a:t>
            </a:r>
          </a:p>
          <a:p>
            <a:pPr marL="717550" indent="538163">
              <a:buAutoNum type="romanLcParenBoth"/>
            </a:pPr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2° </a:t>
            </a:r>
            <a:r>
              <a:rPr lang="es-CL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Lactura</a:t>
            </a:r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      Recopilación de datos y preguntas.</a:t>
            </a:r>
          </a:p>
          <a:p>
            <a:pPr marL="717550" indent="538163">
              <a:buAutoNum type="romanLcParenBoth"/>
            </a:pPr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3° Lectura :                 Estrategia de Solución.</a:t>
            </a:r>
          </a:p>
          <a:p>
            <a:pPr marL="400050" indent="-400050">
              <a:buAutoNum type="romanLcParenBoth"/>
            </a:pPr>
            <a:endParaRPr lang="es-CL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Estrategia de solución de Problemas de Dinámica            (” aplicación de leyes de Newton”)</a:t>
            </a:r>
            <a:r>
              <a:rPr lang="es-C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  <a:p>
            <a:endParaRPr lang="es-C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“cuerpo”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“Sistema de Referencia”…no acelerado.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“estado de movimiento” del cuerpo, si la información dada lo permite.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Dibujar Diagrama de fuerzas del cuerpo.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las Leyes de Newton y obtener Ecuaciones.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 las ecuaciones para determinar la incógnita buscada.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ser insuficiente la información provista por las ecuaciones , buscar otro “cuerpo” y repetir el proceso</a:t>
            </a:r>
            <a:r>
              <a:rPr lang="es-C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9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C1A3EBD-69A9-4261-85D8-142307DA297F}"/>
                  </a:ext>
                </a:extLst>
              </p:cNvPr>
              <p:cNvSpPr txBox="1"/>
              <p:nvPr/>
            </p:nvSpPr>
            <p:spPr>
              <a:xfrm>
                <a:off x="251520" y="692696"/>
                <a:ext cx="8496944" cy="4539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Dos bloques,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=1,0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e>
                    </m:d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=2,0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e>
                    </m:d>
                  </m:oMath>
                </a14:m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son empujados por una fuerza horizontal de magnitud 6,0[N] sobre una superficie horizontal lisa, tal como se muestra en la figura. Determinar: </a:t>
                </a:r>
              </a:p>
              <a:p>
                <a:pPr marL="342900" indent="-342900" algn="just">
                  <a:lnSpc>
                    <a:spcPct val="150000"/>
                  </a:lnSpc>
                  <a:buAutoNum type="alphaUcParenR"/>
                </a:pPr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aceleración de cada bloque.</a:t>
                </a:r>
              </a:p>
              <a:p>
                <a:pPr marL="342900" indent="-342900" algn="just">
                  <a:lnSpc>
                    <a:spcPct val="150000"/>
                  </a:lnSpc>
                  <a:buAutoNum type="alphaUcParenR"/>
                </a:pPr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fuerza resultante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AutoNum type="alphaUcParenR"/>
                </a:pPr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acción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sobre</m:t>
                    </m:r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C1A3EBD-69A9-4261-85D8-142307DA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92696"/>
                <a:ext cx="8496944" cy="4539191"/>
              </a:xfrm>
              <a:prstGeom prst="rect">
                <a:avLst/>
              </a:prstGeom>
              <a:blipFill>
                <a:blip r:embed="rId2"/>
                <a:stretch>
                  <a:fillRect l="-1435" r="-1506" b="-29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52336596-8481-4D7F-9062-EB39E6FBC540}"/>
              </a:ext>
            </a:extLst>
          </p:cNvPr>
          <p:cNvSpPr/>
          <p:nvPr/>
        </p:nvSpPr>
        <p:spPr>
          <a:xfrm>
            <a:off x="6372200" y="3429000"/>
            <a:ext cx="93600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4575CB-16D1-4A21-BE24-E0C5C722E3F9}"/>
              </a:ext>
            </a:extLst>
          </p:cNvPr>
          <p:cNvSpPr/>
          <p:nvPr/>
        </p:nvSpPr>
        <p:spPr>
          <a:xfrm>
            <a:off x="7308424" y="3284984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E70CAC6-6154-4DAB-A0B4-F151D466B2CC}"/>
              </a:ext>
            </a:extLst>
          </p:cNvPr>
          <p:cNvCxnSpPr/>
          <p:nvPr/>
        </p:nvCxnSpPr>
        <p:spPr>
          <a:xfrm flipH="1">
            <a:off x="5940152" y="436510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8EE2B33-2928-4AAB-BCC7-80525795657D}"/>
              </a:ext>
            </a:extLst>
          </p:cNvPr>
          <p:cNvCxnSpPr/>
          <p:nvPr/>
        </p:nvCxnSpPr>
        <p:spPr>
          <a:xfrm>
            <a:off x="5472100" y="3933056"/>
            <a:ext cx="9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E4EBD73-A125-4F43-91FC-6E876A5686D7}"/>
                  </a:ext>
                </a:extLst>
              </p:cNvPr>
              <p:cNvSpPr txBox="1"/>
              <p:nvPr/>
            </p:nvSpPr>
            <p:spPr>
              <a:xfrm>
                <a:off x="179512" y="188640"/>
                <a:ext cx="7920880" cy="636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Cuerpo:</a:t>
                </a:r>
                <a:r>
                  <a:rPr lang="es-CL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=2[</m:t>
                    </m:r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s-CL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S.I.R: eje X (+) en dirección de la fuerza</a:t>
                </a: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Cuerpo acelerado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ƩF=</a:t>
                </a:r>
                <a:r>
                  <a:rPr lang="es-CL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≠ 0</a:t>
                </a: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Diagrama de fuerzas: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actúan: el plano liso,</a:t>
                </a: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s-CL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Tierra,y</a:t>
                </a:r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s-CL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s-CL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L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Aplicación de segunda ley de Newton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CL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L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CL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s-CL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s-CL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s-CL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s-CL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  <m:sub>
                        <m:d>
                          <m:dPr>
                            <m:ctrlPr>
                              <a:rPr lang="es-CL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L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s-C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s-C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C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(?)</m:t>
                    </m:r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endParaRPr lang="es-CL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Cuerpo:</a:t>
                </a:r>
                <a:r>
                  <a:rPr lang="es-CL" dirty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=1[</m:t>
                    </m:r>
                    <m:r>
                      <a:rPr lang="es-CL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es-CL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s-CL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S.I.R: eje X (+) en dirección de la fuerza</a:t>
                </a: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Cuerpo acelerado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ƩF=</a:t>
                </a:r>
                <a:r>
                  <a:rPr lang="es-CL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≠ 0</a:t>
                </a: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Diagrama de fuerzas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actúan: el plano liso,</a:t>
                </a: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Tierra, la fuerza horizontal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(</m:t>
                    </m:r>
                    <m:sSub>
                      <m:sSubPr>
                        <m:ctrlPr>
                          <a:rPr lang="es-CL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s-CL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L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s-CL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s-CL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s-CL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s-CL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L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s-CL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Aplicación de segunda ley de Newton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CL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s-CL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L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CL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s-CL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s-CL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acc>
                          <m:r>
                            <a:rPr lang="es-CL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s-CL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s-CL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dirty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CL" b="0" i="1" dirty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s-CL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es-CL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s-CL" i="1" dirty="0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L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s-CL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s-CL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e>
                          <m:sub>
                            <m:d>
                              <m:dPr>
                                <m:ctrlPr>
                                  <a:rPr lang="es-CL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s-CL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d>
                    <m:r>
                      <a:rPr lang="es-CL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s-CL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6+</m:t>
                        </m:r>
                        <m:sSub>
                          <m:sSubPr>
                            <m:ctrlPr>
                              <a:rPr lang="es-CL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s-CL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s-CL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e>
                          <m:sub>
                            <m:d>
                              <m:dPr>
                                <m:ctrlPr>
                                  <a:rPr lang="es-CL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s-CL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s-CL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d>
                    <m:r>
                      <a:rPr lang="es-CL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CL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CL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sSub>
                            <m:sSubPr>
                              <m:ctrlPr>
                                <a:rPr lang="es-CL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CL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den>
                      </m:f>
                      <m:r>
                        <a:rPr lang="es-CL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CL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6[</m:t>
                          </m:r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3[</m:t>
                          </m:r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𝑘𝑔</m:t>
                          </m:r>
                          <m: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den>
                      </m:f>
                      <m:r>
                        <a:rPr lang="es-CL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=2,0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L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CL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E4EBD73-A125-4F43-91FC-6E876A568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7920880" cy="6368025"/>
              </a:xfrm>
              <a:prstGeom prst="rect">
                <a:avLst/>
              </a:prstGeom>
              <a:blipFill>
                <a:blip r:embed="rId2"/>
                <a:stretch>
                  <a:fillRect l="-615" t="-6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57180AC-0D0E-4127-B0FA-91BC39C172A5}"/>
              </a:ext>
            </a:extLst>
          </p:cNvPr>
          <p:cNvCxnSpPr/>
          <p:nvPr/>
        </p:nvCxnSpPr>
        <p:spPr>
          <a:xfrm>
            <a:off x="6732240" y="1844824"/>
            <a:ext cx="1368152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FC559EA-4F07-4823-AC4F-9C4A91CCB3AF}"/>
              </a:ext>
            </a:extLst>
          </p:cNvPr>
          <p:cNvCxnSpPr/>
          <p:nvPr/>
        </p:nvCxnSpPr>
        <p:spPr>
          <a:xfrm>
            <a:off x="6732240" y="1844824"/>
            <a:ext cx="0" cy="10801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611D818-DF43-4E3D-A02A-41E54B278B65}"/>
              </a:ext>
            </a:extLst>
          </p:cNvPr>
          <p:cNvCxnSpPr/>
          <p:nvPr/>
        </p:nvCxnSpPr>
        <p:spPr>
          <a:xfrm>
            <a:off x="6732240" y="764704"/>
            <a:ext cx="0" cy="108012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488F1CF-A0FB-4DBC-9DB9-655E775FF6BB}"/>
              </a:ext>
            </a:extLst>
          </p:cNvPr>
          <p:cNvCxnSpPr/>
          <p:nvPr/>
        </p:nvCxnSpPr>
        <p:spPr>
          <a:xfrm>
            <a:off x="6516216" y="3933056"/>
            <a:ext cx="0" cy="108012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4E8B40D-CFF8-4380-A4FB-30F06062697E}"/>
              </a:ext>
            </a:extLst>
          </p:cNvPr>
          <p:cNvCxnSpPr/>
          <p:nvPr/>
        </p:nvCxnSpPr>
        <p:spPr>
          <a:xfrm>
            <a:off x="6516216" y="5085184"/>
            <a:ext cx="0" cy="108012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D4EFC75-B130-46B2-820C-A7C0F9E3EAEE}"/>
              </a:ext>
            </a:extLst>
          </p:cNvPr>
          <p:cNvCxnSpPr/>
          <p:nvPr/>
        </p:nvCxnSpPr>
        <p:spPr>
          <a:xfrm>
            <a:off x="5148064" y="5085184"/>
            <a:ext cx="1368152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8EA00C5-D639-4117-B3F1-D26769AAF3AA}"/>
              </a:ext>
            </a:extLst>
          </p:cNvPr>
          <p:cNvCxnSpPr>
            <a:cxnSpLocks/>
          </p:cNvCxnSpPr>
          <p:nvPr/>
        </p:nvCxnSpPr>
        <p:spPr>
          <a:xfrm>
            <a:off x="6516216" y="5103068"/>
            <a:ext cx="2115344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CF2DA02-B351-4DEA-B9AD-110673AF8866}"/>
                  </a:ext>
                </a:extLst>
              </p:cNvPr>
              <p:cNvSpPr txBox="1"/>
              <p:nvPr/>
            </p:nvSpPr>
            <p:spPr>
              <a:xfrm>
                <a:off x="6759362" y="993912"/>
                <a:ext cx="655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CF2DA02-B351-4DEA-B9AD-110673AF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362" y="993912"/>
                <a:ext cx="6552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8D6578E-B127-4A6C-9B2F-CD3289DEA2F6}"/>
                  </a:ext>
                </a:extLst>
              </p:cNvPr>
              <p:cNvSpPr txBox="1"/>
              <p:nvPr/>
            </p:nvSpPr>
            <p:spPr>
              <a:xfrm>
                <a:off x="6911763" y="2123564"/>
                <a:ext cx="582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8D6578E-B127-4A6C-9B2F-CD3289DEA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63" y="2123564"/>
                <a:ext cx="582342" cy="369332"/>
              </a:xfrm>
              <a:prstGeom prst="rect">
                <a:avLst/>
              </a:prstGeom>
              <a:blipFill>
                <a:blip r:embed="rId4"/>
                <a:stretch>
                  <a:fillRect r="-7368" b="-65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BA4F933-D0E5-4F7B-8AC1-7938037991F8}"/>
                  </a:ext>
                </a:extLst>
              </p:cNvPr>
              <p:cNvSpPr txBox="1"/>
              <p:nvPr/>
            </p:nvSpPr>
            <p:spPr>
              <a:xfrm>
                <a:off x="7164288" y="1146312"/>
                <a:ext cx="1159284" cy="44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BA4F933-D0E5-4F7B-8AC1-793803799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146312"/>
                <a:ext cx="1159284" cy="449482"/>
              </a:xfrm>
              <a:prstGeom prst="rect">
                <a:avLst/>
              </a:prstGeom>
              <a:blipFill>
                <a:blip r:embed="rId5"/>
                <a:stretch>
                  <a:fillRect t="-66216" r="-17895" b="-1378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DE6C10E-E7F7-44A5-880F-D3E18BA489F9}"/>
                  </a:ext>
                </a:extLst>
              </p:cNvPr>
              <p:cNvSpPr txBox="1"/>
              <p:nvPr/>
            </p:nvSpPr>
            <p:spPr>
              <a:xfrm>
                <a:off x="5292080" y="5229200"/>
                <a:ext cx="1159284" cy="44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DE6C10E-E7F7-44A5-880F-D3E18BA4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229200"/>
                <a:ext cx="1159284" cy="449482"/>
              </a:xfrm>
              <a:prstGeom prst="rect">
                <a:avLst/>
              </a:prstGeom>
              <a:blipFill>
                <a:blip r:embed="rId6"/>
                <a:stretch>
                  <a:fillRect t="-66216" r="-17895" b="-1378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FE989E6-1AF5-4868-A3FF-C4452E067485}"/>
                  </a:ext>
                </a:extLst>
              </p:cNvPr>
              <p:cNvSpPr txBox="1"/>
              <p:nvPr/>
            </p:nvSpPr>
            <p:spPr>
              <a:xfrm>
                <a:off x="6653076" y="5381600"/>
                <a:ext cx="1159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070C0"/>
                    </a:solidFill>
                  </a:rPr>
                  <a:t>g</a:t>
                </a:r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FE989E6-1AF5-4868-A3FF-C4452E06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76" y="5381600"/>
                <a:ext cx="1159284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192C76B-3435-42D7-B2DB-BA3FA3C7D628}"/>
                  </a:ext>
                </a:extLst>
              </p:cNvPr>
              <p:cNvSpPr txBox="1"/>
              <p:nvPr/>
            </p:nvSpPr>
            <p:spPr>
              <a:xfrm>
                <a:off x="6300192" y="4221088"/>
                <a:ext cx="1159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192C76B-3435-42D7-B2DB-BA3FA3C7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221088"/>
                <a:ext cx="11592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8424F00-6375-47AB-9749-F9C74445FE0F}"/>
                  </a:ext>
                </a:extLst>
              </p:cNvPr>
              <p:cNvSpPr txBox="1"/>
              <p:nvPr/>
            </p:nvSpPr>
            <p:spPr>
              <a:xfrm>
                <a:off x="6805476" y="4509120"/>
                <a:ext cx="1159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=6[</m:t>
                      </m:r>
                      <m:r>
                        <a:rPr lang="es-C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8424F00-6375-47AB-9749-F9C74445F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76" y="4509120"/>
                <a:ext cx="115928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9E19EF5-58D5-434E-9B39-D22B23822F4D}"/>
                  </a:ext>
                </a:extLst>
              </p:cNvPr>
              <p:cNvSpPr txBox="1"/>
              <p:nvPr/>
            </p:nvSpPr>
            <p:spPr>
              <a:xfrm>
                <a:off x="4688911" y="1595794"/>
                <a:ext cx="1899313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9E19EF5-58D5-434E-9B39-D22B23822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11" y="1595794"/>
                <a:ext cx="1899313" cy="14338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rir llave 3">
            <a:extLst>
              <a:ext uri="{FF2B5EF4-FFF2-40B4-BE49-F238E27FC236}">
                <a16:creationId xmlns:a16="http://schemas.microsoft.com/office/drawing/2014/main" id="{584589CC-4D84-42B8-988A-3CF6AE4E7711}"/>
              </a:ext>
            </a:extLst>
          </p:cNvPr>
          <p:cNvSpPr/>
          <p:nvPr/>
        </p:nvSpPr>
        <p:spPr>
          <a:xfrm>
            <a:off x="4441080" y="1648301"/>
            <a:ext cx="351646" cy="1473165"/>
          </a:xfrm>
          <a:prstGeom prst="leftBrace">
            <a:avLst>
              <a:gd name="adj1" fmla="val 65970"/>
              <a:gd name="adj2" fmla="val 486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06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0BEEC102-B57D-4642-B74B-DBF15D33269D}"/>
                  </a:ext>
                </a:extLst>
              </p:cNvPr>
              <p:cNvSpPr/>
              <p:nvPr/>
            </p:nvSpPr>
            <p:spPr>
              <a:xfrm>
                <a:off x="432048" y="404664"/>
                <a:ext cx="8100392" cy="4291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L" sz="4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Cálculo de La “fuerza </a:t>
                </a:r>
                <a:r>
                  <a:rPr lang="es-CL" sz="4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interacción” </a:t>
                </a:r>
                <a:r>
                  <a:rPr lang="es-CL" sz="4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entre los bloques:</a:t>
                </a:r>
                <a:r>
                  <a:rPr lang="es-CL" sz="4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s-CL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s-CL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e>
                        <m:sub>
                          <m:d>
                            <m:dPr>
                              <m:ctrlPr>
                                <a:rPr lang="es-CL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L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es-CL" sz="4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4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s-CL" sz="4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4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CL" sz="4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L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s-CL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L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s-CL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L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s-CL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CL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L" sz="4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s-CL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L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s-CL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L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L" sz="4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s-CL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CL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∙2=4,0[</m:t>
                      </m:r>
                      <m:r>
                        <a:rPr lang="es-CL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s-CL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sz="4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0BEEC102-B57D-4642-B74B-DBF15D33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8" y="404664"/>
                <a:ext cx="8100392" cy="4291431"/>
              </a:xfrm>
              <a:prstGeom prst="rect">
                <a:avLst/>
              </a:prstGeom>
              <a:blipFill>
                <a:blip r:embed="rId2"/>
                <a:stretch>
                  <a:fillRect l="-2709" t="-2557" r="-13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58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C1A3EBD-69A9-4261-85D8-142307DA297F}"/>
                  </a:ext>
                </a:extLst>
              </p:cNvPr>
              <p:cNvSpPr txBox="1"/>
              <p:nvPr/>
            </p:nvSpPr>
            <p:spPr>
              <a:xfrm>
                <a:off x="251520" y="692696"/>
                <a:ext cx="8496944" cy="5185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Dos bloques,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=1,0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e>
                    </m:d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=2,0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e>
                    </m:d>
                  </m:oMath>
                </a14:m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son empujados, sobre una superficie horizontal lisa, por fuerzas de igual magnitud 6,0[N] tal como se muestra en la figura. Determinar: </a:t>
                </a:r>
              </a:p>
              <a:p>
                <a:pPr marL="342900" indent="-342900" algn="just">
                  <a:lnSpc>
                    <a:spcPct val="150000"/>
                  </a:lnSpc>
                  <a:buAutoNum type="alphaUcParenR"/>
                </a:pPr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aceleración de cada bloque.</a:t>
                </a:r>
              </a:p>
              <a:p>
                <a:pPr marL="342900" indent="-342900" algn="just">
                  <a:lnSpc>
                    <a:spcPct val="150000"/>
                  </a:lnSpc>
                  <a:buAutoNum type="alphaUcParenR"/>
                </a:pPr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fuerza Normal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AutoNum type="alphaUcParenR"/>
                </a:pPr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fuerza Normal </a:t>
                </a:r>
                <a14:m>
                  <m:oMath xmlns:m="http://schemas.openxmlformats.org/officeDocument/2006/math">
                    <m:r>
                      <a:rPr lang="es-CL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sobre</m:t>
                    </m:r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CL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AutoNum type="alphaUcParenR"/>
                </a:pPr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“fuerza de interacción” entre los bloques.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C1A3EBD-69A9-4261-85D8-142307DA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92696"/>
                <a:ext cx="8496944" cy="5185522"/>
              </a:xfrm>
              <a:prstGeom prst="rect">
                <a:avLst/>
              </a:prstGeom>
              <a:blipFill>
                <a:blip r:embed="rId2"/>
                <a:stretch>
                  <a:fillRect l="-1435" r="-1506" b="-24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52336596-8481-4D7F-9062-EB39E6FBC540}"/>
              </a:ext>
            </a:extLst>
          </p:cNvPr>
          <p:cNvSpPr/>
          <p:nvPr/>
        </p:nvSpPr>
        <p:spPr>
          <a:xfrm>
            <a:off x="5940152" y="3429000"/>
            <a:ext cx="93600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4575CB-16D1-4A21-BE24-E0C5C722E3F9}"/>
              </a:ext>
            </a:extLst>
          </p:cNvPr>
          <p:cNvSpPr/>
          <p:nvPr/>
        </p:nvSpPr>
        <p:spPr>
          <a:xfrm>
            <a:off x="6876376" y="3284984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E70CAC6-6154-4DAB-A0B4-F151D466B2CC}"/>
              </a:ext>
            </a:extLst>
          </p:cNvPr>
          <p:cNvCxnSpPr/>
          <p:nvPr/>
        </p:nvCxnSpPr>
        <p:spPr>
          <a:xfrm flipH="1">
            <a:off x="5436096" y="436510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8EE2B33-2928-4AAB-BCC7-80525795657D}"/>
              </a:ext>
            </a:extLst>
          </p:cNvPr>
          <p:cNvCxnSpPr>
            <a:cxnSpLocks/>
          </p:cNvCxnSpPr>
          <p:nvPr/>
        </p:nvCxnSpPr>
        <p:spPr>
          <a:xfrm>
            <a:off x="5076056" y="3429000"/>
            <a:ext cx="900100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917478-B027-4D0D-B0BB-19B946903EF1}"/>
              </a:ext>
            </a:extLst>
          </p:cNvPr>
          <p:cNvCxnSpPr>
            <a:cxnSpLocks/>
          </p:cNvCxnSpPr>
          <p:nvPr/>
        </p:nvCxnSpPr>
        <p:spPr>
          <a:xfrm rot="16200000">
            <a:off x="7758354" y="3250856"/>
            <a:ext cx="900100" cy="50405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FE0EC6C-60A5-4DD8-9F4C-677996D443EC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3933056"/>
            <a:ext cx="3312368" cy="198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33A5EF-091E-46E9-BC57-E154FEB94439}"/>
              </a:ext>
            </a:extLst>
          </p:cNvPr>
          <p:cNvSpPr txBox="1"/>
          <p:nvPr/>
        </p:nvSpPr>
        <p:spPr>
          <a:xfrm>
            <a:off x="5148064" y="36450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30°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3039F3-1383-446B-A63C-56BAFA80DF65}"/>
              </a:ext>
            </a:extLst>
          </p:cNvPr>
          <p:cNvSpPr txBox="1"/>
          <p:nvPr/>
        </p:nvSpPr>
        <p:spPr>
          <a:xfrm>
            <a:off x="8028384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60°</a:t>
            </a:r>
          </a:p>
        </p:txBody>
      </p:sp>
    </p:spTree>
    <p:extLst>
      <p:ext uri="{BB962C8B-B14F-4D97-AF65-F5344CB8AC3E}">
        <p14:creationId xmlns:p14="http://schemas.microsoft.com/office/powerpoint/2010/main" val="5133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C95F85A-ED52-4337-9A35-0E852F37A996}"/>
              </a:ext>
            </a:extLst>
          </p:cNvPr>
          <p:cNvSpPr txBox="1"/>
          <p:nvPr/>
        </p:nvSpPr>
        <p:spPr>
          <a:xfrm>
            <a:off x="323528" y="476672"/>
            <a:ext cx="3096344" cy="592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  <a:latin typeface="Vladimir Script" panose="03050402040407070305" pitchFamily="66" charset="0"/>
              </a:rPr>
              <a:t>Solución: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Cuerpo: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S.I.R.: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Estado de Movimiento: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Diagrama de Fuerzas: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Ley(es)de Newton: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Ecuaciones: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Cuerpo: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Estado de Movimiento: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Diagrama de Fuerzas: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Ley de Newton: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/>
                </a:solidFill>
              </a:rPr>
              <a:t>Ecuaciones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12A438-A0CA-4829-9ADD-2FF861B89786}"/>
              </a:ext>
            </a:extLst>
          </p:cNvPr>
          <p:cNvSpPr/>
          <p:nvPr/>
        </p:nvSpPr>
        <p:spPr>
          <a:xfrm>
            <a:off x="5724128" y="1124744"/>
            <a:ext cx="93600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4656CE9-5948-47B5-8178-933BF2E9EE50}"/>
              </a:ext>
            </a:extLst>
          </p:cNvPr>
          <p:cNvCxnSpPr/>
          <p:nvPr/>
        </p:nvCxnSpPr>
        <p:spPr>
          <a:xfrm>
            <a:off x="5184172" y="2060848"/>
            <a:ext cx="20882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73B0D29-F9DF-466B-8D59-9EFA7FED09C4}"/>
              </a:ext>
            </a:extLst>
          </p:cNvPr>
          <p:cNvCxnSpPr/>
          <p:nvPr/>
        </p:nvCxnSpPr>
        <p:spPr>
          <a:xfrm>
            <a:off x="6660232" y="1628800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A162386-821E-49BC-8537-8F0B4057FE67}"/>
              </a:ext>
            </a:extLst>
          </p:cNvPr>
          <p:cNvCxnSpPr>
            <a:cxnSpLocks/>
          </p:cNvCxnSpPr>
          <p:nvPr/>
        </p:nvCxnSpPr>
        <p:spPr>
          <a:xfrm rot="16200000">
            <a:off x="5184068" y="1376772"/>
            <a:ext cx="20882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8C53A40-371C-43EF-BF09-C03A612B3654}"/>
              </a:ext>
            </a:extLst>
          </p:cNvPr>
          <p:cNvCxnSpPr>
            <a:cxnSpLocks/>
          </p:cNvCxnSpPr>
          <p:nvPr/>
        </p:nvCxnSpPr>
        <p:spPr>
          <a:xfrm>
            <a:off x="7740352" y="1628800"/>
            <a:ext cx="0" cy="936104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BC1C273-6535-4E9A-A88C-34267317FA95}"/>
              </a:ext>
            </a:extLst>
          </p:cNvPr>
          <p:cNvCxnSpPr>
            <a:cxnSpLocks/>
          </p:cNvCxnSpPr>
          <p:nvPr/>
        </p:nvCxnSpPr>
        <p:spPr>
          <a:xfrm rot="10800000">
            <a:off x="7740352" y="692696"/>
            <a:ext cx="0" cy="936104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B24141-6A18-4A18-9B3A-7DC0CA482E73}"/>
              </a:ext>
            </a:extLst>
          </p:cNvPr>
          <p:cNvCxnSpPr/>
          <p:nvPr/>
        </p:nvCxnSpPr>
        <p:spPr>
          <a:xfrm>
            <a:off x="7720475" y="1665708"/>
            <a:ext cx="720080" cy="432048"/>
          </a:xfrm>
          <a:prstGeom prst="straightConnector1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7EEAF41-B615-44F0-8247-FA60436F811B}"/>
              </a:ext>
            </a:extLst>
          </p:cNvPr>
          <p:cNvCxnSpPr/>
          <p:nvPr/>
        </p:nvCxnSpPr>
        <p:spPr>
          <a:xfrm flipH="1">
            <a:off x="7956376" y="4581128"/>
            <a:ext cx="64807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F70360E-5F8A-424B-9BE4-D5A381835D4E}"/>
              </a:ext>
            </a:extLst>
          </p:cNvPr>
          <p:cNvCxnSpPr/>
          <p:nvPr/>
        </p:nvCxnSpPr>
        <p:spPr>
          <a:xfrm flipH="1">
            <a:off x="7740352" y="2060848"/>
            <a:ext cx="7200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AC3A8F8-CE44-4668-8771-204E4FC1E8D0}"/>
              </a:ext>
            </a:extLst>
          </p:cNvPr>
          <p:cNvCxnSpPr/>
          <p:nvPr/>
        </p:nvCxnSpPr>
        <p:spPr>
          <a:xfrm flipV="1">
            <a:off x="8460432" y="1628800"/>
            <a:ext cx="0" cy="432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7C566F8-EB14-4BEF-8202-CACB6C90DFCB}"/>
              </a:ext>
            </a:extLst>
          </p:cNvPr>
          <p:cNvCxnSpPr>
            <a:cxnSpLocks/>
          </p:cNvCxnSpPr>
          <p:nvPr/>
        </p:nvCxnSpPr>
        <p:spPr>
          <a:xfrm flipV="1">
            <a:off x="7760126" y="1628799"/>
            <a:ext cx="720184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E774001-E602-4F13-88D8-AB610C820602}"/>
              </a:ext>
            </a:extLst>
          </p:cNvPr>
          <p:cNvCxnSpPr/>
          <p:nvPr/>
        </p:nvCxnSpPr>
        <p:spPr>
          <a:xfrm>
            <a:off x="8452726" y="1650466"/>
            <a:ext cx="0" cy="4680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5D55DDB-6E42-4113-9753-7C5C83F58D96}"/>
                  </a:ext>
                </a:extLst>
              </p:cNvPr>
              <p:cNvSpPr txBox="1"/>
              <p:nvPr/>
            </p:nvSpPr>
            <p:spPr>
              <a:xfrm>
                <a:off x="7631292" y="1228690"/>
                <a:ext cx="901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5D55DDB-6E42-4113-9753-7C5C83F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292" y="1228690"/>
                <a:ext cx="9011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723A683A-C812-4E66-B1D3-BA334959E41E}"/>
              </a:ext>
            </a:extLst>
          </p:cNvPr>
          <p:cNvSpPr txBox="1"/>
          <p:nvPr/>
        </p:nvSpPr>
        <p:spPr>
          <a:xfrm>
            <a:off x="8172400" y="2060848"/>
            <a:ext cx="8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F=6[N]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C8568B9-7D21-48DE-9F24-B597072AA146}"/>
              </a:ext>
            </a:extLst>
          </p:cNvPr>
          <p:cNvSpPr txBox="1"/>
          <p:nvPr/>
        </p:nvSpPr>
        <p:spPr>
          <a:xfrm>
            <a:off x="7747852" y="539388"/>
            <a:ext cx="8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N₁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5E84D06-6467-49AE-A983-D5B557FC6F80}"/>
              </a:ext>
            </a:extLst>
          </p:cNvPr>
          <p:cNvSpPr txBox="1"/>
          <p:nvPr/>
        </p:nvSpPr>
        <p:spPr>
          <a:xfrm>
            <a:off x="7550768" y="2690720"/>
            <a:ext cx="83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m</a:t>
            </a:r>
            <a:r>
              <a:rPr lang="es-CL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₁</a:t>
            </a:r>
            <a:r>
              <a:rPr lang="es-CL" dirty="0" err="1">
                <a:solidFill>
                  <a:schemeClr val="bg1"/>
                </a:solidFill>
              </a:rPr>
              <a:t>g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D253E3-B93C-4DDF-B0A7-4A8A7C3826C1}"/>
              </a:ext>
            </a:extLst>
          </p:cNvPr>
          <p:cNvSpPr txBox="1"/>
          <p:nvPr/>
        </p:nvSpPr>
        <p:spPr>
          <a:xfrm>
            <a:off x="6298163" y="340514"/>
            <a:ext cx="8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C833C12-2C90-4F67-91E4-448B077BF37B}"/>
              </a:ext>
            </a:extLst>
          </p:cNvPr>
          <p:cNvSpPr txBox="1"/>
          <p:nvPr/>
        </p:nvSpPr>
        <p:spPr>
          <a:xfrm>
            <a:off x="6944206" y="2132856"/>
            <a:ext cx="5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EA95C4A7-9A75-45AD-83F6-7AA8CD94F12F}"/>
                  </a:ext>
                </a:extLst>
              </p:cNvPr>
              <p:cNvSpPr txBox="1"/>
              <p:nvPr/>
            </p:nvSpPr>
            <p:spPr>
              <a:xfrm>
                <a:off x="8314320" y="1510749"/>
                <a:ext cx="591141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C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EA95C4A7-9A75-45AD-83F6-7AA8CD94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320" y="1510749"/>
                <a:ext cx="591141" cy="424283"/>
              </a:xfrm>
              <a:prstGeom prst="rect">
                <a:avLst/>
              </a:prstGeom>
              <a:blipFill>
                <a:blip r:embed="rId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adroTexto 36">
            <a:extLst>
              <a:ext uri="{FF2B5EF4-FFF2-40B4-BE49-F238E27FC236}">
                <a16:creationId xmlns:a16="http://schemas.microsoft.com/office/drawing/2014/main" id="{3A69B147-D03A-4795-8F29-18C7955EB353}"/>
              </a:ext>
            </a:extLst>
          </p:cNvPr>
          <p:cNvSpPr txBox="1"/>
          <p:nvPr/>
        </p:nvSpPr>
        <p:spPr>
          <a:xfrm>
            <a:off x="4644008" y="1340768"/>
            <a:ext cx="108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m</a:t>
            </a:r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₁=1[kg]</a:t>
            </a:r>
            <a:endParaRPr lang="es-C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A35FAF4-7BE9-4A1F-BAF2-23DE794578A2}"/>
                  </a:ext>
                </a:extLst>
              </p:cNvPr>
              <p:cNvSpPr txBox="1"/>
              <p:nvPr/>
            </p:nvSpPr>
            <p:spPr>
              <a:xfrm>
                <a:off x="6984372" y="1124744"/>
                <a:ext cx="827988" cy="48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C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A35FAF4-7BE9-4A1F-BAF2-23DE79457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72" y="1124744"/>
                <a:ext cx="827988" cy="489108"/>
              </a:xfrm>
              <a:prstGeom prst="rect">
                <a:avLst/>
              </a:prstGeom>
              <a:blipFill>
                <a:blip r:embed="rId4"/>
                <a:stretch>
                  <a:fillRect t="-66250" r="-52206" b="-1412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ángulo 38">
            <a:extLst>
              <a:ext uri="{FF2B5EF4-FFF2-40B4-BE49-F238E27FC236}">
                <a16:creationId xmlns:a16="http://schemas.microsoft.com/office/drawing/2014/main" id="{21BDA8E2-D271-429E-93D8-1E9DA3C594C0}"/>
              </a:ext>
            </a:extLst>
          </p:cNvPr>
          <p:cNvSpPr/>
          <p:nvPr/>
        </p:nvSpPr>
        <p:spPr>
          <a:xfrm>
            <a:off x="5724248" y="4005184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1A8AB10-A8B7-4F67-BF14-FFDF70B2D874}"/>
                  </a:ext>
                </a:extLst>
              </p:cNvPr>
              <p:cNvSpPr txBox="1"/>
              <p:nvPr/>
            </p:nvSpPr>
            <p:spPr>
              <a:xfrm>
                <a:off x="8136500" y="3933056"/>
                <a:ext cx="827988" cy="48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C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1A8AB10-A8B7-4F67-BF14-FFDF70B2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00" y="3933056"/>
                <a:ext cx="827988" cy="489108"/>
              </a:xfrm>
              <a:prstGeom prst="rect">
                <a:avLst/>
              </a:prstGeom>
              <a:blipFill>
                <a:blip r:embed="rId5"/>
                <a:stretch>
                  <a:fillRect t="-66250" r="-52206" b="-1412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C0907E4-BC18-42D4-B10F-F4375B8E411A}"/>
              </a:ext>
            </a:extLst>
          </p:cNvPr>
          <p:cNvCxnSpPr/>
          <p:nvPr/>
        </p:nvCxnSpPr>
        <p:spPr>
          <a:xfrm>
            <a:off x="5508104" y="5085184"/>
            <a:ext cx="176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DAEAB24-E557-4B4A-8355-ACBA1D91FE44}"/>
              </a:ext>
            </a:extLst>
          </p:cNvPr>
          <p:cNvCxnSpPr/>
          <p:nvPr/>
        </p:nvCxnSpPr>
        <p:spPr>
          <a:xfrm>
            <a:off x="7020272" y="4581128"/>
            <a:ext cx="17643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2474DFE-36EE-4367-BD0B-22E0088AC43D}"/>
              </a:ext>
            </a:extLst>
          </p:cNvPr>
          <p:cNvCxnSpPr>
            <a:cxnSpLocks/>
          </p:cNvCxnSpPr>
          <p:nvPr/>
        </p:nvCxnSpPr>
        <p:spPr>
          <a:xfrm>
            <a:off x="7956376" y="4581128"/>
            <a:ext cx="8384" cy="1296144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879A816-82F3-4B00-956C-A05D86028BA0}"/>
              </a:ext>
            </a:extLst>
          </p:cNvPr>
          <p:cNvCxnSpPr>
            <a:cxnSpLocks/>
          </p:cNvCxnSpPr>
          <p:nvPr/>
        </p:nvCxnSpPr>
        <p:spPr>
          <a:xfrm>
            <a:off x="7956376" y="3284984"/>
            <a:ext cx="8384" cy="1296144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0B77BDD-AA1C-4A6B-B1AD-0E0822D7E7E2}"/>
              </a:ext>
            </a:extLst>
          </p:cNvPr>
          <p:cNvSpPr txBox="1"/>
          <p:nvPr/>
        </p:nvSpPr>
        <p:spPr>
          <a:xfrm>
            <a:off x="7982816" y="5085184"/>
            <a:ext cx="83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m₂g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C2232B9-CCD9-4C68-925E-2FF5ED12986A}"/>
              </a:ext>
            </a:extLst>
          </p:cNvPr>
          <p:cNvSpPr txBox="1"/>
          <p:nvPr/>
        </p:nvSpPr>
        <p:spPr>
          <a:xfrm>
            <a:off x="7524328" y="3635732"/>
            <a:ext cx="8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N₂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4FB84EA-6DD1-4240-B323-26FA39F0D448}"/>
              </a:ext>
            </a:extLst>
          </p:cNvPr>
          <p:cNvCxnSpPr>
            <a:cxnSpLocks/>
          </p:cNvCxnSpPr>
          <p:nvPr/>
        </p:nvCxnSpPr>
        <p:spPr>
          <a:xfrm rot="16200000">
            <a:off x="7380312" y="4725144"/>
            <a:ext cx="720080" cy="432048"/>
          </a:xfrm>
          <a:prstGeom prst="straightConnector1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D73C619-B12E-47E3-93D9-5D0ED4BCAF1B}"/>
              </a:ext>
            </a:extLst>
          </p:cNvPr>
          <p:cNvCxnSpPr>
            <a:endCxn id="48" idx="1"/>
          </p:cNvCxnSpPr>
          <p:nvPr/>
        </p:nvCxnSpPr>
        <p:spPr>
          <a:xfrm>
            <a:off x="7484235" y="5269850"/>
            <a:ext cx="4985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ECA0117-CD29-47D0-BAA3-F8D81057B6AD}"/>
              </a:ext>
            </a:extLst>
          </p:cNvPr>
          <p:cNvCxnSpPr/>
          <p:nvPr/>
        </p:nvCxnSpPr>
        <p:spPr>
          <a:xfrm flipV="1">
            <a:off x="7524328" y="4525530"/>
            <a:ext cx="0" cy="8476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B56F29A-33CC-4E01-AFE9-5CE7290E4B30}"/>
              </a:ext>
            </a:extLst>
          </p:cNvPr>
          <p:cNvCxnSpPr>
            <a:cxnSpLocks/>
          </p:cNvCxnSpPr>
          <p:nvPr/>
        </p:nvCxnSpPr>
        <p:spPr>
          <a:xfrm flipH="1">
            <a:off x="7484235" y="4581130"/>
            <a:ext cx="688166" cy="337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85A117E-C11F-4973-8E0A-7D12109001A9}"/>
              </a:ext>
            </a:extLst>
          </p:cNvPr>
          <p:cNvCxnSpPr>
            <a:cxnSpLocks/>
          </p:cNvCxnSpPr>
          <p:nvPr/>
        </p:nvCxnSpPr>
        <p:spPr>
          <a:xfrm>
            <a:off x="7524328" y="4617132"/>
            <a:ext cx="0" cy="756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4E0E4458-04DB-4841-8106-3CFFC487DA61}"/>
                  </a:ext>
                </a:extLst>
              </p:cNvPr>
              <p:cNvSpPr txBox="1"/>
              <p:nvPr/>
            </p:nvSpPr>
            <p:spPr>
              <a:xfrm>
                <a:off x="7380312" y="4156844"/>
                <a:ext cx="471601" cy="41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4E0E4458-04DB-4841-8106-3CFFC487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156844"/>
                <a:ext cx="471601" cy="4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1EA939B8-719C-462F-95A5-C8C7EA863FD7}"/>
                  </a:ext>
                </a:extLst>
              </p:cNvPr>
              <p:cNvSpPr txBox="1"/>
              <p:nvPr/>
            </p:nvSpPr>
            <p:spPr>
              <a:xfrm>
                <a:off x="7020272" y="4725144"/>
                <a:ext cx="591141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C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1EA939B8-719C-462F-95A5-C8C7EA863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725144"/>
                <a:ext cx="591141" cy="424283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uadroTexto 63">
            <a:extLst>
              <a:ext uri="{FF2B5EF4-FFF2-40B4-BE49-F238E27FC236}">
                <a16:creationId xmlns:a16="http://schemas.microsoft.com/office/drawing/2014/main" id="{C37339F2-5A8A-4E25-9599-496797E48E89}"/>
              </a:ext>
            </a:extLst>
          </p:cNvPr>
          <p:cNvSpPr txBox="1"/>
          <p:nvPr/>
        </p:nvSpPr>
        <p:spPr>
          <a:xfrm>
            <a:off x="5796247" y="4437112"/>
            <a:ext cx="108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m₂</a:t>
            </a:r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=2[kg]</a:t>
            </a:r>
            <a:endParaRPr lang="es-C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42E70963-55BF-43A9-B16A-64B92546395F}"/>
                  </a:ext>
                </a:extLst>
              </p:cNvPr>
              <p:cNvSpPr txBox="1"/>
              <p:nvPr/>
            </p:nvSpPr>
            <p:spPr>
              <a:xfrm>
                <a:off x="3001662" y="1926124"/>
                <a:ext cx="2348588" cy="1791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42E70963-55BF-43A9-B16A-64B925463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62" y="1926124"/>
                <a:ext cx="2348588" cy="1791003"/>
              </a:xfrm>
              <a:prstGeom prst="rect">
                <a:avLst/>
              </a:prstGeom>
              <a:blipFill>
                <a:blip r:embed="rId8"/>
                <a:stretch>
                  <a:fillRect b="-340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1333C7F9-9303-4790-B49E-182DD369A424}"/>
              </a:ext>
            </a:extLst>
          </p:cNvPr>
          <p:cNvCxnSpPr/>
          <p:nvPr/>
        </p:nvCxnSpPr>
        <p:spPr>
          <a:xfrm flipH="1">
            <a:off x="7092280" y="1628800"/>
            <a:ext cx="64807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CAC83228-DB79-485F-ADBC-848C8033FA70}"/>
                  </a:ext>
                </a:extLst>
              </p:cNvPr>
              <p:cNvSpPr txBox="1"/>
              <p:nvPr/>
            </p:nvSpPr>
            <p:spPr>
              <a:xfrm>
                <a:off x="3392308" y="3942253"/>
                <a:ext cx="2348588" cy="1791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CAC83228-DB79-485F-ADBC-848C8033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308" y="3942253"/>
                <a:ext cx="2348588" cy="1791003"/>
              </a:xfrm>
              <a:prstGeom prst="rect">
                <a:avLst/>
              </a:prstGeom>
              <a:blipFill>
                <a:blip r:embed="rId9"/>
                <a:stretch>
                  <a:fillRect b="-344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uadroTexto 67">
            <a:extLst>
              <a:ext uri="{FF2B5EF4-FFF2-40B4-BE49-F238E27FC236}">
                <a16:creationId xmlns:a16="http://schemas.microsoft.com/office/drawing/2014/main" id="{6E3D2407-EE63-467D-BC0F-7AD72D870112}"/>
              </a:ext>
            </a:extLst>
          </p:cNvPr>
          <p:cNvSpPr txBox="1"/>
          <p:nvPr/>
        </p:nvSpPr>
        <p:spPr>
          <a:xfrm>
            <a:off x="7092280" y="5291916"/>
            <a:ext cx="8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F=6[N]</a:t>
            </a:r>
          </a:p>
        </p:txBody>
      </p:sp>
    </p:spTree>
    <p:extLst>
      <p:ext uri="{BB962C8B-B14F-4D97-AF65-F5344CB8AC3E}">
        <p14:creationId xmlns:p14="http://schemas.microsoft.com/office/powerpoint/2010/main" val="21449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 animBg="1"/>
      <p:bldP spid="41" grpId="0"/>
      <p:bldP spid="48" grpId="0"/>
      <p:bldP spid="49" grpId="0"/>
      <p:bldP spid="62" grpId="0"/>
      <p:bldP spid="63" grpId="0"/>
      <p:bldP spid="64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B3E51C5D-AD0C-4145-B4F4-BAD0DD951032}"/>
                  </a:ext>
                </a:extLst>
              </p:cNvPr>
              <p:cNvSpPr/>
              <p:nvPr/>
            </p:nvSpPr>
            <p:spPr>
              <a:xfrm>
                <a:off x="695500" y="116632"/>
                <a:ext cx="8268988" cy="6579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L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Solución del sistema de Ecuaciones, F=6,0[N]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es-CL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30° =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s-CL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60°=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CL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s-CL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30°−</m:t>
                          </m:r>
                          <m: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60°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CL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6,0</m:t>
                          </m:r>
                          <m:d>
                            <m:dPr>
                              <m:ctrlP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C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C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C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C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s-C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28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UcParenR"/>
                </a:pPr>
                <a:r>
                  <a:rPr lang="es-CL" sz="2800" b="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aceleración de cada bloque es 0,73[m/s²]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box>
                              <m:boxPr>
                                <m:ctrlPr>
                                  <a:rPr lang="es-CL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s-CL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b>
                        </m:sSub>
                      </m:e>
                    </m:d>
                    <m:r>
                      <a:rPr lang="es-C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CL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box>
                              <m:boxPr>
                                <m:ctrlPr>
                                  <a:rPr lang="es-CL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s-CL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s-CL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box>
                          </m:sub>
                        </m:sSub>
                      </m:e>
                    </m:d>
                  </m:oMath>
                </a14:m>
                <a:r>
                  <a:rPr lang="es-CL" sz="2800" b="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=“fuerza de interacción”=?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es-CL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s-CL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60°=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CL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C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+6,0∙0,5=4,464101615</m:t>
                      </m:r>
                    </m:oMath>
                  </m:oMathPara>
                </a14:m>
                <a:endParaRPr lang="es-CL" sz="28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La “fuerza de interacción” entre bloques I=4,5[N]</a:t>
                </a:r>
                <a:endParaRPr lang="es-CL" sz="28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B3E51C5D-AD0C-4145-B4F4-BAD0DD951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00" y="116632"/>
                <a:ext cx="8268988" cy="6579686"/>
              </a:xfrm>
              <a:prstGeom prst="rect">
                <a:avLst/>
              </a:prstGeom>
              <a:blipFill>
                <a:blip r:embed="rId2"/>
                <a:stretch>
                  <a:fillRect l="-1474" t="-927" b="-15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errar llave 2">
            <a:extLst>
              <a:ext uri="{FF2B5EF4-FFF2-40B4-BE49-F238E27FC236}">
                <a16:creationId xmlns:a16="http://schemas.microsoft.com/office/drawing/2014/main" id="{32D7340A-63F6-48DD-9516-C45EF5B0F66A}"/>
              </a:ext>
            </a:extLst>
          </p:cNvPr>
          <p:cNvSpPr/>
          <p:nvPr/>
        </p:nvSpPr>
        <p:spPr>
          <a:xfrm>
            <a:off x="5220072" y="548680"/>
            <a:ext cx="288032" cy="1130238"/>
          </a:xfrm>
          <a:prstGeom prst="rightBrace">
            <a:avLst>
              <a:gd name="adj1" fmla="val 359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Signo más 3">
            <a:extLst>
              <a:ext uri="{FF2B5EF4-FFF2-40B4-BE49-F238E27FC236}">
                <a16:creationId xmlns:a16="http://schemas.microsoft.com/office/drawing/2014/main" id="{92630567-3ED3-440F-920E-BF1DBAD1D7FB}"/>
              </a:ext>
            </a:extLst>
          </p:cNvPr>
          <p:cNvSpPr/>
          <p:nvPr/>
        </p:nvSpPr>
        <p:spPr>
          <a:xfrm>
            <a:off x="5724128" y="836712"/>
            <a:ext cx="432048" cy="5259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90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25C3E-C78C-4C49-B5FC-FFA139CD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6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Aceleración y velocidad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36DEFA1-58ED-4E10-9C74-F43824C2D00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s-CL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CL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CL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s-CL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𝒊𝒈𝒖𝒂𝒍</m:t>
                      </m:r>
                      <m:r>
                        <a:rPr lang="es-CL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𝒔𝒆𝒏𝒕𝒊𝒅𝒐</m:t>
                      </m:r>
                    </m:oMath>
                  </m:oMathPara>
                </a14:m>
                <a:endParaRPr lang="es-C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36DEFA1-58ED-4E10-9C74-F43824C2D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EAFF5-06D9-48F1-93E9-F73AFCBCE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121" y="2505075"/>
            <a:ext cx="3868340" cy="3684588"/>
          </a:xfrm>
          <a:ln w="38100">
            <a:noFill/>
          </a:ln>
        </p:spPr>
        <p:txBody>
          <a:bodyPr/>
          <a:lstStyle/>
          <a:p>
            <a:pPr algn="just"/>
            <a:r>
              <a:rPr lang="es-C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hace que magnitud de velocidad aumente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468F9E31-A5B1-4923-9CF9-B0F3FF27704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s-C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C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C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s-C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𝒔𝒆𝒏𝒕𝒊𝒅𝒐</m:t>
                      </m:r>
                      <m:r>
                        <a:rPr lang="es-CL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𝒐𝒑𝒖𝒆𝒔𝒕𝒐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468F9E31-A5B1-4923-9CF9-B0F3FF277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0AF15C-BEDE-40DD-95C6-5C764CEFC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90662" y="2413271"/>
            <a:ext cx="3887391" cy="3684588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hace que magnitud de velocidad disminuya</a:t>
            </a:r>
            <a:endParaRPr lang="es-C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7B936EC-8721-4E1B-A741-24BF65903F51}"/>
              </a:ext>
            </a:extLst>
          </p:cNvPr>
          <p:cNvSpPr/>
          <p:nvPr/>
        </p:nvSpPr>
        <p:spPr>
          <a:xfrm>
            <a:off x="899592" y="5341392"/>
            <a:ext cx="3456384" cy="823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A2B67C-CF07-4CE5-8002-57BBEE1AE001}"/>
              </a:ext>
            </a:extLst>
          </p:cNvPr>
          <p:cNvSpPr/>
          <p:nvPr/>
        </p:nvSpPr>
        <p:spPr>
          <a:xfrm>
            <a:off x="590760" y="5661248"/>
            <a:ext cx="3837224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04040F7-CDCF-4569-98FC-688ADCC7D3F3}"/>
              </a:ext>
            </a:extLst>
          </p:cNvPr>
          <p:cNvSpPr/>
          <p:nvPr/>
        </p:nvSpPr>
        <p:spPr>
          <a:xfrm>
            <a:off x="2411760" y="37890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E25F4DA-2762-4425-926D-C9CCA4F08870}"/>
              </a:ext>
            </a:extLst>
          </p:cNvPr>
          <p:cNvCxnSpPr>
            <a:cxnSpLocks/>
          </p:cNvCxnSpPr>
          <p:nvPr/>
        </p:nvCxnSpPr>
        <p:spPr>
          <a:xfrm>
            <a:off x="2543945" y="3969080"/>
            <a:ext cx="0" cy="685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8AE419A-5715-49FF-8354-F35F9E919EA8}"/>
              </a:ext>
            </a:extLst>
          </p:cNvPr>
          <p:cNvCxnSpPr>
            <a:cxnSpLocks/>
          </p:cNvCxnSpPr>
          <p:nvPr/>
        </p:nvCxnSpPr>
        <p:spPr>
          <a:xfrm>
            <a:off x="7236296" y="4255565"/>
            <a:ext cx="0" cy="685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F25F0A4-DFEA-4ADC-9040-FEB5C6809D1D}"/>
              </a:ext>
            </a:extLst>
          </p:cNvPr>
          <p:cNvSpPr/>
          <p:nvPr/>
        </p:nvSpPr>
        <p:spPr>
          <a:xfrm>
            <a:off x="5004048" y="5493792"/>
            <a:ext cx="3456384" cy="823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19B248F-CD49-436C-9A56-436915D43A0F}"/>
              </a:ext>
            </a:extLst>
          </p:cNvPr>
          <p:cNvSpPr/>
          <p:nvPr/>
        </p:nvSpPr>
        <p:spPr>
          <a:xfrm>
            <a:off x="4932040" y="5813648"/>
            <a:ext cx="3837224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A981AC1-422A-4098-B89C-3812DD93F1D0}"/>
              </a:ext>
            </a:extLst>
          </p:cNvPr>
          <p:cNvCxnSpPr>
            <a:cxnSpLocks/>
          </p:cNvCxnSpPr>
          <p:nvPr/>
        </p:nvCxnSpPr>
        <p:spPr>
          <a:xfrm>
            <a:off x="2915816" y="3895328"/>
            <a:ext cx="0" cy="685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D4B39A3A-53F5-49D0-8AFA-F178F05819BB}"/>
              </a:ext>
            </a:extLst>
          </p:cNvPr>
          <p:cNvSpPr/>
          <p:nvPr/>
        </p:nvSpPr>
        <p:spPr>
          <a:xfrm>
            <a:off x="6732280" y="47971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3A62BB-18BC-40D6-AB02-C8378E50557B}"/>
              </a:ext>
            </a:extLst>
          </p:cNvPr>
          <p:cNvCxnSpPr>
            <a:cxnSpLocks/>
          </p:cNvCxnSpPr>
          <p:nvPr/>
        </p:nvCxnSpPr>
        <p:spPr>
          <a:xfrm>
            <a:off x="6908508" y="4255565"/>
            <a:ext cx="0" cy="68560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951FB6B-A558-4B5D-BCCC-9CC2B0968D47}"/>
                  </a:ext>
                </a:extLst>
              </p:cNvPr>
              <p:cNvSpPr txBox="1"/>
              <p:nvPr/>
            </p:nvSpPr>
            <p:spPr>
              <a:xfrm>
                <a:off x="1763688" y="4005064"/>
                <a:ext cx="2088230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s-CL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⃗"/>
                        <m:ctrlPr>
                          <a:rPr lang="es-CL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951FB6B-A558-4B5D-BCCC-9CC2B0968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005064"/>
                <a:ext cx="2088230" cy="575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ACCF9C9-62E5-4F16-8FDE-ECBA7B1D380E}"/>
                  </a:ext>
                </a:extLst>
              </p:cNvPr>
              <p:cNvSpPr txBox="1"/>
              <p:nvPr/>
            </p:nvSpPr>
            <p:spPr>
              <a:xfrm>
                <a:off x="6300194" y="3284984"/>
                <a:ext cx="2088230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s-CL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⃗"/>
                        <m:ctrlPr>
                          <a:rPr lang="es-CL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ACCF9C9-62E5-4F16-8FDE-ECBA7B1D3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4" y="3284984"/>
                <a:ext cx="2088230" cy="575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82487DA4-5D06-4508-A4F5-D34E383D269A}"/>
              </a:ext>
            </a:extLst>
          </p:cNvPr>
          <p:cNvSpPr txBox="1"/>
          <p:nvPr/>
        </p:nvSpPr>
        <p:spPr>
          <a:xfrm>
            <a:off x="2132114" y="5579948"/>
            <a:ext cx="8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/>
                </a:solidFill>
              </a:rPr>
              <a:t>TIERRA</a:t>
            </a:r>
            <a:r>
              <a:rPr lang="es-CL" dirty="0"/>
              <a:t>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C491EC-9336-408F-83E8-AE2346D162DA}"/>
              </a:ext>
            </a:extLst>
          </p:cNvPr>
          <p:cNvSpPr txBox="1"/>
          <p:nvPr/>
        </p:nvSpPr>
        <p:spPr>
          <a:xfrm>
            <a:off x="6524602" y="5795972"/>
            <a:ext cx="8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/>
                </a:solidFill>
              </a:rPr>
              <a:t>TIERRA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9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0" grpId="0"/>
      <p:bldP spid="18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027F65-D200-4175-B084-83C90B28EE2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c899ee2c-5630-480f-8751-d563de38ede2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</TotalTime>
  <Words>717</Words>
  <Application>Microsoft Office PowerPoint</Application>
  <PresentationFormat>Presentación en pantalla (4:3)</PresentationFormat>
  <Paragraphs>113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Cambria Math</vt:lpstr>
      <vt:lpstr>Times New Roman</vt:lpstr>
      <vt:lpstr>Vladimir Script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Aceleración y velocidad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4</cp:revision>
  <dcterms:created xsi:type="dcterms:W3CDTF">2020-05-24T21:31:01Z</dcterms:created>
  <dcterms:modified xsi:type="dcterms:W3CDTF">2021-09-01T15:37:39Z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