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33"/>
  </p:notesMasterIdLst>
  <p:handoutMasterIdLst>
    <p:handoutMasterId r:id="rId34"/>
  </p:handoutMasterIdLst>
  <p:sldIdLst>
    <p:sldId id="287" r:id="rId5"/>
    <p:sldId id="260" r:id="rId6"/>
    <p:sldId id="293" r:id="rId7"/>
    <p:sldId id="295" r:id="rId8"/>
    <p:sldId id="294" r:id="rId9"/>
    <p:sldId id="289" r:id="rId10"/>
    <p:sldId id="290" r:id="rId11"/>
    <p:sldId id="291" r:id="rId12"/>
    <p:sldId id="297" r:id="rId13"/>
    <p:sldId id="296" r:id="rId14"/>
    <p:sldId id="273" r:id="rId15"/>
    <p:sldId id="292" r:id="rId16"/>
    <p:sldId id="256" r:id="rId17"/>
    <p:sldId id="257" r:id="rId18"/>
    <p:sldId id="266" r:id="rId19"/>
    <p:sldId id="267" r:id="rId20"/>
    <p:sldId id="268" r:id="rId21"/>
    <p:sldId id="269" r:id="rId22"/>
    <p:sldId id="270" r:id="rId23"/>
    <p:sldId id="261" r:id="rId24"/>
    <p:sldId id="271" r:id="rId25"/>
    <p:sldId id="282" r:id="rId26"/>
    <p:sldId id="283" r:id="rId27"/>
    <p:sldId id="284" r:id="rId28"/>
    <p:sldId id="258" r:id="rId29"/>
    <p:sldId id="259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669900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FD4AA-19EE-4176-A6C7-AA582E64FDF8}" v="915" dt="2021-11-16T15:28:03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85486" autoAdjust="0"/>
  </p:normalViewPr>
  <p:slideViewPr>
    <p:cSldViewPr>
      <p:cViewPr varScale="1">
        <p:scale>
          <a:sx n="63" d="100"/>
          <a:sy n="63" d="100"/>
        </p:scale>
        <p:origin x="1256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021281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29718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374585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11/17/2021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190.png"/><Relationship Id="rId5" Type="http://schemas.openxmlformats.org/officeDocument/2006/relationships/image" Target="../media/image70.png"/><Relationship Id="rId10" Type="http://schemas.openxmlformats.org/officeDocument/2006/relationships/image" Target="../media/image181.png"/><Relationship Id="rId4" Type="http://schemas.openxmlformats.org/officeDocument/2006/relationships/image" Target="../media/image140.png"/><Relationship Id="rId9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2.png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2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42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07BFF-E5C0-46B9-B27D-0CC117E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del Sólido Rígido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D918B-8B71-46C7-A720-7F4D9E82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movimiento de cada una de las partículas que lo constituyen: </a:t>
            </a:r>
            <a:r>
              <a:rPr lang="es-C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complejo</a:t>
            </a:r>
          </a:p>
          <a:p>
            <a:pPr algn="just">
              <a:lnSpc>
                <a:spcPct val="150000"/>
              </a:lnSpc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estudia como el movimientos del Centro de Masa ( Traslación) mas el Movimiento de Rotación de cada una de las partículas respecto al Centro de masa: todas giran con la misma </a:t>
            </a:r>
            <a:r>
              <a:rPr lang="es-CL" sz="3200" dirty="0">
                <a:latin typeface="Symbol" panose="05050102010706020507" pitchFamily="18" charset="2"/>
                <a:cs typeface="Times New Roman" panose="02020603050405020304" pitchFamily="18" charset="0"/>
              </a:rPr>
              <a:t>w.</a:t>
            </a: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8DECE-BE6C-4AB8-B040-1A5EF766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2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4224A-4F05-4248-9F89-11E78D9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2002E5B-C521-4A46-8255-72C5A291C4B0}"/>
              </a:ext>
            </a:extLst>
          </p:cNvPr>
          <p:cNvSpPr/>
          <p:nvPr/>
        </p:nvSpPr>
        <p:spPr>
          <a:xfrm>
            <a:off x="4788024" y="464630"/>
            <a:ext cx="3528392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CF55BAC-BCB1-4EE4-8C72-BB5786BBA46C}"/>
              </a:ext>
            </a:extLst>
          </p:cNvPr>
          <p:cNvCxnSpPr/>
          <p:nvPr/>
        </p:nvCxnSpPr>
        <p:spPr>
          <a:xfrm flipH="1">
            <a:off x="3797002" y="3789040"/>
            <a:ext cx="5023470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29C623-0EC5-4DCE-AD06-2720093EEE18}"/>
              </a:ext>
            </a:extLst>
          </p:cNvPr>
          <p:cNvCxnSpPr/>
          <p:nvPr/>
        </p:nvCxnSpPr>
        <p:spPr>
          <a:xfrm>
            <a:off x="3851920" y="2240490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6F7AF-56F9-42FB-B17E-0A03F3E0F376}"/>
              </a:ext>
            </a:extLst>
          </p:cNvPr>
          <p:cNvCxnSpPr/>
          <p:nvPr/>
        </p:nvCxnSpPr>
        <p:spPr>
          <a:xfrm>
            <a:off x="4572000" y="21091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32BF94-29AA-4CD6-B746-41E2DA3F55AD}"/>
              </a:ext>
            </a:extLst>
          </p:cNvPr>
          <p:cNvCxnSpPr>
            <a:cxnSpLocks/>
          </p:cNvCxnSpPr>
          <p:nvPr/>
        </p:nvCxnSpPr>
        <p:spPr>
          <a:xfrm rot="5400000">
            <a:off x="4544541" y="22615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51B107-0868-46B0-B0EC-C58E1044AC9D}"/>
              </a:ext>
            </a:extLst>
          </p:cNvPr>
          <p:cNvCxnSpPr/>
          <p:nvPr/>
        </p:nvCxnSpPr>
        <p:spPr>
          <a:xfrm flipH="1">
            <a:off x="3855268" y="2109106"/>
            <a:ext cx="2660948" cy="166789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AD071A3-E5A2-4C36-B8D3-5D44A3C8EB7F}"/>
              </a:ext>
            </a:extLst>
          </p:cNvPr>
          <p:cNvCxnSpPr/>
          <p:nvPr/>
        </p:nvCxnSpPr>
        <p:spPr>
          <a:xfrm flipV="1">
            <a:off x="3851920" y="980728"/>
            <a:ext cx="2016224" cy="2796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DF433FC-3DC0-4866-A84E-806075C40F17}"/>
              </a:ext>
            </a:extLst>
          </p:cNvPr>
          <p:cNvCxnSpPr>
            <a:cxnSpLocks/>
          </p:cNvCxnSpPr>
          <p:nvPr/>
        </p:nvCxnSpPr>
        <p:spPr>
          <a:xfrm>
            <a:off x="5868144" y="980728"/>
            <a:ext cx="648072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2B31D5F-55CA-4815-AE0A-2528BAB83439}"/>
              </a:ext>
            </a:extLst>
          </p:cNvPr>
          <p:cNvSpPr/>
          <p:nvPr/>
        </p:nvSpPr>
        <p:spPr>
          <a:xfrm>
            <a:off x="5292360" y="836992"/>
            <a:ext cx="2520000" cy="25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C4C5AAC-5F05-460C-92C5-EC6EBF81743B}"/>
              </a:ext>
            </a:extLst>
          </p:cNvPr>
          <p:cNvCxnSpPr/>
          <p:nvPr/>
        </p:nvCxnSpPr>
        <p:spPr>
          <a:xfrm>
            <a:off x="6544928" y="2132856"/>
            <a:ext cx="82641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3E8FD2-1D8E-4496-BF4C-D42DD7AA41C7}"/>
              </a:ext>
            </a:extLst>
          </p:cNvPr>
          <p:cNvCxnSpPr/>
          <p:nvPr/>
        </p:nvCxnSpPr>
        <p:spPr>
          <a:xfrm flipV="1">
            <a:off x="5868144" y="620688"/>
            <a:ext cx="589806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44D17B4-2E98-4EDB-8F94-FE0CE1CEB428}"/>
              </a:ext>
            </a:extLst>
          </p:cNvPr>
          <p:cNvCxnSpPr/>
          <p:nvPr/>
        </p:nvCxnSpPr>
        <p:spPr>
          <a:xfrm flipV="1">
            <a:off x="5868144" y="692696"/>
            <a:ext cx="1296144" cy="288032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E9A8C2B-3D7C-4BE2-971A-C8B0746A36C0}"/>
              </a:ext>
            </a:extLst>
          </p:cNvPr>
          <p:cNvSpPr/>
          <p:nvPr/>
        </p:nvSpPr>
        <p:spPr>
          <a:xfrm>
            <a:off x="6444208" y="3326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A452CE76-773F-40BD-B244-321A66FF43A6}"/>
              </a:ext>
            </a:extLst>
          </p:cNvPr>
          <p:cNvSpPr/>
          <p:nvPr/>
        </p:nvSpPr>
        <p:spPr>
          <a:xfrm rot="15353866">
            <a:off x="4284088" y="4850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562A233-79EB-4B3B-9856-CF367AA1BB4B}"/>
              </a:ext>
            </a:extLst>
          </p:cNvPr>
          <p:cNvSpPr txBox="1"/>
          <p:nvPr/>
        </p:nvSpPr>
        <p:spPr>
          <a:xfrm>
            <a:off x="3630116" y="1609636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Y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E3E2243-66DE-45E5-9F32-70CB3F2BCF00}"/>
              </a:ext>
            </a:extLst>
          </p:cNvPr>
          <p:cNvSpPr txBox="1"/>
          <p:nvPr/>
        </p:nvSpPr>
        <p:spPr>
          <a:xfrm>
            <a:off x="8382644" y="3265820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X</a:t>
            </a:r>
            <a:endParaRPr lang="es-C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/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blipFill>
                <a:blip r:embed="rId2"/>
                <a:stretch>
                  <a:fillRect r="-13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/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blipFill>
                <a:blip r:embed="rId3"/>
                <a:stretch>
                  <a:fillRect r="-1122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/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blipFill>
                <a:blip r:embed="rId4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/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blipFill>
                <a:blip r:embed="rId5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/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blipFill>
                <a:blip r:embed="rId6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/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blipFill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/>
              <p:nvPr/>
            </p:nvSpPr>
            <p:spPr>
              <a:xfrm>
                <a:off x="265389" y="894959"/>
                <a:ext cx="3963043" cy="5846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(i)Respecto SR Fijo en Tierra</a:t>
                </a:r>
              </a:p>
              <a:p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(CM)</a:t>
                </a:r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SR Fijo en Tierra</a:t>
                </a:r>
              </a:p>
              <a:p>
                <a:pPr marL="400050" indent="-400050">
                  <a:buAutoNum type="romanLcParenBoth"/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al CM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el Momento Angular  de la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Partícula “i” respecto del Centro de Masa.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𝐶𝑀</m:t>
                                          </m:r>
                                        </m:sub>
                                      </m:s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89" y="894959"/>
                <a:ext cx="3963043" cy="5846409"/>
              </a:xfrm>
              <a:prstGeom prst="rect">
                <a:avLst/>
              </a:prstGeom>
              <a:blipFill>
                <a:blip r:embed="rId8"/>
                <a:stretch>
                  <a:fillRect l="-1385" t="-83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adroTexto 36">
            <a:extLst>
              <a:ext uri="{FF2B5EF4-FFF2-40B4-BE49-F238E27FC236}">
                <a16:creationId xmlns:a16="http://schemas.microsoft.com/office/drawing/2014/main" id="{569197FB-158E-48EE-A473-85D39AA89EA9}"/>
              </a:ext>
            </a:extLst>
          </p:cNvPr>
          <p:cNvSpPr txBox="1"/>
          <p:nvPr/>
        </p:nvSpPr>
        <p:spPr>
          <a:xfrm>
            <a:off x="3782516" y="3697868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E</a:t>
            </a:r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B829E90-C525-47EF-ABD6-45DFE5604469}"/>
                  </a:ext>
                </a:extLst>
              </p:cNvPr>
              <p:cNvSpPr txBox="1"/>
              <p:nvPr/>
            </p:nvSpPr>
            <p:spPr>
              <a:xfrm>
                <a:off x="4788024" y="4077072"/>
                <a:ext cx="4032448" cy="2270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𝑪𝑴</m:t>
                                  </m:r>
                                </m:sub>
                              </m:sSub>
                              <m:r>
                                <a:rPr lang="es-CL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acc>
                                    <m:accPr>
                                      <m:chr m:val="⃗"/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𝝎</m:t>
                                      </m:r>
                                    </m:e>
                                  </m:acc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𝑪𝑴</m:t>
                          </m:r>
                        </m:sub>
                      </m:sSub>
                    </m:oMath>
                  </m:oMathPara>
                </a14:m>
                <a:endParaRPr lang="es-CL" b="1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</m:acc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𝑪𝑴</m:t>
                                </m:r>
                              </m:sub>
                            </m:sSub>
                            <m:r>
                              <a:rPr lang="es-CL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𝑰</m:t>
                        </m:r>
                      </m:e>
                      <m:sub>
                        <m:r>
                          <a:rPr lang="es-CL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e>
                    </m:acc>
                  </m:oMath>
                </a14:m>
                <a:endParaRPr lang="es-CL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</m:acc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</m:acc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𝒕𝒓𝒂𝒔𝒍𝒂𝒄𝒊𝒐𝒏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 +</m:t>
                      </m:r>
                      <m:acc>
                        <m:accPr>
                          <m:chr m:val="⃗"/>
                          <m:ctrlPr>
                            <a:rPr lang="es-CL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</m:acc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𝒓𝒐𝒕𝒂𝒄𝒊𝒐𝒏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B829E90-C525-47EF-ABD6-45DFE5604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77072"/>
                <a:ext cx="4032448" cy="22704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1554010-7A6F-4BCE-9BCF-3C63E0BAC0B7}"/>
              </a:ext>
            </a:extLst>
          </p:cNvPr>
          <p:cNvSpPr txBox="1"/>
          <p:nvPr/>
        </p:nvSpPr>
        <p:spPr>
          <a:xfrm>
            <a:off x="467544" y="44624"/>
            <a:ext cx="4931652" cy="81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Momento Angular</a:t>
            </a:r>
            <a:endParaRPr lang="es-C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6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C44921-31ED-4533-A2F8-469212B3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11</a:t>
            </a:fld>
            <a:endParaRPr lang="en-US" sz="1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E077B2-4647-46FD-9AD9-2607A7DF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8" y="141138"/>
            <a:ext cx="8469403" cy="7216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78F1DF-74C2-4F4D-9B7A-62914FC2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1" y="1118201"/>
            <a:ext cx="2693083" cy="19507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1D3CB5-FAEA-4FE1-915C-F5F79E4AD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403" y="1127805"/>
            <a:ext cx="2831191" cy="163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1397AE-C63C-4B25-82B9-E1B9A439C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281" y="1053030"/>
            <a:ext cx="2831191" cy="17349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F6363C6-91C4-4DF0-8972-B11F420A1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985" y="3127131"/>
            <a:ext cx="2831191" cy="13810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2BD3C1A-4FF4-46A6-A91C-AC6CC8A2A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54" y="3127131"/>
            <a:ext cx="2699362" cy="174202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0D5F359-F9FA-4802-8436-FF133FF1F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406" y="4699382"/>
            <a:ext cx="2934770" cy="1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727A44-96C0-4C90-9824-5621D73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de ejes Paralelos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A2A53D4-32DD-4F80-9C80-620079B501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28" y="1825625"/>
                <a:ext cx="419132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sz="3200" b="1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b="0" dirty="0"/>
                  <a:t> 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de inercia del sólido respecto a eje que pasa por 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s-CL" b="0" dirty="0"/>
                  <a:t> 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de inercia del sólido respecto a eje paralelo que pasa por CM.</a:t>
                </a:r>
              </a:p>
              <a:p>
                <a:pPr algn="just"/>
                <a:r>
                  <a:rPr lang="es-C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=distancia de E al CM</a:t>
                </a:r>
                <a:endParaRPr lang="es-CL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L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A2A53D4-32DD-4F80-9C80-620079B50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28" y="1825625"/>
                <a:ext cx="4191322" cy="4351338"/>
              </a:xfrm>
              <a:blipFill>
                <a:blip r:embed="rId2"/>
                <a:stretch>
                  <a:fillRect l="-2616" r="-3052" b="-11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173051-51FD-4E9C-B276-E1CB449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51515A20-7B26-4C1D-B3C4-5FCA97C074B9}"/>
              </a:ext>
            </a:extLst>
          </p:cNvPr>
          <p:cNvSpPr/>
          <p:nvPr/>
        </p:nvSpPr>
        <p:spPr>
          <a:xfrm>
            <a:off x="5011249" y="3165945"/>
            <a:ext cx="3881231" cy="1991247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A0F753-FBBB-443E-9D7B-D78ADC59CDC9}"/>
              </a:ext>
            </a:extLst>
          </p:cNvPr>
          <p:cNvCxnSpPr/>
          <p:nvPr/>
        </p:nvCxnSpPr>
        <p:spPr>
          <a:xfrm>
            <a:off x="7020272" y="2060848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BAD012-F2AD-4FD9-9547-5F77C65904AA}"/>
              </a:ext>
            </a:extLst>
          </p:cNvPr>
          <p:cNvCxnSpPr/>
          <p:nvPr/>
        </p:nvCxnSpPr>
        <p:spPr>
          <a:xfrm>
            <a:off x="8244408" y="4260692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20D7E2-39A1-4EAE-AB9D-61D056AC037F}"/>
              </a:ext>
            </a:extLst>
          </p:cNvPr>
          <p:cNvCxnSpPr/>
          <p:nvPr/>
        </p:nvCxnSpPr>
        <p:spPr>
          <a:xfrm>
            <a:off x="8244408" y="2060848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8C37F4-C35C-4E6B-93C3-48E8F54E8D6D}"/>
              </a:ext>
            </a:extLst>
          </p:cNvPr>
          <p:cNvCxnSpPr/>
          <p:nvPr/>
        </p:nvCxnSpPr>
        <p:spPr>
          <a:xfrm>
            <a:off x="7020272" y="5104749"/>
            <a:ext cx="0" cy="72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18A5A43-E519-440D-9040-C1B9B9DE495A}"/>
              </a:ext>
            </a:extLst>
          </p:cNvPr>
          <p:cNvCxnSpPr/>
          <p:nvPr/>
        </p:nvCxnSpPr>
        <p:spPr>
          <a:xfrm>
            <a:off x="7020272" y="5589240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CB32B96-3163-454B-857E-442979F346DB}"/>
              </a:ext>
            </a:extLst>
          </p:cNvPr>
          <p:cNvCxnSpPr/>
          <p:nvPr/>
        </p:nvCxnSpPr>
        <p:spPr>
          <a:xfrm>
            <a:off x="7020272" y="2420888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1CF9728-ECAE-4042-A02E-9996F4C81772}"/>
              </a:ext>
            </a:extLst>
          </p:cNvPr>
          <p:cNvCxnSpPr/>
          <p:nvPr/>
        </p:nvCxnSpPr>
        <p:spPr>
          <a:xfrm>
            <a:off x="7044022" y="3573016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B8A2B2-FB49-42B2-8C50-54570425BA70}"/>
              </a:ext>
            </a:extLst>
          </p:cNvPr>
          <p:cNvSpPr txBox="1"/>
          <p:nvPr/>
        </p:nvSpPr>
        <p:spPr>
          <a:xfrm>
            <a:off x="6510680" y="3459727"/>
            <a:ext cx="509592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C97553-5B78-4440-B070-85395C4D4E07}"/>
              </a:ext>
            </a:extLst>
          </p:cNvPr>
          <p:cNvSpPr txBox="1"/>
          <p:nvPr/>
        </p:nvSpPr>
        <p:spPr>
          <a:xfrm>
            <a:off x="8238872" y="3429000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CC8DD2-9714-4774-A83F-56DE6C205CE5}"/>
              </a:ext>
            </a:extLst>
          </p:cNvPr>
          <p:cNvSpPr txBox="1"/>
          <p:nvPr/>
        </p:nvSpPr>
        <p:spPr>
          <a:xfrm>
            <a:off x="7452320" y="3501008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028CC0-FDFD-4A13-AA9E-26CF265F8F73}"/>
              </a:ext>
            </a:extLst>
          </p:cNvPr>
          <p:cNvSpPr txBox="1"/>
          <p:nvPr/>
        </p:nvSpPr>
        <p:spPr>
          <a:xfrm>
            <a:off x="7604720" y="2060848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BE410D-0542-4CAB-9E56-102217FBCA04}"/>
              </a:ext>
            </a:extLst>
          </p:cNvPr>
          <p:cNvSpPr txBox="1"/>
          <p:nvPr/>
        </p:nvSpPr>
        <p:spPr>
          <a:xfrm>
            <a:off x="7524328" y="5291916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70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28B106-9A1F-4F9C-912D-E0B24980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482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Eje Fijo en C.M: Momento Lineal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170371" y="360336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156176" y="4797152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4968044" y="3609020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156176" y="3496261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6311365" y="2704174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6555379" y="3995772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79" y="3995772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5796136" y="4827879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923531" y="2175247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1969570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83571" y="4139788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6771403" y="349171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3" y="349171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444208" y="285293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52936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311" r="-2264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362740" y="1844824"/>
                <a:ext cx="4314114" cy="435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cs typeface="Times New Roman" panose="02020603050405020304" pitchFamily="18" charset="0"/>
                  </a:rPr>
                  <a:t>Pero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nary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velocidad del Centro de Masa respecto del Centro de Masa es CERO.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" y="1844824"/>
                <a:ext cx="4314114" cy="4355423"/>
              </a:xfrm>
              <a:prstGeom prst="rect">
                <a:avLst/>
              </a:prstGeom>
              <a:blipFill>
                <a:blip r:embed="rId5"/>
                <a:stretch>
                  <a:fillRect l="-1980" t="-1120" r="-2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B6E9D7-5247-46C6-9B64-6D1CAAC4299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140968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en C.M.: Energía Cinética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15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975484" y="3315335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7027711" y="4293096"/>
            <a:ext cx="17853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832140" y="310496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7020272" y="2992205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7031445" y="2416142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347467" y="341970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67" y="3419708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451817" y="4179807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676456" y="2103239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1196752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499595" y="4283804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707507" y="2843644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07" y="2843644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30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7203451" y="233958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51" y="2339588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667" r="-23077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07504" y="1412776"/>
                <a:ext cx="4936950" cy="490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ox>
                                  <m:boxPr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box>
                          <m:box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Rotación…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4936950" cy="4903715"/>
              </a:xfrm>
              <a:prstGeom prst="rect">
                <a:avLst/>
              </a:prstGeom>
              <a:blipFill>
                <a:blip r:embed="rId5"/>
                <a:stretch>
                  <a:fillRect l="-1728" r="-1852" b="-19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EF4419-B079-4751-9FC7-878BECAFCE14}"/>
              </a:ext>
            </a:extLst>
          </p:cNvPr>
          <p:cNvCxnSpPr>
            <a:cxnSpLocks/>
          </p:cNvCxnSpPr>
          <p:nvPr/>
        </p:nvCxnSpPr>
        <p:spPr>
          <a:xfrm flipH="1" flipV="1">
            <a:off x="6909100" y="2636912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Fijo, en C.M.: Momento Angular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16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962458" y="3819391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840942" y="4869160"/>
            <a:ext cx="1475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688124" y="3681029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876256" y="3568269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20508439">
            <a:off x="7027059" y="2794525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275459" y="3923764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59" y="3923764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163785" y="4827879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211563" y="2247255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871174" y="2545634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83571" y="4787860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491483" y="3429000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83" y="3429000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6415"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987427" y="2987660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27" y="2987660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311" r="-2264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15851" y="1700808"/>
                <a:ext cx="5104219" cy="484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𝑝𝑜𝑟𝑞𝑢𝑒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0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1" y="1700808"/>
                <a:ext cx="5104219" cy="4849341"/>
              </a:xfrm>
              <a:prstGeom prst="rect">
                <a:avLst/>
              </a:prstGeom>
              <a:blipFill>
                <a:blip r:embed="rId5"/>
                <a:stretch>
                  <a:fillRect l="-1553" r="-1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A9B161A-0C1F-457F-92FD-6F8BDA71A2FC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3212976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rotando respecto a un Eje Fijo: E, cualquiera.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17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2353674"/>
                <a:ext cx="8712968" cy="323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 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box>
                          <m:box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box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353674"/>
                <a:ext cx="8712968" cy="3230821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Momento Lineal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18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519573" y="214214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5004048" y="436510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3815916" y="3176972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41051" y="2358172"/>
            <a:ext cx="1739920" cy="2006932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6455381" y="1412776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5580112" y="2780928"/>
                <a:ext cx="304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80928"/>
                <a:ext cx="304455" cy="369332"/>
              </a:xfrm>
              <a:prstGeom prst="rect">
                <a:avLst/>
              </a:prstGeom>
              <a:blipFill>
                <a:blip r:embed="rId2"/>
                <a:stretch>
                  <a:fillRect r="-18000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4797631" y="4365104"/>
            <a:ext cx="4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139555" y="1340768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5076056" y="1897562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7668344" y="4211796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6843411" y="233958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11" y="2339588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588224" y="1835532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835532"/>
                <a:ext cx="320877" cy="402931"/>
              </a:xfrm>
              <a:prstGeom prst="rect">
                <a:avLst/>
              </a:prstGeom>
              <a:blipFill>
                <a:blip r:embed="rId4"/>
                <a:stretch>
                  <a:fillRect r="-3846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362740" y="1844824"/>
                <a:ext cx="4209260" cy="389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punto E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en el plano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s-CL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" y="1844824"/>
                <a:ext cx="4209260" cy="3890937"/>
              </a:xfrm>
              <a:prstGeom prst="rect">
                <a:avLst/>
              </a:prstGeom>
              <a:blipFill>
                <a:blip r:embed="rId5"/>
                <a:stretch>
                  <a:fillRect l="-2029" r="-21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10159AD-9439-4E5B-BD61-EB3AF2D09096}"/>
              </a:ext>
            </a:extLst>
          </p:cNvPr>
          <p:cNvCxnSpPr/>
          <p:nvPr/>
        </p:nvCxnSpPr>
        <p:spPr>
          <a:xfrm flipH="1" flipV="1">
            <a:off x="6300192" y="1897562"/>
            <a:ext cx="471211" cy="460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1004E9-9684-4FDA-863F-D49BC96E34DE}"/>
              </a:ext>
            </a:extLst>
          </p:cNvPr>
          <p:cNvSpPr txBox="1"/>
          <p:nvPr/>
        </p:nvSpPr>
        <p:spPr>
          <a:xfrm>
            <a:off x="6267399" y="3068960"/>
            <a:ext cx="65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L" dirty="0">
                <a:cs typeface="Times New Roman" panose="02020603050405020304" pitchFamily="18" charset="0"/>
              </a:rPr>
              <a:t>X</a:t>
            </a: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5968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Energía Cinética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19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4440000">
            <a:off x="4945481" y="3050606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580742" y="6021288"/>
            <a:ext cx="1623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400092" y="4833156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588224" y="2610904"/>
            <a:ext cx="898426" cy="3410384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19514550">
            <a:off x="6327260" y="1711167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059435" y="4355812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35" y="4355812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r="-11321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451817" y="6084004"/>
            <a:ext cx="56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524328" y="1196752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3102" y="3409730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44408" y="5723964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563491" y="241159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491" y="241159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7275459" y="2051556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59" y="2051556"/>
                <a:ext cx="320877" cy="402931"/>
              </a:xfrm>
              <a:prstGeom prst="rect">
                <a:avLst/>
              </a:prstGeom>
              <a:blipFill>
                <a:blip r:embed="rId4"/>
                <a:stretch>
                  <a:fillRect r="-3774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07504" y="1405605"/>
                <a:ext cx="5023581" cy="429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ox>
                                  <m:box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s-CL" sz="2800" b="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ox>
                            <m:box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:r>
                  <a:rPr lang="es-C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C.Traslación+E.C.Rotación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(*)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05605"/>
                <a:ext cx="5023581" cy="4293098"/>
              </a:xfrm>
              <a:prstGeom prst="rect">
                <a:avLst/>
              </a:prstGeom>
              <a:blipFill>
                <a:blip r:embed="rId5"/>
                <a:stretch>
                  <a:fillRect l="-1699" r="-1820" b="-24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84CD54-A097-4444-B087-0AA62E0533AB}"/>
              </a:ext>
            </a:extLst>
          </p:cNvPr>
          <p:cNvCxnSpPr>
            <a:cxnSpLocks/>
          </p:cNvCxnSpPr>
          <p:nvPr/>
        </p:nvCxnSpPr>
        <p:spPr>
          <a:xfrm flipH="1" flipV="1">
            <a:off x="6516216" y="2276871"/>
            <a:ext cx="1008113" cy="360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rotando respecto a un Eje Fijo, en el Centro de Masa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1988840"/>
                <a:ext cx="8538358" cy="4529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 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box>
                              <m:boxPr>
                                <m:ctrlPr>
                                  <a:rPr lang="es-C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box>
                          </m:e>
                        </m:nary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acc>
                      </m:e>
                    </m:nary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𝐶𝑜𝑛</m:t>
                      </m:r>
                      <m:r>
                        <a:rPr lang="es-C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88840"/>
                <a:ext cx="8538358" cy="4529445"/>
              </a:xfrm>
              <a:prstGeom prst="rect">
                <a:avLst/>
              </a:prstGeom>
              <a:blipFill>
                <a:blip r:embed="rId2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A30858-F0A0-4AE5-8D78-D8BFC1C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20</a:t>
            </a:fld>
            <a:endParaRPr lang="en-US" sz="10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044CE0-491B-40D2-95A2-5327796349B7}"/>
              </a:ext>
            </a:extLst>
          </p:cNvPr>
          <p:cNvSpPr/>
          <p:nvPr/>
        </p:nvSpPr>
        <p:spPr>
          <a:xfrm rot="-4440000">
            <a:off x="4630567" y="1863178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5FC0403-9986-4426-8AE5-2CD7F004806D}"/>
              </a:ext>
            </a:extLst>
          </p:cNvPr>
          <p:cNvCxnSpPr>
            <a:cxnSpLocks/>
          </p:cNvCxnSpPr>
          <p:nvPr/>
        </p:nvCxnSpPr>
        <p:spPr>
          <a:xfrm flipV="1">
            <a:off x="6136467" y="2691602"/>
            <a:ext cx="1603885" cy="215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EC6F5D6-583D-4C4E-8541-A7B23D1D7AA6}"/>
              </a:ext>
            </a:extLst>
          </p:cNvPr>
          <p:cNvCxnSpPr>
            <a:cxnSpLocks/>
          </p:cNvCxnSpPr>
          <p:nvPr/>
        </p:nvCxnSpPr>
        <p:spPr>
          <a:xfrm flipV="1">
            <a:off x="6657385" y="2691602"/>
            <a:ext cx="1081529" cy="89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D0F421-9F01-4944-9AFB-8DA3C88D93A1}"/>
              </a:ext>
            </a:extLst>
          </p:cNvPr>
          <p:cNvCxnSpPr>
            <a:cxnSpLocks/>
          </p:cNvCxnSpPr>
          <p:nvPr/>
        </p:nvCxnSpPr>
        <p:spPr>
          <a:xfrm flipV="1">
            <a:off x="6131272" y="2700536"/>
            <a:ext cx="551523" cy="2125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D62CCD-BD47-4075-837A-135951F32265}"/>
              </a:ext>
            </a:extLst>
          </p:cNvPr>
          <p:cNvSpPr txBox="1"/>
          <p:nvPr/>
        </p:nvSpPr>
        <p:spPr>
          <a:xfrm>
            <a:off x="7709041" y="2564904"/>
            <a:ext cx="53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4B298B-32DA-4300-829D-F6F632C95032}"/>
              </a:ext>
            </a:extLst>
          </p:cNvPr>
          <p:cNvSpPr txBox="1"/>
          <p:nvPr/>
        </p:nvSpPr>
        <p:spPr>
          <a:xfrm>
            <a:off x="6156176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A4FD3C-9B4E-4AD9-A129-E7736482B1DD}"/>
              </a:ext>
            </a:extLst>
          </p:cNvPr>
          <p:cNvSpPr txBox="1"/>
          <p:nvPr/>
        </p:nvSpPr>
        <p:spPr>
          <a:xfrm>
            <a:off x="5940152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E83466-F10A-4E70-BC3B-D6EBD963F326}"/>
                  </a:ext>
                </a:extLst>
              </p:cNvPr>
              <p:cNvSpPr txBox="1"/>
              <p:nvPr/>
            </p:nvSpPr>
            <p:spPr>
              <a:xfrm>
                <a:off x="6891158" y="2267580"/>
                <a:ext cx="633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E83466-F10A-4E70-BC3B-D6EBD963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58" y="2267580"/>
                <a:ext cx="633170" cy="369332"/>
              </a:xfrm>
              <a:prstGeom prst="rect">
                <a:avLst/>
              </a:prstGeom>
              <a:blipFill>
                <a:blip r:embed="rId2"/>
                <a:stretch>
                  <a:fillRect t="-22951" r="-163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48CBDA-8C32-41C2-B583-BD135D9E9637}"/>
                  </a:ext>
                </a:extLst>
              </p:cNvPr>
              <p:cNvSpPr txBox="1"/>
              <p:nvPr/>
            </p:nvSpPr>
            <p:spPr>
              <a:xfrm>
                <a:off x="6891158" y="3674141"/>
                <a:ext cx="63317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48CBDA-8C32-41C2-B583-BD135D9E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58" y="3674141"/>
                <a:ext cx="633170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53791BA-EC34-47CF-914E-13F0B580129E}"/>
                  </a:ext>
                </a:extLst>
              </p:cNvPr>
              <p:cNvSpPr txBox="1"/>
              <p:nvPr/>
            </p:nvSpPr>
            <p:spPr>
              <a:xfrm>
                <a:off x="5883046" y="3212976"/>
                <a:ext cx="63317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53791BA-EC34-47CF-914E-13F0B5801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46" y="3212976"/>
                <a:ext cx="633170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A7009BD-B9DE-474C-8E84-BB958C78ED1E}"/>
                  </a:ext>
                </a:extLst>
              </p:cNvPr>
              <p:cNvSpPr txBox="1"/>
              <p:nvPr/>
            </p:nvSpPr>
            <p:spPr>
              <a:xfrm>
                <a:off x="496605" y="218961"/>
                <a:ext cx="4572000" cy="5884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L" sz="2000" b="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L" sz="2000" b="1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ox>
                                <m:box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box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000" i="1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000" i="1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s-CL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L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es-CL" sz="2000" b="1" i="1">
                          <a:latin typeface="Cambria Math" panose="02040503050406030204" pitchFamily="18" charset="0"/>
                        </a:rPr>
                        <m:t>𝑴</m:t>
                      </m:r>
                      <m:sSubSup>
                        <m:sSubSup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  <m:sup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sSup>
                        <m:sSup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A7009BD-B9DE-474C-8E84-BB958C78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5" y="218961"/>
                <a:ext cx="4572000" cy="5884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Momento Angular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21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5106474" y="360336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228184" y="6093296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040052" y="490516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228184" y="3789040"/>
            <a:ext cx="2592288" cy="2304256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20302328">
            <a:off x="6797638" y="2395668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779515" y="4643844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515" y="4643844"/>
                <a:ext cx="320877" cy="402931"/>
              </a:xfrm>
              <a:prstGeom prst="rect">
                <a:avLst/>
              </a:prstGeom>
              <a:blipFill>
                <a:blip r:embed="rId2"/>
                <a:stretch>
                  <a:fillRect r="-11321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995539" y="1743199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2833666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316416" y="5579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8571603" y="385175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603" y="385175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302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8682977" y="3212976"/>
                <a:ext cx="13749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77" y="3212976"/>
                <a:ext cx="137495" cy="402931"/>
              </a:xfrm>
              <a:prstGeom prst="rect">
                <a:avLst/>
              </a:prstGeom>
              <a:blipFill>
                <a:blip r:embed="rId4"/>
                <a:stretch>
                  <a:fillRect l="-8696" r="-121739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79512" y="1124744"/>
                <a:ext cx="7720699" cy="535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con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20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𝐶𝑀</m:t>
                                        </m:r>
                                      </m:sub>
                                    </m:s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𝐶𝑀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4744"/>
                <a:ext cx="7720699" cy="5357236"/>
              </a:xfrm>
              <a:prstGeom prst="rect">
                <a:avLst/>
              </a:prstGeom>
              <a:blipFill>
                <a:blip r:embed="rId5"/>
                <a:stretch>
                  <a:fillRect l="-1026" b="-119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DEF9347-9F1F-44AD-962C-A44BD96B0F60}"/>
              </a:ext>
            </a:extLst>
          </p:cNvPr>
          <p:cNvCxnSpPr/>
          <p:nvPr/>
        </p:nvCxnSpPr>
        <p:spPr>
          <a:xfrm flipH="1" flipV="1">
            <a:off x="8349261" y="3328431"/>
            <a:ext cx="471211" cy="460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86849D3-6B2D-4AEF-A7B1-965B89975E2A}"/>
              </a:ext>
            </a:extLst>
          </p:cNvPr>
          <p:cNvSpPr txBox="1"/>
          <p:nvPr/>
        </p:nvSpPr>
        <p:spPr>
          <a:xfrm>
            <a:off x="7099665" y="3933056"/>
            <a:ext cx="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s-CL" dirty="0"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61CC6D-2966-4407-AFEF-8D30AAED582D}"/>
              </a:ext>
            </a:extLst>
          </p:cNvPr>
          <p:cNvCxnSpPr/>
          <p:nvPr/>
        </p:nvCxnSpPr>
        <p:spPr>
          <a:xfrm flipH="1">
            <a:off x="6228184" y="4437112"/>
            <a:ext cx="1008112" cy="16561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524F4EA-5759-469E-9EED-39DF331EAC68}"/>
              </a:ext>
            </a:extLst>
          </p:cNvPr>
          <p:cNvCxnSpPr>
            <a:cxnSpLocks/>
          </p:cNvCxnSpPr>
          <p:nvPr/>
        </p:nvCxnSpPr>
        <p:spPr>
          <a:xfrm flipH="1">
            <a:off x="7236296" y="3789039"/>
            <a:ext cx="1584176" cy="5760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B84CB7-A208-4295-B572-B13B6B0FD434}"/>
                  </a:ext>
                </a:extLst>
              </p:cNvPr>
              <p:cNvSpPr txBox="1"/>
              <p:nvPr/>
            </p:nvSpPr>
            <p:spPr>
              <a:xfrm>
                <a:off x="6444208" y="4610245"/>
                <a:ext cx="400072" cy="4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B84CB7-A208-4295-B572-B13B6B0FD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610245"/>
                <a:ext cx="400072" cy="413007"/>
              </a:xfrm>
              <a:prstGeom prst="rect">
                <a:avLst/>
              </a:prstGeom>
              <a:blipFill>
                <a:blip r:embed="rId6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969B8-6B13-410C-98F2-AA5FE7D93E08}"/>
                  </a:ext>
                </a:extLst>
              </p:cNvPr>
              <p:cNvSpPr txBox="1"/>
              <p:nvPr/>
            </p:nvSpPr>
            <p:spPr>
              <a:xfrm>
                <a:off x="7818881" y="3717032"/>
                <a:ext cx="37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969B8-6B13-410C-98F2-AA5FE7D9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81" y="3717032"/>
                <a:ext cx="371391" cy="369332"/>
              </a:xfrm>
              <a:prstGeom prst="rect">
                <a:avLst/>
              </a:prstGeom>
              <a:blipFill>
                <a:blip r:embed="rId7"/>
                <a:stretch>
                  <a:fillRect t="-21667" r="-21311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6CC4C9-D83C-414C-8A33-8EA5E735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Torque o Momento de Fuerza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2F9A53A-986F-4A6F-BB2C-58BB480F2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22</a:t>
            </a:fld>
            <a:endParaRPr lang="en-US" sz="1000" dirty="0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D22260F8-C1E9-418B-9C06-00647603A2FB}"/>
              </a:ext>
            </a:extLst>
          </p:cNvPr>
          <p:cNvSpPr/>
          <p:nvPr/>
        </p:nvSpPr>
        <p:spPr>
          <a:xfrm rot="1800000" flipV="1">
            <a:off x="5153939" y="3038785"/>
            <a:ext cx="3460465" cy="2615593"/>
          </a:xfrm>
          <a:prstGeom prst="cube">
            <a:avLst>
              <a:gd name="adj" fmla="val 58983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D0B85C-E27D-4F73-BD13-3A0CD402516C}"/>
              </a:ext>
            </a:extLst>
          </p:cNvPr>
          <p:cNvCxnSpPr>
            <a:cxnSpLocks/>
          </p:cNvCxnSpPr>
          <p:nvPr/>
        </p:nvCxnSpPr>
        <p:spPr>
          <a:xfrm rot="1800000">
            <a:off x="5051591" y="3597480"/>
            <a:ext cx="1440160" cy="144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A88839F-41AF-4F14-9183-42B8EB2E2FBE}"/>
              </a:ext>
            </a:extLst>
          </p:cNvPr>
          <p:cNvCxnSpPr>
            <a:cxnSpLocks/>
          </p:cNvCxnSpPr>
          <p:nvPr/>
        </p:nvCxnSpPr>
        <p:spPr>
          <a:xfrm rot="1800000">
            <a:off x="5360021" y="3768436"/>
            <a:ext cx="19338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C0F58A8-6EDE-4955-B0A1-D1066F25E7FD}"/>
              </a:ext>
            </a:extLst>
          </p:cNvPr>
          <p:cNvCxnSpPr>
            <a:cxnSpLocks/>
          </p:cNvCxnSpPr>
          <p:nvPr/>
        </p:nvCxnSpPr>
        <p:spPr>
          <a:xfrm rot="1800000" flipH="1" flipV="1">
            <a:off x="5738225" y="2284103"/>
            <a:ext cx="43108" cy="1127888"/>
          </a:xfrm>
          <a:prstGeom prst="straightConnector1">
            <a:avLst/>
          </a:prstGeom>
          <a:ln w="38100">
            <a:solidFill>
              <a:schemeClr val="tx1">
                <a:alpha val="78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33354A-C3A4-44B6-85BD-D6EC271F4CF8}"/>
              </a:ext>
            </a:extLst>
          </p:cNvPr>
          <p:cNvSpPr txBox="1"/>
          <p:nvPr/>
        </p:nvSpPr>
        <p:spPr>
          <a:xfrm>
            <a:off x="5089580" y="3068960"/>
            <a:ext cx="5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/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Plano definido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s-CL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9B0D595-F16A-410F-9757-B46815711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93174">
                <a:off x="5824192" y="4887702"/>
                <a:ext cx="1659524" cy="272220"/>
              </a:xfrm>
              <a:prstGeom prst="rect">
                <a:avLst/>
              </a:prstGeom>
              <a:blipFill>
                <a:blip r:embed="rId3"/>
                <a:stretch>
                  <a:fillRect l="-4186" r="-7907" b="-512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/>
              <p:nvPr/>
            </p:nvSpPr>
            <p:spPr>
              <a:xfrm>
                <a:off x="5580112" y="1700808"/>
                <a:ext cx="1789937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077B71-6C28-42B7-9994-158710191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700808"/>
                <a:ext cx="1789937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/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CD23505-765F-4EC6-9BEE-90BF61070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0" y="3265820"/>
                <a:ext cx="423198" cy="5754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/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180B7CC-7512-4199-9E58-8C82D1A2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930" y="4207841"/>
                <a:ext cx="42319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o 5">
            <a:extLst>
              <a:ext uri="{FF2B5EF4-FFF2-40B4-BE49-F238E27FC236}">
                <a16:creationId xmlns:a16="http://schemas.microsoft.com/office/drawing/2014/main" id="{4F8DB921-5B4D-483B-81E2-244281188B47}"/>
              </a:ext>
            </a:extLst>
          </p:cNvPr>
          <p:cNvSpPr/>
          <p:nvPr/>
        </p:nvSpPr>
        <p:spPr>
          <a:xfrm flipV="1">
            <a:off x="5148064" y="3222755"/>
            <a:ext cx="1138604" cy="998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F3A8883-0571-4805-96CB-9E4CBF673924}"/>
                  </a:ext>
                </a:extLst>
              </p:cNvPr>
              <p:cNvSpPr txBox="1"/>
              <p:nvPr/>
            </p:nvSpPr>
            <p:spPr>
              <a:xfrm>
                <a:off x="5712972" y="3573016"/>
                <a:ext cx="227180" cy="475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EF3A8883-0571-4805-96CB-9E4CBF67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72" y="3573016"/>
                <a:ext cx="227180" cy="475655"/>
              </a:xfrm>
              <a:prstGeom prst="rect">
                <a:avLst/>
              </a:prstGeom>
              <a:blipFill>
                <a:blip r:embed="rId7"/>
                <a:stretch>
                  <a:fillRect r="-2162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Multiplicación de Vectores (Producto Cruz) | Física mecanica">
            <a:extLst>
              <a:ext uri="{FF2B5EF4-FFF2-40B4-BE49-F238E27FC236}">
                <a16:creationId xmlns:a16="http://schemas.microsoft.com/office/drawing/2014/main" id="{8705AC4A-F8BC-4259-910B-641D40D7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2745315" cy="309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DD34B45-FE1F-40CA-9CC8-9072D4AA4BDD}"/>
                  </a:ext>
                </a:extLst>
              </p:cNvPr>
              <p:cNvSpPr txBox="1"/>
              <p:nvPr/>
            </p:nvSpPr>
            <p:spPr>
              <a:xfrm>
                <a:off x="2207620" y="3976306"/>
                <a:ext cx="357483" cy="4324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DD34B45-FE1F-40CA-9CC8-9072D4AA4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20" y="3976306"/>
                <a:ext cx="357483" cy="432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336F8D1-915E-45A7-8596-415D53636EED}"/>
                  </a:ext>
                </a:extLst>
              </p:cNvPr>
              <p:cNvSpPr txBox="1"/>
              <p:nvPr/>
            </p:nvSpPr>
            <p:spPr>
              <a:xfrm>
                <a:off x="827584" y="2257765"/>
                <a:ext cx="1070786" cy="5231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336F8D1-915E-45A7-8596-415D5363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257765"/>
                <a:ext cx="1070786" cy="523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AD11BA1-6A87-4B3A-A956-94D157367352}"/>
                  </a:ext>
                </a:extLst>
              </p:cNvPr>
              <p:cNvSpPr txBox="1"/>
              <p:nvPr/>
            </p:nvSpPr>
            <p:spPr>
              <a:xfrm>
                <a:off x="2486325" y="2348880"/>
                <a:ext cx="357483" cy="5754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AD11BA1-6A87-4B3A-A956-94D157367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325" y="2348880"/>
                <a:ext cx="357483" cy="575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7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3F72AB-01C4-42AB-8364-5C4D8BC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23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/>
              <p:nvPr/>
            </p:nvSpPr>
            <p:spPr>
              <a:xfrm>
                <a:off x="899592" y="836712"/>
                <a:ext cx="4176464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El sólido de la figura puede girar respecto al punto E. Si todas las fuerzas mostradas son de igual magnitud (F=6,0[N]), determinar el torque resultante.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Todos los vectores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están en plano XY: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⊥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𝑝𝑙𝑎𝑛𝑜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𝑋𝑌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: ±</m:t>
                      </m:r>
                      <m:acc>
                        <m:accPr>
                          <m:chr m:val="̂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sz="2400" dirty="0"/>
              </a:p>
              <a:p>
                <a:pPr algn="just"/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6712"/>
                <a:ext cx="4176464" cy="5741508"/>
              </a:xfrm>
              <a:prstGeom prst="rect">
                <a:avLst/>
              </a:prstGeom>
              <a:blipFill>
                <a:blip r:embed="rId2"/>
                <a:stretch>
                  <a:fillRect l="-2336" t="-849" r="-21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superiores, una redondeada y la otra cortada 8">
            <a:extLst>
              <a:ext uri="{FF2B5EF4-FFF2-40B4-BE49-F238E27FC236}">
                <a16:creationId xmlns:a16="http://schemas.microsoft.com/office/drawing/2014/main" id="{E02B2138-8310-4DEA-9198-55AB42C247DE}"/>
              </a:ext>
            </a:extLst>
          </p:cNvPr>
          <p:cNvSpPr/>
          <p:nvPr/>
        </p:nvSpPr>
        <p:spPr>
          <a:xfrm>
            <a:off x="6084168" y="1124744"/>
            <a:ext cx="2431182" cy="2088232"/>
          </a:xfrm>
          <a:prstGeom prst="snipRoundRect">
            <a:avLst/>
          </a:prstGeom>
          <a:pattFill prst="lg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18F4A0-9017-4D63-A8E0-E5BC9305A338}"/>
              </a:ext>
            </a:extLst>
          </p:cNvPr>
          <p:cNvCxnSpPr/>
          <p:nvPr/>
        </p:nvCxnSpPr>
        <p:spPr>
          <a:xfrm>
            <a:off x="6012160" y="2708920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B50BE0-9AEB-4E1B-A9E1-7A3CBCEE5E4B}"/>
              </a:ext>
            </a:extLst>
          </p:cNvPr>
          <p:cNvCxnSpPr>
            <a:cxnSpLocks/>
          </p:cNvCxnSpPr>
          <p:nvPr/>
        </p:nvCxnSpPr>
        <p:spPr>
          <a:xfrm rot="16200000">
            <a:off x="5419352" y="1969202"/>
            <a:ext cx="2553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12E03A-4D7C-4164-A252-D06B4C9DE564}"/>
              </a:ext>
            </a:extLst>
          </p:cNvPr>
          <p:cNvCxnSpPr/>
          <p:nvPr/>
        </p:nvCxnSpPr>
        <p:spPr>
          <a:xfrm>
            <a:off x="7142909" y="2132856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97D62B-0369-4FEA-A68E-8026923EC081}"/>
              </a:ext>
            </a:extLst>
          </p:cNvPr>
          <p:cNvCxnSpPr/>
          <p:nvPr/>
        </p:nvCxnSpPr>
        <p:spPr>
          <a:xfrm>
            <a:off x="7116030" y="1556792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89A2C9C-6C01-4BBC-B2BC-42D348A8487D}"/>
              </a:ext>
            </a:extLst>
          </p:cNvPr>
          <p:cNvCxnSpPr>
            <a:cxnSpLocks/>
          </p:cNvCxnSpPr>
          <p:nvPr/>
        </p:nvCxnSpPr>
        <p:spPr>
          <a:xfrm rot="16200000">
            <a:off x="7741917" y="2323566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497FDC9-EAA0-4CEA-B9E0-D898F613F65E}"/>
              </a:ext>
            </a:extLst>
          </p:cNvPr>
          <p:cNvCxnSpPr>
            <a:cxnSpLocks/>
          </p:cNvCxnSpPr>
          <p:nvPr/>
        </p:nvCxnSpPr>
        <p:spPr>
          <a:xfrm rot="5400000">
            <a:off x="6757555" y="2827622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2ACBC-8FAD-4AAD-996D-68BF23FABFAF}"/>
              </a:ext>
            </a:extLst>
          </p:cNvPr>
          <p:cNvSpPr txBox="1"/>
          <p:nvPr/>
        </p:nvSpPr>
        <p:spPr>
          <a:xfrm>
            <a:off x="7401351" y="1124744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928A01-2DFD-47F1-BA97-186122926C4A}"/>
              </a:ext>
            </a:extLst>
          </p:cNvPr>
          <p:cNvSpPr txBox="1"/>
          <p:nvPr/>
        </p:nvSpPr>
        <p:spPr>
          <a:xfrm>
            <a:off x="7308304" y="1700808"/>
            <a:ext cx="5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CB0567E-209B-4FAF-8733-DB6601123AE8}"/>
              </a:ext>
            </a:extLst>
          </p:cNvPr>
          <p:cNvSpPr txBox="1"/>
          <p:nvPr/>
        </p:nvSpPr>
        <p:spPr>
          <a:xfrm>
            <a:off x="8193439" y="198884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₃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40FB5E-92E6-441B-BA6E-0458D35EFADE}"/>
              </a:ext>
            </a:extLst>
          </p:cNvPr>
          <p:cNvSpPr txBox="1"/>
          <p:nvPr/>
        </p:nvSpPr>
        <p:spPr>
          <a:xfrm>
            <a:off x="7265719" y="270892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F₄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CC23C-3242-4586-8D0E-A369F52F26EF}"/>
              </a:ext>
            </a:extLst>
          </p:cNvPr>
          <p:cNvSpPr txBox="1"/>
          <p:nvPr/>
        </p:nvSpPr>
        <p:spPr>
          <a:xfrm>
            <a:off x="6210795" y="692696"/>
            <a:ext cx="7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Y[m]</a:t>
            </a:r>
            <a:endParaRPr lang="es-CL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C3E04B-272C-4AB2-87FF-7A2A8ABA7DFA}"/>
              </a:ext>
            </a:extLst>
          </p:cNvPr>
          <p:cNvSpPr txBox="1"/>
          <p:nvPr/>
        </p:nvSpPr>
        <p:spPr>
          <a:xfrm>
            <a:off x="8479556" y="2852936"/>
            <a:ext cx="628948" cy="36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X[m]</a:t>
            </a:r>
            <a:endParaRPr lang="es-CL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5D0BE8-0999-4E74-8C76-571EA9A34912}"/>
              </a:ext>
            </a:extLst>
          </p:cNvPr>
          <p:cNvSpPr txBox="1"/>
          <p:nvPr/>
        </p:nvSpPr>
        <p:spPr>
          <a:xfrm>
            <a:off x="6444208" y="192612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4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45C480-DEA1-483E-87D5-3C5D895719C6}"/>
              </a:ext>
            </a:extLst>
          </p:cNvPr>
          <p:cNvSpPr txBox="1"/>
          <p:nvPr/>
        </p:nvSpPr>
        <p:spPr>
          <a:xfrm>
            <a:off x="6444208" y="220486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605D3C-67B7-4141-AD06-24A9CC628CC5}"/>
              </a:ext>
            </a:extLst>
          </p:cNvPr>
          <p:cNvSpPr txBox="1"/>
          <p:nvPr/>
        </p:nvSpPr>
        <p:spPr>
          <a:xfrm>
            <a:off x="6444208" y="1372706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7653913-8D2B-44DD-ADD2-5089D04994CB}"/>
              </a:ext>
            </a:extLst>
          </p:cNvPr>
          <p:cNvSpPr txBox="1"/>
          <p:nvPr/>
        </p:nvSpPr>
        <p:spPr>
          <a:xfrm>
            <a:off x="6347692" y="2756420"/>
            <a:ext cx="319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/>
              <a:t>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390F59-2081-4406-97EC-213C6490F097}"/>
              </a:ext>
            </a:extLst>
          </p:cNvPr>
          <p:cNvSpPr txBox="1"/>
          <p:nvPr/>
        </p:nvSpPr>
        <p:spPr>
          <a:xfrm>
            <a:off x="7918320" y="3316922"/>
            <a:ext cx="47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0B87F5A-06C1-465C-9534-4D37BB8544FC}"/>
                  </a:ext>
                </a:extLst>
              </p:cNvPr>
              <p:cNvSpPr txBox="1"/>
              <p:nvPr/>
            </p:nvSpPr>
            <p:spPr>
              <a:xfrm>
                <a:off x="5601896" y="3861048"/>
                <a:ext cx="2354480" cy="2253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b="0" dirty="0">
                  <a:solidFill>
                    <a:srgbClr val="0000CC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s-CL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0B87F5A-06C1-465C-9534-4D37BB854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96" y="3861048"/>
                <a:ext cx="2354480" cy="2253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o 3">
            <a:extLst>
              <a:ext uri="{FF2B5EF4-FFF2-40B4-BE49-F238E27FC236}">
                <a16:creationId xmlns:a16="http://schemas.microsoft.com/office/drawing/2014/main" id="{5AC5D988-F44C-4C2C-A0F0-6F0E390F6943}"/>
              </a:ext>
            </a:extLst>
          </p:cNvPr>
          <p:cNvSpPr/>
          <p:nvPr/>
        </p:nvSpPr>
        <p:spPr>
          <a:xfrm>
            <a:off x="7308603" y="4077072"/>
            <a:ext cx="431749" cy="369333"/>
          </a:xfrm>
          <a:prstGeom prst="arc">
            <a:avLst>
              <a:gd name="adj1" fmla="val 11651241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Arco 27">
            <a:extLst>
              <a:ext uri="{FF2B5EF4-FFF2-40B4-BE49-F238E27FC236}">
                <a16:creationId xmlns:a16="http://schemas.microsoft.com/office/drawing/2014/main" id="{2826D2FA-BE68-46F4-AE64-2AFA377B5A68}"/>
              </a:ext>
            </a:extLst>
          </p:cNvPr>
          <p:cNvSpPr/>
          <p:nvPr/>
        </p:nvSpPr>
        <p:spPr>
          <a:xfrm>
            <a:off x="7236296" y="5075891"/>
            <a:ext cx="431749" cy="369333"/>
          </a:xfrm>
          <a:prstGeom prst="arc">
            <a:avLst>
              <a:gd name="adj1" fmla="val 1279358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7E397CF5-95BA-46DD-98D8-A9B8978CB094}"/>
              </a:ext>
            </a:extLst>
          </p:cNvPr>
          <p:cNvSpPr/>
          <p:nvPr/>
        </p:nvSpPr>
        <p:spPr>
          <a:xfrm rot="19541740">
            <a:off x="7242077" y="4571835"/>
            <a:ext cx="431749" cy="369333"/>
          </a:xfrm>
          <a:prstGeom prst="arc">
            <a:avLst>
              <a:gd name="adj1" fmla="val 16200000"/>
              <a:gd name="adj2" fmla="val 37366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75AE920C-64AA-4998-9837-27ED7DA76ED7}"/>
              </a:ext>
            </a:extLst>
          </p:cNvPr>
          <p:cNvSpPr/>
          <p:nvPr/>
        </p:nvSpPr>
        <p:spPr>
          <a:xfrm rot="19541740">
            <a:off x="7230814" y="5418396"/>
            <a:ext cx="431749" cy="369333"/>
          </a:xfrm>
          <a:prstGeom prst="arc">
            <a:avLst>
              <a:gd name="adj1" fmla="val 16200000"/>
              <a:gd name="adj2" fmla="val 37366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5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F3F72AB-01C4-42AB-8364-5C4D8BC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24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/>
              <p:nvPr/>
            </p:nvSpPr>
            <p:spPr>
              <a:xfrm>
                <a:off x="251520" y="836712"/>
                <a:ext cx="4968552" cy="5721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Ejemplo: El sólido de la figura puede girar respecto al punto E. Si todas las fuerzas mostradas son de igual magnitud (F=6,0[N]), determinar el torque resultante.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=?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127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127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</m:t>
                      </m:r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acc>
                        <m:accPr>
                          <m:chr m:val="̂"/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+6</m:t>
                      </m:r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acc>
                        <m:accPr>
                          <m:chr m:val="̂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acc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+6</m:t>
                          </m:r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18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24</m:t>
                                      </m:r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  <m:acc>
                            <m:accPr>
                              <m:chr m:val="̂"/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18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r>
                        <a:rPr lang="es-CL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=56,4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4E37576-9256-43EE-94CF-F4F91FF6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36712"/>
                <a:ext cx="4968552" cy="5721566"/>
              </a:xfrm>
              <a:prstGeom prst="rect">
                <a:avLst/>
              </a:prstGeom>
              <a:blipFill>
                <a:blip r:embed="rId2"/>
                <a:stretch>
                  <a:fillRect l="-1840" t="-852" r="-1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: esquinas superiores, una redondeada y la otra cortada 8">
            <a:extLst>
              <a:ext uri="{FF2B5EF4-FFF2-40B4-BE49-F238E27FC236}">
                <a16:creationId xmlns:a16="http://schemas.microsoft.com/office/drawing/2014/main" id="{E02B2138-8310-4DEA-9198-55AB42C247DE}"/>
              </a:ext>
            </a:extLst>
          </p:cNvPr>
          <p:cNvSpPr/>
          <p:nvPr/>
        </p:nvSpPr>
        <p:spPr>
          <a:xfrm>
            <a:off x="6084168" y="1160748"/>
            <a:ext cx="2431182" cy="2088232"/>
          </a:xfrm>
          <a:prstGeom prst="snipRoundRect">
            <a:avLst/>
          </a:prstGeom>
          <a:pattFill prst="lg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918F4A0-9017-4D63-A8E0-E5BC9305A338}"/>
              </a:ext>
            </a:extLst>
          </p:cNvPr>
          <p:cNvCxnSpPr/>
          <p:nvPr/>
        </p:nvCxnSpPr>
        <p:spPr>
          <a:xfrm>
            <a:off x="6012160" y="2708920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0B50BE0-9AEB-4E1B-A9E1-7A3CBCEE5E4B}"/>
              </a:ext>
            </a:extLst>
          </p:cNvPr>
          <p:cNvCxnSpPr>
            <a:cxnSpLocks/>
          </p:cNvCxnSpPr>
          <p:nvPr/>
        </p:nvCxnSpPr>
        <p:spPr>
          <a:xfrm rot="16200000">
            <a:off x="5419352" y="1969202"/>
            <a:ext cx="2553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12E03A-4D7C-4164-A252-D06B4C9DE564}"/>
              </a:ext>
            </a:extLst>
          </p:cNvPr>
          <p:cNvCxnSpPr>
            <a:cxnSpLocks/>
          </p:cNvCxnSpPr>
          <p:nvPr/>
        </p:nvCxnSpPr>
        <p:spPr>
          <a:xfrm rot="2700000">
            <a:off x="7154405" y="2420461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C97D62B-0369-4FEA-A68E-8026923EC081}"/>
              </a:ext>
            </a:extLst>
          </p:cNvPr>
          <p:cNvCxnSpPr>
            <a:cxnSpLocks/>
          </p:cNvCxnSpPr>
          <p:nvPr/>
        </p:nvCxnSpPr>
        <p:spPr>
          <a:xfrm rot="3180000">
            <a:off x="7208348" y="1701225"/>
            <a:ext cx="81346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3A2ACBC-8FAD-4AAD-996D-68BF23FABFAF}"/>
              </a:ext>
            </a:extLst>
          </p:cNvPr>
          <p:cNvSpPr txBox="1"/>
          <p:nvPr/>
        </p:nvSpPr>
        <p:spPr>
          <a:xfrm>
            <a:off x="7596336" y="1268760"/>
            <a:ext cx="48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₁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8928A01-2DFD-47F1-BA97-186122926C4A}"/>
              </a:ext>
            </a:extLst>
          </p:cNvPr>
          <p:cNvSpPr txBox="1"/>
          <p:nvPr/>
        </p:nvSpPr>
        <p:spPr>
          <a:xfrm>
            <a:off x="7524328" y="2060848"/>
            <a:ext cx="5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FF0000"/>
                </a:solidFill>
              </a:rPr>
              <a:t>F</a:t>
            </a:r>
            <a:r>
              <a:rPr lang="es-CL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₂</a:t>
            </a:r>
            <a:endParaRPr lang="es-CL" sz="2400" dirty="0">
              <a:solidFill>
                <a:srgbClr val="FF000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5CC23C-3242-4586-8D0E-A369F52F26EF}"/>
              </a:ext>
            </a:extLst>
          </p:cNvPr>
          <p:cNvSpPr txBox="1"/>
          <p:nvPr/>
        </p:nvSpPr>
        <p:spPr>
          <a:xfrm>
            <a:off x="6210795" y="692696"/>
            <a:ext cx="7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Y[m]</a:t>
            </a:r>
            <a:endParaRPr lang="es-CL" sz="2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C3E04B-272C-4AB2-87FF-7A2A8ABA7DFA}"/>
              </a:ext>
            </a:extLst>
          </p:cNvPr>
          <p:cNvSpPr txBox="1"/>
          <p:nvPr/>
        </p:nvSpPr>
        <p:spPr>
          <a:xfrm>
            <a:off x="8479556" y="2852936"/>
            <a:ext cx="628948" cy="368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X[m]</a:t>
            </a:r>
            <a:endParaRPr lang="es-CL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5D0BE8-0999-4E74-8C76-571EA9A34912}"/>
              </a:ext>
            </a:extLst>
          </p:cNvPr>
          <p:cNvSpPr txBox="1"/>
          <p:nvPr/>
        </p:nvSpPr>
        <p:spPr>
          <a:xfrm>
            <a:off x="6444208" y="1772816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645C480-DEA1-483E-87D5-3C5D895719C6}"/>
              </a:ext>
            </a:extLst>
          </p:cNvPr>
          <p:cNvSpPr txBox="1"/>
          <p:nvPr/>
        </p:nvSpPr>
        <p:spPr>
          <a:xfrm>
            <a:off x="6444208" y="2204864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2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605D3C-67B7-4141-AD06-24A9CC628CC5}"/>
              </a:ext>
            </a:extLst>
          </p:cNvPr>
          <p:cNvSpPr txBox="1"/>
          <p:nvPr/>
        </p:nvSpPr>
        <p:spPr>
          <a:xfrm>
            <a:off x="7714766" y="2740858"/>
            <a:ext cx="26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8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7653913-8D2B-44DD-ADD2-5089D04994CB}"/>
              </a:ext>
            </a:extLst>
          </p:cNvPr>
          <p:cNvSpPr txBox="1"/>
          <p:nvPr/>
        </p:nvSpPr>
        <p:spPr>
          <a:xfrm>
            <a:off x="6347692" y="2756420"/>
            <a:ext cx="3194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b="1" dirty="0"/>
              <a:t>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B390F59-2081-4406-97EC-213C6490F097}"/>
              </a:ext>
            </a:extLst>
          </p:cNvPr>
          <p:cNvSpPr txBox="1"/>
          <p:nvPr/>
        </p:nvSpPr>
        <p:spPr>
          <a:xfrm>
            <a:off x="7918320" y="3316922"/>
            <a:ext cx="470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BA60F2-D1FA-4109-9447-8530E70926B2}"/>
                  </a:ext>
                </a:extLst>
              </p:cNvPr>
              <p:cNvSpPr txBox="1"/>
              <p:nvPr/>
            </p:nvSpPr>
            <p:spPr>
              <a:xfrm>
                <a:off x="5220072" y="3823364"/>
                <a:ext cx="3600400" cy="126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Otra forma: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−18</m:t>
                                        </m:r>
                                      </m:num>
                                      <m:den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box>
                                  <m:box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24</m:t>
                                        </m:r>
                                      </m:num>
                                      <m:den>
                                        <m:r>
                                          <a:rPr lang="es-CL" b="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56,4</m:t>
                      </m:r>
                      <m:acc>
                        <m:accPr>
                          <m:chr m:val="̂"/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3BA60F2-D1FA-4109-9447-8530E709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823364"/>
                <a:ext cx="3600400" cy="1261820"/>
              </a:xfrm>
              <a:prstGeom prst="rect">
                <a:avLst/>
              </a:prstGeom>
              <a:blipFill>
                <a:blip r:embed="rId3"/>
                <a:stretch>
                  <a:fillRect l="-1354" t="-24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312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1026F3-0081-4A42-9160-E9D8C88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Traslación y Rotación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𝐸𝑋𝑇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21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7B6820-319F-4625-94B3-2B86AC1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25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𝑟𝑎𝑑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i="1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i="1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solidFill>
                                              <a:srgbClr val="DA4444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solidFill>
                                              <a:srgbClr val="DA444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𝐸𝑋𝑇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s-CL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  <a:blipFill>
                <a:blip r:embed="rId3"/>
                <a:stretch>
                  <a:fillRect l="-2632" t="-2521" r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FCF487-31B5-46DB-A913-BF4C6A4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2°Ley de Newton para el movimiento de rotación de una partícula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5CD4B-DFA8-4C7C-BDF9-F3A2412D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26</a:t>
            </a:fld>
            <a:endParaRPr lang="en-US" sz="1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B050F-9746-4452-8C5F-2D19FDF1E7EA}"/>
              </a:ext>
            </a:extLst>
          </p:cNvPr>
          <p:cNvSpPr/>
          <p:nvPr/>
        </p:nvSpPr>
        <p:spPr>
          <a:xfrm>
            <a:off x="5220072" y="2132856"/>
            <a:ext cx="3024336" cy="3960000"/>
          </a:xfrm>
          <a:prstGeom prst="ellipse">
            <a:avLst/>
          </a:prstGeom>
          <a:gradFill flip="none" rotWithShape="1">
            <a:gsLst>
              <a:gs pos="85000">
                <a:schemeClr val="accent5">
                  <a:lumMod val="67000"/>
                </a:schemeClr>
              </a:gs>
              <a:gs pos="40446">
                <a:srgbClr val="5E9CD4"/>
              </a:gs>
              <a:gs pos="61000">
                <a:schemeClr val="accent5">
                  <a:lumMod val="97000"/>
                  <a:lumOff val="3000"/>
                </a:schemeClr>
              </a:gs>
              <a:gs pos="6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49C6E7-BB3A-41EB-9CDB-6DAB4F258771}"/>
              </a:ext>
            </a:extLst>
          </p:cNvPr>
          <p:cNvSpPr/>
          <p:nvPr/>
        </p:nvSpPr>
        <p:spPr>
          <a:xfrm>
            <a:off x="5292080" y="4149080"/>
            <a:ext cx="2880000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6B1DD3-4372-42D3-A29D-484FE380FD83}"/>
              </a:ext>
            </a:extLst>
          </p:cNvPr>
          <p:cNvSpPr/>
          <p:nvPr/>
        </p:nvSpPr>
        <p:spPr>
          <a:xfrm>
            <a:off x="5724128" y="4301480"/>
            <a:ext cx="2087936" cy="61378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33859B-2426-4E29-81EF-8A9A3D146C6F}"/>
              </a:ext>
            </a:extLst>
          </p:cNvPr>
          <p:cNvSpPr/>
          <p:nvPr/>
        </p:nvSpPr>
        <p:spPr>
          <a:xfrm>
            <a:off x="7391828" y="429309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2D36BE8-C2D2-4761-B71D-0AB18EFDE2C3}"/>
              </a:ext>
            </a:extLst>
          </p:cNvPr>
          <p:cNvCxnSpPr>
            <a:cxnSpLocks/>
          </p:cNvCxnSpPr>
          <p:nvPr/>
        </p:nvCxnSpPr>
        <p:spPr>
          <a:xfrm flipV="1">
            <a:off x="6732240" y="4436354"/>
            <a:ext cx="650323" cy="2165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BC5486-7659-4838-ADA4-C30A4516E5A5}"/>
              </a:ext>
            </a:extLst>
          </p:cNvPr>
          <p:cNvCxnSpPr/>
          <p:nvPr/>
        </p:nvCxnSpPr>
        <p:spPr>
          <a:xfrm>
            <a:off x="6720365" y="1690689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5529F42-701D-49FE-9138-B88F21D1DDF6}"/>
              </a:ext>
            </a:extLst>
          </p:cNvPr>
          <p:cNvCxnSpPr>
            <a:cxnSpLocks/>
          </p:cNvCxnSpPr>
          <p:nvPr/>
        </p:nvCxnSpPr>
        <p:spPr>
          <a:xfrm flipV="1">
            <a:off x="5064181" y="4651139"/>
            <a:ext cx="3312368" cy="1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/>
              <p:nvPr/>
            </p:nvSpPr>
            <p:spPr>
              <a:xfrm>
                <a:off x="107504" y="1844824"/>
                <a:ext cx="5868297" cy="477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sólido rígido y la partícula “i” giran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al eje Z. Si “i” gira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a,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entonces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todo el sólido rígido que gira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𝑒𝑥𝑡</m:t>
                                  </m:r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1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44824"/>
                <a:ext cx="5868297" cy="4777655"/>
              </a:xfrm>
              <a:prstGeom prst="rect">
                <a:avLst/>
              </a:prstGeom>
              <a:blipFill>
                <a:blip r:embed="rId3"/>
                <a:stretch>
                  <a:fillRect l="-4470" t="-8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20C943F-42B5-4704-87BC-CDA9F52BB019}"/>
              </a:ext>
            </a:extLst>
          </p:cNvPr>
          <p:cNvCxnSpPr/>
          <p:nvPr/>
        </p:nvCxnSpPr>
        <p:spPr>
          <a:xfrm flipH="1">
            <a:off x="1979712" y="4797152"/>
            <a:ext cx="1368152" cy="44776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/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/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blipFill>
                <a:blip r:embed="rId5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/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/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je</a:t>
                </a:r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/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𝑆𝑜𝑙𝑖𝑑𝑜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𝑔𝑖𝑑𝑜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blipFill>
                <a:blip r:embed="rId8"/>
                <a:stretch>
                  <a:fillRect r="-99174" b="-883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41FE68D-7798-4EF6-9D61-23FE67494AF3}"/>
              </a:ext>
            </a:extLst>
          </p:cNvPr>
          <p:cNvSpPr txBox="1"/>
          <p:nvPr/>
        </p:nvSpPr>
        <p:spPr>
          <a:xfrm>
            <a:off x="3276684" y="4499828"/>
            <a:ext cx="5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6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FCF487-31B5-46DB-A913-BF4C6A4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2°Ley de Newton para el movimiento de rotación de una partícula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5CD4B-DFA8-4C7C-BDF9-F3A2412D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27</a:t>
            </a:fld>
            <a:endParaRPr lang="en-US" sz="1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B050F-9746-4452-8C5F-2D19FDF1E7EA}"/>
              </a:ext>
            </a:extLst>
          </p:cNvPr>
          <p:cNvSpPr/>
          <p:nvPr/>
        </p:nvSpPr>
        <p:spPr>
          <a:xfrm>
            <a:off x="5220072" y="2132856"/>
            <a:ext cx="3024336" cy="3960000"/>
          </a:xfrm>
          <a:prstGeom prst="ellipse">
            <a:avLst/>
          </a:prstGeom>
          <a:gradFill flip="none" rotWithShape="1">
            <a:gsLst>
              <a:gs pos="85000">
                <a:schemeClr val="accent5">
                  <a:lumMod val="67000"/>
                </a:schemeClr>
              </a:gs>
              <a:gs pos="40446">
                <a:srgbClr val="5E9CD4"/>
              </a:gs>
              <a:gs pos="61000">
                <a:schemeClr val="accent5">
                  <a:lumMod val="97000"/>
                  <a:lumOff val="3000"/>
                </a:schemeClr>
              </a:gs>
              <a:gs pos="6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49C6E7-BB3A-41EB-9CDB-6DAB4F258771}"/>
              </a:ext>
            </a:extLst>
          </p:cNvPr>
          <p:cNvSpPr/>
          <p:nvPr/>
        </p:nvSpPr>
        <p:spPr>
          <a:xfrm>
            <a:off x="5292080" y="4149080"/>
            <a:ext cx="2880000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6B1DD3-4372-42D3-A29D-484FE380FD83}"/>
              </a:ext>
            </a:extLst>
          </p:cNvPr>
          <p:cNvSpPr/>
          <p:nvPr/>
        </p:nvSpPr>
        <p:spPr>
          <a:xfrm>
            <a:off x="5724128" y="4301480"/>
            <a:ext cx="2087936" cy="61378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33859B-2426-4E29-81EF-8A9A3D146C6F}"/>
              </a:ext>
            </a:extLst>
          </p:cNvPr>
          <p:cNvSpPr/>
          <p:nvPr/>
        </p:nvSpPr>
        <p:spPr>
          <a:xfrm>
            <a:off x="7391828" y="429309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2D36BE8-C2D2-4761-B71D-0AB18EFDE2C3}"/>
              </a:ext>
            </a:extLst>
          </p:cNvPr>
          <p:cNvCxnSpPr>
            <a:cxnSpLocks/>
          </p:cNvCxnSpPr>
          <p:nvPr/>
        </p:nvCxnSpPr>
        <p:spPr>
          <a:xfrm flipV="1">
            <a:off x="6732240" y="4436354"/>
            <a:ext cx="650323" cy="2165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BC5486-7659-4838-ADA4-C30A4516E5A5}"/>
              </a:ext>
            </a:extLst>
          </p:cNvPr>
          <p:cNvCxnSpPr/>
          <p:nvPr/>
        </p:nvCxnSpPr>
        <p:spPr>
          <a:xfrm>
            <a:off x="6720365" y="1690689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5529F42-701D-49FE-9138-B88F21D1DDF6}"/>
              </a:ext>
            </a:extLst>
          </p:cNvPr>
          <p:cNvCxnSpPr>
            <a:cxnSpLocks/>
          </p:cNvCxnSpPr>
          <p:nvPr/>
        </p:nvCxnSpPr>
        <p:spPr>
          <a:xfrm flipV="1">
            <a:off x="5064181" y="4651139"/>
            <a:ext cx="3312368" cy="1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/>
              <p:nvPr/>
            </p:nvSpPr>
            <p:spPr>
              <a:xfrm>
                <a:off x="154216" y="1772817"/>
                <a:ext cx="4849832" cy="4176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</m:acc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𝒆𝒙𝒕𝒆𝒓𝒏𝒐𝒔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1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</m:d>
                      </m:e>
                      <m:sub>
                        <m:r>
                          <a:rPr lang="es-CL" sz="1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sz="1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como el momento de inercia del sólido respecto a un eje que pasa por el punto E y</a:t>
                </a:r>
                <a:r>
                  <a:rPr lang="es-CL" b="1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𝒆𝒙𝒕𝒆𝒓𝒏𝒐𝒔</m:t>
                                </m:r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suma de todos los torques respecto al eje E generado por las fuerzas externas.</a:t>
                </a: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6" y="1772817"/>
                <a:ext cx="4849832" cy="4176400"/>
              </a:xfrm>
              <a:prstGeom prst="rect">
                <a:avLst/>
              </a:prstGeom>
              <a:blipFill>
                <a:blip r:embed="rId3"/>
                <a:stretch>
                  <a:fillRect l="-4899" r="-1005" b="-14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/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/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blipFill>
                <a:blip r:embed="rId5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/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/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je</a:t>
                </a:r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/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𝑆𝑜𝑙𝑖𝑑𝑜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𝑔𝑖𝑑𝑜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blipFill>
                <a:blip r:embed="rId8"/>
                <a:stretch>
                  <a:fillRect r="-99174" b="-883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01D93BF-2438-4CA2-AD48-9B84629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Ley de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B0BDBA-3446-49A0-94E3-B92E35725C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:r>
                  <a:rPr lang="es-CL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Traslación 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Centro de Masa: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  <m:d>
                          <m:dPr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𝒆𝒙𝒕</m:t>
                            </m:r>
                          </m:e>
                        </m:d>
                        <m: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es-CL" sz="35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s-CL" sz="35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</m:oMath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B0BDBA-3446-49A0-94E3-B92E35725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8" r="-23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7E2C100-D396-4B53-A759-19386E045D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433533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el </a:t>
                </a:r>
                <a:r>
                  <a:rPr lang="es-CL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Rotación 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 un eje que pasa por el Centro de Masa.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33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33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33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𝒆𝒙𝒕</m:t>
                                </m:r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  <m:r>
                      <a:rPr lang="es-CL" sz="33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3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33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33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</m:d>
                      </m:e>
                      <m:sub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  <m:r>
                      <a:rPr lang="es-CL" sz="33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acc>
                  </m:oMath>
                </a14:m>
                <a:endParaRPr lang="es-CL" sz="33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7E2C100-D396-4B53-A759-19386E0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4335338" cy="4351338"/>
              </a:xfrm>
              <a:blipFill>
                <a:blip r:embed="rId3"/>
                <a:stretch>
                  <a:fillRect l="-1826" r="-21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E8CFE-95D3-4937-AA20-14C45571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01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rotando respecto a un Eje Fijo: E, cualquiera.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2123613"/>
                <a:ext cx="8712968" cy="4377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Sup>
                          <m:sSubSup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  <m:sup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acc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L" sz="2400" dirty="0"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23613"/>
                <a:ext cx="8712968" cy="4377224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9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5126"/>
            <a:ext cx="8496944" cy="1325563"/>
          </a:xfrm>
        </p:spPr>
        <p:txBody>
          <a:bodyPr>
            <a:norm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Rueda sin Resbalar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76243"/>
            <a:ext cx="20574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2123613"/>
                <a:ext cx="8712968" cy="4377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Sup>
                          <m:sSubSup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  <m:sup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acc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s-CL" sz="2400" dirty="0"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(*)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23613"/>
                <a:ext cx="8712968" cy="4377224"/>
              </a:xfrm>
              <a:prstGeom prst="rect">
                <a:avLst/>
              </a:prstGeom>
              <a:blipFill>
                <a:blip r:embed="rId2"/>
                <a:stretch>
                  <a:fillRect l="-1260" b="-20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55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3CAD-0735-4D1A-80DA-E2F42497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Rodadura sin Resbalar.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687F41-60A9-4C05-996E-0F34E7EE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4"/>
            <a:ext cx="20574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8BA070-E188-4D1B-9E71-7F9624A95117}"/>
              </a:ext>
            </a:extLst>
          </p:cNvPr>
          <p:cNvSpPr/>
          <p:nvPr/>
        </p:nvSpPr>
        <p:spPr>
          <a:xfrm rot="-600000">
            <a:off x="827277" y="2325202"/>
            <a:ext cx="1296144" cy="1296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2171D1-7204-43A0-8E06-4CBCBCBA2BE3}"/>
              </a:ext>
            </a:extLst>
          </p:cNvPr>
          <p:cNvCxnSpPr/>
          <p:nvPr/>
        </p:nvCxnSpPr>
        <p:spPr>
          <a:xfrm>
            <a:off x="313807" y="3621274"/>
            <a:ext cx="814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D6D975CE-CEBA-4136-B11A-0BD2E945FC3B}"/>
              </a:ext>
            </a:extLst>
          </p:cNvPr>
          <p:cNvSpPr/>
          <p:nvPr/>
        </p:nvSpPr>
        <p:spPr>
          <a:xfrm rot="10800000">
            <a:off x="4572000" y="2325274"/>
            <a:ext cx="1296144" cy="1296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2FA7FF-78D0-49A2-B0BE-61F7D1C16933}"/>
              </a:ext>
            </a:extLst>
          </p:cNvPr>
          <p:cNvSpPr/>
          <p:nvPr/>
        </p:nvSpPr>
        <p:spPr>
          <a:xfrm rot="5400000">
            <a:off x="2771800" y="2325274"/>
            <a:ext cx="1296144" cy="1296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85EADE4-7C29-4394-9976-68E34DC0DC31}"/>
              </a:ext>
            </a:extLst>
          </p:cNvPr>
          <p:cNvSpPr/>
          <p:nvPr/>
        </p:nvSpPr>
        <p:spPr>
          <a:xfrm rot="16200000">
            <a:off x="6516216" y="2325274"/>
            <a:ext cx="1296144" cy="1296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591C1B-B6B1-42DF-B255-2FB864B38FB7}"/>
              </a:ext>
            </a:extLst>
          </p:cNvPr>
          <p:cNvSpPr/>
          <p:nvPr/>
        </p:nvSpPr>
        <p:spPr>
          <a:xfrm>
            <a:off x="1931470" y="3140984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258CBFB-5D14-4F3B-AA6A-0484545C68CF}"/>
              </a:ext>
            </a:extLst>
          </p:cNvPr>
          <p:cNvSpPr/>
          <p:nvPr/>
        </p:nvSpPr>
        <p:spPr>
          <a:xfrm>
            <a:off x="7380328" y="2420888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518BD9-AD31-4B13-9B4E-2627808AAB69}"/>
              </a:ext>
            </a:extLst>
          </p:cNvPr>
          <p:cNvSpPr/>
          <p:nvPr/>
        </p:nvSpPr>
        <p:spPr>
          <a:xfrm>
            <a:off x="4571242" y="2780928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B3E0850-D995-4274-9254-B154FAABC22D}"/>
              </a:ext>
            </a:extLst>
          </p:cNvPr>
          <p:cNvSpPr/>
          <p:nvPr/>
        </p:nvSpPr>
        <p:spPr>
          <a:xfrm>
            <a:off x="3347880" y="3454152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D11198C-9C66-4609-9633-E8773C59D8B7}"/>
              </a:ext>
            </a:extLst>
          </p:cNvPr>
          <p:cNvCxnSpPr/>
          <p:nvPr/>
        </p:nvCxnSpPr>
        <p:spPr>
          <a:xfrm>
            <a:off x="466207" y="2941174"/>
            <a:ext cx="814662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6FAB54B-9A27-4681-80CB-2101C9B4945F}"/>
                  </a:ext>
                </a:extLst>
              </p:cNvPr>
              <p:cNvSpPr txBox="1"/>
              <p:nvPr/>
            </p:nvSpPr>
            <p:spPr>
              <a:xfrm>
                <a:off x="628650" y="4005064"/>
                <a:ext cx="7984182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Centro de Masa tiene MRU horizontal…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partículas giran alrededor del Centro de Masa, con </a:t>
                </a:r>
                <a:r>
                  <a:rPr lang="es-CL" sz="2000" dirty="0">
                    <a:solidFill>
                      <a:schemeClr val="tx1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 </a:t>
                </a:r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CL" sz="2000" dirty="0" err="1">
                    <a:solidFill>
                      <a:schemeClr val="tx1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s-CL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CL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con igual </a:t>
                </a:r>
                <a:r>
                  <a:rPr lang="es-CL" sz="2000" dirty="0">
                    <a:solidFill>
                      <a:schemeClr val="tx1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s-CL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pero la magnitud de la velocidad de cada partícula de la esfera gira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sSub>
                      <m:sSubPr>
                        <m:ctrlP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6FAB54B-9A27-4681-80CB-2101C9B4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5064"/>
                <a:ext cx="7984182" cy="2344360"/>
              </a:xfrm>
              <a:prstGeom prst="rect">
                <a:avLst/>
              </a:prstGeom>
              <a:blipFill>
                <a:blip r:embed="rId2"/>
                <a:stretch>
                  <a:fillRect l="-687" r="-1527" b="-36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1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95CD-AA9F-4EB9-8070-B3398130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 y Energía Cinética de la Esfera.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479A22-3A50-42B7-9266-325A28FB4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9182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de cada partícula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de la Esfera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cada partícula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la Esfera    </a:t>
                </a:r>
                <a14:m>
                  <m:oMath xmlns:m="http://schemas.openxmlformats.org/officeDocument/2006/math">
                    <m:r>
                      <a:rPr lang="es-CL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𝐊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479A22-3A50-42B7-9266-325A28FB4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91822" cy="4351338"/>
              </a:xfrm>
              <a:blipFill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F81D52-4813-4D13-AB28-856756E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5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4224A-4F05-4248-9F89-11E78D9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2002E5B-C521-4A46-8255-72C5A291C4B0}"/>
              </a:ext>
            </a:extLst>
          </p:cNvPr>
          <p:cNvSpPr/>
          <p:nvPr/>
        </p:nvSpPr>
        <p:spPr>
          <a:xfrm>
            <a:off x="4788024" y="464630"/>
            <a:ext cx="3528392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CF55BAC-BCB1-4EE4-8C72-BB5786BBA46C}"/>
              </a:ext>
            </a:extLst>
          </p:cNvPr>
          <p:cNvCxnSpPr/>
          <p:nvPr/>
        </p:nvCxnSpPr>
        <p:spPr>
          <a:xfrm flipH="1">
            <a:off x="3797002" y="3789040"/>
            <a:ext cx="5023470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29C623-0EC5-4DCE-AD06-2720093EEE18}"/>
              </a:ext>
            </a:extLst>
          </p:cNvPr>
          <p:cNvCxnSpPr/>
          <p:nvPr/>
        </p:nvCxnSpPr>
        <p:spPr>
          <a:xfrm>
            <a:off x="3851920" y="2240490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6F7AF-56F9-42FB-B17E-0A03F3E0F376}"/>
              </a:ext>
            </a:extLst>
          </p:cNvPr>
          <p:cNvCxnSpPr/>
          <p:nvPr/>
        </p:nvCxnSpPr>
        <p:spPr>
          <a:xfrm>
            <a:off x="4572000" y="21091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32BF94-29AA-4CD6-B746-41E2DA3F55AD}"/>
              </a:ext>
            </a:extLst>
          </p:cNvPr>
          <p:cNvCxnSpPr>
            <a:cxnSpLocks/>
          </p:cNvCxnSpPr>
          <p:nvPr/>
        </p:nvCxnSpPr>
        <p:spPr>
          <a:xfrm rot="5400000">
            <a:off x="4544541" y="22615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51B107-0868-46B0-B0EC-C58E1044AC9D}"/>
              </a:ext>
            </a:extLst>
          </p:cNvPr>
          <p:cNvCxnSpPr/>
          <p:nvPr/>
        </p:nvCxnSpPr>
        <p:spPr>
          <a:xfrm flipH="1">
            <a:off x="3855268" y="2109106"/>
            <a:ext cx="2660948" cy="166789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AD071A3-E5A2-4C36-B8D3-5D44A3C8EB7F}"/>
              </a:ext>
            </a:extLst>
          </p:cNvPr>
          <p:cNvCxnSpPr/>
          <p:nvPr/>
        </p:nvCxnSpPr>
        <p:spPr>
          <a:xfrm flipV="1">
            <a:off x="3851920" y="980728"/>
            <a:ext cx="2016224" cy="2796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DF433FC-3DC0-4866-A84E-806075C40F17}"/>
              </a:ext>
            </a:extLst>
          </p:cNvPr>
          <p:cNvCxnSpPr>
            <a:cxnSpLocks/>
          </p:cNvCxnSpPr>
          <p:nvPr/>
        </p:nvCxnSpPr>
        <p:spPr>
          <a:xfrm>
            <a:off x="5868144" y="980728"/>
            <a:ext cx="648072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2B31D5F-55CA-4815-AE0A-2528BAB83439}"/>
              </a:ext>
            </a:extLst>
          </p:cNvPr>
          <p:cNvSpPr/>
          <p:nvPr/>
        </p:nvSpPr>
        <p:spPr>
          <a:xfrm>
            <a:off x="5292360" y="836992"/>
            <a:ext cx="2520000" cy="25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C4C5AAC-5F05-460C-92C5-EC6EBF81743B}"/>
              </a:ext>
            </a:extLst>
          </p:cNvPr>
          <p:cNvCxnSpPr/>
          <p:nvPr/>
        </p:nvCxnSpPr>
        <p:spPr>
          <a:xfrm>
            <a:off x="6544928" y="2132856"/>
            <a:ext cx="82641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3E8FD2-1D8E-4496-BF4C-D42DD7AA41C7}"/>
              </a:ext>
            </a:extLst>
          </p:cNvPr>
          <p:cNvCxnSpPr/>
          <p:nvPr/>
        </p:nvCxnSpPr>
        <p:spPr>
          <a:xfrm flipV="1">
            <a:off x="5868144" y="620688"/>
            <a:ext cx="589806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44D17B4-2E98-4EDB-8F94-FE0CE1CEB428}"/>
              </a:ext>
            </a:extLst>
          </p:cNvPr>
          <p:cNvCxnSpPr/>
          <p:nvPr/>
        </p:nvCxnSpPr>
        <p:spPr>
          <a:xfrm flipV="1">
            <a:off x="5868144" y="692696"/>
            <a:ext cx="1296144" cy="288032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E9A8C2B-3D7C-4BE2-971A-C8B0746A36C0}"/>
              </a:ext>
            </a:extLst>
          </p:cNvPr>
          <p:cNvSpPr/>
          <p:nvPr/>
        </p:nvSpPr>
        <p:spPr>
          <a:xfrm>
            <a:off x="6444208" y="3326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A452CE76-773F-40BD-B244-321A66FF43A6}"/>
              </a:ext>
            </a:extLst>
          </p:cNvPr>
          <p:cNvSpPr/>
          <p:nvPr/>
        </p:nvSpPr>
        <p:spPr>
          <a:xfrm rot="15353866">
            <a:off x="4284088" y="4850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562A233-79EB-4B3B-9856-CF367AA1BB4B}"/>
              </a:ext>
            </a:extLst>
          </p:cNvPr>
          <p:cNvSpPr txBox="1"/>
          <p:nvPr/>
        </p:nvSpPr>
        <p:spPr>
          <a:xfrm>
            <a:off x="3630116" y="1609636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Y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E3E2243-66DE-45E5-9F32-70CB3F2BCF00}"/>
              </a:ext>
            </a:extLst>
          </p:cNvPr>
          <p:cNvSpPr txBox="1"/>
          <p:nvPr/>
        </p:nvSpPr>
        <p:spPr>
          <a:xfrm>
            <a:off x="8382644" y="3265820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X</a:t>
            </a:r>
            <a:endParaRPr lang="es-C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/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blipFill>
                <a:blip r:embed="rId2"/>
                <a:stretch>
                  <a:fillRect r="-13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/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blipFill>
                <a:blip r:embed="rId3"/>
                <a:stretch>
                  <a:fillRect r="-1122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/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blipFill>
                <a:blip r:embed="rId4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/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blipFill>
                <a:blip r:embed="rId5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/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blipFill>
                <a:blip r:embed="rId6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/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blipFill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/>
              <p:nvPr/>
            </p:nvSpPr>
            <p:spPr>
              <a:xfrm>
                <a:off x="251521" y="695918"/>
                <a:ext cx="3359755" cy="668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(i)Respecto SR Fijo en Tierra</a:t>
                </a:r>
              </a:p>
              <a:p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(CM)</a:t>
                </a:r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SR Fijo en Tierra</a:t>
                </a:r>
              </a:p>
              <a:p>
                <a:pPr marL="400050" indent="-400050">
                  <a:buAutoNum type="romanLcParenBoth"/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al CM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Cantidad de Movimiento Lineal de la Partícula “i” respecto del Centro de Masa.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=0 ,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porque es respecto del Centro de Masa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el momento de inercia del sólido respecto a un eje que pasa por su Centro de Masa (I₀) </a:t>
                </a: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695918"/>
                <a:ext cx="3359755" cy="6680868"/>
              </a:xfrm>
              <a:prstGeom prst="rect">
                <a:avLst/>
              </a:prstGeom>
              <a:blipFill>
                <a:blip r:embed="rId8"/>
                <a:stretch>
                  <a:fillRect l="-9982" t="-730" r="-21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4177D93-4D2A-4F6C-9F58-27F3D89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Energía Cinética de Sólido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37B13C3-2E65-40AE-A432-85A44441A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ox>
                                <m:box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L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es-CL" b="1" i="1">
                          <a:latin typeface="Cambria Math" panose="02040503050406030204" pitchFamily="18" charset="0"/>
                        </a:rPr>
                        <m:t>𝑴</m:t>
                      </m:r>
                      <m:sSubSup>
                        <m:sSubSup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  <m:sup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sSup>
                        <m:sSup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37B13C3-2E65-40AE-A432-85A44441A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4B046-3082-4F82-A20B-3409587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7EB08E-7E85-470E-8DAD-8506E555781F}"/>
              </a:ext>
            </a:extLst>
          </p:cNvPr>
          <p:cNvCxnSpPr/>
          <p:nvPr/>
        </p:nvCxnSpPr>
        <p:spPr>
          <a:xfrm flipV="1">
            <a:off x="6084168" y="3861048"/>
            <a:ext cx="144016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C4C8B43-3BD7-48C7-9233-92DDB98DF80B}"/>
              </a:ext>
            </a:extLst>
          </p:cNvPr>
          <p:cNvSpPr txBox="1"/>
          <p:nvPr/>
        </p:nvSpPr>
        <p:spPr>
          <a:xfrm>
            <a:off x="7524328" y="3635732"/>
            <a:ext cx="34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26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6">
                <a:lumMod val="5000"/>
                <a:lumOff val="95000"/>
              </a:schemeClr>
            </a:gs>
            <a:gs pos="31000">
              <a:srgbClr val="FFFF00"/>
            </a:gs>
            <a:gs pos="100000">
              <a:srgbClr val="FFFF00"/>
            </a:gs>
            <a:gs pos="75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4177D93-4D2A-4F6C-9F58-27F3D89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Momento Angular del Sólido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4B046-3082-4F82-A20B-3409587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4C8B43-3BD7-48C7-9233-92DDB98DF80B}"/>
              </a:ext>
            </a:extLst>
          </p:cNvPr>
          <p:cNvSpPr txBox="1"/>
          <p:nvPr/>
        </p:nvSpPr>
        <p:spPr>
          <a:xfrm>
            <a:off x="7524328" y="3635732"/>
            <a:ext cx="34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7BC64BA-1F4C-43C2-B021-DA0B4ED362F8}"/>
                  </a:ext>
                </a:extLst>
              </p:cNvPr>
              <p:cNvSpPr txBox="1"/>
              <p:nvPr/>
            </p:nvSpPr>
            <p:spPr>
              <a:xfrm>
                <a:off x="1187624" y="1844824"/>
                <a:ext cx="7327726" cy="2935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18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sz="18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18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𝐶𝑀</m:t>
                                        </m:r>
                                      </m:sub>
                                    </m:sSub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18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𝐶𝑀</m:t>
                                    </m:r>
                                  </m:sub>
                                </m:sSub>
                                <m:r>
                                  <a:rPr lang="es-C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r>
                                  <a:rPr lang="es-C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sz="18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7BC64BA-1F4C-43C2-B021-DA0B4ED36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844824"/>
                <a:ext cx="7327726" cy="2935868"/>
              </a:xfrm>
              <a:prstGeom prst="rect">
                <a:avLst/>
              </a:prstGeom>
              <a:blipFill>
                <a:blip r:embed="rId2"/>
                <a:stretch>
                  <a:fillRect l="-582" t="-6861" b="-2099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80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c899ee2c-5630-480f-8751-d563de38ede2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11002</TotalTime>
  <Words>1704</Words>
  <Application>Microsoft Office PowerPoint</Application>
  <PresentationFormat>Presentación en pantalla (4:3)</PresentationFormat>
  <Paragraphs>320</Paragraphs>
  <Slides>28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Movimiento del Sólido Rígido</vt:lpstr>
      <vt:lpstr>Sólido Rígido rotando respecto a un Eje Fijo, en el Centro de Masa</vt:lpstr>
      <vt:lpstr>Sólido Rígido rotando respecto a un Eje Fijo: E, cualquiera.</vt:lpstr>
      <vt:lpstr>Sólido Rígido Rueda sin Resbalar</vt:lpstr>
      <vt:lpstr>Rodadura sin Resbalar.</vt:lpstr>
      <vt:lpstr>Cantidad de Movimiento Lineal y Energía Cinética de la Esfera.</vt:lpstr>
      <vt:lpstr>Presentación de PowerPoint</vt:lpstr>
      <vt:lpstr>Energía Cinética de Sólido </vt:lpstr>
      <vt:lpstr>Momento Angular del Sólido </vt:lpstr>
      <vt:lpstr>Presentación de PowerPoint</vt:lpstr>
      <vt:lpstr>Presentación de PowerPoint</vt:lpstr>
      <vt:lpstr>Teorema de ejes Paralelos</vt:lpstr>
      <vt:lpstr>Presentación de PowerPoint</vt:lpstr>
      <vt:lpstr>Sólido Rotando Respecto a Eje Fijo en C.M: Momento Lineal</vt:lpstr>
      <vt:lpstr>Sólido Rotando Respecto a un Eje Fijo en C.M.: Energía Cinética</vt:lpstr>
      <vt:lpstr>Sólido Rotando Respecto a un Eje Fijo, en C.M.: Momento Angular</vt:lpstr>
      <vt:lpstr>Sólido Rígido rotando respecto a un Eje Fijo: E, cualquiera.</vt:lpstr>
      <vt:lpstr>Sólido Rotando Respecto a un Eje Fijo E cualquiera: Momento Lineal</vt:lpstr>
      <vt:lpstr>Sólido Rotando Respecto a un Eje Fijo E cualquiera: Energía Cinética</vt:lpstr>
      <vt:lpstr>Presentación de PowerPoint</vt:lpstr>
      <vt:lpstr>Sólido Rotando Respecto a un Eje Fijo E cualquiera: Momento Angular</vt:lpstr>
      <vt:lpstr>Torque o Momento de Fuerza</vt:lpstr>
      <vt:lpstr>Presentación de PowerPoint</vt:lpstr>
      <vt:lpstr>Presentación de PowerPoint</vt:lpstr>
      <vt:lpstr>Traslación y Rotación </vt:lpstr>
      <vt:lpstr>2°Ley de Newton para el movimiento de rotación de una partícula</vt:lpstr>
      <vt:lpstr>2°Ley de Newton para el movimiento de rotación de una partícula</vt:lpstr>
      <vt:lpstr>Segunda Ley de Newton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29</cp:revision>
  <dcterms:created xsi:type="dcterms:W3CDTF">2020-05-24T21:31:01Z</dcterms:created>
  <dcterms:modified xsi:type="dcterms:W3CDTF">2021-11-17T14:33:42Z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