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4"/>
  </p:sldMasterIdLst>
  <p:notesMasterIdLst>
    <p:notesMasterId r:id="rId19"/>
  </p:notesMasterIdLst>
  <p:handoutMasterIdLst>
    <p:handoutMasterId r:id="rId20"/>
  </p:handoutMasterIdLst>
  <p:sldIdLst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84" r:id="rId15"/>
    <p:sldId id="285" r:id="rId16"/>
    <p:sldId id="286" r:id="rId17"/>
    <p:sldId id="287" r:id="rId18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33C81519-66E3-4285-B7B3-5900F2FD51E5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4"/>
            <p14:sldId id="285"/>
            <p14:sldId id="286"/>
            <p14:sldId id="287"/>
          </p14:sldIdLst>
        </p14:section>
        <p14:section name="Sección sin título" id="{6335DAAB-AE87-4748-9096-D3D135DBA8E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00FF"/>
    <a:srgbClr val="DA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B258F3-B6C8-4A53-ADF4-8CF91FF42E9F}" v="110" dt="2021-08-30T23:13:13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81" autoAdjust="0"/>
    <p:restoredTop sz="85486" autoAdjust="0"/>
  </p:normalViewPr>
  <p:slideViewPr>
    <p:cSldViewPr>
      <p:cViewPr varScale="1">
        <p:scale>
          <a:sx n="54" d="100"/>
          <a:sy n="54" d="100"/>
        </p:scale>
        <p:origin x="86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0EB258F3-B6C8-4A53-ADF4-8CF91FF42E9F}"/>
    <pc:docChg chg="custSel addSld delSld modSld modSection">
      <pc:chgData name="Quintín Molina" userId="d77ce911-d3cc-4d2d-8ddf-6c9cff50dc6d" providerId="ADAL" clId="{0EB258F3-B6C8-4A53-ADF4-8CF91FF42E9F}" dt="2021-08-30T23:13:13.485" v="1069" actId="2710"/>
      <pc:docMkLst>
        <pc:docMk/>
      </pc:docMkLst>
      <pc:sldChg chg="delSp modSp del mod modAnim">
        <pc:chgData name="Quintín Molina" userId="d77ce911-d3cc-4d2d-8ddf-6c9cff50dc6d" providerId="ADAL" clId="{0EB258F3-B6C8-4A53-ADF4-8CF91FF42E9F}" dt="2021-08-30T22:27:04.208" v="3" actId="47"/>
        <pc:sldMkLst>
          <pc:docMk/>
          <pc:sldMk cId="3398542216" sldId="260"/>
        </pc:sldMkLst>
        <pc:spChg chg="del mod">
          <ac:chgData name="Quintín Molina" userId="d77ce911-d3cc-4d2d-8ddf-6c9cff50dc6d" providerId="ADAL" clId="{0EB258F3-B6C8-4A53-ADF4-8CF91FF42E9F}" dt="2021-08-30T22:27:02.979" v="2"/>
          <ac:spMkLst>
            <pc:docMk/>
            <pc:sldMk cId="3398542216" sldId="260"/>
            <ac:spMk id="3" creationId="{D0ADE267-0454-4D42-9844-F5A16270822D}"/>
          </ac:spMkLst>
        </pc:spChg>
      </pc:sldChg>
      <pc:sldChg chg="modSp mod">
        <pc:chgData name="Quintín Molina" userId="d77ce911-d3cc-4d2d-8ddf-6c9cff50dc6d" providerId="ADAL" clId="{0EB258F3-B6C8-4A53-ADF4-8CF91FF42E9F}" dt="2021-08-30T22:27:42.718" v="24" actId="1036"/>
        <pc:sldMkLst>
          <pc:docMk/>
          <pc:sldMk cId="1753467501" sldId="264"/>
        </pc:sldMkLst>
        <pc:spChg chg="mod">
          <ac:chgData name="Quintín Molina" userId="d77ce911-d3cc-4d2d-8ddf-6c9cff50dc6d" providerId="ADAL" clId="{0EB258F3-B6C8-4A53-ADF4-8CF91FF42E9F}" dt="2021-08-30T22:27:42.718" v="24" actId="1036"/>
          <ac:spMkLst>
            <pc:docMk/>
            <pc:sldMk cId="1753467501" sldId="264"/>
            <ac:spMk id="4" creationId="{E56861D8-13DA-4379-A721-7FEAF4307762}"/>
          </ac:spMkLst>
        </pc:spChg>
      </pc:sldChg>
      <pc:sldChg chg="modSp modAnim">
        <pc:chgData name="Quintín Molina" userId="d77ce911-d3cc-4d2d-8ddf-6c9cff50dc6d" providerId="ADAL" clId="{0EB258F3-B6C8-4A53-ADF4-8CF91FF42E9F}" dt="2021-08-30T22:34:37.249" v="39"/>
        <pc:sldMkLst>
          <pc:docMk/>
          <pc:sldMk cId="2836226010" sldId="266"/>
        </pc:sldMkLst>
        <pc:spChg chg="mod">
          <ac:chgData name="Quintín Molina" userId="d77ce911-d3cc-4d2d-8ddf-6c9cff50dc6d" providerId="ADAL" clId="{0EB258F3-B6C8-4A53-ADF4-8CF91FF42E9F}" dt="2021-08-30T22:28:51.375" v="28" actId="6549"/>
          <ac:spMkLst>
            <pc:docMk/>
            <pc:sldMk cId="2836226010" sldId="266"/>
            <ac:spMk id="11" creationId="{AE237439-807E-4186-8C77-E77191B68EEA}"/>
          </ac:spMkLst>
        </pc:spChg>
        <pc:spChg chg="mod">
          <ac:chgData name="Quintín Molina" userId="d77ce911-d3cc-4d2d-8ddf-6c9cff50dc6d" providerId="ADAL" clId="{0EB258F3-B6C8-4A53-ADF4-8CF91FF42E9F}" dt="2021-08-30T22:28:58.318" v="29" actId="6549"/>
          <ac:spMkLst>
            <pc:docMk/>
            <pc:sldMk cId="2836226010" sldId="266"/>
            <ac:spMk id="15" creationId="{833770A5-066C-4057-BDD9-38DC00622CDA}"/>
          </ac:spMkLst>
        </pc:spChg>
      </pc:sldChg>
      <pc:sldChg chg="modSp">
        <pc:chgData name="Quintín Molina" userId="d77ce911-d3cc-4d2d-8ddf-6c9cff50dc6d" providerId="ADAL" clId="{0EB258F3-B6C8-4A53-ADF4-8CF91FF42E9F}" dt="2021-08-30T22:29:43.939" v="30" actId="6549"/>
        <pc:sldMkLst>
          <pc:docMk/>
          <pc:sldMk cId="644258706" sldId="267"/>
        </pc:sldMkLst>
        <pc:spChg chg="mod">
          <ac:chgData name="Quintín Molina" userId="d77ce911-d3cc-4d2d-8ddf-6c9cff50dc6d" providerId="ADAL" clId="{0EB258F3-B6C8-4A53-ADF4-8CF91FF42E9F}" dt="2021-08-30T22:29:43.939" v="30" actId="6549"/>
          <ac:spMkLst>
            <pc:docMk/>
            <pc:sldMk cId="644258706" sldId="267"/>
            <ac:spMk id="3" creationId="{462B4BCD-A3BF-4FA1-BCF1-B89DA5546D12}"/>
          </ac:spMkLst>
        </pc:spChg>
      </pc:sldChg>
      <pc:sldChg chg="modSp mod">
        <pc:chgData name="Quintín Molina" userId="d77ce911-d3cc-4d2d-8ddf-6c9cff50dc6d" providerId="ADAL" clId="{0EB258F3-B6C8-4A53-ADF4-8CF91FF42E9F}" dt="2021-08-30T22:31:17.139" v="33" actId="6549"/>
        <pc:sldMkLst>
          <pc:docMk/>
          <pc:sldMk cId="1486673505" sldId="268"/>
        </pc:sldMkLst>
        <pc:graphicFrameChg chg="modGraphic">
          <ac:chgData name="Quintín Molina" userId="d77ce911-d3cc-4d2d-8ddf-6c9cff50dc6d" providerId="ADAL" clId="{0EB258F3-B6C8-4A53-ADF4-8CF91FF42E9F}" dt="2021-08-30T22:31:17.139" v="33" actId="6549"/>
          <ac:graphicFrameMkLst>
            <pc:docMk/>
            <pc:sldMk cId="1486673505" sldId="268"/>
            <ac:graphicFrameMk id="5" creationId="{E3349B8D-0D96-4F6D-A3CA-51269B719463}"/>
          </ac:graphicFrameMkLst>
        </pc:graphicFrameChg>
      </pc:sldChg>
      <pc:sldChg chg="addSp modSp new mod modClrScheme chgLayout">
        <pc:chgData name="Quintín Molina" userId="d77ce911-d3cc-4d2d-8ddf-6c9cff50dc6d" providerId="ADAL" clId="{0EB258F3-B6C8-4A53-ADF4-8CF91FF42E9F}" dt="2021-08-30T23:13:13.485" v="1069" actId="2710"/>
        <pc:sldMkLst>
          <pc:docMk/>
          <pc:sldMk cId="640520267" sldId="287"/>
        </pc:sldMkLst>
        <pc:spChg chg="add mod">
          <ac:chgData name="Quintín Molina" userId="d77ce911-d3cc-4d2d-8ddf-6c9cff50dc6d" providerId="ADAL" clId="{0EB258F3-B6C8-4A53-ADF4-8CF91FF42E9F}" dt="2021-08-30T22:39:32.387" v="68" actId="403"/>
          <ac:spMkLst>
            <pc:docMk/>
            <pc:sldMk cId="640520267" sldId="287"/>
            <ac:spMk id="2" creationId="{324C3DD7-9AAD-4911-9613-7B5EBCD80FEC}"/>
          </ac:spMkLst>
        </pc:spChg>
        <pc:spChg chg="add mod">
          <ac:chgData name="Quintín Molina" userId="d77ce911-d3cc-4d2d-8ddf-6c9cff50dc6d" providerId="ADAL" clId="{0EB258F3-B6C8-4A53-ADF4-8CF91FF42E9F}" dt="2021-08-30T22:57:37.368" v="974" actId="1037"/>
          <ac:spMkLst>
            <pc:docMk/>
            <pc:sldMk cId="640520267" sldId="287"/>
            <ac:spMk id="3" creationId="{FDAD7F75-A73A-4949-BACA-9AD92F5D8162}"/>
          </ac:spMkLst>
        </pc:spChg>
        <pc:spChg chg="add mod">
          <ac:chgData name="Quintín Molina" userId="d77ce911-d3cc-4d2d-8ddf-6c9cff50dc6d" providerId="ADAL" clId="{0EB258F3-B6C8-4A53-ADF4-8CF91FF42E9F}" dt="2021-08-30T22:46:50.293" v="472" actId="1038"/>
          <ac:spMkLst>
            <pc:docMk/>
            <pc:sldMk cId="640520267" sldId="287"/>
            <ac:spMk id="6" creationId="{429C79A6-6565-4278-89D9-812EC21C11CC}"/>
          </ac:spMkLst>
        </pc:spChg>
        <pc:spChg chg="add mod">
          <ac:chgData name="Quintín Molina" userId="d77ce911-d3cc-4d2d-8ddf-6c9cff50dc6d" providerId="ADAL" clId="{0EB258F3-B6C8-4A53-ADF4-8CF91FF42E9F}" dt="2021-08-30T22:46:24.911" v="456" actId="1037"/>
          <ac:spMkLst>
            <pc:docMk/>
            <pc:sldMk cId="640520267" sldId="287"/>
            <ac:spMk id="7" creationId="{CB77ADCF-D42B-4942-8F62-81A717673C28}"/>
          </ac:spMkLst>
        </pc:spChg>
        <pc:spChg chg="add mod">
          <ac:chgData name="Quintín Molina" userId="d77ce911-d3cc-4d2d-8ddf-6c9cff50dc6d" providerId="ADAL" clId="{0EB258F3-B6C8-4A53-ADF4-8CF91FF42E9F}" dt="2021-08-30T22:47:06.208" v="478" actId="1037"/>
          <ac:spMkLst>
            <pc:docMk/>
            <pc:sldMk cId="640520267" sldId="287"/>
            <ac:spMk id="8" creationId="{65DC3915-A9F4-4F7A-BCB6-7A44932BC611}"/>
          </ac:spMkLst>
        </pc:spChg>
        <pc:spChg chg="add mod">
          <ac:chgData name="Quintín Molina" userId="d77ce911-d3cc-4d2d-8ddf-6c9cff50dc6d" providerId="ADAL" clId="{0EB258F3-B6C8-4A53-ADF4-8CF91FF42E9F}" dt="2021-08-30T22:50:19.247" v="587" actId="1036"/>
          <ac:spMkLst>
            <pc:docMk/>
            <pc:sldMk cId="640520267" sldId="287"/>
            <ac:spMk id="11" creationId="{E0BB7FDF-4E0C-4030-8000-1AB5B8129672}"/>
          </ac:spMkLst>
        </pc:spChg>
        <pc:spChg chg="add mod">
          <ac:chgData name="Quintín Molina" userId="d77ce911-d3cc-4d2d-8ddf-6c9cff50dc6d" providerId="ADAL" clId="{0EB258F3-B6C8-4A53-ADF4-8CF91FF42E9F}" dt="2021-08-30T22:52:30.178" v="710" actId="1038"/>
          <ac:spMkLst>
            <pc:docMk/>
            <pc:sldMk cId="640520267" sldId="287"/>
            <ac:spMk id="12" creationId="{6D980EDA-63D9-49C1-9D96-63E57E938C8C}"/>
          </ac:spMkLst>
        </pc:spChg>
        <pc:spChg chg="add mod">
          <ac:chgData name="Quintín Molina" userId="d77ce911-d3cc-4d2d-8ddf-6c9cff50dc6d" providerId="ADAL" clId="{0EB258F3-B6C8-4A53-ADF4-8CF91FF42E9F}" dt="2021-08-30T22:54:43.075" v="887" actId="1036"/>
          <ac:spMkLst>
            <pc:docMk/>
            <pc:sldMk cId="640520267" sldId="287"/>
            <ac:spMk id="15" creationId="{B04615E0-7F0D-478E-AA29-02A95D6779DF}"/>
          </ac:spMkLst>
        </pc:spChg>
        <pc:spChg chg="add mod">
          <ac:chgData name="Quintín Molina" userId="d77ce911-d3cc-4d2d-8ddf-6c9cff50dc6d" providerId="ADAL" clId="{0EB258F3-B6C8-4A53-ADF4-8CF91FF42E9F}" dt="2021-08-30T22:55:00.253" v="915" actId="1037"/>
          <ac:spMkLst>
            <pc:docMk/>
            <pc:sldMk cId="640520267" sldId="287"/>
            <ac:spMk id="16" creationId="{8A8E551C-4BD9-4D52-BB2C-B7B2EF1966BA}"/>
          </ac:spMkLst>
        </pc:spChg>
        <pc:spChg chg="add mod">
          <ac:chgData name="Quintín Molina" userId="d77ce911-d3cc-4d2d-8ddf-6c9cff50dc6d" providerId="ADAL" clId="{0EB258F3-B6C8-4A53-ADF4-8CF91FF42E9F}" dt="2021-08-30T23:13:13.485" v="1069" actId="2710"/>
          <ac:spMkLst>
            <pc:docMk/>
            <pc:sldMk cId="640520267" sldId="287"/>
            <ac:spMk id="17" creationId="{A844352E-7DAB-4C0C-B98A-385F47C3B3E5}"/>
          </ac:spMkLst>
        </pc:spChg>
        <pc:cxnChg chg="add mod">
          <ac:chgData name="Quintín Molina" userId="d77ce911-d3cc-4d2d-8ddf-6c9cff50dc6d" providerId="ADAL" clId="{0EB258F3-B6C8-4A53-ADF4-8CF91FF42E9F}" dt="2021-08-30T22:45:28.434" v="402" actId="1037"/>
          <ac:cxnSpMkLst>
            <pc:docMk/>
            <pc:sldMk cId="640520267" sldId="287"/>
            <ac:cxnSpMk id="5" creationId="{0D7BEEC9-041D-4AAA-ABA7-89D9B98F50CE}"/>
          </ac:cxnSpMkLst>
        </pc:cxnChg>
        <pc:cxnChg chg="add mod">
          <ac:chgData name="Quintín Molina" userId="d77ce911-d3cc-4d2d-8ddf-6c9cff50dc6d" providerId="ADAL" clId="{0EB258F3-B6C8-4A53-ADF4-8CF91FF42E9F}" dt="2021-08-30T22:48:05.988" v="520" actId="1038"/>
          <ac:cxnSpMkLst>
            <pc:docMk/>
            <pc:sldMk cId="640520267" sldId="287"/>
            <ac:cxnSpMk id="9" creationId="{4EFCBB96-E28A-4759-8783-2B10D9915ADB}"/>
          </ac:cxnSpMkLst>
        </pc:cxnChg>
        <pc:cxnChg chg="add mod">
          <ac:chgData name="Quintín Molina" userId="d77ce911-d3cc-4d2d-8ddf-6c9cff50dc6d" providerId="ADAL" clId="{0EB258F3-B6C8-4A53-ADF4-8CF91FF42E9F}" dt="2021-08-30T22:49:11.010" v="570" actId="1038"/>
          <ac:cxnSpMkLst>
            <pc:docMk/>
            <pc:sldMk cId="640520267" sldId="287"/>
            <ac:cxnSpMk id="10" creationId="{E7C8534D-6366-4864-8262-E717748C72F2}"/>
          </ac:cxnSpMkLst>
        </pc:cxnChg>
        <pc:cxnChg chg="add mod">
          <ac:chgData name="Quintín Molina" userId="d77ce911-d3cc-4d2d-8ddf-6c9cff50dc6d" providerId="ADAL" clId="{0EB258F3-B6C8-4A53-ADF4-8CF91FF42E9F}" dt="2021-08-30T22:54:00.053" v="823" actId="208"/>
          <ac:cxnSpMkLst>
            <pc:docMk/>
            <pc:sldMk cId="640520267" sldId="287"/>
            <ac:cxnSpMk id="13" creationId="{A95DD56C-CB6C-46F3-92E5-21AFB78FD9D0}"/>
          </ac:cxnSpMkLst>
        </pc:cxnChg>
        <pc:cxnChg chg="add mod">
          <ac:chgData name="Quintín Molina" userId="d77ce911-d3cc-4d2d-8ddf-6c9cff50dc6d" providerId="ADAL" clId="{0EB258F3-B6C8-4A53-ADF4-8CF91FF42E9F}" dt="2021-08-30T22:54:06.594" v="824" actId="208"/>
          <ac:cxnSpMkLst>
            <pc:docMk/>
            <pc:sldMk cId="640520267" sldId="287"/>
            <ac:cxnSpMk id="14" creationId="{342167FD-EF55-44FA-9CCA-11CDAD26C6E0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L"/>
              <a:t>[kg]·</a:t>
            </a:r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CL"/>
              <a:t>FIS190C-2: Física para Ciencias.</a:t>
            </a:r>
          </a:p>
        </p:txBody>
      </p:sp>
    </p:spTree>
    <p:extLst>
      <p:ext uri="{BB962C8B-B14F-4D97-AF65-F5344CB8AC3E}">
        <p14:creationId xmlns:p14="http://schemas.microsoft.com/office/powerpoint/2010/main" val="1102614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s-CL"/>
              <a:t>FIS190C-2: Física para Ciencias.</a:t>
            </a:r>
          </a:p>
        </p:txBody>
      </p:sp>
    </p:spTree>
    <p:extLst>
      <p:ext uri="{BB962C8B-B14F-4D97-AF65-F5344CB8AC3E}">
        <p14:creationId xmlns:p14="http://schemas.microsoft.com/office/powerpoint/2010/main" val="196825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9835A3-3E9C-4E1D-8867-8C3920E96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9A3894A-F506-4E94-8717-E8E63B390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30F6B-C8EF-467D-8A5A-C6A34DD0F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30-08-2021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D0EF1F-081B-41C0-A04F-4954ECB9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C337B6-D499-4A90-8AB6-4801ACEE8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951348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E309AC-2D3D-4205-AF13-8925F2BCD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4FA3FB6-AEB0-405F-9453-EAA7DF615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4B05603-1076-4B9B-8F28-62776BB9A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30-08-2021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23FBDD-B40C-449C-B6B7-14B88CBC9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D0D638-4317-4F99-8FE2-5460E6F6C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6348778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3819A6-3B2E-49E8-92D3-80EB48F19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E2065A-FB14-4778-9E6E-C27BD89B45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E0DA43-3B52-4F96-8AFE-A17A79E80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30-08-2021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3A568D-8DC7-412C-8497-AFFA8A475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EE077-5D3D-4B1D-80A5-1D38506D1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969408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A7879B-30FD-4A1C-9AE3-313DC81A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EF6635-7EF9-4B51-A051-84D3831A0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CDFE8AA-876E-4D0B-A9D4-F7D8E0A4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30-08-2021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12D66B-DEA0-4BCE-874D-8ED7407A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6139BF-6E39-49B8-8B8E-26E8488C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904599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BC557C-F2FA-4A4F-9846-7466D4FA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A6F9F5-E769-4463-8C16-0D38D0001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BF18D8-9783-412F-AFA7-A309C40F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30-08-2021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07152F-BBFB-480F-8B93-06CBEFF5A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AEDA5A-9598-457E-9A36-A61AE1969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1816885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7BA939-7518-4F13-BBDF-F66A1AAA0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4D80A2-04E9-47D0-9C71-13506A74CB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A44153-8CB5-4200-8A30-3A4BBD21D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18F3C8-701D-4FE1-A831-D8247CA8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30-08-2021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6C70D6-D5A7-4293-82F8-E6DDB5E39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5CC279-08CD-4810-AC71-30D91009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33533417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7ED4E6-3103-4A30-B0C2-48820E9C8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FC09742-A961-4805-97D3-6A624CFBA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0E2222-8EC7-4353-82E7-A2D29C61C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CCF82DE-80A6-4345-9AB2-0073729D4F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6680A65-E013-4D49-BB4E-7A03A21925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523B5DF-74A6-4FFD-8A85-945C07AD4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30-08-2021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C21BC17-659C-4ED7-9AEA-3F25D7AB9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F9E1A29-1D40-4859-9EF2-23633A6A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4873487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B3107-D936-4ABD-ADDC-6DEB9E13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51BFD8-999C-4E38-AA13-B5F7EDECF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30-08-2021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14E158-88AE-4531-8A6F-E370306BE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14B808-1FF4-47BD-823E-2B0E2E70A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344560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B985706-E9D7-4617-A07C-70BD683F4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30-08-2021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B28081C-7D81-4D16-91CC-56BFE95A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EEC8A2-C686-4016-8EF7-7C30D25E3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207750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59B06-B09C-4B07-890A-16096061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A0F113-A885-4E07-961B-0B2F45FE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0D1FA41-E619-4E23-966C-8F1368E37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D957DA-E8B1-49F9-A4AC-61F525CDB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30-08-2021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4A05961-5611-4904-B6EB-C1CAAF6FC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FB2731D-988C-41F3-8B24-02CCF45EE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0312503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F37EC-87D3-4BB1-8897-7C98C66F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E626E5-E697-42D0-8C02-F4EBAC54B4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BEEA56-0BD2-4E91-ADB0-F9A0FEDA7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5178B94-2AA3-4B2F-B731-01F137F9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6293A-F84C-4080-8128-5D081F40411E}" type="datetime1">
              <a:rPr lang="es-CL" smtClean="0"/>
              <a:t>30-08-2021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C49781F-0A20-4BEA-B013-2D24414C1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C001D4-E61D-42BB-A0F2-A802597E3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162942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00">
              <a:schemeClr val="accent5">
                <a:lumMod val="40000"/>
                <a:lumOff val="60000"/>
              </a:schemeClr>
            </a:gs>
            <a:gs pos="100000">
              <a:schemeClr val="accent6">
                <a:lumMod val="0"/>
                <a:lumOff val="100000"/>
              </a:schemeClr>
            </a:gs>
            <a:gs pos="100000">
              <a:schemeClr val="accent6">
                <a:lumMod val="10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F67974-DCC0-4A01-B803-CA38DDA30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2799E95-6110-420E-BEB4-206EA72169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55DC2EF-C298-42C1-BA70-FB86A687A0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6293A-F84C-4080-8128-5D081F40411E}" type="datetime1">
              <a:rPr lang="es-CL" smtClean="0"/>
              <a:t>30-08-2021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72672AF-C0C9-4825-B1B4-58127B07A3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FD6086-FDA7-4049-BD25-D63007416E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57094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56861D8-13DA-4379-A721-7FEAF4307762}"/>
              </a:ext>
            </a:extLst>
          </p:cNvPr>
          <p:cNvSpPr/>
          <p:nvPr/>
        </p:nvSpPr>
        <p:spPr>
          <a:xfrm>
            <a:off x="1115616" y="454308"/>
            <a:ext cx="7020272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s-ES" sz="4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Dinámica</a:t>
            </a:r>
            <a:r>
              <a:rPr lang="es-ES" sz="32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s-CL" b="1" dirty="0"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200"/>
              </a:spcBef>
              <a:spcAft>
                <a:spcPts val="0"/>
              </a:spcAft>
              <a:buAutoNum type="arabicParenR"/>
            </a:pP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dinámica es la parte de la mecánica que estudia la causa de los movimientos. </a:t>
            </a:r>
          </a:p>
          <a:p>
            <a:pPr marL="457200" indent="-457200" algn="just">
              <a:spcBef>
                <a:spcPts val="200"/>
              </a:spcBef>
              <a:spcAft>
                <a:spcPts val="0"/>
              </a:spcAft>
              <a:buAutoNum type="arabicParenR"/>
            </a:pP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Una partícula constituye el modelo más simple que se puede concebir, para cualquier objeto cuyo movimiento se estudia, antes llamado móvil.</a:t>
            </a:r>
          </a:p>
          <a:p>
            <a:pPr marL="457200" indent="-457200" algn="just">
              <a:spcBef>
                <a:spcPts val="200"/>
              </a:spcBef>
              <a:spcAft>
                <a:spcPts val="0"/>
              </a:spcAft>
              <a:buAutoNum type="arabicParenR"/>
            </a:pPr>
            <a:r>
              <a:rPr lang="es-E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 dinámica estudia las causas de los movimientos utilizando las Leyes de los Movimientos o Leyes de Newton.</a:t>
            </a:r>
            <a:endParaRPr lang="es-CL" sz="2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53467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6490"/>
    </mc:Choice>
    <mc:Fallback xmlns="">
      <p:transition spd="slow" advTm="25649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relacionada">
            <a:extLst>
              <a:ext uri="{FF2B5EF4-FFF2-40B4-BE49-F238E27FC236}">
                <a16:creationId xmlns:a16="http://schemas.microsoft.com/office/drawing/2014/main" id="{7250AD99-9744-4CF5-A9AA-FF9CE87DB65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764704"/>
            <a:ext cx="5830182" cy="5472608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2677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305"/>
    </mc:Choice>
    <mc:Fallback xmlns="">
      <p:transition spd="slow" advTm="3530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l asno mañoso y la Tercera Ley de Newton | Monitor Educativo">
            <a:extLst>
              <a:ext uri="{FF2B5EF4-FFF2-40B4-BE49-F238E27FC236}">
                <a16:creationId xmlns:a16="http://schemas.microsoft.com/office/drawing/2014/main" id="{0BC9FCFA-DD94-4410-955F-9CFE78562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43" y="4726260"/>
            <a:ext cx="2352675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urro, De Dibujos Animados, Caballo imagen png - imagen ...">
            <a:extLst>
              <a:ext uri="{FF2B5EF4-FFF2-40B4-BE49-F238E27FC236}">
                <a16:creationId xmlns:a16="http://schemas.microsoft.com/office/drawing/2014/main" id="{61DA5DFD-597B-4024-BA4D-E85A6EFA3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725144"/>
            <a:ext cx="1944216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urro Loco Fotos e Imágenes de stock - Alamy">
            <a:extLst>
              <a:ext uri="{FF2B5EF4-FFF2-40B4-BE49-F238E27FC236}">
                <a16:creationId xmlns:a16="http://schemas.microsoft.com/office/drawing/2014/main" id="{FED31B91-6762-462F-B5D5-783B29D40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4531568"/>
            <a:ext cx="20669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sno feliz. Caricatura 3d de ilustraciones de burros.">
            <a:extLst>
              <a:ext uri="{FF2B5EF4-FFF2-40B4-BE49-F238E27FC236}">
                <a16:creationId xmlns:a16="http://schemas.microsoft.com/office/drawing/2014/main" id="{F062AAF5-7171-4FA2-806E-F728D91A60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67" y="283890"/>
            <a:ext cx="172402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Patada De Burro Fotos e Imágenes de stock - Alamy">
            <a:extLst>
              <a:ext uri="{FF2B5EF4-FFF2-40B4-BE49-F238E27FC236}">
                <a16:creationId xmlns:a16="http://schemas.microsoft.com/office/drawing/2014/main" id="{F730C5F9-1124-4DE3-B4C2-D752B3D1D1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4535760"/>
            <a:ext cx="1956482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B0E784F-9350-423A-B817-C3522549B8BE}"/>
              </a:ext>
            </a:extLst>
          </p:cNvPr>
          <p:cNvSpPr txBox="1"/>
          <p:nvPr/>
        </p:nvSpPr>
        <p:spPr>
          <a:xfrm>
            <a:off x="539552" y="2626766"/>
            <a:ext cx="16676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TIRA LA CARRETA LINDO ANIMALITO!!!</a:t>
            </a:r>
            <a:endParaRPr lang="es-CL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5402236-594D-4976-BFC7-9C6C62EE9740}"/>
              </a:ext>
            </a:extLst>
          </p:cNvPr>
          <p:cNvSpPr txBox="1"/>
          <p:nvPr/>
        </p:nvSpPr>
        <p:spPr>
          <a:xfrm>
            <a:off x="2483768" y="2780928"/>
            <a:ext cx="17281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TIRAR YO?...</a:t>
            </a:r>
          </a:p>
          <a:p>
            <a:pPr algn="ctr"/>
            <a:r>
              <a:rPr lang="es-ES" sz="1400" dirty="0"/>
              <a:t>YO ESTUDIE LA 3° LEY DE NEWTON!!</a:t>
            </a:r>
            <a:endParaRPr lang="es-CL" sz="14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CB1C805A-E403-4496-A98F-64CFAA0236A2}"/>
              </a:ext>
            </a:extLst>
          </p:cNvPr>
          <p:cNvSpPr txBox="1"/>
          <p:nvPr/>
        </p:nvSpPr>
        <p:spPr>
          <a:xfrm>
            <a:off x="4716016" y="2204864"/>
            <a:ext cx="17281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dirty="0"/>
              <a:t>Y ESTA DICE “…A TODA ACCION HAY UNA REACCIÓN IGUAL Y CONTRARIA…”</a:t>
            </a:r>
            <a:endParaRPr lang="es-CL" sz="14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5368C261-4383-4612-92C4-966F26A8B58C}"/>
              </a:ext>
            </a:extLst>
          </p:cNvPr>
          <p:cNvSpPr txBox="1"/>
          <p:nvPr/>
        </p:nvSpPr>
        <p:spPr>
          <a:xfrm>
            <a:off x="7092280" y="293332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Y SIEMPRE</a:t>
            </a:r>
          </a:p>
          <a:p>
            <a:r>
              <a:rPr lang="es-ES" sz="1400" dirty="0"/>
              <a:t> (+F)+(-F)=0</a:t>
            </a:r>
            <a:endParaRPr lang="es-CL" sz="14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E4228F8F-BF1E-43B1-8257-DFF9D33B5212}"/>
              </a:ext>
            </a:extLst>
          </p:cNvPr>
          <p:cNvSpPr txBox="1"/>
          <p:nvPr/>
        </p:nvSpPr>
        <p:spPr>
          <a:xfrm>
            <a:off x="3563888" y="404664"/>
            <a:ext cx="40375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NO IMPORTA QUE TAN  GRANDE SEA FUERZA QUE YO EJERZA, SIEMPRE LA SUMA SERA CERO…NO TIRO NINGUNA CARRETA!!!</a:t>
            </a:r>
            <a:endParaRPr lang="es-CL" dirty="0"/>
          </a:p>
        </p:txBody>
      </p:sp>
      <p:sp>
        <p:nvSpPr>
          <p:cNvPr id="3" name="Bocadillo: ovalado 2">
            <a:extLst>
              <a:ext uri="{FF2B5EF4-FFF2-40B4-BE49-F238E27FC236}">
                <a16:creationId xmlns:a16="http://schemas.microsoft.com/office/drawing/2014/main" id="{22A54108-DB09-4716-962D-69795352B17B}"/>
              </a:ext>
            </a:extLst>
          </p:cNvPr>
          <p:cNvSpPr/>
          <p:nvPr/>
        </p:nvSpPr>
        <p:spPr>
          <a:xfrm>
            <a:off x="395536" y="2492896"/>
            <a:ext cx="1728192" cy="1195701"/>
          </a:xfrm>
          <a:prstGeom prst="wedgeEllipseCallout">
            <a:avLst>
              <a:gd name="adj1" fmla="val 2886"/>
              <a:gd name="adj2" fmla="val 1271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" name="Bocadillo nube: nube 3">
            <a:extLst>
              <a:ext uri="{FF2B5EF4-FFF2-40B4-BE49-F238E27FC236}">
                <a16:creationId xmlns:a16="http://schemas.microsoft.com/office/drawing/2014/main" id="{874ECABF-F751-4A7B-ACAE-6774490CE308}"/>
              </a:ext>
            </a:extLst>
          </p:cNvPr>
          <p:cNvSpPr/>
          <p:nvPr/>
        </p:nvSpPr>
        <p:spPr>
          <a:xfrm>
            <a:off x="2448061" y="2639389"/>
            <a:ext cx="1860178" cy="1096492"/>
          </a:xfrm>
          <a:prstGeom prst="cloudCallout">
            <a:avLst>
              <a:gd name="adj1" fmla="val -6799"/>
              <a:gd name="adj2" fmla="val 1729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1" name="Bocadillo nube: nube 20">
            <a:extLst>
              <a:ext uri="{FF2B5EF4-FFF2-40B4-BE49-F238E27FC236}">
                <a16:creationId xmlns:a16="http://schemas.microsoft.com/office/drawing/2014/main" id="{F950DD38-6723-4ADC-8EDA-C3BA3F311228}"/>
              </a:ext>
            </a:extLst>
          </p:cNvPr>
          <p:cNvSpPr/>
          <p:nvPr/>
        </p:nvSpPr>
        <p:spPr>
          <a:xfrm>
            <a:off x="4391683" y="1952652"/>
            <a:ext cx="2304849" cy="1620364"/>
          </a:xfrm>
          <a:prstGeom prst="cloudCallout">
            <a:avLst>
              <a:gd name="adj1" fmla="val 10446"/>
              <a:gd name="adj2" fmla="val 1096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22" name="Bocadillo nube: nube 21">
            <a:extLst>
              <a:ext uri="{FF2B5EF4-FFF2-40B4-BE49-F238E27FC236}">
                <a16:creationId xmlns:a16="http://schemas.microsoft.com/office/drawing/2014/main" id="{91C0C75A-DB23-4FCF-8A4E-5D5ACEA1104B}"/>
              </a:ext>
            </a:extLst>
          </p:cNvPr>
          <p:cNvSpPr/>
          <p:nvPr/>
        </p:nvSpPr>
        <p:spPr>
          <a:xfrm>
            <a:off x="6804248" y="2636912"/>
            <a:ext cx="1728192" cy="1096492"/>
          </a:xfrm>
          <a:prstGeom prst="cloudCallout">
            <a:avLst>
              <a:gd name="adj1" fmla="val 31516"/>
              <a:gd name="adj2" fmla="val 12260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048" name="Picture 24" descr="Laughing Horse Vectores, Ilustraciones Y Gráficos - 123RF">
            <a:extLst>
              <a:ext uri="{FF2B5EF4-FFF2-40B4-BE49-F238E27FC236}">
                <a16:creationId xmlns:a16="http://schemas.microsoft.com/office/drawing/2014/main" id="{558CEF71-67F7-4B56-AFE3-58C53BD2F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7008" y="188640"/>
            <a:ext cx="1255472" cy="1374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ocadillo: rectángulo con esquinas redondeadas 4">
            <a:extLst>
              <a:ext uri="{FF2B5EF4-FFF2-40B4-BE49-F238E27FC236}">
                <a16:creationId xmlns:a16="http://schemas.microsoft.com/office/drawing/2014/main" id="{F3D9348D-948E-4752-9A68-539A4B0A7E1E}"/>
              </a:ext>
            </a:extLst>
          </p:cNvPr>
          <p:cNvSpPr/>
          <p:nvPr/>
        </p:nvSpPr>
        <p:spPr>
          <a:xfrm>
            <a:off x="3563888" y="283890"/>
            <a:ext cx="3744416" cy="1393111"/>
          </a:xfrm>
          <a:prstGeom prst="wedgeRoundRectCallout">
            <a:avLst>
              <a:gd name="adj1" fmla="val -90305"/>
              <a:gd name="adj2" fmla="val -9927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455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5639"/>
    </mc:Choice>
    <mc:Fallback xmlns="">
      <p:transition spd="slow" advTm="17563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6" grpId="0"/>
      <p:bldP spid="17" grpId="0"/>
      <p:bldP spid="3" grpId="0" animBg="1"/>
      <p:bldP spid="4" grpId="0" animBg="1"/>
      <p:bldP spid="21" grpId="0" animBg="1"/>
      <p:bldP spid="22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sno español y transporte. Coche español, burro al lado, y rodeado ...">
            <a:extLst>
              <a:ext uri="{FF2B5EF4-FFF2-40B4-BE49-F238E27FC236}">
                <a16:creationId xmlns:a16="http://schemas.microsoft.com/office/drawing/2014/main" id="{87858D17-9D4D-40E6-B8DC-9CBD3615A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83302"/>
            <a:ext cx="4320480" cy="3086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AE1E93E-1393-44A5-987E-27F090E655EB}"/>
              </a:ext>
            </a:extLst>
          </p:cNvPr>
          <p:cNvSpPr txBox="1"/>
          <p:nvPr/>
        </p:nvSpPr>
        <p:spPr>
          <a:xfrm>
            <a:off x="3131840" y="6381328"/>
            <a:ext cx="3600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dirty="0"/>
              <a:t>BURRO-CARRETA-PISO-TIERRA</a:t>
            </a:r>
            <a:endParaRPr lang="es-CL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BCBDFD1-72A5-465D-96C8-418AF0695222}"/>
              </a:ext>
            </a:extLst>
          </p:cNvPr>
          <p:cNvSpPr txBox="1"/>
          <p:nvPr/>
        </p:nvSpPr>
        <p:spPr>
          <a:xfrm>
            <a:off x="251520" y="404664"/>
            <a:ext cx="2520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Freestyle Script" panose="030804020302050B0404" pitchFamily="66" charset="0"/>
              </a:rPr>
              <a:t>Cuerpo: burro</a:t>
            </a:r>
          </a:p>
          <a:p>
            <a:r>
              <a:rPr lang="es-ES" sz="2800" dirty="0">
                <a:latin typeface="Freestyle Script" panose="030804020302050B0404" pitchFamily="66" charset="0"/>
              </a:rPr>
              <a:t>Diagrama de fuerzas:</a:t>
            </a:r>
          </a:p>
          <a:p>
            <a:r>
              <a:rPr lang="es-ES" sz="2800" dirty="0">
                <a:latin typeface="Freestyle Script" panose="030804020302050B0404" pitchFamily="66" charset="0"/>
              </a:rPr>
              <a:t>Acción de la </a:t>
            </a:r>
            <a:r>
              <a:rPr lang="es-ES" sz="2800" dirty="0" err="1">
                <a:latin typeface="Freestyle Script" panose="030804020302050B0404" pitchFamily="66" charset="0"/>
              </a:rPr>
              <a:t>Tierra,Carreta</a:t>
            </a:r>
            <a:r>
              <a:rPr lang="es-ES" sz="2800" dirty="0">
                <a:latin typeface="Freestyle Script" panose="030804020302050B0404" pitchFamily="66" charset="0"/>
              </a:rPr>
              <a:t> y Suelo(acción Normal y Tangencial)</a:t>
            </a:r>
            <a:endParaRPr lang="es-CL" sz="2800" dirty="0">
              <a:latin typeface="Freestyle Script" panose="030804020302050B0404" pitchFamily="66" charset="0"/>
            </a:endParaRPr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59674FDD-FCFD-4F19-896D-B91EFBD2FB0B}"/>
              </a:ext>
            </a:extLst>
          </p:cNvPr>
          <p:cNvCxnSpPr/>
          <p:nvPr/>
        </p:nvCxnSpPr>
        <p:spPr>
          <a:xfrm>
            <a:off x="5148064" y="1628800"/>
            <a:ext cx="0" cy="115212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9CD716C1-37F1-4F79-BBC4-EB833D1BDE26}"/>
              </a:ext>
            </a:extLst>
          </p:cNvPr>
          <p:cNvCxnSpPr/>
          <p:nvPr/>
        </p:nvCxnSpPr>
        <p:spPr>
          <a:xfrm>
            <a:off x="5148064" y="476672"/>
            <a:ext cx="0" cy="115212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1652375A-724F-425E-A934-18EB02489A1F}"/>
              </a:ext>
            </a:extLst>
          </p:cNvPr>
          <p:cNvCxnSpPr/>
          <p:nvPr/>
        </p:nvCxnSpPr>
        <p:spPr>
          <a:xfrm>
            <a:off x="5148064" y="1628800"/>
            <a:ext cx="864096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6977E75-2523-47B2-964A-849FAE84D37F}"/>
              </a:ext>
            </a:extLst>
          </p:cNvPr>
          <p:cNvCxnSpPr/>
          <p:nvPr/>
        </p:nvCxnSpPr>
        <p:spPr>
          <a:xfrm flipH="1">
            <a:off x="3419872" y="1628800"/>
            <a:ext cx="17281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606B0D0-AAC4-4915-BDE2-23C97486525C}"/>
              </a:ext>
            </a:extLst>
          </p:cNvPr>
          <p:cNvSpPr txBox="1"/>
          <p:nvPr/>
        </p:nvSpPr>
        <p:spPr>
          <a:xfrm>
            <a:off x="5220072" y="2350621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mg</a:t>
            </a:r>
            <a:endParaRPr lang="es-CL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2A1177B-DB83-46C2-B943-7EEE4266F81A}"/>
              </a:ext>
            </a:extLst>
          </p:cNvPr>
          <p:cNvSpPr txBox="1"/>
          <p:nvPr/>
        </p:nvSpPr>
        <p:spPr>
          <a:xfrm>
            <a:off x="5220072" y="260648"/>
            <a:ext cx="1152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N</a:t>
            </a:r>
            <a:endParaRPr lang="es-CL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B3A842F-32C2-4B9B-8D52-F1645D7D1E4B}"/>
              </a:ext>
            </a:extLst>
          </p:cNvPr>
          <p:cNvSpPr txBox="1"/>
          <p:nvPr/>
        </p:nvSpPr>
        <p:spPr>
          <a:xfrm>
            <a:off x="6084168" y="1268760"/>
            <a:ext cx="136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F(c/b)</a:t>
            </a:r>
            <a:endParaRPr lang="es-CL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5F35C54-665A-4B87-AF68-07BF17C154C9}"/>
              </a:ext>
            </a:extLst>
          </p:cNvPr>
          <p:cNvSpPr txBox="1"/>
          <p:nvPr/>
        </p:nvSpPr>
        <p:spPr>
          <a:xfrm>
            <a:off x="2987829" y="980728"/>
            <a:ext cx="1296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/>
              <a:t>F(s/b)</a:t>
            </a:r>
            <a:endParaRPr lang="es-C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011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282"/>
    </mc:Choice>
    <mc:Fallback xmlns="">
      <p:transition spd="slow" advTm="32228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  <p:bldP spid="1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09D37F79-EE13-4FFC-9572-19934984C7E6}"/>
              </a:ext>
            </a:extLst>
          </p:cNvPr>
          <p:cNvSpPr txBox="1"/>
          <p:nvPr/>
        </p:nvSpPr>
        <p:spPr>
          <a:xfrm>
            <a:off x="323528" y="116632"/>
            <a:ext cx="8460432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855663" algn="just"/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Resolución de problemas</a:t>
            </a:r>
          </a:p>
          <a:p>
            <a:pPr marL="717550" indent="538163">
              <a:buAutoNum type="romanLcParenBoth"/>
            </a:pP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1° Lectura :                 Vaga Idea.</a:t>
            </a:r>
          </a:p>
          <a:p>
            <a:pPr marL="717550" indent="538163">
              <a:buAutoNum type="romanLcParenBoth"/>
            </a:pP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2° </a:t>
            </a:r>
            <a:r>
              <a:rPr lang="es-CL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Lactura</a:t>
            </a: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                Recopilación de datos y preguntas.</a:t>
            </a:r>
          </a:p>
          <a:p>
            <a:pPr marL="717550" indent="538163">
              <a:buAutoNum type="romanLcParenBoth"/>
            </a:pPr>
            <a:r>
              <a:rPr lang="es-CL" dirty="0">
                <a:latin typeface="Times New Roman" panose="02020603050405020304" pitchFamily="18" charset="0"/>
                <a:cs typeface="Times New Roman" panose="02020603050405020304" pitchFamily="18" charset="0"/>
              </a:rPr>
              <a:t>3° Lectura :                 Estrategia de Solución.</a:t>
            </a:r>
          </a:p>
          <a:p>
            <a:pPr marL="400050" indent="-400050">
              <a:buAutoNum type="romanLcParenBoth"/>
            </a:pPr>
            <a:endParaRPr lang="es-CL" dirty="0">
              <a:solidFill>
                <a:srgbClr val="33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Estrategia de solución de Problemas de Dinámica            (” aplicación de leyes de Newton”).</a:t>
            </a:r>
          </a:p>
          <a:p>
            <a:endParaRPr lang="es-C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indent="-400050">
              <a:buAutoNum type="romanUcPeriod"/>
            </a:pPr>
            <a:r>
              <a:rPr lang="es-CL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“cuerpo”</a:t>
            </a:r>
          </a:p>
          <a:p>
            <a:pPr marL="400050" indent="-400050">
              <a:buAutoNum type="romanUcPeriod"/>
            </a:pPr>
            <a:r>
              <a:rPr lang="es-CL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“Sistema de Referencia”…no acelerado.</a:t>
            </a:r>
          </a:p>
          <a:p>
            <a:pPr marL="400050" indent="-400050">
              <a:buAutoNum type="romanUcPeriod"/>
            </a:pPr>
            <a:r>
              <a:rPr lang="es-CL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Definir “estado de movimiento” del cuerpo, si la información dada lo permite.</a:t>
            </a:r>
          </a:p>
          <a:p>
            <a:pPr marL="400050" indent="-400050">
              <a:buAutoNum type="romanUcPeriod"/>
            </a:pPr>
            <a:r>
              <a:rPr lang="es-CL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Dibujar Diagrama de fuerzas del cuerpo.</a:t>
            </a:r>
          </a:p>
          <a:p>
            <a:pPr marL="400050" indent="-400050">
              <a:buAutoNum type="romanUcPeriod"/>
            </a:pPr>
            <a:r>
              <a:rPr lang="es-CL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Aplicar las Leyes de Newton y obtener Ecuaciones.</a:t>
            </a:r>
          </a:p>
          <a:p>
            <a:pPr marL="400050" indent="-400050">
              <a:buAutoNum type="romanUcPeriod"/>
            </a:pPr>
            <a:r>
              <a:rPr lang="es-CL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Usar las ecuaciones para determinar la incógnita buscada.</a:t>
            </a:r>
          </a:p>
          <a:p>
            <a:pPr marL="400050" indent="-400050">
              <a:buAutoNum type="romanUcPeriod"/>
            </a:pPr>
            <a:r>
              <a:rPr lang="es-CL" sz="24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ser insuficiente la información provista por las ecuaciones , buscar otro “cuerpo” y repetir el proceso.</a:t>
            </a:r>
          </a:p>
        </p:txBody>
      </p:sp>
    </p:spTree>
    <p:extLst>
      <p:ext uri="{BB962C8B-B14F-4D97-AF65-F5344CB8AC3E}">
        <p14:creationId xmlns:p14="http://schemas.microsoft.com/office/powerpoint/2010/main" val="2842910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C3DD7-9AAD-4911-9613-7B5EBCD80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PROBLEMA DE DINAMICA</a:t>
            </a:r>
            <a:endParaRPr lang="es-C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DAD7F75-A73A-4949-BACA-9AD92F5D8162}"/>
              </a:ext>
            </a:extLst>
          </p:cNvPr>
          <p:cNvSpPr txBox="1"/>
          <p:nvPr/>
        </p:nvSpPr>
        <p:spPr>
          <a:xfrm>
            <a:off x="323528" y="1556792"/>
            <a:ext cx="453650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Tres bloques de 1,0 2,0 y 3,0[kg] son empujados sobre una superficie horizontal lisa tal como se muestra en la figura…si todos los bloques adquieren una aceleración de 0,5[m/s²], determinar la fuerza con que el bloque de 2,0[kg] empuja al bloque de 3,0[kg] 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0D7BEEC9-041D-4AAA-ABA7-89D9B98F50CE}"/>
              </a:ext>
            </a:extLst>
          </p:cNvPr>
          <p:cNvCxnSpPr/>
          <p:nvPr/>
        </p:nvCxnSpPr>
        <p:spPr>
          <a:xfrm>
            <a:off x="1043608" y="6309320"/>
            <a:ext cx="331236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ángulo 5">
            <a:extLst>
              <a:ext uri="{FF2B5EF4-FFF2-40B4-BE49-F238E27FC236}">
                <a16:creationId xmlns:a16="http://schemas.microsoft.com/office/drawing/2014/main" id="{429C79A6-6565-4278-89D9-812EC21C11CC}"/>
              </a:ext>
            </a:extLst>
          </p:cNvPr>
          <p:cNvSpPr/>
          <p:nvPr/>
        </p:nvSpPr>
        <p:spPr>
          <a:xfrm>
            <a:off x="1626873" y="5445224"/>
            <a:ext cx="712879" cy="864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B77ADCF-D42B-4942-8F62-81A717673C28}"/>
              </a:ext>
            </a:extLst>
          </p:cNvPr>
          <p:cNvSpPr/>
          <p:nvPr/>
        </p:nvSpPr>
        <p:spPr>
          <a:xfrm>
            <a:off x="2339752" y="5661248"/>
            <a:ext cx="648072" cy="6491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5DC3915-A9F4-4F7A-BCB6-7A44932BC611}"/>
              </a:ext>
            </a:extLst>
          </p:cNvPr>
          <p:cNvSpPr/>
          <p:nvPr/>
        </p:nvSpPr>
        <p:spPr>
          <a:xfrm>
            <a:off x="2987824" y="5821575"/>
            <a:ext cx="442641" cy="487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EFCBB96-E28A-4759-8783-2B10D9915ADB}"/>
              </a:ext>
            </a:extLst>
          </p:cNvPr>
          <p:cNvCxnSpPr/>
          <p:nvPr/>
        </p:nvCxnSpPr>
        <p:spPr>
          <a:xfrm>
            <a:off x="3444569" y="6093296"/>
            <a:ext cx="1055423" cy="0"/>
          </a:xfrm>
          <a:prstGeom prst="line">
            <a:avLst/>
          </a:prstGeom>
          <a:ln w="5715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E7C8534D-6366-4864-8262-E717748C72F2}"/>
              </a:ext>
            </a:extLst>
          </p:cNvPr>
          <p:cNvCxnSpPr/>
          <p:nvPr/>
        </p:nvCxnSpPr>
        <p:spPr>
          <a:xfrm>
            <a:off x="2194869" y="5085184"/>
            <a:ext cx="792955" cy="0"/>
          </a:xfrm>
          <a:prstGeom prst="line">
            <a:avLst/>
          </a:prstGeom>
          <a:ln w="571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0BB7FDF-4E0C-4030-8000-1AB5B8129672}"/>
              </a:ext>
            </a:extLst>
          </p:cNvPr>
          <p:cNvSpPr txBox="1"/>
          <p:nvPr/>
        </p:nvSpPr>
        <p:spPr>
          <a:xfrm>
            <a:off x="3871685" y="5377755"/>
            <a:ext cx="536535" cy="643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980EDA-63D9-49C1-9D96-63E57E938C8C}"/>
              </a:ext>
            </a:extLst>
          </p:cNvPr>
          <p:cNvSpPr txBox="1"/>
          <p:nvPr/>
        </p:nvSpPr>
        <p:spPr>
          <a:xfrm>
            <a:off x="1961080" y="4613066"/>
            <a:ext cx="153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a=0,5[m/s²]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95DD56C-CB6C-46F3-92E5-21AFB78FD9D0}"/>
              </a:ext>
            </a:extLst>
          </p:cNvPr>
          <p:cNvCxnSpPr>
            <a:cxnSpLocks/>
          </p:cNvCxnSpPr>
          <p:nvPr/>
        </p:nvCxnSpPr>
        <p:spPr>
          <a:xfrm rot="5400000">
            <a:off x="791147" y="5913710"/>
            <a:ext cx="792955" cy="0"/>
          </a:xfrm>
          <a:prstGeom prst="line">
            <a:avLst/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342167FD-EF55-44FA-9CCA-11CDAD26C6E0}"/>
              </a:ext>
            </a:extLst>
          </p:cNvPr>
          <p:cNvCxnSpPr/>
          <p:nvPr/>
        </p:nvCxnSpPr>
        <p:spPr>
          <a:xfrm>
            <a:off x="490805" y="6309320"/>
            <a:ext cx="720868" cy="0"/>
          </a:xfrm>
          <a:prstGeom prst="line">
            <a:avLst/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B04615E0-7F0D-478E-AA29-02A95D6779DF}"/>
              </a:ext>
            </a:extLst>
          </p:cNvPr>
          <p:cNvSpPr txBox="1"/>
          <p:nvPr/>
        </p:nvSpPr>
        <p:spPr>
          <a:xfrm>
            <a:off x="1032239" y="5045114"/>
            <a:ext cx="443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A8E551C-4BD9-4D52-BB2C-B7B2EF1966BA}"/>
              </a:ext>
            </a:extLst>
          </p:cNvPr>
          <p:cNvSpPr txBox="1"/>
          <p:nvPr/>
        </p:nvSpPr>
        <p:spPr>
          <a:xfrm>
            <a:off x="323528" y="5877272"/>
            <a:ext cx="4434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844352E-7DAB-4C0C-B98A-385F47C3B3E5}"/>
                  </a:ext>
                </a:extLst>
              </p:cNvPr>
              <p:cNvSpPr txBox="1"/>
              <p:nvPr/>
            </p:nvSpPr>
            <p:spPr>
              <a:xfrm>
                <a:off x="5274990" y="1916832"/>
                <a:ext cx="3617490" cy="36073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2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Solución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s-C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s-CL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s-C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=?</a:t>
                </a:r>
              </a:p>
              <a:p>
                <a:pPr>
                  <a:lnSpc>
                    <a:spcPct val="150000"/>
                  </a:lnSpc>
                </a:pP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Cuerpo: m=3,0[kg] con a= 0,5[m/s²]</a:t>
                </a:r>
              </a:p>
              <a:p>
                <a:pPr>
                  <a:lnSpc>
                    <a:spcPct val="150000"/>
                  </a:lnSpc>
                </a:pP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CL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</m:acc>
                              </m:e>
                            </m:nary>
                          </m:e>
                        </m:d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s-CL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s-CL" b="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F</m:t>
                    </m:r>
                    <m:r>
                      <a:rPr lang="es-C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f>
                      <m:fPr>
                        <m:ctrlPr>
                          <a:rPr lang="es-CL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s-CL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s-CL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den>
                    </m:f>
                    <m:r>
                      <a:rPr lang="es-CL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3,0[</m:t>
                    </m:r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𝑘𝑔</m:t>
                    </m:r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]∙0,5</m:t>
                    </m:r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[m/s²] 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F</m:t>
                      </m:r>
                      <m:d>
                        <m:dPr>
                          <m:ctrlPr>
                            <a:rPr lang="es-CL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s-CL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s-C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=1,5[</m:t>
                      </m:r>
                      <m:r>
                        <m:rPr>
                          <m:sty m:val="p"/>
                        </m:rPr>
                        <a:rPr lang="es-C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N</m:t>
                      </m:r>
                      <m:r>
                        <a:rPr lang="es-CL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A844352E-7DAB-4C0C-B98A-385F47C3B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990" y="1916832"/>
                <a:ext cx="3617490" cy="3607334"/>
              </a:xfrm>
              <a:prstGeom prst="rect">
                <a:avLst/>
              </a:prstGeom>
              <a:blipFill>
                <a:blip r:embed="rId3"/>
                <a:stretch>
                  <a:fillRect l="-1347" t="-168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52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0AFB3B99-ECD6-48EB-8225-8649DD12841E}"/>
              </a:ext>
            </a:extLst>
          </p:cNvPr>
          <p:cNvSpPr/>
          <p:nvPr/>
        </p:nvSpPr>
        <p:spPr>
          <a:xfrm>
            <a:off x="683568" y="44624"/>
            <a:ext cx="8172400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ES" sz="6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Leyes de Newton</a:t>
            </a:r>
          </a:p>
          <a:p>
            <a:endParaRPr lang="es-ES" sz="36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7250" indent="-857250">
              <a:buFont typeface="+mj-lt"/>
              <a:buAutoNum type="romanUcPeriod"/>
            </a:pPr>
            <a:r>
              <a:rPr lang="es-ES" sz="4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Ley o Ley de Inercia.</a:t>
            </a:r>
          </a:p>
          <a:p>
            <a:pPr marL="857250" indent="-857250">
              <a:buFont typeface="+mj-lt"/>
              <a:buAutoNum type="romanUcPeriod"/>
            </a:pPr>
            <a:r>
              <a:rPr lang="es-ES" sz="4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Ley  o Ley de Masa.</a:t>
            </a:r>
          </a:p>
          <a:p>
            <a:pPr marL="857250" indent="-857250">
              <a:buFont typeface="+mj-lt"/>
              <a:buAutoNum type="romanUcPeriod"/>
            </a:pPr>
            <a:r>
              <a:rPr lang="es-ES" sz="4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Ley o Ley de Acción y                  	Reacción.</a:t>
            </a:r>
          </a:p>
          <a:p>
            <a:r>
              <a:rPr lang="es-ES" sz="36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s-ES" sz="3600" dirty="0">
                <a:latin typeface="Freestyle Script" panose="030804020302050B0404" pitchFamily="66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…Utilizando estas leyes es que se encontrarán las causas de un Movimiento Rectilíneo Uniforme o las causas de un Movimiento Rectilíneo Uniformemente Acelerado, por ejemplo...</a:t>
            </a:r>
            <a:endParaRPr lang="es-CL" sz="3600" dirty="0">
              <a:latin typeface="Freestyle Script" panose="030804020302050B0404" pitchFamily="66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8953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519"/>
    </mc:Choice>
    <mc:Fallback xmlns="">
      <p:transition spd="slow" advTm="945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AE237439-807E-4186-8C77-E77191B68EEA}"/>
              </a:ext>
            </a:extLst>
          </p:cNvPr>
          <p:cNvSpPr txBox="1"/>
          <p:nvPr/>
        </p:nvSpPr>
        <p:spPr>
          <a:xfrm>
            <a:off x="179512" y="116632"/>
            <a:ext cx="8208912" cy="1972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1ª Ley: Ley de Inercia.</a:t>
            </a:r>
            <a:endParaRPr lang="es-CL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“Todo cuerpo libre de la acción de fuerza no cambia su estado de movimiento”.</a:t>
            </a:r>
            <a:endParaRPr lang="es-CL" dirty="0"/>
          </a:p>
        </p:txBody>
      </p:sp>
      <p:pic>
        <p:nvPicPr>
          <p:cNvPr id="17" name="Imagen 16" descr="Imagen relacionada">
            <a:extLst>
              <a:ext uri="{FF2B5EF4-FFF2-40B4-BE49-F238E27FC236}">
                <a16:creationId xmlns:a16="http://schemas.microsoft.com/office/drawing/2014/main" id="{B7305119-9BF1-48EB-8E50-83E5AD273ED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1938" y="2924944"/>
            <a:ext cx="2622550" cy="1968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833770A5-066C-4057-BDD9-38DC00622CDA}"/>
              </a:ext>
            </a:extLst>
          </p:cNvPr>
          <p:cNvSpPr txBox="1"/>
          <p:nvPr/>
        </p:nvSpPr>
        <p:spPr>
          <a:xfrm>
            <a:off x="395536" y="2313044"/>
            <a:ext cx="5717805" cy="4197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Libre de la acción de fuerza:</a:t>
            </a: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 se entiende por </a:t>
            </a:r>
            <a:r>
              <a:rPr lang="es-C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fuerza</a:t>
            </a: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medida de la interacción entre dos cuerpos. Se debe entender por </a:t>
            </a:r>
            <a:r>
              <a:rPr lang="es-C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cuerpo libre de la acción de fuerza</a:t>
            </a: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cuerpo </a:t>
            </a:r>
            <a:r>
              <a:rPr lang="es-C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no interactúa con ningún otro cuerpo</a:t>
            </a: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 la acción de todos los otros cuerpos del medio se anulan entre sí).</a:t>
            </a:r>
          </a:p>
          <a:p>
            <a:pPr>
              <a:lnSpc>
                <a:spcPct val="150000"/>
              </a:lnSpc>
            </a:pPr>
            <a:r>
              <a:rPr lang="es-CL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cambia su estado de movimiento</a:t>
            </a: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el cambio de estado de movimiento debe entenderse como cambios en la velocidad. </a:t>
            </a:r>
            <a:endParaRPr lang="es-CL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36226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5066"/>
    </mc:Choice>
    <mc:Fallback xmlns="">
      <p:transition spd="slow" advTm="5750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FB18FF2-55DF-4BC8-89F7-38EA8758B371}"/>
              </a:ext>
            </a:extLst>
          </p:cNvPr>
          <p:cNvSpPr txBox="1"/>
          <p:nvPr/>
        </p:nvSpPr>
        <p:spPr>
          <a:xfrm>
            <a:off x="179512" y="332656"/>
            <a:ext cx="856895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E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2ª Ley: Ley de Masa.</a:t>
            </a:r>
            <a:endParaRPr lang="es-CL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“Todo cuerpo bajo la acción de una fuerza acelera. Esta aceleración es directamente proporcional a la fuerza e inversamente proporcional a la masa del cuerpo”.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62B4BCD-A3BF-4FA1-BCF1-B89DA5546D12}"/>
                  </a:ext>
                </a:extLst>
              </p:cNvPr>
              <p:cNvSpPr txBox="1"/>
              <p:nvPr/>
            </p:nvSpPr>
            <p:spPr>
              <a:xfrm>
                <a:off x="107504" y="3284984"/>
                <a:ext cx="4392488" cy="2123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s-CL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acc>
                      <m:accPr>
                        <m:chr m:val="⃗"/>
                        <m:ctrlPr>
                          <a:rPr lang="es-CL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s-CL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=&gt;</m:t>
                    </m:r>
                  </m:oMath>
                </a14:m>
                <a:r>
                  <a:rPr lang="es-CL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s-CL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⃗"/>
                        <m:ctrlPr>
                          <a:rPr lang="es-CL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en-US" sz="2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s-CL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s-CL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</m:d>
                    <m:r>
                      <a:rPr lang="es-CL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CL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CL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s-CL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s-CL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&lt;=&gt;</m:t>
                    </m:r>
                  </m:oMath>
                </a14:m>
                <a:r>
                  <a:rPr lang="es-CL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CL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es-CL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L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s-CL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62B4BCD-A3BF-4FA1-BCF1-B89DA5546D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284984"/>
                <a:ext cx="4392488" cy="21232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D911EEF-2EEE-4D58-9088-5FADD5F2CC19}"/>
                  </a:ext>
                </a:extLst>
              </p:cNvPr>
              <p:cNvSpPr txBox="1"/>
              <p:nvPr/>
            </p:nvSpPr>
            <p:spPr>
              <a:xfrm>
                <a:off x="4967536" y="2996952"/>
                <a:ext cx="3636912" cy="37307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s-CL" sz="2800" b="1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s-CL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s-CL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acc>
                          <m:accPr>
                            <m:chr m:val="⃗"/>
                            <m:ctrlPr>
                              <a:rPr lang="es-CL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e>
                    </m:d>
                    <m:r>
                      <a:rPr lang="es-CL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s-CL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s-CL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s-CL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>
                          <m:f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s-CL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s-CL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</m:e>
                    </m:d>
                  </m:oMath>
                </a14:m>
                <a:endParaRPr lang="es-CL" sz="2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CL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s-CL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s-CL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s-CL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</m:oMath>
                </a14:m>
                <a:r>
                  <a:rPr lang="es-CL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s-CL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num>
                      <m:den>
                        <m:r>
                          <a:rPr lang="es-CL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s-CL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den>
                    </m:f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⃗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CL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acc>
                      </m:num>
                      <m:den>
                        <m:r>
                          <a:rPr lang="es-CL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</m:oMath>
                </a14:m>
                <a:endParaRPr lang="en-US" sz="2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</m:acc>
                      <m:r>
                        <a:rPr lang="es-C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𝑲</m:t>
                      </m:r>
                      <m:r>
                        <a:rPr lang="es-C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s-C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r>
                        <a:rPr lang="es-C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CL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lang="es-CL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6D911EEF-2EEE-4D58-9088-5FADD5F2C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7536" y="2996952"/>
                <a:ext cx="3636912" cy="37307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errar llave 4">
            <a:extLst>
              <a:ext uri="{FF2B5EF4-FFF2-40B4-BE49-F238E27FC236}">
                <a16:creationId xmlns:a16="http://schemas.microsoft.com/office/drawing/2014/main" id="{B78A1012-3D38-4008-BF98-82B5407E6EA3}"/>
              </a:ext>
            </a:extLst>
          </p:cNvPr>
          <p:cNvSpPr/>
          <p:nvPr/>
        </p:nvSpPr>
        <p:spPr>
          <a:xfrm>
            <a:off x="4176465" y="3429000"/>
            <a:ext cx="791071" cy="3139321"/>
          </a:xfrm>
          <a:prstGeom prst="rightBrace">
            <a:avLst>
              <a:gd name="adj1" fmla="val 69528"/>
              <a:gd name="adj2" fmla="val 50000"/>
            </a:avLst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5218FDF1-95CC-4058-8DAC-FFF7A4F0C182}"/>
              </a:ext>
            </a:extLst>
          </p:cNvPr>
          <p:cNvCxnSpPr/>
          <p:nvPr/>
        </p:nvCxnSpPr>
        <p:spPr>
          <a:xfrm>
            <a:off x="4716016" y="3252264"/>
            <a:ext cx="0" cy="3201072"/>
          </a:xfrm>
          <a:prstGeom prst="line">
            <a:avLst/>
          </a:prstGeom>
          <a:ln cmpd="dbl">
            <a:gradFill flip="none" rotWithShape="1">
              <a:gsLst>
                <a:gs pos="42000">
                  <a:schemeClr val="tx1"/>
                </a:gs>
                <a:gs pos="74000">
                  <a:schemeClr val="tx1"/>
                </a:gs>
                <a:gs pos="83000">
                  <a:schemeClr val="tx1"/>
                </a:gs>
                <a:gs pos="100000">
                  <a:schemeClr val="tx1"/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644258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2033"/>
    </mc:Choice>
    <mc:Fallback xmlns="">
      <p:transition spd="slow" advTm="54203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3349B8D-0D96-4F6D-A3CA-51269B719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6628668"/>
              </p:ext>
            </p:extLst>
          </p:nvPr>
        </p:nvGraphicFramePr>
        <p:xfrm>
          <a:off x="1576249" y="2480650"/>
          <a:ext cx="5991502" cy="234283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6312">
                  <a:extLst>
                    <a:ext uri="{9D8B030D-6E8A-4147-A177-3AD203B41FA5}">
                      <a16:colId xmlns:a16="http://schemas.microsoft.com/office/drawing/2014/main" val="1233102925"/>
                    </a:ext>
                  </a:extLst>
                </a:gridCol>
                <a:gridCol w="1056005">
                  <a:extLst>
                    <a:ext uri="{9D8B030D-6E8A-4147-A177-3AD203B41FA5}">
                      <a16:colId xmlns:a16="http://schemas.microsoft.com/office/drawing/2014/main" val="2914045831"/>
                    </a:ext>
                  </a:extLst>
                </a:gridCol>
                <a:gridCol w="1506855">
                  <a:extLst>
                    <a:ext uri="{9D8B030D-6E8A-4147-A177-3AD203B41FA5}">
                      <a16:colId xmlns:a16="http://schemas.microsoft.com/office/drawing/2014/main" val="77817362"/>
                    </a:ext>
                  </a:extLst>
                </a:gridCol>
                <a:gridCol w="1090295">
                  <a:extLst>
                    <a:ext uri="{9D8B030D-6E8A-4147-A177-3AD203B41FA5}">
                      <a16:colId xmlns:a16="http://schemas.microsoft.com/office/drawing/2014/main" val="1203392672"/>
                    </a:ext>
                  </a:extLst>
                </a:gridCol>
                <a:gridCol w="1042035">
                  <a:extLst>
                    <a:ext uri="{9D8B030D-6E8A-4147-A177-3AD203B41FA5}">
                      <a16:colId xmlns:a16="http://schemas.microsoft.com/office/drawing/2014/main" val="10801206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L" sz="1100" dirty="0"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LONGITUD</a:t>
                      </a:r>
                      <a:endParaRPr lang="es-CL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MASA</a:t>
                      </a:r>
                      <a:endParaRPr lang="es-CL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FUERZA</a:t>
                      </a:r>
                      <a:endParaRPr lang="es-CL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TIEMPO</a:t>
                      </a:r>
                      <a:endParaRPr lang="es-CL" sz="11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8492445"/>
                  </a:ext>
                </a:extLst>
              </a:tr>
              <a:tr h="210129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Sistema </a:t>
                      </a:r>
                      <a:r>
                        <a:rPr lang="en-US" sz="1400" b="0" dirty="0" err="1">
                          <a:effectLst/>
                        </a:rPr>
                        <a:t>Internacional</a:t>
                      </a:r>
                      <a:endParaRPr lang="es-CL" sz="1400" b="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de </a:t>
                      </a:r>
                      <a:r>
                        <a:rPr lang="en-US" sz="1400" b="0" dirty="0" err="1">
                          <a:effectLst/>
                        </a:rPr>
                        <a:t>Unidades</a:t>
                      </a:r>
                      <a:endParaRPr lang="es-CL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METRO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[m]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KILOGRAMO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[Kg]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NEWTON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[N]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SEGUNDO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[s]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519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 </a:t>
                      </a:r>
                      <a:endParaRPr lang="es-CL" sz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LONGITUD 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MASA 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FUERZA 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TIEMPO 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77226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Sistema </a:t>
                      </a:r>
                      <a:r>
                        <a:rPr lang="en-US" sz="1400" b="0" dirty="0" err="1">
                          <a:effectLst/>
                        </a:rPr>
                        <a:t>Gravitacional</a:t>
                      </a:r>
                      <a:r>
                        <a:rPr lang="en-US" sz="1400" b="0" dirty="0">
                          <a:effectLst/>
                        </a:rPr>
                        <a:t> </a:t>
                      </a:r>
                      <a:endParaRPr lang="es-CL" sz="1400" b="0" dirty="0">
                        <a:effectLst/>
                      </a:endParaRPr>
                    </a:p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de </a:t>
                      </a:r>
                      <a:r>
                        <a:rPr lang="en-US" sz="1400" b="0" dirty="0" err="1">
                          <a:effectLst/>
                        </a:rPr>
                        <a:t>Unidades</a:t>
                      </a:r>
                      <a:endParaRPr lang="es-CL" sz="1400" b="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METRO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[m]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L" sz="1200" dirty="0">
                          <a:solidFill>
                            <a:schemeClr val="tx1"/>
                          </a:solidFill>
                          <a:effectLst/>
                        </a:rPr>
                        <a:t>UNIDAD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s-CL" sz="1200" dirty="0">
                          <a:solidFill>
                            <a:schemeClr val="tx1"/>
                          </a:solidFill>
                          <a:effectLst/>
                        </a:rPr>
                        <a:t>TECNICA DE MASA [UTM]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KILOGRAMO PESO 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[Kg-p]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SEGUNDO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[s]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2895757"/>
                  </a:ext>
                </a:extLst>
              </a:tr>
            </a:tbl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D021A750-84BB-4923-BBCD-46BEF65C2D94}"/>
              </a:ext>
            </a:extLst>
          </p:cNvPr>
          <p:cNvSpPr txBox="1"/>
          <p:nvPr/>
        </p:nvSpPr>
        <p:spPr>
          <a:xfrm>
            <a:off x="395536" y="4653136"/>
            <a:ext cx="3672408" cy="1481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1[U.T.M.] ≡ 9,8[Kg]</a:t>
            </a:r>
            <a:endParaRPr lang="es-C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1[Kg-p] ≡ 9,8[N]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5D2272C-600F-4A8D-8E7E-13A8E50A45F4}"/>
              </a:ext>
            </a:extLst>
          </p:cNvPr>
          <p:cNvSpPr txBox="1"/>
          <p:nvPr/>
        </p:nvSpPr>
        <p:spPr>
          <a:xfrm>
            <a:off x="323528" y="116632"/>
            <a:ext cx="820891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Fuerza es el producto de masa por aceleración. Esta es la definición de fuerza basada en la Segunda Ley de Newton. </a:t>
            </a:r>
          </a:p>
          <a:p>
            <a:pPr algn="just">
              <a:lnSpc>
                <a:spcPct val="150000"/>
              </a:lnSpc>
            </a:pPr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[Newton]=[N]≡[kg]·[m/s²], 1[N] es la fuerza que genera una aceleración de 1[m/s²] a una masa de 1[kg].</a:t>
            </a:r>
            <a:endParaRPr lang="es-C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s-C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76D5C14-3D24-4C5B-A4B3-D58F93325E6C}"/>
                  </a:ext>
                </a:extLst>
              </p:cNvPr>
              <p:cNvSpPr txBox="1"/>
              <p:nvPr/>
            </p:nvSpPr>
            <p:spPr>
              <a:xfrm>
                <a:off x="4716016" y="4869160"/>
                <a:ext cx="3888432" cy="1437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</m:acc>
                      <m:r>
                        <a:rPr lang="es-CL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C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𝑴</m:t>
                      </m:r>
                      <m:r>
                        <a:rPr lang="es-CL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s-C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acc>
                    </m:oMath>
                  </m:oMathPara>
                </a14:m>
                <a:endParaRPr lang="es-CL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sz="28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s-CL" sz="28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Ya que K=1 en S.I. y S.G.</a:t>
                </a:r>
                <a:endParaRPr lang="es-CL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A76D5C14-3D24-4C5B-A4B3-D58F93325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869160"/>
                <a:ext cx="3888432" cy="1437253"/>
              </a:xfrm>
              <a:prstGeom prst="rect">
                <a:avLst/>
              </a:prstGeom>
              <a:blipFill>
                <a:blip r:embed="rId5"/>
                <a:stretch>
                  <a:fillRect l="-3297" r="-3140" b="-1101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8667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0886"/>
    </mc:Choice>
    <mc:Fallback xmlns="">
      <p:transition spd="slow" advTm="4008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2.11 Segunda Ley de Newton. - Física">
            <a:extLst>
              <a:ext uri="{FF2B5EF4-FFF2-40B4-BE49-F238E27FC236}">
                <a16:creationId xmlns:a16="http://schemas.microsoft.com/office/drawing/2014/main" id="{484E3E5E-6624-4810-A2A8-04B2CCD53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07" y="792088"/>
            <a:ext cx="6492213" cy="486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12B4C30-AB4A-4114-84DB-ED08E77A407F}"/>
              </a:ext>
            </a:extLst>
          </p:cNvPr>
          <p:cNvSpPr txBox="1"/>
          <p:nvPr/>
        </p:nvSpPr>
        <p:spPr>
          <a:xfrm>
            <a:off x="1475656" y="1877923"/>
            <a:ext cx="5112568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1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1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Segoe Script" panose="030B0504020000000003" pitchFamily="66" charset="0"/>
              </a:rPr>
              <a:t>Aceleración directamente proporcional a la Fuerza</a:t>
            </a:r>
            <a:endParaRPr lang="es-CL" dirty="0">
              <a:latin typeface="Segoe Script" panose="030B0504020000000003" pitchFamily="66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0547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260"/>
    </mc:Choice>
    <mc:Fallback xmlns="">
      <p:transition spd="slow" advTm="4826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Bloque III. Tema 2. Las fuerzas">
            <a:extLst>
              <a:ext uri="{FF2B5EF4-FFF2-40B4-BE49-F238E27FC236}">
                <a16:creationId xmlns:a16="http://schemas.microsoft.com/office/drawing/2014/main" id="{735A2971-DDBB-41DE-91E1-D3D7ED24D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7426" y="692696"/>
            <a:ext cx="4314974" cy="560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9AB85DC-0E8C-421B-8E08-AEE26435ABD4}"/>
              </a:ext>
            </a:extLst>
          </p:cNvPr>
          <p:cNvSpPr txBox="1"/>
          <p:nvPr/>
        </p:nvSpPr>
        <p:spPr>
          <a:xfrm>
            <a:off x="467544" y="1466781"/>
            <a:ext cx="38248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b="1" dirty="0">
                <a:latin typeface="Freestyle Script" panose="030804020302050B0404" pitchFamily="66" charset="0"/>
              </a:rPr>
              <a:t>¿Qué aceleración adquiere el flaco 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A69A24-1EEE-49F1-9D3E-05A149FB9926}"/>
              </a:ext>
            </a:extLst>
          </p:cNvPr>
          <p:cNvSpPr txBox="1"/>
          <p:nvPr/>
        </p:nvSpPr>
        <p:spPr>
          <a:xfrm>
            <a:off x="611560" y="3916213"/>
            <a:ext cx="35283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dirty="0">
                <a:latin typeface="Freestyle Script" panose="030804020302050B0404" pitchFamily="66" charset="0"/>
              </a:rPr>
              <a:t>¿Qué aceleración adquiere el gordo ?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F4930BC-3775-4BA5-88E0-0999B52E8E18}"/>
              </a:ext>
            </a:extLst>
          </p:cNvPr>
          <p:cNvSpPr txBox="1"/>
          <p:nvPr/>
        </p:nvSpPr>
        <p:spPr>
          <a:xfrm>
            <a:off x="1686470" y="2852936"/>
            <a:ext cx="23094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4,4[m/s²</a:t>
            </a:r>
            <a:r>
              <a:rPr lang="es-E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s-CL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3207769-D555-44A7-B346-C8973186FB6C}"/>
              </a:ext>
            </a:extLst>
          </p:cNvPr>
          <p:cNvSpPr txBox="1"/>
          <p:nvPr/>
        </p:nvSpPr>
        <p:spPr>
          <a:xfrm>
            <a:off x="1475656" y="5138028"/>
            <a:ext cx="2160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2,6 [m/s²]</a:t>
            </a:r>
            <a:endParaRPr lang="es-CL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05822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9395"/>
    </mc:Choice>
    <mc:Fallback xmlns="">
      <p:transition spd="slow" advTm="13939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24EE641-1D7B-4215-A5CB-E3F148D58E29}"/>
              </a:ext>
            </a:extLst>
          </p:cNvPr>
          <p:cNvSpPr/>
          <p:nvPr/>
        </p:nvSpPr>
        <p:spPr>
          <a:xfrm>
            <a:off x="539552" y="854665"/>
            <a:ext cx="8136904" cy="4158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CL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3ª Ley o Ley de Acción y Reacción</a:t>
            </a:r>
            <a:endParaRPr lang="es-CL" sz="3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s-CL" sz="3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“A toda acción de una fuerza sobre un cuerpo, éste opone una fuerza de igual magnitud y dirección, pero de sentido opuesto, llamada fuerza de reacción”.</a:t>
            </a:r>
            <a:endParaRPr lang="es-CL" sz="3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6869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744"/>
    </mc:Choice>
    <mc:Fallback xmlns="">
      <p:transition spd="slow" advTm="337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 descr="Imagen relacionada">
            <a:extLst>
              <a:ext uri="{FF2B5EF4-FFF2-40B4-BE49-F238E27FC236}">
                <a16:creationId xmlns:a16="http://schemas.microsoft.com/office/drawing/2014/main" id="{29C43BB8-EEA1-41C0-A8CF-F841303F509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908720"/>
            <a:ext cx="6336704" cy="4536504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65011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225"/>
    </mc:Choice>
    <mc:Fallback xmlns="">
      <p:transition spd="slow" advTm="532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1|3.5|144.4|78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40.9|18.1|8.4|1.3|1.2|9.8|0.8|2.2|9.5|1.3|3.6|7.5|1.3|0.8|12.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7|13.1|12.7|13.7|35.7|34.5|6.5|22.3|9.9|11.3|0.9|7.7|94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5|1.3|2.3|3.7|3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7|4.7|77.5|249.5|14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5|98.4|94.7|58.8|1.8|25.9|27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48.6|60.5|210.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26.9|57.5|30|10.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7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027F65-D200-4175-B084-83C90B28EE23}">
  <ds:schemaRefs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c899ee2c-5630-480f-8751-d563de38ede2"/>
    <ds:schemaRef ds:uri="http://purl.org/dc/terms/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2470</TotalTime>
  <Words>874</Words>
  <Application>Microsoft Office PowerPoint</Application>
  <PresentationFormat>Presentación en pantalla (4:3)</PresentationFormat>
  <Paragraphs>110</Paragraphs>
  <Slides>14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3" baseType="lpstr">
      <vt:lpstr>Arial</vt:lpstr>
      <vt:lpstr>Calibri</vt:lpstr>
      <vt:lpstr>Calibri Light</vt:lpstr>
      <vt:lpstr>Cambria</vt:lpstr>
      <vt:lpstr>Cambria Math</vt:lpstr>
      <vt:lpstr>Freestyle Script</vt:lpstr>
      <vt:lpstr>Segoe Script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PROBLEMA DE DINAMICA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15</cp:revision>
  <dcterms:created xsi:type="dcterms:W3CDTF">2020-05-24T21:31:01Z</dcterms:created>
  <dcterms:modified xsi:type="dcterms:W3CDTF">2021-08-30T23:13:23Z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