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</p:sldIdLst>
  <p:sldSz cx="18288000" cy="10287000"/>
  <p:notesSz cx="6858000" cy="9144000"/>
  <p:embeddedFontLst>
    <p:embeddedFont>
      <p:font typeface="Cormorant Garamond" panose="020B0604020202020204" charset="0"/>
      <p:bold r:id="rId30"/>
      <p:boldItalic r:id="rId31"/>
    </p:embeddedFont>
    <p:embeddedFont>
      <p:font typeface="Quicksand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ovOy1nauo7Z/rorXIDTn8+xd5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164b082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4c164b082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c164b08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4c164b08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c164b082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4c164b082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c164b082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4c164b082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c164b082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4c164b082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7d28e1e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47d28e1e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c164b0820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4c164b0820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7d28e1e5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47d28e1e5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7d28e1e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347d28e1e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c164b082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4c164b082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82132be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3482132b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7881942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47881942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c164b082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34c164b082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c164b082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34c164b082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82132be0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482132be0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82132be0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482132be0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703a87c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703a87c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703a87c4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4703a87c4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c164b082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4c164b082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7d28e1e5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47d28e1e5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7d28e1e50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47d28e1e50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aohzuC1rWB8AlBVICR4EngamR6CGH7GD/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3S60S1ZuZcorNS84tupvVMHgOwBkACED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4865" y="-1350189"/>
            <a:ext cx="10387681" cy="10387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"/>
          <p:cNvCxnSpPr/>
          <p:nvPr/>
        </p:nvCxnSpPr>
        <p:spPr>
          <a:xfrm>
            <a:off x="9158735" y="990600"/>
            <a:ext cx="8114971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"/>
          <p:cNvCxnSpPr/>
          <p:nvPr/>
        </p:nvCxnSpPr>
        <p:spPr>
          <a:xfrm>
            <a:off x="1043764" y="9296400"/>
            <a:ext cx="8114971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 extrusionOk="0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 extrusionOk="0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2752274" y="5600700"/>
            <a:ext cx="12813000" cy="1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9" b="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Tema: Construção de uma </a:t>
            </a: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4889" b="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rena </a:t>
            </a: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4889" b="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nterativa para a </a:t>
            </a: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lang="en-US" sz="4889" b="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ompetição de </a:t>
            </a: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4889" b="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obôs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c164b0820_0_19"/>
          <p:cNvSpPr txBox="1"/>
          <p:nvPr/>
        </p:nvSpPr>
        <p:spPr>
          <a:xfrm>
            <a:off x="6628650" y="1181125"/>
            <a:ext cx="5030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CRONOGRAMA</a:t>
            </a:r>
            <a:endParaRPr sz="5000" b="1"/>
          </a:p>
        </p:txBody>
      </p:sp>
      <p:pic>
        <p:nvPicPr>
          <p:cNvPr id="180" name="Google Shape;180;g34c164b0820_0_19"/>
          <p:cNvPicPr preferRelativeResize="0"/>
          <p:nvPr/>
        </p:nvPicPr>
        <p:blipFill rotWithShape="1">
          <a:blip r:embed="rId3">
            <a:alphaModFix/>
          </a:blip>
          <a:srcRect t="18487" r="42538"/>
          <a:stretch/>
        </p:blipFill>
        <p:spPr>
          <a:xfrm>
            <a:off x="924375" y="2449700"/>
            <a:ext cx="16439251" cy="62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c164b0820_0_25"/>
          <p:cNvSpPr txBox="1"/>
          <p:nvPr/>
        </p:nvSpPr>
        <p:spPr>
          <a:xfrm>
            <a:off x="3029100" y="3612000"/>
            <a:ext cx="122298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 b="1" i="1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CONTROLE</a:t>
            </a:r>
            <a:endParaRPr sz="19900"/>
          </a:p>
        </p:txBody>
      </p:sp>
      <p:cxnSp>
        <p:nvCxnSpPr>
          <p:cNvPr id="186" name="Google Shape;186;g34c164b0820_0_25"/>
          <p:cNvCxnSpPr/>
          <p:nvPr/>
        </p:nvCxnSpPr>
        <p:spPr>
          <a:xfrm>
            <a:off x="4794455" y="3067483"/>
            <a:ext cx="8699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g34c164b0820_0_25"/>
          <p:cNvCxnSpPr/>
          <p:nvPr/>
        </p:nvCxnSpPr>
        <p:spPr>
          <a:xfrm>
            <a:off x="3942750" y="7455450"/>
            <a:ext cx="104025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c164b0820_0_81"/>
          <p:cNvSpPr txBox="1"/>
          <p:nvPr/>
        </p:nvSpPr>
        <p:spPr>
          <a:xfrm>
            <a:off x="5671650" y="9420575"/>
            <a:ext cx="694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Modelo base para o protótipo inicial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3" name="Google Shape;193;g34c164b0820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063" y="818075"/>
            <a:ext cx="10485874" cy="84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34c164b082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75" y="748400"/>
            <a:ext cx="7577411" cy="86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4c164b0820_0_70" title="Captura de tela 2025-04-03 2040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383336" y="5254310"/>
            <a:ext cx="1644200" cy="31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4c164b0820_0_70" title="Captura de tela 2025-04-03 20402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0200" y="748400"/>
            <a:ext cx="3632925" cy="26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4c164b0820_0_70" title="Captura de tela 2025-04-03 2039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71377" y="5790900"/>
            <a:ext cx="2542725" cy="25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4c164b0820_0_70" title="Captura de tela 2025-04-03 203943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30200" y="3368675"/>
            <a:ext cx="3423651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4c164b0820_0_70" title="Captura de tela 2025-04-03 204140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85159" y="2261900"/>
            <a:ext cx="3883265" cy="28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/>
        </p:nvSpPr>
        <p:spPr>
          <a:xfrm>
            <a:off x="4643813" y="9169850"/>
            <a:ext cx="1052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Circuito de testes do MPU-6050 com Modulo Bluetooth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9" name="Google Shape;2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900" y="497150"/>
            <a:ext cx="9976225" cy="840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33" y="2395475"/>
            <a:ext cx="17114941" cy="568591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"/>
          <p:cNvSpPr txBox="1"/>
          <p:nvPr/>
        </p:nvSpPr>
        <p:spPr>
          <a:xfrm>
            <a:off x="6731250" y="1116300"/>
            <a:ext cx="4825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CRONOGRAMA</a:t>
            </a:r>
            <a:endParaRPr sz="5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c164b0820_0_29"/>
          <p:cNvSpPr txBox="1"/>
          <p:nvPr/>
        </p:nvSpPr>
        <p:spPr>
          <a:xfrm>
            <a:off x="3988050" y="3612000"/>
            <a:ext cx="103119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 b="1" i="1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PLACAR</a:t>
            </a:r>
            <a:endParaRPr sz="19900"/>
          </a:p>
        </p:txBody>
      </p:sp>
      <p:cxnSp>
        <p:nvCxnSpPr>
          <p:cNvPr id="221" name="Google Shape;221;g34c164b0820_0_29"/>
          <p:cNvCxnSpPr/>
          <p:nvPr/>
        </p:nvCxnSpPr>
        <p:spPr>
          <a:xfrm>
            <a:off x="4794455" y="3067483"/>
            <a:ext cx="8699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g34c164b0820_0_29"/>
          <p:cNvCxnSpPr/>
          <p:nvPr/>
        </p:nvCxnSpPr>
        <p:spPr>
          <a:xfrm>
            <a:off x="3942750" y="7455450"/>
            <a:ext cx="104025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7d28e1e50_1_1"/>
          <p:cNvSpPr txBox="1"/>
          <p:nvPr/>
        </p:nvSpPr>
        <p:spPr>
          <a:xfrm>
            <a:off x="4394663" y="8876700"/>
            <a:ext cx="8221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Reutilizaremos</a:t>
            </a:r>
            <a:r>
              <a:rPr lang="en-US" sz="3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 </a:t>
            </a:r>
            <a:r>
              <a:rPr lang="en-US" sz="30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Placar</a:t>
            </a:r>
            <a:r>
              <a:rPr lang="en-US" sz="3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do </a:t>
            </a:r>
            <a:r>
              <a:rPr lang="en-US" sz="30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semestre</a:t>
            </a:r>
            <a:r>
              <a:rPr lang="en-US" sz="3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anterior </a:t>
            </a:r>
            <a:endParaRPr sz="30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g347d28e1e50_1_1"/>
          <p:cNvSpPr txBox="1"/>
          <p:nvPr/>
        </p:nvSpPr>
        <p:spPr>
          <a:xfrm>
            <a:off x="9646088" y="442575"/>
            <a:ext cx="2679300" cy="3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347d28e1e50_1_1" title="WhatsApp Image 2025-03-13 at 19.40.57 (1).jpeg"/>
          <p:cNvPicPr preferRelativeResize="0"/>
          <p:nvPr/>
        </p:nvPicPr>
        <p:blipFill rotWithShape="1">
          <a:blip r:embed="rId3">
            <a:alphaModFix/>
          </a:blip>
          <a:srcRect l="11982" r="21226"/>
          <a:stretch/>
        </p:blipFill>
        <p:spPr>
          <a:xfrm>
            <a:off x="2622861" y="839350"/>
            <a:ext cx="11487024" cy="7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c164b0820_3_3"/>
          <p:cNvSpPr txBox="1"/>
          <p:nvPr/>
        </p:nvSpPr>
        <p:spPr>
          <a:xfrm>
            <a:off x="142975" y="1943150"/>
            <a:ext cx="2927100" cy="3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4c164b0820_3_3"/>
          <p:cNvSpPr txBox="1"/>
          <p:nvPr/>
        </p:nvSpPr>
        <p:spPr>
          <a:xfrm>
            <a:off x="4572000" y="8702425"/>
            <a:ext cx="7942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Protótipo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do </a:t>
            </a:r>
            <a:r>
              <a:rPr lang="en-US" sz="30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placar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desenvolvido</a:t>
            </a:r>
            <a:r>
              <a:rPr lang="en-US" sz="30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no Catia</a:t>
            </a:r>
            <a:endParaRPr sz="30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6" name="Google Shape;236;g34c164b0820_3_3" title="WhatsApp Image 2025-03-31 at 11.16.51.jpeg"/>
          <p:cNvPicPr preferRelativeResize="0"/>
          <p:nvPr/>
        </p:nvPicPr>
        <p:blipFill rotWithShape="1">
          <a:blip r:embed="rId3">
            <a:alphaModFix/>
          </a:blip>
          <a:srcRect l="7201"/>
          <a:stretch/>
        </p:blipFill>
        <p:spPr>
          <a:xfrm>
            <a:off x="9005475" y="1338175"/>
            <a:ext cx="8721350" cy="70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4c164b0820_3_3" title="WhatsApp Image 2025-03-31 at 11.16.52.jpeg"/>
          <p:cNvPicPr preferRelativeResize="0"/>
          <p:nvPr/>
        </p:nvPicPr>
        <p:blipFill rotWithShape="1">
          <a:blip r:embed="rId4">
            <a:alphaModFix/>
          </a:blip>
          <a:srcRect l="16527" r="21105"/>
          <a:stretch/>
        </p:blipFill>
        <p:spPr>
          <a:xfrm>
            <a:off x="664875" y="1338175"/>
            <a:ext cx="7942500" cy="70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34c164b0820_3_3"/>
          <p:cNvSpPr txBox="1"/>
          <p:nvPr/>
        </p:nvSpPr>
        <p:spPr>
          <a:xfrm>
            <a:off x="6093900" y="595900"/>
            <a:ext cx="57852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7d28e1e50_1_15"/>
          <p:cNvSpPr txBox="1"/>
          <p:nvPr/>
        </p:nvSpPr>
        <p:spPr>
          <a:xfrm>
            <a:off x="3901950" y="8650350"/>
            <a:ext cx="104841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Teste de cronômetro para o placar no display de 4 digitos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4" name="Google Shape;244;g347d28e1e50_1_15"/>
          <p:cNvSpPr txBox="1"/>
          <p:nvPr/>
        </p:nvSpPr>
        <p:spPr>
          <a:xfrm>
            <a:off x="11141375" y="1724050"/>
            <a:ext cx="2679300" cy="3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347d28e1e50_1_15" title="WhatsApp Video 2025-04-02 at 20.23.1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452" y="902277"/>
            <a:ext cx="14665100" cy="7651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-50" y="-78651"/>
            <a:ext cx="18288122" cy="2149132"/>
            <a:chOff x="0" y="-47625"/>
            <a:chExt cx="4816593" cy="1127325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96" name="Google Shape;96;p2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2"/>
          <p:cNvSpPr txBox="1"/>
          <p:nvPr/>
        </p:nvSpPr>
        <p:spPr>
          <a:xfrm>
            <a:off x="880675" y="485405"/>
            <a:ext cx="9915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SUMÁRIO</a:t>
            </a:r>
            <a:endParaRPr sz="7500" b="1" u="none" strike="noStrike" cap="none" dirty="0">
              <a:solidFill>
                <a:srgbClr val="0F466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80675" y="2565800"/>
            <a:ext cx="5883000" cy="5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584263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Char char="•"/>
            </a:pPr>
            <a:r>
              <a:rPr lang="en-US" sz="480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Tema </a:t>
            </a:r>
            <a:endParaRPr sz="4800" i="0" u="none" strike="noStrike" cap="non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584263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Font typeface="Quicksand"/>
              <a:buChar char="•"/>
            </a:pPr>
            <a:r>
              <a:rPr lang="en-US" sz="4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Equipe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584263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Font typeface="Quicksand"/>
              <a:buChar char="•"/>
            </a:pPr>
            <a:r>
              <a:rPr lang="en-US" sz="4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Introdução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584263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Char char="•"/>
            </a:pPr>
            <a:r>
              <a:rPr lang="en-US" sz="480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Robô</a:t>
            </a:r>
            <a:endParaRPr sz="4800"/>
          </a:p>
          <a:p>
            <a:pPr marL="457200" marR="0" lvl="0" indent="-584263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Char char="•"/>
            </a:pPr>
            <a:r>
              <a:rPr lang="en-US" sz="480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Controle</a:t>
            </a:r>
            <a:endParaRPr sz="4800"/>
          </a:p>
          <a:p>
            <a:pPr marL="457200" marR="0" lvl="0" indent="-584263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Char char="•"/>
            </a:pPr>
            <a:r>
              <a:rPr lang="en-US" sz="480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Placar</a:t>
            </a:r>
            <a:endParaRPr sz="4800" i="0" u="none" strike="noStrike" cap="non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5897855" y="9200280"/>
            <a:ext cx="64923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"/>
          <p:cNvSpPr/>
          <p:nvPr/>
        </p:nvSpPr>
        <p:spPr>
          <a:xfrm>
            <a:off x="8304001" y="95769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 extrusionOk="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01" name="Google Shape;101;p2"/>
          <p:cNvCxnSpPr/>
          <p:nvPr/>
        </p:nvCxnSpPr>
        <p:spPr>
          <a:xfrm>
            <a:off x="770080" y="1754108"/>
            <a:ext cx="167997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7497825" y="2565800"/>
            <a:ext cx="7004700" cy="28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53340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Char char="•"/>
            </a:pPr>
            <a:r>
              <a:rPr lang="en-US" sz="4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Arena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53340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Font typeface="Quicksand"/>
              <a:buChar char="•"/>
            </a:pPr>
            <a:r>
              <a:rPr lang="en-US" sz="4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Próximas Entregas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marR="0" lvl="0" indent="-584263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800"/>
              <a:buChar char="•"/>
            </a:pPr>
            <a:r>
              <a:rPr lang="en-US" sz="4800" i="0" u="none" strike="noStrike" cap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Repositório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347d28e1e50_0_0" title="Capturar.PNG"/>
          <p:cNvPicPr preferRelativeResize="0"/>
          <p:nvPr/>
        </p:nvPicPr>
        <p:blipFill rotWithShape="1">
          <a:blip r:embed="rId3">
            <a:alphaModFix/>
          </a:blip>
          <a:srcRect r="29863"/>
          <a:stretch/>
        </p:blipFill>
        <p:spPr>
          <a:xfrm>
            <a:off x="1965475" y="1775550"/>
            <a:ext cx="14357050" cy="74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47d28e1e50_0_0"/>
          <p:cNvSpPr txBox="1"/>
          <p:nvPr/>
        </p:nvSpPr>
        <p:spPr>
          <a:xfrm>
            <a:off x="7028700" y="714400"/>
            <a:ext cx="4230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Cronograma</a:t>
            </a:r>
            <a:endParaRPr sz="50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c164b0820_0_33"/>
          <p:cNvSpPr txBox="1"/>
          <p:nvPr/>
        </p:nvSpPr>
        <p:spPr>
          <a:xfrm>
            <a:off x="5121300" y="3612000"/>
            <a:ext cx="80454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 b="1" i="1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ARENA</a:t>
            </a:r>
            <a:endParaRPr sz="19900"/>
          </a:p>
        </p:txBody>
      </p:sp>
      <p:cxnSp>
        <p:nvCxnSpPr>
          <p:cNvPr id="257" name="Google Shape;257;g34c164b0820_0_33"/>
          <p:cNvCxnSpPr/>
          <p:nvPr/>
        </p:nvCxnSpPr>
        <p:spPr>
          <a:xfrm>
            <a:off x="4794455" y="3067483"/>
            <a:ext cx="8699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g34c164b0820_0_33"/>
          <p:cNvCxnSpPr/>
          <p:nvPr/>
        </p:nvCxnSpPr>
        <p:spPr>
          <a:xfrm>
            <a:off x="3942750" y="7455450"/>
            <a:ext cx="104025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3482132be0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338" y="1285963"/>
            <a:ext cx="10679324" cy="77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3482132be0a_0_0"/>
          <p:cNvSpPr txBox="1"/>
          <p:nvPr/>
        </p:nvSpPr>
        <p:spPr>
          <a:xfrm>
            <a:off x="5037450" y="9262525"/>
            <a:ext cx="821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Modelo base para o protótipo inicial 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075" y="2166263"/>
            <a:ext cx="15719826" cy="59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7881942dc_0_1"/>
          <p:cNvSpPr txBox="1"/>
          <p:nvPr/>
        </p:nvSpPr>
        <p:spPr>
          <a:xfrm>
            <a:off x="6739200" y="474675"/>
            <a:ext cx="480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CRONOGRAMA</a:t>
            </a:r>
            <a:endParaRPr sz="5000" b="1"/>
          </a:p>
        </p:txBody>
      </p:sp>
      <p:pic>
        <p:nvPicPr>
          <p:cNvPr id="275" name="Google Shape;275;g347881942d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638" y="1483925"/>
            <a:ext cx="12802719" cy="84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g34c164b0820_0_14"/>
          <p:cNvGrpSpPr/>
          <p:nvPr/>
        </p:nvGrpSpPr>
        <p:grpSpPr>
          <a:xfrm>
            <a:off x="-50" y="-94374"/>
            <a:ext cx="18288118" cy="2165059"/>
            <a:chOff x="0" y="-47625"/>
            <a:chExt cx="4816592" cy="1127400"/>
          </a:xfrm>
        </p:grpSpPr>
        <p:sp>
          <p:nvSpPr>
            <p:cNvPr id="281" name="Google Shape;281;g34c164b0820_0_14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282" name="Google Shape;282;g34c164b0820_0_14"/>
            <p:cNvSpPr txBox="1"/>
            <p:nvPr/>
          </p:nvSpPr>
          <p:spPr>
            <a:xfrm>
              <a:off x="0" y="-47625"/>
              <a:ext cx="4816500" cy="11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g34c164b0820_0_14"/>
          <p:cNvSpPr txBox="1"/>
          <p:nvPr/>
        </p:nvSpPr>
        <p:spPr>
          <a:xfrm>
            <a:off x="958825" y="599700"/>
            <a:ext cx="64923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REPOSITÓRIO </a:t>
            </a:r>
            <a:endParaRPr sz="7500"/>
          </a:p>
        </p:txBody>
      </p:sp>
      <p:pic>
        <p:nvPicPr>
          <p:cNvPr id="284" name="Google Shape;284;g34c164b0820_0_14" title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812" y="2606750"/>
            <a:ext cx="4817327" cy="5618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g34c164b0820_0_14"/>
          <p:cNvCxnSpPr/>
          <p:nvPr/>
        </p:nvCxnSpPr>
        <p:spPr>
          <a:xfrm>
            <a:off x="5897855" y="9200280"/>
            <a:ext cx="64923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g34c164b0820_0_14"/>
          <p:cNvSpPr/>
          <p:nvPr/>
        </p:nvSpPr>
        <p:spPr>
          <a:xfrm>
            <a:off x="8304001" y="95769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 extrusionOk="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87" name="Google Shape;287;g34c164b0820_0_14"/>
          <p:cNvCxnSpPr/>
          <p:nvPr/>
        </p:nvCxnSpPr>
        <p:spPr>
          <a:xfrm>
            <a:off x="770080" y="1754108"/>
            <a:ext cx="167997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c164b0820_0_44"/>
          <p:cNvSpPr txBox="1"/>
          <p:nvPr/>
        </p:nvSpPr>
        <p:spPr>
          <a:xfrm>
            <a:off x="4427850" y="3758250"/>
            <a:ext cx="9432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AGRADECEMOS</a:t>
            </a:r>
            <a:endParaRPr sz="9000" b="1">
              <a:solidFill>
                <a:srgbClr val="0F466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PELA ATENÇÃO!</a:t>
            </a:r>
            <a:endParaRPr sz="9000" b="1">
              <a:solidFill>
                <a:srgbClr val="0F466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cxnSp>
        <p:nvCxnSpPr>
          <p:cNvPr id="293" name="Google Shape;293;g34c164b0820_0_44"/>
          <p:cNvCxnSpPr/>
          <p:nvPr/>
        </p:nvCxnSpPr>
        <p:spPr>
          <a:xfrm>
            <a:off x="4794455" y="3067483"/>
            <a:ext cx="8699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g34c164b0820_0_44"/>
          <p:cNvCxnSpPr/>
          <p:nvPr/>
        </p:nvCxnSpPr>
        <p:spPr>
          <a:xfrm>
            <a:off x="3942750" y="7455450"/>
            <a:ext cx="104025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5" name="Google Shape;295;g34c164b0820_0_44"/>
          <p:cNvGrpSpPr/>
          <p:nvPr/>
        </p:nvGrpSpPr>
        <p:grpSpPr>
          <a:xfrm>
            <a:off x="-50" y="-94374"/>
            <a:ext cx="18288118" cy="2165059"/>
            <a:chOff x="0" y="-47625"/>
            <a:chExt cx="4816592" cy="1127400"/>
          </a:xfrm>
        </p:grpSpPr>
        <p:sp>
          <p:nvSpPr>
            <p:cNvPr id="296" name="Google Shape;296;g34c164b0820_0_44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297" name="Google Shape;297;g34c164b0820_0_44"/>
            <p:cNvSpPr txBox="1"/>
            <p:nvPr/>
          </p:nvSpPr>
          <p:spPr>
            <a:xfrm>
              <a:off x="0" y="-47625"/>
              <a:ext cx="4816500" cy="11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g3482132be0a_1_0"/>
          <p:cNvGrpSpPr/>
          <p:nvPr/>
        </p:nvGrpSpPr>
        <p:grpSpPr>
          <a:xfrm>
            <a:off x="-50" y="-94374"/>
            <a:ext cx="18288118" cy="2165059"/>
            <a:chOff x="0" y="-47625"/>
            <a:chExt cx="4816592" cy="1127400"/>
          </a:xfrm>
        </p:grpSpPr>
        <p:sp>
          <p:nvSpPr>
            <p:cNvPr id="303" name="Google Shape;303;g3482132be0a_1_0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304" name="Google Shape;304;g3482132be0a_1_0"/>
            <p:cNvSpPr txBox="1"/>
            <p:nvPr/>
          </p:nvSpPr>
          <p:spPr>
            <a:xfrm>
              <a:off x="0" y="-47625"/>
              <a:ext cx="4816500" cy="11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g3482132be0a_1_0"/>
          <p:cNvSpPr txBox="1"/>
          <p:nvPr/>
        </p:nvSpPr>
        <p:spPr>
          <a:xfrm>
            <a:off x="3149550" y="4450800"/>
            <a:ext cx="11988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PRÓXIMAS ENTREGAS </a:t>
            </a:r>
            <a:endParaRPr sz="9000"/>
          </a:p>
        </p:txBody>
      </p:sp>
      <p:cxnSp>
        <p:nvCxnSpPr>
          <p:cNvPr id="306" name="Google Shape;306;g3482132be0a_1_0"/>
          <p:cNvCxnSpPr/>
          <p:nvPr/>
        </p:nvCxnSpPr>
        <p:spPr>
          <a:xfrm>
            <a:off x="5897855" y="9200280"/>
            <a:ext cx="64923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g3482132be0a_1_0"/>
          <p:cNvSpPr/>
          <p:nvPr/>
        </p:nvSpPr>
        <p:spPr>
          <a:xfrm>
            <a:off x="8304001" y="95769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 extrusionOk="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g3482132be0a_1_30"/>
          <p:cNvGrpSpPr/>
          <p:nvPr/>
        </p:nvGrpSpPr>
        <p:grpSpPr>
          <a:xfrm>
            <a:off x="-50" y="-94374"/>
            <a:ext cx="18288118" cy="2165059"/>
            <a:chOff x="0" y="-47625"/>
            <a:chExt cx="4816592" cy="1127400"/>
          </a:xfrm>
        </p:grpSpPr>
        <p:sp>
          <p:nvSpPr>
            <p:cNvPr id="108" name="Google Shape;108;g3482132be0a_1_30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109" name="Google Shape;109;g3482132be0a_1_30"/>
            <p:cNvSpPr txBox="1"/>
            <p:nvPr/>
          </p:nvSpPr>
          <p:spPr>
            <a:xfrm>
              <a:off x="0" y="-47625"/>
              <a:ext cx="4816500" cy="11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3482132be0a_1_30"/>
          <p:cNvSpPr txBox="1"/>
          <p:nvPr/>
        </p:nvSpPr>
        <p:spPr>
          <a:xfrm>
            <a:off x="880675" y="513981"/>
            <a:ext cx="9915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EQUIPE</a:t>
            </a:r>
            <a:endParaRPr sz="7500" b="1" u="none" strike="noStrike" cap="none" dirty="0">
              <a:solidFill>
                <a:srgbClr val="0F466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cxnSp>
        <p:nvCxnSpPr>
          <p:cNvPr id="111" name="Google Shape;111;g3482132be0a_1_30"/>
          <p:cNvCxnSpPr/>
          <p:nvPr/>
        </p:nvCxnSpPr>
        <p:spPr>
          <a:xfrm>
            <a:off x="770080" y="1754108"/>
            <a:ext cx="167997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g3482132be0a_1_30"/>
          <p:cNvSpPr txBox="1"/>
          <p:nvPr/>
        </p:nvSpPr>
        <p:spPr>
          <a:xfrm>
            <a:off x="550788" y="2855885"/>
            <a:ext cx="201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ROBÔ</a:t>
            </a:r>
            <a:endParaRPr sz="4800" i="0" u="none" strike="noStrike" cap="none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g3482132be0a_1_30"/>
          <p:cNvSpPr txBox="1"/>
          <p:nvPr/>
        </p:nvSpPr>
        <p:spPr>
          <a:xfrm>
            <a:off x="516638" y="6195772"/>
            <a:ext cx="352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CONTROLE</a:t>
            </a:r>
            <a:endParaRPr sz="4800" i="0" u="none" strike="noStrike" cap="none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g3482132be0a_1_30"/>
          <p:cNvSpPr txBox="1"/>
          <p:nvPr/>
        </p:nvSpPr>
        <p:spPr>
          <a:xfrm>
            <a:off x="9616413" y="2855885"/>
            <a:ext cx="280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PLACAR</a:t>
            </a:r>
            <a:endParaRPr sz="4800" i="0" u="none" strike="noStrike" cap="none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g3482132be0a_1_30"/>
          <p:cNvSpPr txBox="1"/>
          <p:nvPr/>
        </p:nvSpPr>
        <p:spPr>
          <a:xfrm>
            <a:off x="9582263" y="6191187"/>
            <a:ext cx="319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ARENA</a:t>
            </a:r>
            <a:endParaRPr sz="4800" i="0" u="none" strike="noStrike" cap="none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g3482132be0a_1_30"/>
          <p:cNvSpPr txBox="1"/>
          <p:nvPr/>
        </p:nvSpPr>
        <p:spPr>
          <a:xfrm>
            <a:off x="406538" y="3913763"/>
            <a:ext cx="89346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João Pedro - </a:t>
            </a:r>
            <a:r>
              <a:rPr lang="en-US" sz="4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Programação e Eletrônica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Kaike - 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Eletrônica e Mecânica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" name="Google Shape;117;g3482132be0a_1_30"/>
          <p:cNvSpPr txBox="1"/>
          <p:nvPr/>
        </p:nvSpPr>
        <p:spPr>
          <a:xfrm>
            <a:off x="406538" y="7375475"/>
            <a:ext cx="88239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Heloisa - 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Eletrônica e Mecânica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José Eduardo - 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Eletrônica e Programação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g3482132be0a_1_30"/>
          <p:cNvSpPr txBox="1"/>
          <p:nvPr/>
        </p:nvSpPr>
        <p:spPr>
          <a:xfrm>
            <a:off x="9616413" y="4086275"/>
            <a:ext cx="84882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Eric - 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Eletrônica e Programação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João Vitor - 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Mecânica e Programação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g3482132be0a_1_30"/>
          <p:cNvSpPr txBox="1"/>
          <p:nvPr/>
        </p:nvSpPr>
        <p:spPr>
          <a:xfrm>
            <a:off x="9582263" y="7452875"/>
            <a:ext cx="82992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Elisângela - 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Mecânica e Programação</a:t>
            </a:r>
            <a:endParaRPr sz="31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Gabriel - </a:t>
            </a:r>
            <a:r>
              <a:rPr lang="en-US" sz="31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Eletrônica e Mecânica</a:t>
            </a:r>
            <a:endParaRPr sz="48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0" name="Google Shape;120;g3482132be0a_1_30"/>
          <p:cNvCxnSpPr/>
          <p:nvPr/>
        </p:nvCxnSpPr>
        <p:spPr>
          <a:xfrm>
            <a:off x="516642" y="7020408"/>
            <a:ext cx="3806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g3482132be0a_1_30"/>
          <p:cNvCxnSpPr/>
          <p:nvPr/>
        </p:nvCxnSpPr>
        <p:spPr>
          <a:xfrm>
            <a:off x="9616418" y="3666233"/>
            <a:ext cx="3806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g3482132be0a_1_30"/>
          <p:cNvCxnSpPr/>
          <p:nvPr/>
        </p:nvCxnSpPr>
        <p:spPr>
          <a:xfrm>
            <a:off x="9582268" y="7020408"/>
            <a:ext cx="3806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g3482132be0a_1_30"/>
          <p:cNvCxnSpPr/>
          <p:nvPr/>
        </p:nvCxnSpPr>
        <p:spPr>
          <a:xfrm>
            <a:off x="550792" y="3666233"/>
            <a:ext cx="3806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g3482132be0a_1_30"/>
          <p:cNvSpPr txBox="1"/>
          <p:nvPr/>
        </p:nvSpPr>
        <p:spPr>
          <a:xfrm>
            <a:off x="406538" y="9020710"/>
            <a:ext cx="352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REGRAS</a:t>
            </a:r>
            <a:endParaRPr sz="4800" i="0" u="none" strike="noStrike" cap="none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5" name="Google Shape;125;g3482132be0a_1_30"/>
          <p:cNvCxnSpPr/>
          <p:nvPr/>
        </p:nvCxnSpPr>
        <p:spPr>
          <a:xfrm>
            <a:off x="377742" y="9831058"/>
            <a:ext cx="3806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1777513" y="2666375"/>
            <a:ext cx="14733000" cy="60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457200" algn="just" rtl="0">
              <a:lnSpc>
                <a:spcPct val="1568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projeto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envolve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uma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arena para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competições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robôs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controlados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remotamente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um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placar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botões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para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marcar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pontuação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cronometrar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b="0" i="0" u="none" strike="noStrike" cap="non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partidas</a:t>
            </a:r>
            <a:r>
              <a:rPr lang="en-US" sz="3800" b="0" i="0" u="none" strike="noStrike" cap="non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3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457200" algn="just" rtl="0">
              <a:lnSpc>
                <a:spcPct val="1568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Para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facilitar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identificação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dos times,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robôs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serão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diferenciados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por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cores. As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regras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da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competição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serão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definidas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supervisionadas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por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um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juiz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da equipe,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assegurando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partidas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organizadas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 </a:t>
            </a:r>
            <a:r>
              <a:rPr lang="en-US" sz="3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justas</a:t>
            </a:r>
            <a:r>
              <a:rPr lang="en-US" sz="3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3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" name="Google Shape;131;p3"/>
          <p:cNvCxnSpPr/>
          <p:nvPr/>
        </p:nvCxnSpPr>
        <p:spPr>
          <a:xfrm>
            <a:off x="6050255" y="9352680"/>
            <a:ext cx="64923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3"/>
          <p:cNvSpPr/>
          <p:nvPr/>
        </p:nvSpPr>
        <p:spPr>
          <a:xfrm>
            <a:off x="8456401" y="97293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 extrusionOk="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3" name="Google Shape;133;p3"/>
          <p:cNvGrpSpPr/>
          <p:nvPr/>
        </p:nvGrpSpPr>
        <p:grpSpPr>
          <a:xfrm>
            <a:off x="-50" y="-94374"/>
            <a:ext cx="18288118" cy="2165059"/>
            <a:chOff x="0" y="-47625"/>
            <a:chExt cx="4816592" cy="1127400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</p:sp>
        <p:sp>
          <p:nvSpPr>
            <p:cNvPr id="135" name="Google Shape;135;p3"/>
            <p:cNvSpPr txBox="1"/>
            <p:nvPr/>
          </p:nvSpPr>
          <p:spPr>
            <a:xfrm>
              <a:off x="0" y="-47625"/>
              <a:ext cx="4816500" cy="11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922475" y="536784"/>
            <a:ext cx="80481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INTRODUÇÃO</a:t>
            </a:r>
            <a:endParaRPr sz="7500" b="1" u="none" strike="noStrike" cap="none" dirty="0">
              <a:solidFill>
                <a:srgbClr val="0F466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>
            <a:off x="922480" y="1906508"/>
            <a:ext cx="167997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703a87c46_1_0"/>
          <p:cNvSpPr txBox="1"/>
          <p:nvPr/>
        </p:nvSpPr>
        <p:spPr>
          <a:xfrm>
            <a:off x="5502750" y="3612000"/>
            <a:ext cx="72825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 b="1" i="1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ROBÔ</a:t>
            </a:r>
            <a:endParaRPr sz="19900" b="1" i="1"/>
          </a:p>
        </p:txBody>
      </p:sp>
      <p:cxnSp>
        <p:nvCxnSpPr>
          <p:cNvPr id="143" name="Google Shape;143;g34703a87c46_1_0"/>
          <p:cNvCxnSpPr/>
          <p:nvPr/>
        </p:nvCxnSpPr>
        <p:spPr>
          <a:xfrm>
            <a:off x="4794455" y="3067483"/>
            <a:ext cx="86991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g34703a87c46_1_0"/>
          <p:cNvCxnSpPr/>
          <p:nvPr/>
        </p:nvCxnSpPr>
        <p:spPr>
          <a:xfrm>
            <a:off x="3942750" y="7455450"/>
            <a:ext cx="10402500" cy="0"/>
          </a:xfrm>
          <a:prstGeom prst="straightConnector1">
            <a:avLst/>
          </a:prstGeom>
          <a:noFill/>
          <a:ln w="76200" cap="flat" cmpd="sng">
            <a:solidFill>
              <a:srgbClr val="0F466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703a87c46_1_51"/>
          <p:cNvSpPr txBox="1"/>
          <p:nvPr/>
        </p:nvSpPr>
        <p:spPr>
          <a:xfrm>
            <a:off x="9148888" y="9388875"/>
            <a:ext cx="93759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Protótipo do robô equipado com espeto e balão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0" name="Google Shape;150;g34703a87c46_1_51"/>
          <p:cNvPicPr preferRelativeResize="0"/>
          <p:nvPr/>
        </p:nvPicPr>
        <p:blipFill rotWithShape="1">
          <a:blip r:embed="rId3">
            <a:alphaModFix/>
          </a:blip>
          <a:srcRect l="14726"/>
          <a:stretch/>
        </p:blipFill>
        <p:spPr>
          <a:xfrm>
            <a:off x="1137675" y="504000"/>
            <a:ext cx="6641125" cy="87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4703a87c46_1_51" title="2.jf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8500" y="503988"/>
            <a:ext cx="7186418" cy="879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4703a87c46_1_51"/>
          <p:cNvSpPr txBox="1"/>
          <p:nvPr/>
        </p:nvSpPr>
        <p:spPr>
          <a:xfrm>
            <a:off x="437175" y="9476475"/>
            <a:ext cx="804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Utilizou-se o robô do semestre anterior</a:t>
            </a:r>
            <a:endParaRPr sz="3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164b0820_2_9"/>
          <p:cNvSpPr txBox="1"/>
          <p:nvPr/>
        </p:nvSpPr>
        <p:spPr>
          <a:xfrm>
            <a:off x="3382200" y="9323200"/>
            <a:ext cx="1152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Teste de movimentação do protótipo com o balão e o espeto</a:t>
            </a:r>
            <a:endParaRPr sz="3000"/>
          </a:p>
        </p:txBody>
      </p:sp>
      <p:pic>
        <p:nvPicPr>
          <p:cNvPr id="158" name="Google Shape;158;g34c164b0820_2_9" title="v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500" y="137775"/>
            <a:ext cx="8777000" cy="91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7d28e1e50_5_0"/>
          <p:cNvSpPr txBox="1"/>
          <p:nvPr/>
        </p:nvSpPr>
        <p:spPr>
          <a:xfrm>
            <a:off x="2207800" y="8962250"/>
            <a:ext cx="4119900" cy="1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Protótipo</a:t>
            </a:r>
            <a:r>
              <a:rPr lang="en-US" sz="3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da haste </a:t>
            </a:r>
            <a:endParaRPr sz="30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 </a:t>
            </a:r>
            <a:r>
              <a:rPr lang="en-US" sz="30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fixação</a:t>
            </a:r>
            <a:r>
              <a:rPr lang="en-US" sz="3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do </a:t>
            </a:r>
            <a:r>
              <a:rPr lang="en-US" sz="30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balão</a:t>
            </a:r>
            <a:r>
              <a:rPr lang="en-US" sz="3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sz="30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4" name="Google Shape;164;g347d28e1e50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300" y="804375"/>
            <a:ext cx="5812924" cy="79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47d28e1e50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3698" y="804375"/>
            <a:ext cx="6060364" cy="79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47d28e1e50_5_0"/>
          <p:cNvSpPr txBox="1"/>
          <p:nvPr/>
        </p:nvSpPr>
        <p:spPr>
          <a:xfrm>
            <a:off x="10634025" y="8962250"/>
            <a:ext cx="5699700" cy="1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Protótipo do módulo de 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proteção dos componentes 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347d28e1e50_5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267" y="881577"/>
            <a:ext cx="7446134" cy="80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47d28e1e50_5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400" y="863900"/>
            <a:ext cx="8449235" cy="80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47d28e1e50_5_15"/>
          <p:cNvSpPr txBox="1"/>
          <p:nvPr/>
        </p:nvSpPr>
        <p:spPr>
          <a:xfrm>
            <a:off x="11296188" y="9143200"/>
            <a:ext cx="42747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Protótipo do escudo 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g347d28e1e50_5_15"/>
          <p:cNvSpPr txBox="1"/>
          <p:nvPr/>
        </p:nvSpPr>
        <p:spPr>
          <a:xfrm>
            <a:off x="375650" y="9143200"/>
            <a:ext cx="9131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Protótipo da placa 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 fixação dos componentes </a:t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242</Words>
  <Application>Microsoft Office PowerPoint</Application>
  <PresentationFormat>Personalizar</PresentationFormat>
  <Paragraphs>58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Quicksand</vt:lpstr>
      <vt:lpstr>Arial</vt:lpstr>
      <vt:lpstr>Calibri</vt:lpstr>
      <vt:lpstr>Cormorant Garamond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ELISANGELA FERRAZ DE CAMPOS</cp:lastModifiedBy>
  <cp:revision>3</cp:revision>
  <cp:lastPrinted>2025-04-04T18:26:32Z</cp:lastPrinted>
  <dcterms:created xsi:type="dcterms:W3CDTF">2006-08-16T00:00:00Z</dcterms:created>
  <dcterms:modified xsi:type="dcterms:W3CDTF">2025-04-04T18:32:01Z</dcterms:modified>
</cp:coreProperties>
</file>