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5" r:id="rId7"/>
    <p:sldId id="261" r:id="rId8"/>
    <p:sldId id="262" r:id="rId9"/>
    <p:sldId id="264" r:id="rId10"/>
    <p:sldId id="266" r:id="rId11"/>
  </p:sldIdLst>
  <p:sldSz cx="14630400" cy="8229600"/>
  <p:notesSz cx="8229600" cy="14630400"/>
  <p:embeddedFontLst>
    <p:embeddedFont>
      <p:font typeface="Alice" panose="020B0604020202020204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Bold" panose="020F0502020204030203" charset="0"/>
      <p:bold r:id="rId18"/>
    </p:embeddedFont>
    <p:embeddedFont>
      <p:font typeface="Monotype Corsiva" panose="03010101010201010101" pitchFamily="66" charset="0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549BBA-D900-4640-843C-34CB3E87EDE8}" v="24" dt="2025-04-04T00:24:36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5033" autoAdjust="0"/>
  </p:normalViewPr>
  <p:slideViewPr>
    <p:cSldViewPr snapToGrid="0" snapToObjects="1">
      <p:cViewPr varScale="1">
        <p:scale>
          <a:sx n="65" d="100"/>
          <a:sy n="65" d="100"/>
        </p:scale>
        <p:origin x="1090" y="-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16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-93785" y="417762"/>
            <a:ext cx="14724185" cy="139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Electronic Voting Machine Using (AT89C51)8051 </a:t>
            </a:r>
          </a:p>
          <a:p>
            <a:pPr algn="ctr">
              <a:lnSpc>
                <a:spcPts val="5550"/>
              </a:lnSpc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Based Microcontroller (</a:t>
            </a:r>
            <a:r>
              <a:rPr lang="en-US" sz="48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Mini Project)</a:t>
            </a:r>
          </a:p>
        </p:txBody>
      </p:sp>
      <p:sp>
        <p:nvSpPr>
          <p:cNvPr id="4" name="Text 1"/>
          <p:cNvSpPr/>
          <p:nvPr/>
        </p:nvSpPr>
        <p:spPr>
          <a:xfrm>
            <a:off x="1160584" y="2167670"/>
            <a:ext cx="12309231" cy="3317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						</a:t>
            </a:r>
            <a:r>
              <a:rPr lang="en-US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</a:t>
            </a: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</a:t>
            </a:r>
          </a:p>
          <a:p>
            <a:pPr marL="0" indent="0" algn="ctr">
              <a:lnSpc>
                <a:spcPts val="2850"/>
              </a:lnSpc>
              <a:buNone/>
            </a:pPr>
            <a:endParaRPr lang="en-US" b="1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r>
              <a:rPr lang="en-US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				</a:t>
            </a:r>
            <a:r>
              <a:rPr lang="en-US" sz="2400" dirty="0"/>
              <a:t>P. Elisha Babu  (23485A0428)</a:t>
            </a:r>
          </a:p>
          <a:p>
            <a:r>
              <a:rPr lang="en-US" sz="2400" dirty="0"/>
              <a:t>				T. Guna Srinivas (22481A04M9)</a:t>
            </a:r>
          </a:p>
          <a:p>
            <a:r>
              <a:rPr lang="en-US" sz="2400" dirty="0"/>
              <a:t>				S. Nandini  (22481A04L4)</a:t>
            </a:r>
          </a:p>
          <a:p>
            <a:r>
              <a:rPr lang="en-US" sz="2400" dirty="0"/>
              <a:t>				U. Srinivas  (22481A04N6)</a:t>
            </a:r>
            <a:endParaRPr lang="en-IN" sz="2400" dirty="0"/>
          </a:p>
          <a:p>
            <a:pPr>
              <a:lnSpc>
                <a:spcPts val="2850"/>
              </a:lnSpc>
            </a:pPr>
            <a:endParaRPr lang="en-US" sz="2000" b="1" dirty="0">
              <a:solidFill>
                <a:srgbClr val="2C2821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algn="ctr">
              <a:lnSpc>
                <a:spcPts val="2850"/>
              </a:lnSpc>
            </a:pPr>
            <a:r>
              <a:rPr lang="en-US" sz="2400" b="1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Instructor: </a:t>
            </a: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Dr. Ch. Bala Swamy, MTech, PhD(Professor)</a:t>
            </a:r>
            <a:endParaRPr lang="en-US" sz="2400" b="1" dirty="0"/>
          </a:p>
          <a:p>
            <a:pPr marL="0" indent="0">
              <a:lnSpc>
                <a:spcPts val="2850"/>
              </a:lnSpc>
              <a:buNone/>
            </a:pPr>
            <a:endParaRPr lang="en-US" sz="1750" b="1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852DDB-D2FB-73DF-ED42-90721E77F6DE}"/>
              </a:ext>
            </a:extLst>
          </p:cNvPr>
          <p:cNvSpPr/>
          <p:nvPr/>
        </p:nvSpPr>
        <p:spPr>
          <a:xfrm>
            <a:off x="12789877" y="7795846"/>
            <a:ext cx="1746737" cy="3048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pic>
        <p:nvPicPr>
          <p:cNvPr id="2" name="Picture 67">
            <a:extLst>
              <a:ext uri="{FF2B5EF4-FFF2-40B4-BE49-F238E27FC236}">
                <a16:creationId xmlns:a16="http://schemas.microsoft.com/office/drawing/2014/main" id="{45F2923E-569B-8088-4CF7-271EEA4D2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146" y="5579087"/>
            <a:ext cx="2165954" cy="19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533D7C-3A9D-78A0-2D5B-F1B221567816}"/>
              </a:ext>
            </a:extLst>
          </p:cNvPr>
          <p:cNvSpPr/>
          <p:nvPr/>
        </p:nvSpPr>
        <p:spPr>
          <a:xfrm>
            <a:off x="12895385" y="7819292"/>
            <a:ext cx="1629507" cy="269631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32245-7FD0-45F1-8514-906A4F64C86E}"/>
              </a:ext>
            </a:extLst>
          </p:cNvPr>
          <p:cNvSpPr txBox="1"/>
          <p:nvPr/>
        </p:nvSpPr>
        <p:spPr>
          <a:xfrm>
            <a:off x="4861365" y="3514635"/>
            <a:ext cx="620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Monotype Corsiva" panose="03010101010201010101" pitchFamily="66" charset="0"/>
              </a:rPr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4082506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Project Overview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26644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Objective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1637" y="2254925"/>
            <a:ext cx="6966095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 automate voting systems using Microcontrollers,Switches,Displays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that minimizes the Man power,Time.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21639" y="3582328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Benefits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21637" y="405534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Easy and Efficient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21637" y="4507052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Saves Time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21639" y="5009125"/>
            <a:ext cx="6342101" cy="509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Low cost and easy installation</a:t>
            </a: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55D89F-3816-28E5-0169-637FAC8B0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893" y="231162"/>
            <a:ext cx="4853353" cy="3635330"/>
          </a:xfrm>
          <a:prstGeom prst="rect">
            <a:avLst/>
          </a:prstGeom>
        </p:spPr>
      </p:pic>
      <p:pic>
        <p:nvPicPr>
          <p:cNvPr id="1026" name="Picture 2" descr="Voting Process in India">
            <a:extLst>
              <a:ext uri="{FF2B5EF4-FFF2-40B4-BE49-F238E27FC236}">
                <a16:creationId xmlns:a16="http://schemas.microsoft.com/office/drawing/2014/main" id="{A99A40C0-EA6E-D61E-5253-2CA416057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122" y="4220308"/>
            <a:ext cx="4736123" cy="35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320018-E2C7-8942-4F58-23F92C14B6CC}"/>
              </a:ext>
            </a:extLst>
          </p:cNvPr>
          <p:cNvCxnSpPr/>
          <p:nvPr/>
        </p:nvCxnSpPr>
        <p:spPr>
          <a:xfrm flipH="1">
            <a:off x="7901354" y="5322277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7AD1AD-9653-FC44-C29A-0AABB6E84C4A}"/>
              </a:ext>
            </a:extLst>
          </p:cNvPr>
          <p:cNvSpPr txBox="1"/>
          <p:nvPr/>
        </p:nvSpPr>
        <p:spPr>
          <a:xfrm>
            <a:off x="6307014" y="5079107"/>
            <a:ext cx="15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Switch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7335083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Components: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21637" y="1740135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AT89C51(8051) Based Microcontroller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21637" y="2254925"/>
            <a:ext cx="7335083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brain of the system, which Monitors the action of switches 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651300" y="2701684"/>
            <a:ext cx="6342102" cy="4285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8051-based Fully Static 24MHz CMOS controller with 32  I/O Lines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 Timers/Counters, 6 Interrupts/2 Priority Levels, UART,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Three-Level Program Memory Lock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4K Bytes Flash Memory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128 Bytes On-chip RAM</a:t>
            </a:r>
          </a:p>
          <a:p>
            <a:pPr>
              <a:lnSpc>
                <a:spcPts val="2550"/>
              </a:lnSpc>
              <a:buSzPct val="100000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>
              <a:lnSpc>
                <a:spcPts val="2550"/>
              </a:lnSpc>
              <a:buSzPct val="100000"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S.P.S.T Push Button Switches</a:t>
            </a:r>
          </a:p>
          <a:p>
            <a:pPr>
              <a:lnSpc>
                <a:spcPts val="2550"/>
              </a:lnSpc>
              <a:buSzPct val="100000"/>
            </a:pPr>
            <a:endParaRPr lang="en-US" sz="1900" b="1" dirty="0">
              <a:solidFill>
                <a:srgbClr val="282824"/>
              </a:solidFill>
              <a:latin typeface="Lato Bold" pitchFamily="34" charset="0"/>
              <a:ea typeface="Lato Bold" pitchFamily="34" charset="-122"/>
              <a:cs typeface="Lato Bold" pitchFamily="34" charset="-120"/>
            </a:endParaRPr>
          </a:p>
          <a:p>
            <a:pPr>
              <a:lnSpc>
                <a:spcPts val="2550"/>
              </a:lnSpc>
              <a:buSzPct val="100000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Used to Vote for Desired Contestants.</a:t>
            </a:r>
          </a:p>
          <a:p>
            <a:pPr>
              <a:lnSpc>
                <a:spcPts val="2550"/>
              </a:lnSpc>
              <a:buSzPct val="100000"/>
            </a:pPr>
            <a:endParaRPr lang="en-US" sz="2000" b="1" dirty="0">
              <a:solidFill>
                <a:srgbClr val="282824"/>
              </a:solidFill>
              <a:latin typeface="Lato Bold" pitchFamily="34" charset="0"/>
              <a:ea typeface="Lato Bold" pitchFamily="34" charset="-122"/>
              <a:cs typeface="Lato Bold" pitchFamily="34" charset="-120"/>
            </a:endParaRPr>
          </a:p>
          <a:p>
            <a:pPr>
              <a:lnSpc>
                <a:spcPts val="2550"/>
              </a:lnSpc>
              <a:buSzPct val="100000"/>
            </a:pPr>
            <a:endParaRPr lang="en-US" sz="2000" b="1" dirty="0">
              <a:solidFill>
                <a:srgbClr val="282824"/>
              </a:solidFill>
              <a:latin typeface="Lato Bold" pitchFamily="34" charset="0"/>
              <a:ea typeface="Lato Bold" pitchFamily="34" charset="-122"/>
              <a:cs typeface="Lato Bold" pitchFamily="34" charset="-120"/>
            </a:endParaRPr>
          </a:p>
          <a:p>
            <a:pPr>
              <a:lnSpc>
                <a:spcPts val="2550"/>
              </a:lnSpc>
              <a:buSzPct val="100000"/>
            </a:pPr>
            <a:endParaRPr lang="en-US" sz="2000" dirty="0"/>
          </a:p>
          <a:p>
            <a:pPr>
              <a:lnSpc>
                <a:spcPts val="2550"/>
              </a:lnSpc>
              <a:buSzPct val="100000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>
              <a:lnSpc>
                <a:spcPts val="2550"/>
              </a:lnSpc>
              <a:buSzPct val="100000"/>
            </a:pPr>
            <a:endParaRPr lang="en-US" sz="1600" dirty="0"/>
          </a:p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endParaRPr lang="en-US" sz="1600" dirty="0"/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6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350234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6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5D83BF62-818F-C0AF-F821-FF31F6C98B82}"/>
              </a:ext>
            </a:extLst>
          </p:cNvPr>
          <p:cNvSpPr/>
          <p:nvPr/>
        </p:nvSpPr>
        <p:spPr>
          <a:xfrm>
            <a:off x="580961" y="4217478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50"/>
              </a:lnSpc>
              <a:buSzPct val="100000"/>
            </a:pPr>
            <a:endParaRPr lang="en-US" sz="1600" dirty="0"/>
          </a:p>
        </p:txBody>
      </p:sp>
      <p:pic>
        <p:nvPicPr>
          <p:cNvPr id="2050" name="Picture 2" descr="AT89C51 Microcontroller IC">
            <a:extLst>
              <a:ext uri="{FF2B5EF4-FFF2-40B4-BE49-F238E27FC236}">
                <a16:creationId xmlns:a16="http://schemas.microsoft.com/office/drawing/2014/main" id="{2E841DC2-B139-64DE-8A8B-FFEE4F6D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80" y="489869"/>
            <a:ext cx="5166911" cy="30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2x12x5mm Tactile 4 Pin Push Button Switch">
            <a:extLst>
              <a:ext uri="{FF2B5EF4-FFF2-40B4-BE49-F238E27FC236}">
                <a16:creationId xmlns:a16="http://schemas.microsoft.com/office/drawing/2014/main" id="{7A67C8A9-8337-83CA-D62A-D84601953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780" y="4326324"/>
            <a:ext cx="4865076" cy="341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06466" y="-22939"/>
            <a:ext cx="77565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LCD Display</a:t>
            </a:r>
            <a:endParaRPr lang="en-US" sz="2000" dirty="0"/>
          </a:p>
        </p:txBody>
      </p:sp>
      <p:sp>
        <p:nvSpPr>
          <p:cNvPr id="5" name="Text 1"/>
          <p:cNvSpPr/>
          <p:nvPr/>
        </p:nvSpPr>
        <p:spPr>
          <a:xfrm>
            <a:off x="4451390" y="1797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10405" y="1974376"/>
            <a:ext cx="2901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5506465" y="760404"/>
            <a:ext cx="8652404" cy="1897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Which is used to display the continuous monitoring of the count of the contestants.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 This L.C.D display has certain commands those are in-built to operate.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/>
              <a:t> The specified operation can be performed by sending the appropriate hex code to</a:t>
            </a:r>
          </a:p>
          <a:p>
            <a:pPr algn="l">
              <a:lnSpc>
                <a:spcPct val="150000"/>
              </a:lnSpc>
            </a:pPr>
            <a:r>
              <a:rPr lang="en-US" sz="1900" dirty="0"/>
              <a:t>        the data pins of this display.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1AC14-AA84-42CE-CEB1-96BF04B97024}"/>
              </a:ext>
            </a:extLst>
          </p:cNvPr>
          <p:cNvSpPr txBox="1"/>
          <p:nvPr/>
        </p:nvSpPr>
        <p:spPr>
          <a:xfrm>
            <a:off x="5506466" y="3917770"/>
            <a:ext cx="8652403" cy="2519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Speaker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Which acts as an output device.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When ever this Speaker is Turned ON, the Voter can Vote.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It turns ON simultaneously when ever the control switch is activated.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9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99765D-5773-9C9D-9B5E-4EE2417FD5C3}"/>
              </a:ext>
            </a:extLst>
          </p:cNvPr>
          <p:cNvSpPr/>
          <p:nvPr/>
        </p:nvSpPr>
        <p:spPr>
          <a:xfrm>
            <a:off x="12789877" y="7795846"/>
            <a:ext cx="1746737" cy="3048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5A405-516B-49D9-3707-6B56F2C53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86" y="230768"/>
            <a:ext cx="5258722" cy="3703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6D4FAF-C29C-E486-715C-5F76EEA0B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1" y="4070170"/>
            <a:ext cx="5169877" cy="367315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0713" y="275785"/>
            <a:ext cx="8450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Block Diagram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5925622" y="2334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98E63-085A-E3FA-55AA-5D247F708005}"/>
              </a:ext>
            </a:extLst>
          </p:cNvPr>
          <p:cNvSpPr/>
          <p:nvPr/>
        </p:nvSpPr>
        <p:spPr>
          <a:xfrm>
            <a:off x="12789877" y="7795846"/>
            <a:ext cx="1746737" cy="3048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2E6FD-F1D9-17DC-C458-816F1C22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69" y="1346433"/>
            <a:ext cx="10927710" cy="62032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26B0DE-0DB9-8C7D-8EF3-91990E30ACAD}"/>
              </a:ext>
            </a:extLst>
          </p:cNvPr>
          <p:cNvSpPr txBox="1"/>
          <p:nvPr/>
        </p:nvSpPr>
        <p:spPr>
          <a:xfrm>
            <a:off x="269631" y="0"/>
            <a:ext cx="9061938" cy="7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Assembly Language Program:</a:t>
            </a:r>
            <a:endParaRPr lang="en-US" sz="44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C77B-241E-C441-B5B7-31A896612740}"/>
              </a:ext>
            </a:extLst>
          </p:cNvPr>
          <p:cNvSpPr txBox="1"/>
          <p:nvPr/>
        </p:nvSpPr>
        <p:spPr>
          <a:xfrm>
            <a:off x="173655" y="775469"/>
            <a:ext cx="533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06A881-A7AD-413B-502E-3C22E1685A28}"/>
              </a:ext>
            </a:extLst>
          </p:cNvPr>
          <p:cNvSpPr txBox="1"/>
          <p:nvPr/>
        </p:nvSpPr>
        <p:spPr>
          <a:xfrm>
            <a:off x="6817489" y="775469"/>
            <a:ext cx="7639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EDAC1-A4AE-A898-4785-A584529550A8}"/>
              </a:ext>
            </a:extLst>
          </p:cNvPr>
          <p:cNvSpPr/>
          <p:nvPr/>
        </p:nvSpPr>
        <p:spPr>
          <a:xfrm>
            <a:off x="2873069" y="730323"/>
            <a:ext cx="2883877" cy="733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WAIT_FOR_VOTE:</a:t>
            </a:r>
          </a:p>
          <a:p>
            <a:r>
              <a:rPr lang="en-IN" sz="1300" dirty="0"/>
              <a:t>    JNB C1_SW, VOTE_C1</a:t>
            </a:r>
          </a:p>
          <a:p>
            <a:r>
              <a:rPr lang="en-IN" sz="1300" dirty="0"/>
              <a:t>    JNB C2_SW, VOTE_C2</a:t>
            </a:r>
          </a:p>
          <a:p>
            <a:r>
              <a:rPr lang="en-IN" sz="1300" dirty="0"/>
              <a:t>    JNB C3_SW, VOTE_C3</a:t>
            </a:r>
          </a:p>
          <a:p>
            <a:r>
              <a:rPr lang="en-IN" sz="1300" dirty="0"/>
              <a:t>    SJMP WAIT_FOR_VOTE</a:t>
            </a:r>
          </a:p>
          <a:p>
            <a:endParaRPr lang="en-IN" sz="1300" dirty="0"/>
          </a:p>
          <a:p>
            <a:r>
              <a:rPr lang="en-IN" sz="1300" dirty="0"/>
              <a:t>VOTE_C1:</a:t>
            </a:r>
          </a:p>
          <a:p>
            <a:r>
              <a:rPr lang="en-IN" sz="1300" dirty="0"/>
              <a:t>    INC C1_COUNT</a:t>
            </a:r>
          </a:p>
          <a:p>
            <a:r>
              <a:rPr lang="en-IN" sz="1300" dirty="0"/>
              <a:t>    ACALL DISPLAY_COUNTS</a:t>
            </a:r>
          </a:p>
          <a:p>
            <a:r>
              <a:rPr lang="en-IN" sz="1300" dirty="0"/>
              <a:t>    ACALL WAIT_RELEASE</a:t>
            </a:r>
          </a:p>
          <a:p>
            <a:r>
              <a:rPr lang="en-IN" sz="1300" dirty="0"/>
              <a:t>    SJMP MAIN_LOOP</a:t>
            </a:r>
          </a:p>
          <a:p>
            <a:endParaRPr lang="en-IN" sz="1300" dirty="0"/>
          </a:p>
          <a:p>
            <a:r>
              <a:rPr lang="en-IN" sz="1300" dirty="0"/>
              <a:t>VOTE_C2:</a:t>
            </a:r>
          </a:p>
          <a:p>
            <a:r>
              <a:rPr lang="en-IN" sz="1300" dirty="0"/>
              <a:t>    INC C2_COUNT</a:t>
            </a:r>
          </a:p>
          <a:p>
            <a:r>
              <a:rPr lang="en-IN" sz="1300" dirty="0"/>
              <a:t>    ACALL DISPLAY_COUNTS</a:t>
            </a:r>
          </a:p>
          <a:p>
            <a:r>
              <a:rPr lang="en-IN" sz="1300" dirty="0"/>
              <a:t>    ACALL WAIT_RELEASE</a:t>
            </a:r>
          </a:p>
          <a:p>
            <a:r>
              <a:rPr lang="en-IN" sz="1300" dirty="0"/>
              <a:t>    SJMP MAIN_LOOP</a:t>
            </a:r>
          </a:p>
          <a:p>
            <a:endParaRPr lang="en-IN" sz="1300" dirty="0"/>
          </a:p>
          <a:p>
            <a:r>
              <a:rPr lang="en-IN" sz="1300" dirty="0"/>
              <a:t>VOTE_C3:</a:t>
            </a:r>
          </a:p>
          <a:p>
            <a:r>
              <a:rPr lang="en-IN" sz="1300" dirty="0"/>
              <a:t>    INC C3_COUNT</a:t>
            </a:r>
          </a:p>
          <a:p>
            <a:r>
              <a:rPr lang="en-IN" sz="1300" dirty="0"/>
              <a:t>    ACALL DISPLAY_COUNTS</a:t>
            </a:r>
          </a:p>
          <a:p>
            <a:r>
              <a:rPr lang="en-IN" sz="1300" dirty="0"/>
              <a:t>    ACALL WAIT_RELEASE</a:t>
            </a:r>
          </a:p>
          <a:p>
            <a:r>
              <a:rPr lang="en-IN" sz="1300" dirty="0"/>
              <a:t>    SJMP MAIN_LOOP</a:t>
            </a:r>
          </a:p>
          <a:p>
            <a:endParaRPr lang="en-IN" sz="1300" dirty="0"/>
          </a:p>
          <a:p>
            <a:r>
              <a:rPr lang="en-IN" sz="1300" dirty="0"/>
              <a:t>WAIT_RELEASE:</a:t>
            </a:r>
          </a:p>
          <a:p>
            <a:r>
              <a:rPr lang="en-IN" sz="1300" dirty="0">
                <a:solidFill>
                  <a:srgbClr val="00B050"/>
                </a:solidFill>
              </a:rPr>
              <a:t>    ; Wait for all buttons to be released</a:t>
            </a:r>
          </a:p>
          <a:p>
            <a:r>
              <a:rPr lang="en-IN" sz="1300" dirty="0"/>
              <a:t>    JB C1_SW, CHECK_C2</a:t>
            </a:r>
          </a:p>
          <a:p>
            <a:r>
              <a:rPr lang="en-IN" sz="1300" dirty="0"/>
              <a:t>    SJMP WAIT_RELEASE</a:t>
            </a:r>
          </a:p>
          <a:p>
            <a:r>
              <a:rPr lang="en-IN" sz="1300" dirty="0"/>
              <a:t>CHECK_C2:</a:t>
            </a:r>
          </a:p>
          <a:p>
            <a:r>
              <a:rPr lang="en-IN" sz="1300" dirty="0"/>
              <a:t>    JB C2_SW, CHECK_C3</a:t>
            </a:r>
          </a:p>
          <a:p>
            <a:r>
              <a:rPr lang="en-IN" sz="1300" dirty="0"/>
              <a:t>    SJMP WAIT_RELEASE</a:t>
            </a:r>
          </a:p>
          <a:p>
            <a:r>
              <a:rPr lang="en-IN" sz="1300" dirty="0"/>
              <a:t>CHECK_C3:</a:t>
            </a:r>
          </a:p>
          <a:p>
            <a:r>
              <a:rPr lang="en-IN" sz="1300" dirty="0"/>
              <a:t>    JB C3_SW, CHECK_CTRL</a:t>
            </a:r>
          </a:p>
          <a:p>
            <a:r>
              <a:rPr lang="en-IN" sz="1300" dirty="0"/>
              <a:t>    SJMP WAIT_RELEASE</a:t>
            </a:r>
          </a:p>
          <a:p>
            <a:endParaRPr lang="en-IN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A7DCF3-2B4A-7959-B499-C708B4DDD0AB}"/>
              </a:ext>
            </a:extLst>
          </p:cNvPr>
          <p:cNvSpPr/>
          <p:nvPr/>
        </p:nvSpPr>
        <p:spPr>
          <a:xfrm>
            <a:off x="5769127" y="730323"/>
            <a:ext cx="2883877" cy="733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CHECK_CTRL:</a:t>
            </a:r>
          </a:p>
          <a:p>
            <a:r>
              <a:rPr lang="en-IN" sz="1300" dirty="0"/>
              <a:t>    JB CONTROL_SW, RETURN_RELEASE</a:t>
            </a:r>
          </a:p>
          <a:p>
            <a:r>
              <a:rPr lang="en-IN" sz="1300" dirty="0"/>
              <a:t>    SJMP WAIT_RELEASE</a:t>
            </a:r>
          </a:p>
          <a:p>
            <a:r>
              <a:rPr lang="en-IN" sz="1300" dirty="0"/>
              <a:t>RETURN_RELEASE:</a:t>
            </a:r>
          </a:p>
          <a:p>
            <a:r>
              <a:rPr lang="en-IN" sz="1300" dirty="0"/>
              <a:t>    ACALL DEBOUNCE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BUZZER_ON:</a:t>
            </a:r>
          </a:p>
          <a:p>
            <a:r>
              <a:rPr lang="en-IN" sz="1300" dirty="0"/>
              <a:t>    SETB BUZZER</a:t>
            </a:r>
          </a:p>
          <a:p>
            <a:r>
              <a:rPr lang="en-IN" sz="1300" dirty="0"/>
              <a:t>    ACALL DEBOUNCE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BUZZER_OFF:</a:t>
            </a:r>
          </a:p>
          <a:p>
            <a:r>
              <a:rPr lang="en-IN" sz="1300" dirty="0"/>
              <a:t>    CLR BUZZER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; --- LCD routines ---</a:t>
            </a:r>
          </a:p>
          <a:p>
            <a:r>
              <a:rPr lang="en-IN" sz="1300" dirty="0"/>
              <a:t>LCD_INIT: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38H</a:t>
            </a:r>
            <a:r>
              <a:rPr lang="en-IN" sz="1300" dirty="0">
                <a:solidFill>
                  <a:srgbClr val="00B050"/>
                </a:solidFill>
              </a:rPr>
              <a:t>    ;8-bit mode, 2-line, 5x8 font (default) 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0CH</a:t>
            </a:r>
            <a:r>
              <a:rPr lang="en-IN" sz="1300" dirty="0">
                <a:solidFill>
                  <a:srgbClr val="00B050"/>
                </a:solidFill>
              </a:rPr>
              <a:t>     ;Display ON, Cursor OFF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06H</a:t>
            </a:r>
            <a:r>
              <a:rPr lang="en-IN" sz="1300" dirty="0">
                <a:solidFill>
                  <a:srgbClr val="00B050"/>
                </a:solidFill>
              </a:rPr>
              <a:t>     ;Increment cursor position (default)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01H</a:t>
            </a:r>
            <a:r>
              <a:rPr lang="en-IN" sz="1300" dirty="0">
                <a:solidFill>
                  <a:srgbClr val="00B050"/>
                </a:solidFill>
              </a:rPr>
              <a:t>     ;Clear display and return cursor to home position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LCD_CMD:</a:t>
            </a:r>
          </a:p>
          <a:p>
            <a:r>
              <a:rPr lang="en-IN" sz="1300" dirty="0"/>
              <a:t>    MOV P1, A</a:t>
            </a:r>
          </a:p>
          <a:p>
            <a:r>
              <a:rPr lang="en-IN" sz="1300" dirty="0"/>
              <a:t>    CLR RS</a:t>
            </a:r>
          </a:p>
          <a:p>
            <a:r>
              <a:rPr lang="en-IN" sz="1300" dirty="0"/>
              <a:t>    SETB 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FE974-2446-2881-9F4D-1781E8414B82}"/>
              </a:ext>
            </a:extLst>
          </p:cNvPr>
          <p:cNvSpPr/>
          <p:nvPr/>
        </p:nvSpPr>
        <p:spPr>
          <a:xfrm>
            <a:off x="8665185" y="720346"/>
            <a:ext cx="2883877" cy="733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LCD_DATA:</a:t>
            </a:r>
          </a:p>
          <a:p>
            <a:r>
              <a:rPr lang="en-IN" sz="1300" dirty="0"/>
              <a:t>    MOV P1, A</a:t>
            </a:r>
          </a:p>
          <a:p>
            <a:r>
              <a:rPr lang="en-IN" sz="1300" dirty="0"/>
              <a:t>    SETB RS</a:t>
            </a:r>
          </a:p>
          <a:p>
            <a:r>
              <a:rPr lang="en-IN" sz="1300" dirty="0"/>
              <a:t>    SETB EN</a:t>
            </a:r>
          </a:p>
          <a:p>
            <a:r>
              <a:rPr lang="en-IN" sz="1300" dirty="0"/>
              <a:t>    ACALL DELAY</a:t>
            </a:r>
          </a:p>
          <a:p>
            <a:r>
              <a:rPr lang="en-IN" sz="1300" dirty="0"/>
              <a:t>    CLR EN</a:t>
            </a:r>
          </a:p>
          <a:p>
            <a:r>
              <a:rPr lang="en-IN" sz="1300" dirty="0"/>
              <a:t>    ACALL DELAY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DISPLAY_COUNTS: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01H </a:t>
            </a:r>
            <a:r>
              <a:rPr lang="en-IN" sz="1300" dirty="0">
                <a:solidFill>
                  <a:srgbClr val="00B050"/>
                </a:solidFill>
              </a:rPr>
              <a:t>   ;Clear display and return cursor to home position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MOV A, #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80H </a:t>
            </a:r>
            <a:r>
              <a:rPr lang="en-IN" sz="1300" dirty="0">
                <a:solidFill>
                  <a:srgbClr val="00B050"/>
                </a:solidFill>
              </a:rPr>
              <a:t>   ; Move cursor to start position</a:t>
            </a:r>
          </a:p>
          <a:p>
            <a:r>
              <a:rPr lang="en-IN" sz="1300" dirty="0"/>
              <a:t>    ACALL LCD_CMD</a:t>
            </a:r>
          </a:p>
          <a:p>
            <a:endParaRPr lang="en-IN" sz="1300" dirty="0"/>
          </a:p>
          <a:p>
            <a:r>
              <a:rPr lang="en-IN" sz="1300" dirty="0"/>
              <a:t>    ; Display C1</a:t>
            </a:r>
          </a:p>
          <a:p>
            <a:r>
              <a:rPr lang="en-IN" sz="1300" dirty="0"/>
              <a:t>	 MOV A, #' 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#'C'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#'1'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#':'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C1_COUNT</a:t>
            </a:r>
          </a:p>
          <a:p>
            <a:r>
              <a:rPr lang="en-IN" sz="1300" dirty="0"/>
              <a:t>    ACALL DISPLAY_2DIGIT</a:t>
            </a:r>
          </a:p>
          <a:p>
            <a:endParaRPr lang="en-IN" sz="1300" dirty="0"/>
          </a:p>
          <a:p>
            <a:r>
              <a:rPr lang="en-IN" sz="1300" dirty="0"/>
              <a:t>    ; Display C2</a:t>
            </a:r>
          </a:p>
          <a:p>
            <a:r>
              <a:rPr lang="en-IN" sz="1300" dirty="0"/>
              <a:t>    MOV A, #' 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#'C'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#'2'</a:t>
            </a:r>
          </a:p>
          <a:p>
            <a:r>
              <a:rPr lang="en-IN" sz="1300" dirty="0"/>
              <a:t>    ACALL LCD_DATA</a:t>
            </a:r>
          </a:p>
          <a:p>
            <a:endParaRPr lang="en-IN" sz="13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C00B6-CE89-0329-3290-ABEAD0956311}"/>
              </a:ext>
            </a:extLst>
          </p:cNvPr>
          <p:cNvSpPr/>
          <p:nvPr/>
        </p:nvSpPr>
        <p:spPr>
          <a:xfrm>
            <a:off x="22809" y="720346"/>
            <a:ext cx="2883877" cy="733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/>
              <a:t>ORG 0000H</a:t>
            </a:r>
          </a:p>
          <a:p>
            <a:endParaRPr lang="en-IN" sz="1300" dirty="0"/>
          </a:p>
          <a:p>
            <a:r>
              <a:rPr lang="en-IN" sz="1300" dirty="0">
                <a:solidFill>
                  <a:srgbClr val="00B050"/>
                </a:solidFill>
              </a:rPr>
              <a:t>; LCD control pins</a:t>
            </a:r>
          </a:p>
          <a:p>
            <a:r>
              <a:rPr lang="en-IN" sz="1300" dirty="0"/>
              <a:t>RS  EQU P2.1</a:t>
            </a:r>
          </a:p>
          <a:p>
            <a:r>
              <a:rPr lang="en-IN" sz="1300" dirty="0"/>
              <a:t>EN  EQU P2.2</a:t>
            </a:r>
          </a:p>
          <a:p>
            <a:r>
              <a:rPr lang="en-IN" sz="1300" dirty="0"/>
              <a:t>BUZZER EQU P2.0   </a:t>
            </a:r>
            <a:r>
              <a:rPr lang="en-IN" sz="1300" dirty="0">
                <a:solidFill>
                  <a:srgbClr val="00B050"/>
                </a:solidFill>
              </a:rPr>
              <a:t>; Buzzer pin</a:t>
            </a:r>
          </a:p>
          <a:p>
            <a:endParaRPr lang="en-IN" sz="1300" dirty="0"/>
          </a:p>
          <a:p>
            <a:r>
              <a:rPr lang="en-IN" sz="1300" dirty="0">
                <a:solidFill>
                  <a:srgbClr val="00B050"/>
                </a:solidFill>
              </a:rPr>
              <a:t>; Button Pins</a:t>
            </a:r>
          </a:p>
          <a:p>
            <a:r>
              <a:rPr lang="en-IN" sz="1300" dirty="0"/>
              <a:t>CONTROL_SW EQU P3.0</a:t>
            </a:r>
          </a:p>
          <a:p>
            <a:r>
              <a:rPr lang="en-IN" sz="1300" dirty="0"/>
              <a:t>C1_SW      EQU P3.1</a:t>
            </a:r>
          </a:p>
          <a:p>
            <a:r>
              <a:rPr lang="en-IN" sz="1300" dirty="0"/>
              <a:t>C2_SW      EQU P3.2</a:t>
            </a:r>
          </a:p>
          <a:p>
            <a:r>
              <a:rPr lang="en-IN" sz="1300" dirty="0"/>
              <a:t>C3_SW      EQU P3.3</a:t>
            </a:r>
          </a:p>
          <a:p>
            <a:endParaRPr lang="en-IN" sz="1300" dirty="0"/>
          </a:p>
          <a:p>
            <a:r>
              <a:rPr lang="en-IN" sz="1300" dirty="0">
                <a:solidFill>
                  <a:srgbClr val="00B050"/>
                </a:solidFill>
              </a:rPr>
              <a:t>; Data memory locations for vote counts</a:t>
            </a:r>
          </a:p>
          <a:p>
            <a:r>
              <a:rPr lang="en-IN" sz="1300" dirty="0"/>
              <a:t>C1_COUNT  EQU 30H</a:t>
            </a:r>
          </a:p>
          <a:p>
            <a:r>
              <a:rPr lang="en-IN" sz="1300" dirty="0"/>
              <a:t>C2_COUNT  EQU 31H</a:t>
            </a:r>
          </a:p>
          <a:p>
            <a:r>
              <a:rPr lang="en-IN" sz="1300" dirty="0"/>
              <a:t>C3_COUNT  EQU 32H</a:t>
            </a:r>
          </a:p>
          <a:p>
            <a:endParaRPr lang="en-IN" sz="1300" dirty="0"/>
          </a:p>
          <a:p>
            <a:r>
              <a:rPr lang="en-IN" sz="1300" dirty="0"/>
              <a:t>START:  </a:t>
            </a:r>
          </a:p>
          <a:p>
            <a:r>
              <a:rPr lang="en-IN" sz="1300" dirty="0"/>
              <a:t>    MOV C1_COUNT, #00H</a:t>
            </a:r>
          </a:p>
          <a:p>
            <a:r>
              <a:rPr lang="en-IN" sz="1300" dirty="0"/>
              <a:t>    MOV C2_COUNT, #00H</a:t>
            </a:r>
          </a:p>
          <a:p>
            <a:r>
              <a:rPr lang="en-IN" sz="1300" dirty="0"/>
              <a:t>    MOV C3_COUNT, #00H</a:t>
            </a:r>
          </a:p>
          <a:p>
            <a:endParaRPr lang="en-IN" sz="1300" dirty="0"/>
          </a:p>
          <a:p>
            <a:r>
              <a:rPr lang="en-IN" sz="1300" dirty="0"/>
              <a:t>    CLR BUZZER  </a:t>
            </a:r>
            <a:r>
              <a:rPr lang="en-IN" sz="1300" dirty="0">
                <a:solidFill>
                  <a:srgbClr val="00B050"/>
                </a:solidFill>
              </a:rPr>
              <a:t>; Ensure buzzer off</a:t>
            </a:r>
          </a:p>
          <a:p>
            <a:r>
              <a:rPr lang="en-IN" sz="1300" dirty="0"/>
              <a:t>    ACALL LCD_INIT</a:t>
            </a:r>
          </a:p>
          <a:p>
            <a:r>
              <a:rPr lang="en-IN" sz="1300" dirty="0"/>
              <a:t>    ACALL DISPLAY_COUNTS</a:t>
            </a:r>
          </a:p>
          <a:p>
            <a:endParaRPr lang="en-IN" sz="1300" dirty="0"/>
          </a:p>
          <a:p>
            <a:r>
              <a:rPr lang="en-IN" sz="1300" dirty="0"/>
              <a:t>MAIN_LOOP:</a:t>
            </a:r>
          </a:p>
          <a:p>
            <a:r>
              <a:rPr lang="en-IN" sz="1300" dirty="0"/>
              <a:t>    JB CONTROL_SW, MAIN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_LOOP   </a:t>
            </a:r>
            <a:r>
              <a:rPr lang="en-IN" sz="1300" dirty="0">
                <a:solidFill>
                  <a:srgbClr val="00B050"/>
                </a:solidFill>
              </a:rPr>
              <a:t>; Wait for control switch</a:t>
            </a:r>
          </a:p>
          <a:p>
            <a:r>
              <a:rPr lang="en-IN" sz="1300" dirty="0"/>
              <a:t>    ACALL DEBOUNCE</a:t>
            </a:r>
          </a:p>
          <a:p>
            <a:r>
              <a:rPr lang="en-IN" sz="1300" dirty="0"/>
              <a:t>    ACALL BUZZER_</a:t>
            </a:r>
            <a:r>
              <a:rPr lang="en-IN" sz="1300" dirty="0">
                <a:solidFill>
                  <a:schemeClr val="bg2">
                    <a:lumMod val="10000"/>
                  </a:schemeClr>
                </a:solidFill>
              </a:rPr>
              <a:t>ON</a:t>
            </a:r>
            <a:r>
              <a:rPr lang="en-IN" sz="1300" dirty="0">
                <a:solidFill>
                  <a:srgbClr val="00B050"/>
                </a:solidFill>
              </a:rPr>
              <a:t>            ; Play buzzer after control press</a:t>
            </a:r>
          </a:p>
          <a:p>
            <a:r>
              <a:rPr lang="en-IN" sz="1300" dirty="0"/>
              <a:t>    ACALL BUZZER_OFF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F72E5-A8F4-C12B-32A5-CE8D41C9B901}"/>
              </a:ext>
            </a:extLst>
          </p:cNvPr>
          <p:cNvSpPr/>
          <p:nvPr/>
        </p:nvSpPr>
        <p:spPr>
          <a:xfrm>
            <a:off x="11584771" y="730324"/>
            <a:ext cx="2883877" cy="73369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1300" dirty="0"/>
          </a:p>
          <a:p>
            <a:r>
              <a:rPr lang="en-IN" sz="1300" dirty="0"/>
              <a:t>    MOV A, #0C0H</a:t>
            </a:r>
          </a:p>
          <a:p>
            <a:r>
              <a:rPr lang="en-IN" sz="1300" dirty="0"/>
              <a:t>    ACALL LCD_CMD</a:t>
            </a:r>
          </a:p>
          <a:p>
            <a:r>
              <a:rPr lang="en-IN" sz="1300" dirty="0"/>
              <a:t>    MOV A, #'C'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#'3'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#':'</a:t>
            </a:r>
          </a:p>
          <a:p>
            <a:r>
              <a:rPr lang="en-IN" sz="1300" dirty="0"/>
              <a:t>    ACALL LCD_DATA</a:t>
            </a:r>
          </a:p>
          <a:p>
            <a:r>
              <a:rPr lang="en-IN" sz="1300" dirty="0"/>
              <a:t>    MOV A, C3_COUNT</a:t>
            </a:r>
          </a:p>
          <a:p>
            <a:r>
              <a:rPr lang="en-IN" sz="1300" dirty="0"/>
              <a:t>    ACALL DISPLAY_2DIGIT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DISPLAY_2DIGIT:</a:t>
            </a:r>
          </a:p>
          <a:p>
            <a:r>
              <a:rPr lang="en-IN" sz="1300" dirty="0"/>
              <a:t>    MOV B, #10      </a:t>
            </a:r>
          </a:p>
          <a:p>
            <a:r>
              <a:rPr lang="en-IN" sz="1300" dirty="0"/>
              <a:t>    DIV AB</a:t>
            </a:r>
          </a:p>
          <a:p>
            <a:r>
              <a:rPr lang="en-IN" sz="1300" dirty="0"/>
              <a:t>    ADD A, #30H</a:t>
            </a:r>
          </a:p>
          <a:p>
            <a:r>
              <a:rPr lang="en-IN" sz="1300" dirty="0"/>
              <a:t>    ACALL LCD_DATA   </a:t>
            </a:r>
            <a:r>
              <a:rPr lang="en-IN" sz="1300" dirty="0">
                <a:solidFill>
                  <a:srgbClr val="00B050"/>
                </a:solidFill>
              </a:rPr>
              <a:t>; Tens place</a:t>
            </a:r>
          </a:p>
          <a:p>
            <a:r>
              <a:rPr lang="en-IN" sz="1300" dirty="0"/>
              <a:t>    MOV A, B</a:t>
            </a:r>
          </a:p>
          <a:p>
            <a:r>
              <a:rPr lang="en-IN" sz="1300" dirty="0"/>
              <a:t>    ADD A, #30H</a:t>
            </a:r>
          </a:p>
          <a:p>
            <a:r>
              <a:rPr lang="en-IN" sz="1300" dirty="0"/>
              <a:t>    ACALL LCD_DATA   </a:t>
            </a:r>
            <a:r>
              <a:rPr lang="en-IN" sz="1300" dirty="0">
                <a:solidFill>
                  <a:srgbClr val="00B050"/>
                </a:solidFill>
              </a:rPr>
              <a:t>; Units place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DELAY:</a:t>
            </a:r>
          </a:p>
          <a:p>
            <a:r>
              <a:rPr lang="en-IN" sz="1300" dirty="0"/>
              <a:t>    </a:t>
            </a:r>
          </a:p>
          <a:p>
            <a:r>
              <a:rPr lang="en-IN" sz="1300" dirty="0"/>
              <a:t>     MOV R6,#250</a:t>
            </a:r>
          </a:p>
          <a:p>
            <a:r>
              <a:rPr lang="en-IN" sz="1300" dirty="0"/>
              <a:t>D2: DJNZ R6, D2</a:t>
            </a:r>
          </a:p>
          <a:p>
            <a:r>
              <a:rPr lang="en-IN" sz="1300" dirty="0"/>
              <a:t>    RET</a:t>
            </a:r>
          </a:p>
          <a:p>
            <a:endParaRPr lang="en-IN" sz="1300" dirty="0"/>
          </a:p>
          <a:p>
            <a:r>
              <a:rPr lang="en-IN" sz="1300" dirty="0"/>
              <a:t>DEBOUNCE:</a:t>
            </a:r>
          </a:p>
          <a:p>
            <a:r>
              <a:rPr lang="en-IN" sz="1300" dirty="0"/>
              <a:t>    MOV R5, #50</a:t>
            </a:r>
          </a:p>
          <a:p>
            <a:r>
              <a:rPr lang="en-IN" sz="1300" dirty="0"/>
              <a:t>D3: MOV R4, #255</a:t>
            </a:r>
          </a:p>
          <a:p>
            <a:r>
              <a:rPr lang="en-IN" sz="1300" dirty="0"/>
              <a:t>D4: DJNZ R4, D4</a:t>
            </a:r>
          </a:p>
          <a:p>
            <a:r>
              <a:rPr lang="en-IN" sz="1300" dirty="0"/>
              <a:t>    DJNZ R5, D3</a:t>
            </a:r>
          </a:p>
          <a:p>
            <a:r>
              <a:rPr lang="en-IN" sz="1300" dirty="0"/>
              <a:t>    RET</a:t>
            </a:r>
          </a:p>
          <a:p>
            <a:r>
              <a:rPr lang="en-IN" sz="1300" dirty="0"/>
              <a:t>END</a:t>
            </a:r>
          </a:p>
          <a:p>
            <a:endParaRPr lang="en-IN" sz="1300" dirty="0"/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2563741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6912" y="217295"/>
            <a:ext cx="5861539" cy="8024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System Design: Working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&amp; Simulation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1600" b="1" dirty="0">
              <a:solidFill>
                <a:srgbClr val="282824"/>
              </a:solidFill>
              <a:latin typeface="Lato Bold" pitchFamily="34" charset="0"/>
              <a:ea typeface="Lato Bold" pitchFamily="34" charset="-122"/>
              <a:cs typeface="Lato Bold" pitchFamily="34" charset="-12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CFD6A-5F63-F4DF-8329-52390A374C7C}"/>
              </a:ext>
            </a:extLst>
          </p:cNvPr>
          <p:cNvSpPr/>
          <p:nvPr/>
        </p:nvSpPr>
        <p:spPr>
          <a:xfrm>
            <a:off x="6088451" y="0"/>
            <a:ext cx="8541949" cy="822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26673-1FDA-37AF-DE01-AA6D43749B6E}"/>
              </a:ext>
            </a:extLst>
          </p:cNvPr>
          <p:cNvSpPr txBox="1"/>
          <p:nvPr/>
        </p:nvSpPr>
        <p:spPr>
          <a:xfrm>
            <a:off x="226912" y="1582615"/>
            <a:ext cx="561453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After Burning the Hex code into the Microcontroller, This simulation Begins.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The Speaker and Control switch is connected parallel so that when the control switch is pressed, The Speaker turns ON. i.e.. Both can be turned ON simultaneously.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 background the code for LCD ON, Displaying are Running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After Speaker Activation, there is a chance for voter to vote any of the contestants c1,c2,c3.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The count will be simultaneously displayed after voting the contestants.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The rate of updating counts on display depends upon the delay which is provided on the program.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8963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Advantages and Disadvantages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1906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Simple Circuitry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 Efficiency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Programmable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Debouncing problems can overcome.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900" dirty="0">
              <a:solidFill>
                <a:srgbClr val="4A4A45"/>
              </a:solidFill>
              <a:latin typeface="Lato" pitchFamily="34" charset="0"/>
              <a:ea typeface="Lato" pitchFamily="34" charset="-122"/>
              <a:cs typeface="Lato" pitchFamily="34" charset="-120"/>
            </a:endParaRP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9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Disadvantages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1233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Power Distribution for the System must be continuous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If necessary security protocols are not satisfied, there is a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       chance for tampering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203281" y="71318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6A672F-345A-CEDD-F632-10C2199E6C5C}"/>
              </a:ext>
            </a:extLst>
          </p:cNvPr>
          <p:cNvSpPr/>
          <p:nvPr/>
        </p:nvSpPr>
        <p:spPr>
          <a:xfrm>
            <a:off x="12801452" y="7795846"/>
            <a:ext cx="1746737" cy="3048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58466"/>
            <a:ext cx="73086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Conclusion and Future Scope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740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334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Faster and Efficient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468291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8022" y="3695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Providing Advanced Security Protocols causes No Tampering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93789" y="5178148"/>
            <a:ext cx="13742825" cy="1360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automatic voting machine is faster,Accurate and Efficient Method of Voting System. By providing advanced security programs to the advanced Microcontrollers causes Higher Efficient System. If it does, it has a greater scope. </a:t>
            </a:r>
            <a:endParaRPr lang="en-US" sz="1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6803D-789C-E4C4-0646-812FEEBB0CCE}"/>
              </a:ext>
            </a:extLst>
          </p:cNvPr>
          <p:cNvSpPr/>
          <p:nvPr/>
        </p:nvSpPr>
        <p:spPr>
          <a:xfrm>
            <a:off x="12789877" y="7795846"/>
            <a:ext cx="1746737" cy="304800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1294</Words>
  <Application>Microsoft Office PowerPoint</Application>
  <PresentationFormat>Custom</PresentationFormat>
  <Paragraphs>264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Lato Bold</vt:lpstr>
      <vt:lpstr>Monotype Corsiva</vt:lpstr>
      <vt:lpstr>Arial</vt:lpstr>
      <vt:lpstr>Lato</vt:lpstr>
      <vt:lpstr>Wingdings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ELISHA BABU</cp:lastModifiedBy>
  <cp:revision>7</cp:revision>
  <dcterms:created xsi:type="dcterms:W3CDTF">2025-04-01T11:15:55Z</dcterms:created>
  <dcterms:modified xsi:type="dcterms:W3CDTF">2025-08-09T14:51:12Z</dcterms:modified>
</cp:coreProperties>
</file>