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med" w="med" type="none"/>
            <a:tailEnd len="med" w="med"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med" w="med" type="none"/>
            <a:tailEnd len="med" w="med"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13" name="Shape 13"/>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Shape 14"/>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Shape 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med" w="med" type="none"/>
            <a:tailEnd len="med" w="med" type="none"/>
          </a:ln>
        </p:spPr>
      </p:cxnSp>
      <p:sp>
        <p:nvSpPr>
          <p:cNvPr id="63" name="Shape 63"/>
          <p:cNvSpPr txBox="1"/>
          <p:nvPr>
            <p:ph type="title"/>
          </p:nvPr>
        </p:nvSpPr>
        <p:spPr>
          <a:xfrm>
            <a:off x="853950" y="1304850"/>
            <a:ext cx="7436100" cy="15384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p:txBody>
      </p:sp>
      <p:sp>
        <p:nvSpPr>
          <p:cNvPr id="64" name="Shape 64"/>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Shape 6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med" w="med" type="none"/>
            <a:tailEnd len="med" w="med"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med" w="med" type="none"/>
            <a:tailEnd len="med" w="med" type="none"/>
          </a:ln>
        </p:spPr>
      </p:cxnSp>
      <p:sp>
        <p:nvSpPr>
          <p:cNvPr id="19" name="Shape 19"/>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Shape 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25" name="Shape 2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32" name="Shape 32"/>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Shape 33"/>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Shape 3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Shape 42"/>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46" name="Shape 46"/>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51" name="Shape 51"/>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Shape 52"/>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Shape 5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9" name="Shape 5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latin typeface="Lato"/>
                <a:ea typeface="Lato"/>
                <a:cs typeface="Lato"/>
                <a:sym typeface="Lato"/>
              </a:defRPr>
            </a:lvl1pPr>
            <a:lvl2pPr lvl="1" algn="r">
              <a:spcBef>
                <a:spcPts val="0"/>
              </a:spcBef>
              <a:buNone/>
              <a:defRPr sz="1000">
                <a:solidFill>
                  <a:schemeClr val="dk2"/>
                </a:solidFill>
                <a:latin typeface="Lato"/>
                <a:ea typeface="Lato"/>
                <a:cs typeface="Lato"/>
                <a:sym typeface="Lato"/>
              </a:defRPr>
            </a:lvl2pPr>
            <a:lvl3pPr lvl="2" algn="r">
              <a:spcBef>
                <a:spcPts val="0"/>
              </a:spcBef>
              <a:buNone/>
              <a:defRPr sz="1000">
                <a:solidFill>
                  <a:schemeClr val="dk2"/>
                </a:solidFill>
                <a:latin typeface="Lato"/>
                <a:ea typeface="Lato"/>
                <a:cs typeface="Lato"/>
                <a:sym typeface="Lato"/>
              </a:defRPr>
            </a:lvl3pPr>
            <a:lvl4pPr lvl="3" algn="r">
              <a:spcBef>
                <a:spcPts val="0"/>
              </a:spcBef>
              <a:buNone/>
              <a:defRPr sz="1000">
                <a:solidFill>
                  <a:schemeClr val="dk2"/>
                </a:solidFill>
                <a:latin typeface="Lato"/>
                <a:ea typeface="Lato"/>
                <a:cs typeface="Lato"/>
                <a:sym typeface="Lato"/>
              </a:defRPr>
            </a:lvl4pPr>
            <a:lvl5pPr lvl="4" algn="r">
              <a:spcBef>
                <a:spcPts val="0"/>
              </a:spcBef>
              <a:buNone/>
              <a:defRPr sz="1000">
                <a:solidFill>
                  <a:schemeClr val="dk2"/>
                </a:solidFill>
                <a:latin typeface="Lato"/>
                <a:ea typeface="Lato"/>
                <a:cs typeface="Lato"/>
                <a:sym typeface="Lato"/>
              </a:defRPr>
            </a:lvl5pPr>
            <a:lvl6pPr lvl="5" algn="r">
              <a:spcBef>
                <a:spcPts val="0"/>
              </a:spcBef>
              <a:buNone/>
              <a:defRPr sz="1000">
                <a:solidFill>
                  <a:schemeClr val="dk2"/>
                </a:solidFill>
                <a:latin typeface="Lato"/>
                <a:ea typeface="Lato"/>
                <a:cs typeface="Lato"/>
                <a:sym typeface="Lato"/>
              </a:defRPr>
            </a:lvl6pPr>
            <a:lvl7pPr lvl="6" algn="r">
              <a:spcBef>
                <a:spcPts val="0"/>
              </a:spcBef>
              <a:buNone/>
              <a:defRPr sz="1000">
                <a:solidFill>
                  <a:schemeClr val="dk2"/>
                </a:solidFill>
                <a:latin typeface="Lato"/>
                <a:ea typeface="Lato"/>
                <a:cs typeface="Lato"/>
                <a:sym typeface="Lato"/>
              </a:defRPr>
            </a:lvl7pPr>
            <a:lvl8pPr lvl="7" algn="r">
              <a:spcBef>
                <a:spcPts val="0"/>
              </a:spcBef>
              <a:buNone/>
              <a:defRPr sz="1000">
                <a:solidFill>
                  <a:schemeClr val="dk2"/>
                </a:solidFill>
                <a:latin typeface="Lato"/>
                <a:ea typeface="Lato"/>
                <a:cs typeface="Lato"/>
                <a:sym typeface="Lato"/>
              </a:defRPr>
            </a:lvl8pPr>
            <a:lvl9pPr lvl="8" algn="r">
              <a:spcBef>
                <a:spcPts val="0"/>
              </a:spcBef>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Kalakal:</a:t>
            </a:r>
            <a:endParaRPr sz="3600"/>
          </a:p>
          <a:p>
            <a:pPr indent="0" lvl="0" marL="0">
              <a:spcBef>
                <a:spcPts val="0"/>
              </a:spcBef>
              <a:spcAft>
                <a:spcPts val="0"/>
              </a:spcAft>
              <a:buNone/>
            </a:pPr>
            <a:r>
              <a:rPr b="0" lang="en" sz="3600"/>
              <a:t>A B2B Wholesale Ecommerce Platform</a:t>
            </a:r>
            <a:endParaRPr b="0" sz="3600"/>
          </a:p>
        </p:txBody>
      </p:sp>
      <p:sp>
        <p:nvSpPr>
          <p:cNvPr id="73" name="Shape 7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By Group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System Analyst</a:t>
            </a:r>
            <a:endParaRPr/>
          </a:p>
        </p:txBody>
      </p:sp>
      <p:sp>
        <p:nvSpPr>
          <p:cNvPr id="126" name="Shape 126"/>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Aquino, Kyle Shaun</a:t>
            </a:r>
            <a:endParaRPr/>
          </a:p>
        </p:txBody>
      </p:sp>
      <p:sp>
        <p:nvSpPr>
          <p:cNvPr id="127" name="Shape 1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Programmer</a:t>
            </a:r>
            <a:endParaRPr/>
          </a:p>
        </p:txBody>
      </p:sp>
      <p:sp>
        <p:nvSpPr>
          <p:cNvPr id="133" name="Shape 133"/>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Antiquando, Aaron Mark</a:t>
            </a:r>
            <a:endParaRPr/>
          </a:p>
        </p:txBody>
      </p:sp>
      <p:sp>
        <p:nvSpPr>
          <p:cNvPr id="134" name="Shape 13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Programmer</a:t>
            </a:r>
            <a:endParaRPr/>
          </a:p>
        </p:txBody>
      </p:sp>
      <p:sp>
        <p:nvSpPr>
          <p:cNvPr id="140" name="Shape 140"/>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Pepito, Nicail</a:t>
            </a:r>
            <a:endParaRPr/>
          </a:p>
        </p:txBody>
      </p:sp>
      <p:sp>
        <p:nvSpPr>
          <p:cNvPr id="141" name="Shape 14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Front-End Developer</a:t>
            </a:r>
            <a:endParaRPr/>
          </a:p>
        </p:txBody>
      </p:sp>
      <p:sp>
        <p:nvSpPr>
          <p:cNvPr id="147" name="Shape 147"/>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Saguion, Shaina</a:t>
            </a:r>
            <a:endParaRPr/>
          </a:p>
        </p:txBody>
      </p:sp>
      <p:sp>
        <p:nvSpPr>
          <p:cNvPr id="148" name="Shape 14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Back-End Developer</a:t>
            </a:r>
            <a:endParaRPr/>
          </a:p>
        </p:txBody>
      </p:sp>
      <p:sp>
        <p:nvSpPr>
          <p:cNvPr id="154" name="Shape 154"/>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Muncada, John Paul</a:t>
            </a:r>
            <a:endParaRPr/>
          </a:p>
        </p:txBody>
      </p:sp>
      <p:sp>
        <p:nvSpPr>
          <p:cNvPr id="155" name="Shape 15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Quality Assurance</a:t>
            </a:r>
            <a:endParaRPr/>
          </a:p>
        </p:txBody>
      </p:sp>
      <p:sp>
        <p:nvSpPr>
          <p:cNvPr id="161" name="Shape 161"/>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Dela Cruz, Bia</a:t>
            </a:r>
            <a:endParaRPr/>
          </a:p>
        </p:txBody>
      </p:sp>
      <p:sp>
        <p:nvSpPr>
          <p:cNvPr id="162" name="Shape 16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Documentation</a:t>
            </a:r>
            <a:endParaRPr/>
          </a:p>
        </p:txBody>
      </p:sp>
      <p:sp>
        <p:nvSpPr>
          <p:cNvPr id="168" name="Shape 168"/>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Evangelista, Elisha</a:t>
            </a:r>
            <a:endParaRPr/>
          </a:p>
        </p:txBody>
      </p:sp>
      <p:sp>
        <p:nvSpPr>
          <p:cNvPr id="169" name="Shape 16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a:spcBef>
                <a:spcPts val="0"/>
              </a:spcBef>
              <a:spcAft>
                <a:spcPts val="1600"/>
              </a:spcAft>
              <a:buNone/>
            </a:pPr>
            <a:r>
              <a:rPr lang="en"/>
              <a:t>The System will be using Agile development to start the web project</a:t>
            </a:r>
            <a:endParaRPr/>
          </a:p>
        </p:txBody>
      </p:sp>
      <p:sp>
        <p:nvSpPr>
          <p:cNvPr id="175" name="Shape 175"/>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Plan of Work</a:t>
            </a:r>
            <a:endParaRPr/>
          </a:p>
        </p:txBody>
      </p:sp>
      <p:sp>
        <p:nvSpPr>
          <p:cNvPr id="176" name="Shape 176"/>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Kalakal: A B2B Wholesale Ecommerce Platform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Gantt Chart</a:t>
            </a:r>
            <a:endParaRPr/>
          </a:p>
        </p:txBody>
      </p:sp>
      <p:pic>
        <p:nvPicPr>
          <p:cNvPr id="182" name="Shape 182"/>
          <p:cNvPicPr preferRelativeResize="0"/>
          <p:nvPr/>
        </p:nvPicPr>
        <p:blipFill>
          <a:blip r:embed="rId3">
            <a:alphaModFix/>
          </a:blip>
          <a:stretch>
            <a:fillRect/>
          </a:stretch>
        </p:blipFill>
        <p:spPr>
          <a:xfrm>
            <a:off x="515850" y="638000"/>
            <a:ext cx="8112276" cy="3351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Communication</a:t>
            </a:r>
            <a:endParaRPr/>
          </a:p>
        </p:txBody>
      </p:sp>
      <p:sp>
        <p:nvSpPr>
          <p:cNvPr id="188" name="Shape 18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The system will be brainstormed and deliberated by the development team</a:t>
            </a:r>
            <a:endParaRPr/>
          </a:p>
          <a:p>
            <a:pPr indent="-342900" lvl="0" marL="457200">
              <a:spcBef>
                <a:spcPts val="0"/>
              </a:spcBef>
              <a:spcAft>
                <a:spcPts val="0"/>
              </a:spcAft>
              <a:buSzPts val="1800"/>
              <a:buChar char="●"/>
            </a:pPr>
            <a:r>
              <a:rPr lang="en"/>
              <a:t>Updates and Modifications will be done after the end of the development cycle</a:t>
            </a:r>
            <a:endParaRPr/>
          </a:p>
          <a:p>
            <a:pPr indent="-342900" lvl="0" marL="457200">
              <a:spcBef>
                <a:spcPts val="0"/>
              </a:spcBef>
              <a:spcAft>
                <a:spcPts val="0"/>
              </a:spcAft>
              <a:buSzPts val="1800"/>
              <a:buChar char="●"/>
            </a:pPr>
            <a:r>
              <a:rPr lang="en"/>
              <a:t>Prototype will be tested by chosen users and shall deliver necessary reports on the improvement of the system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a:t>
            </a:r>
            <a:endParaRPr/>
          </a:p>
        </p:txBody>
      </p:sp>
      <p:sp>
        <p:nvSpPr>
          <p:cNvPr id="79" name="Shape 7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rgbClr val="000000"/>
                </a:solidFill>
                <a:latin typeface="Proxima Nova"/>
                <a:ea typeface="Proxima Nova"/>
                <a:cs typeface="Proxima Nova"/>
                <a:sym typeface="Proxima Nova"/>
              </a:rPr>
              <a:t>This project aimed to develop a B2B Wholesale E-commerce platform to provide an easier process of buying or selling of goods to business. Kalakal will support all processes from inventory to sales both for the vendors and customers. hence, It will lessen the time and effort of transactions. The system is developed using PHP as its main programming language, Codeigniter as its web framework, mySQL for the backend, and Bootstrap as its front-end framework</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Planning </a:t>
            </a:r>
            <a:endParaRPr/>
          </a:p>
        </p:txBody>
      </p:sp>
      <p:sp>
        <p:nvSpPr>
          <p:cNvPr id="194" name="Shape 19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The planning team composed of System Analyst, Frontend and Backend Developers  will be collecting the data necessary to the development of the application and compile it in a more logical manner</a:t>
            </a:r>
            <a:endParaRPr/>
          </a:p>
          <a:p>
            <a:pPr indent="-342900" lvl="0" marL="457200">
              <a:spcBef>
                <a:spcPts val="0"/>
              </a:spcBef>
              <a:spcAft>
                <a:spcPts val="0"/>
              </a:spcAft>
              <a:buSzPts val="1800"/>
              <a:buChar char="●"/>
            </a:pPr>
            <a:r>
              <a:rPr lang="en"/>
              <a:t>The documentation will take notes of the proposed plan to be submitted to the modelling team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Clr>
                <a:srgbClr val="000000"/>
              </a:buClr>
              <a:buSzPts val="1100"/>
              <a:buFont typeface="Arial"/>
              <a:buNone/>
            </a:pPr>
            <a:r>
              <a:rPr lang="en"/>
              <a:t>Modeling</a:t>
            </a:r>
            <a:endParaRPr/>
          </a:p>
        </p:txBody>
      </p:sp>
      <p:sp>
        <p:nvSpPr>
          <p:cNvPr id="200" name="Shape 200"/>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The Backend and Frontend developers will collect the report the planning team made to implement the fundamental modules of the system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Development</a:t>
            </a:r>
            <a:endParaRPr/>
          </a:p>
        </p:txBody>
      </p:sp>
      <p:sp>
        <p:nvSpPr>
          <p:cNvPr id="206" name="Shape 20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The Programmers will connect the modules made by the frontend and Backend Developers to generate a web app prototype for beta testing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Deployment</a:t>
            </a:r>
            <a:endParaRPr/>
          </a:p>
        </p:txBody>
      </p:sp>
      <p:sp>
        <p:nvSpPr>
          <p:cNvPr id="212" name="Shape 212"/>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When all requirements is satisfied. The project is now complete and is ready for deployment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Software Requirements</a:t>
            </a:r>
            <a:endParaRPr/>
          </a:p>
        </p:txBody>
      </p:sp>
      <p:sp>
        <p:nvSpPr>
          <p:cNvPr id="218" name="Shape 218"/>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Kalakal: A B2B Wholesale Ecommerce Platform</a:t>
            </a:r>
            <a:endParaRPr/>
          </a:p>
        </p:txBody>
      </p:sp>
      <p:sp>
        <p:nvSpPr>
          <p:cNvPr id="219" name="Shape 2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a:spcBef>
                <a:spcPts val="0"/>
              </a:spcBef>
              <a:spcAft>
                <a:spcPts val="1600"/>
              </a:spcAft>
              <a:buNone/>
            </a:pPr>
            <a:r>
              <a:rPr lang="en"/>
              <a:t>The system requires browsers to be updated to the latest version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Software Design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Database Schema</a:t>
            </a:r>
            <a:endParaRPr/>
          </a:p>
        </p:txBody>
      </p:sp>
      <p:sp>
        <p:nvSpPr>
          <p:cNvPr id="230" name="Shape 230"/>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 Case Diagram</a:t>
            </a:r>
            <a:endParaRPr/>
          </a:p>
        </p:txBody>
      </p:sp>
      <p:sp>
        <p:nvSpPr>
          <p:cNvPr id="236" name="Shape 23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Software Mockups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Kalakal Homepage</a:t>
            </a:r>
            <a:endParaRPr/>
          </a:p>
        </p:txBody>
      </p:sp>
      <p:pic>
        <p:nvPicPr>
          <p:cNvPr id="247" name="Shape 247"/>
          <p:cNvPicPr preferRelativeResize="0"/>
          <p:nvPr/>
        </p:nvPicPr>
        <p:blipFill rotWithShape="1">
          <a:blip r:embed="rId3">
            <a:alphaModFix/>
          </a:blip>
          <a:srcRect b="69437" l="0" r="0" t="2510"/>
          <a:stretch/>
        </p:blipFill>
        <p:spPr>
          <a:xfrm>
            <a:off x="328025" y="524325"/>
            <a:ext cx="8494626" cy="3370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 Diagnosis</a:t>
            </a:r>
            <a:endParaRPr/>
          </a:p>
        </p:txBody>
      </p:sp>
      <p:sp>
        <p:nvSpPr>
          <p:cNvPr id="85" name="Shape 8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Commerce for small business inside and outside the metro has always been manual</a:t>
            </a:r>
            <a:endParaRPr/>
          </a:p>
          <a:p>
            <a:pPr indent="-342900" lvl="0" marL="457200" rtl="0">
              <a:spcBef>
                <a:spcPts val="0"/>
              </a:spcBef>
              <a:spcAft>
                <a:spcPts val="0"/>
              </a:spcAft>
              <a:buSzPts val="1800"/>
              <a:buChar char="●"/>
            </a:pPr>
            <a:r>
              <a:rPr lang="en"/>
              <a:t>Buyers need to </a:t>
            </a:r>
            <a:r>
              <a:rPr lang="en"/>
              <a:t>physically</a:t>
            </a:r>
            <a:r>
              <a:rPr lang="en"/>
              <a:t> go to the vendors location to purchase the goods</a:t>
            </a:r>
            <a:endParaRPr/>
          </a:p>
          <a:p>
            <a:pPr indent="-342900" lvl="0" marL="457200" rtl="0">
              <a:spcBef>
                <a:spcPts val="0"/>
              </a:spcBef>
              <a:spcAft>
                <a:spcPts val="0"/>
              </a:spcAft>
              <a:buSzPts val="1800"/>
              <a:buChar char="●"/>
            </a:pPr>
            <a:r>
              <a:rPr lang="en"/>
              <a:t>The goods are then brought to tracking services for the transportation of goods to the buyer’s location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Kalakal Homepage</a:t>
            </a:r>
            <a:endParaRPr/>
          </a:p>
        </p:txBody>
      </p:sp>
      <p:pic>
        <p:nvPicPr>
          <p:cNvPr id="253" name="Shape 253"/>
          <p:cNvPicPr preferRelativeResize="0"/>
          <p:nvPr/>
        </p:nvPicPr>
        <p:blipFill rotWithShape="1">
          <a:blip r:embed="rId3">
            <a:alphaModFix/>
          </a:blip>
          <a:srcRect b="41800" l="0" r="0" t="30147"/>
          <a:stretch/>
        </p:blipFill>
        <p:spPr>
          <a:xfrm>
            <a:off x="328025" y="524325"/>
            <a:ext cx="8494626" cy="3370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Kalakal Homepage</a:t>
            </a:r>
            <a:endParaRPr/>
          </a:p>
        </p:txBody>
      </p:sp>
      <p:pic>
        <p:nvPicPr>
          <p:cNvPr id="259" name="Shape 259"/>
          <p:cNvPicPr preferRelativeResize="0"/>
          <p:nvPr/>
        </p:nvPicPr>
        <p:blipFill rotWithShape="1">
          <a:blip r:embed="rId3">
            <a:alphaModFix/>
          </a:blip>
          <a:srcRect b="22890" l="0" r="0" t="58096"/>
          <a:stretch/>
        </p:blipFill>
        <p:spPr>
          <a:xfrm>
            <a:off x="324688" y="1429438"/>
            <a:ext cx="8494626" cy="228462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Kalakal Homepage</a:t>
            </a:r>
            <a:endParaRPr/>
          </a:p>
        </p:txBody>
      </p:sp>
      <p:pic>
        <p:nvPicPr>
          <p:cNvPr id="265" name="Shape 265"/>
          <p:cNvPicPr preferRelativeResize="0"/>
          <p:nvPr/>
        </p:nvPicPr>
        <p:blipFill rotWithShape="1">
          <a:blip r:embed="rId3">
            <a:alphaModFix/>
          </a:blip>
          <a:srcRect b="0" l="730" r="-730" t="76882"/>
          <a:stretch/>
        </p:blipFill>
        <p:spPr>
          <a:xfrm>
            <a:off x="324675" y="1182877"/>
            <a:ext cx="8494626" cy="277774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Kalakal Dashboard -  Vendors</a:t>
            </a:r>
            <a:endParaRPr/>
          </a:p>
        </p:txBody>
      </p:sp>
      <p:pic>
        <p:nvPicPr>
          <p:cNvPr id="271" name="Shape 271"/>
          <p:cNvPicPr preferRelativeResize="0"/>
          <p:nvPr/>
        </p:nvPicPr>
        <p:blipFill rotWithShape="1">
          <a:blip r:embed="rId3">
            <a:alphaModFix/>
          </a:blip>
          <a:srcRect b="67592" l="0" r="0" t="0"/>
          <a:stretch/>
        </p:blipFill>
        <p:spPr>
          <a:xfrm>
            <a:off x="444300" y="479575"/>
            <a:ext cx="8156052" cy="37464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Kalakal Dashboard - Vendors</a:t>
            </a:r>
            <a:endParaRPr/>
          </a:p>
        </p:txBody>
      </p:sp>
      <p:pic>
        <p:nvPicPr>
          <p:cNvPr id="277" name="Shape 277"/>
          <p:cNvPicPr preferRelativeResize="0"/>
          <p:nvPr/>
        </p:nvPicPr>
        <p:blipFill rotWithShape="1">
          <a:blip r:embed="rId3">
            <a:alphaModFix/>
          </a:blip>
          <a:srcRect b="34040" l="0" r="0" t="33551"/>
          <a:stretch/>
        </p:blipFill>
        <p:spPr>
          <a:xfrm>
            <a:off x="444300" y="479575"/>
            <a:ext cx="8156052" cy="3746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Kalakal Store - Customers</a:t>
            </a:r>
            <a:endParaRPr/>
          </a:p>
        </p:txBody>
      </p:sp>
      <p:pic>
        <p:nvPicPr>
          <p:cNvPr id="283" name="Shape 283"/>
          <p:cNvPicPr preferRelativeResize="0"/>
          <p:nvPr/>
        </p:nvPicPr>
        <p:blipFill rotWithShape="1">
          <a:blip r:embed="rId3">
            <a:alphaModFix/>
          </a:blip>
          <a:srcRect b="56672" l="0" r="0" t="0"/>
          <a:stretch/>
        </p:blipFill>
        <p:spPr>
          <a:xfrm>
            <a:off x="784700" y="523025"/>
            <a:ext cx="7574599" cy="36892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Kalakal Store - Customers</a:t>
            </a:r>
            <a:endParaRPr/>
          </a:p>
        </p:txBody>
      </p:sp>
      <p:pic>
        <p:nvPicPr>
          <p:cNvPr id="289" name="Shape 289"/>
          <p:cNvPicPr preferRelativeResize="0"/>
          <p:nvPr/>
        </p:nvPicPr>
        <p:blipFill rotWithShape="1">
          <a:blip r:embed="rId3">
            <a:alphaModFix/>
          </a:blip>
          <a:srcRect b="16702" l="-990" r="989" t="42227"/>
          <a:stretch/>
        </p:blipFill>
        <p:spPr>
          <a:xfrm>
            <a:off x="784700" y="597925"/>
            <a:ext cx="7574599" cy="349689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Kalakal Store - Vendor</a:t>
            </a:r>
            <a:endParaRPr/>
          </a:p>
        </p:txBody>
      </p:sp>
      <p:pic>
        <p:nvPicPr>
          <p:cNvPr id="295" name="Shape 295"/>
          <p:cNvPicPr preferRelativeResize="0"/>
          <p:nvPr/>
        </p:nvPicPr>
        <p:blipFill rotWithShape="1">
          <a:blip r:embed="rId3">
            <a:alphaModFix/>
          </a:blip>
          <a:srcRect b="67692" l="0" r="0" t="0"/>
          <a:stretch/>
        </p:blipFill>
        <p:spPr>
          <a:xfrm>
            <a:off x="511713" y="631425"/>
            <a:ext cx="8021226" cy="359460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Kalakal Store - Vendor</a:t>
            </a:r>
            <a:endParaRPr/>
          </a:p>
        </p:txBody>
      </p:sp>
      <p:pic>
        <p:nvPicPr>
          <p:cNvPr id="301" name="Shape 301"/>
          <p:cNvPicPr preferRelativeResize="0"/>
          <p:nvPr/>
        </p:nvPicPr>
        <p:blipFill rotWithShape="1">
          <a:blip r:embed="rId3">
            <a:alphaModFix/>
          </a:blip>
          <a:srcRect b="34799" l="0" r="0" t="32408"/>
          <a:stretch/>
        </p:blipFill>
        <p:spPr>
          <a:xfrm>
            <a:off x="959113" y="611749"/>
            <a:ext cx="7225777" cy="328682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Objectives</a:t>
            </a:r>
            <a:endParaRPr/>
          </a:p>
        </p:txBody>
      </p:sp>
      <p:sp>
        <p:nvSpPr>
          <p:cNvPr id="91" name="Shape 91"/>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Develop</a:t>
            </a:r>
            <a:r>
              <a:rPr lang="en"/>
              <a:t> an</a:t>
            </a:r>
            <a:r>
              <a:rPr lang="en"/>
              <a:t> e-commerce platform for wholesalers and consumers for buying and selling of goods</a:t>
            </a:r>
            <a:endParaRPr/>
          </a:p>
          <a:p>
            <a:pPr indent="-342900" lvl="0" marL="457200" rtl="0">
              <a:spcBef>
                <a:spcPts val="0"/>
              </a:spcBef>
              <a:spcAft>
                <a:spcPts val="0"/>
              </a:spcAft>
              <a:buSzPts val="1800"/>
              <a:buChar char="●"/>
            </a:pPr>
            <a:r>
              <a:rPr lang="en"/>
              <a:t>Develop an integrated POS and Inventory System for each vendor accounts</a:t>
            </a:r>
            <a:endParaRPr/>
          </a:p>
          <a:p>
            <a:pPr indent="-342900" lvl="0" marL="457200">
              <a:spcBef>
                <a:spcPts val="0"/>
              </a:spcBef>
              <a:spcAft>
                <a:spcPts val="0"/>
              </a:spcAft>
              <a:buSzPts val="1800"/>
              <a:buChar char="●"/>
            </a:pPr>
            <a:r>
              <a:rPr lang="en"/>
              <a:t>Develop a tracking system for the delivery of goods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Target Audience</a:t>
            </a:r>
            <a:endParaRPr/>
          </a:p>
        </p:txBody>
      </p:sp>
      <p:sp>
        <p:nvSpPr>
          <p:cNvPr id="97" name="Shape 9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Wholesalers</a:t>
            </a:r>
            <a:r>
              <a:rPr lang="en"/>
              <a:t> - The platform will be useful for keeping track of inventory, sales and customers </a:t>
            </a:r>
            <a:endParaRPr/>
          </a:p>
          <a:p>
            <a:pPr indent="-342900" lvl="0" marL="457200" rtl="0">
              <a:spcBef>
                <a:spcPts val="0"/>
              </a:spcBef>
              <a:spcAft>
                <a:spcPts val="0"/>
              </a:spcAft>
              <a:buSzPts val="1800"/>
              <a:buChar char="●"/>
            </a:pPr>
            <a:r>
              <a:rPr b="1" lang="en"/>
              <a:t>Business Owners</a:t>
            </a:r>
            <a:r>
              <a:rPr lang="en"/>
              <a:t> - The platform will be useful for buying wholesale products online.</a:t>
            </a:r>
            <a:endParaRPr/>
          </a:p>
          <a:p>
            <a:pPr indent="-342900" lvl="0" marL="457200" rtl="0">
              <a:spcBef>
                <a:spcPts val="0"/>
              </a:spcBef>
              <a:spcAft>
                <a:spcPts val="0"/>
              </a:spcAft>
              <a:buSzPts val="1800"/>
              <a:buChar char="●"/>
            </a:pPr>
            <a:r>
              <a:rPr b="1" lang="en"/>
              <a:t>Manufacturers</a:t>
            </a:r>
            <a:r>
              <a:rPr lang="en"/>
              <a:t> - The platform will be useful in introducing new products to potential customers</a:t>
            </a:r>
            <a:endParaRPr/>
          </a:p>
          <a:p>
            <a:pPr indent="-342900" lvl="0" marL="457200" rtl="0">
              <a:spcBef>
                <a:spcPts val="0"/>
              </a:spcBef>
              <a:spcAft>
                <a:spcPts val="0"/>
              </a:spcAft>
              <a:buSzPts val="1800"/>
              <a:buChar char="●"/>
            </a:pPr>
            <a:r>
              <a:rPr b="1" lang="en"/>
              <a:t>Tracking Services</a:t>
            </a:r>
            <a:r>
              <a:rPr lang="en"/>
              <a:t> - The platform is useful for keeping track of deliveries and delivery requests.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Features</a:t>
            </a:r>
            <a:endParaRPr/>
          </a:p>
        </p:txBody>
      </p:sp>
      <p:sp>
        <p:nvSpPr>
          <p:cNvPr id="103" name="Shape 103"/>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An online store for wholesalers and manufacturers</a:t>
            </a:r>
            <a:endParaRPr/>
          </a:p>
          <a:p>
            <a:pPr indent="-342900" lvl="0" marL="457200" rtl="0">
              <a:spcBef>
                <a:spcPts val="0"/>
              </a:spcBef>
              <a:spcAft>
                <a:spcPts val="0"/>
              </a:spcAft>
              <a:buSzPts val="1800"/>
              <a:buChar char="●"/>
            </a:pPr>
            <a:r>
              <a:rPr lang="en"/>
              <a:t>A web portal of wholesale products for business owners</a:t>
            </a:r>
            <a:endParaRPr/>
          </a:p>
          <a:p>
            <a:pPr indent="-342900" lvl="0" marL="457200" rtl="0">
              <a:spcBef>
                <a:spcPts val="0"/>
              </a:spcBef>
              <a:spcAft>
                <a:spcPts val="0"/>
              </a:spcAft>
              <a:buSzPts val="1800"/>
              <a:buChar char="●"/>
            </a:pPr>
            <a:r>
              <a:rPr lang="en"/>
              <a:t>A POS and Inventory Module for keeping track of sales and inventory</a:t>
            </a:r>
            <a:endParaRPr/>
          </a:p>
          <a:p>
            <a:pPr indent="-342900" lvl="0" marL="457200" rtl="0">
              <a:spcBef>
                <a:spcPts val="0"/>
              </a:spcBef>
              <a:spcAft>
                <a:spcPts val="0"/>
              </a:spcAft>
              <a:buSzPts val="1800"/>
              <a:buChar char="●"/>
            </a:pPr>
            <a:r>
              <a:rPr lang="en"/>
              <a:t>A tracking module for delivery request and tracing of deliveries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Scope</a:t>
            </a:r>
            <a:endParaRPr/>
          </a:p>
        </p:txBody>
      </p:sp>
      <p:sp>
        <p:nvSpPr>
          <p:cNvPr id="109" name="Shape 10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platform is only for management of goods provided by the vendors</a:t>
            </a:r>
            <a:endParaRPr/>
          </a:p>
          <a:p>
            <a:pPr indent="-342900" lvl="0" marL="457200" rtl="0">
              <a:spcBef>
                <a:spcPts val="0"/>
              </a:spcBef>
              <a:spcAft>
                <a:spcPts val="0"/>
              </a:spcAft>
              <a:buSzPts val="1800"/>
              <a:buChar char="●"/>
            </a:pPr>
            <a:r>
              <a:rPr lang="en"/>
              <a:t>The platform will create an online store that will contain all the products registered in the system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Tools</a:t>
            </a:r>
            <a:endParaRPr/>
          </a:p>
        </p:txBody>
      </p:sp>
      <p:sp>
        <p:nvSpPr>
          <p:cNvPr id="115" name="Shape 11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Arial"/>
              <a:buChar char="●"/>
            </a:pPr>
            <a:r>
              <a:rPr b="1" lang="en"/>
              <a:t>Project - Management: </a:t>
            </a:r>
            <a:r>
              <a:rPr lang="en"/>
              <a:t>Github</a:t>
            </a:r>
            <a:endParaRPr/>
          </a:p>
          <a:p>
            <a:pPr indent="-342900" lvl="0" marL="457200" rtl="0">
              <a:spcBef>
                <a:spcPts val="0"/>
              </a:spcBef>
              <a:spcAft>
                <a:spcPts val="0"/>
              </a:spcAft>
              <a:buSzPts val="1800"/>
              <a:buFont typeface="Arial"/>
              <a:buChar char="●"/>
            </a:pPr>
            <a:r>
              <a:rPr b="1" lang="en"/>
              <a:t>Repository Link: </a:t>
            </a:r>
            <a:r>
              <a:rPr lang="en"/>
              <a:t>https://github.com/kyleaquino/WebDev_Project.git</a:t>
            </a:r>
            <a:endParaRPr/>
          </a:p>
          <a:p>
            <a:pPr indent="-342900" lvl="0" marL="457200" rtl="0">
              <a:spcBef>
                <a:spcPts val="0"/>
              </a:spcBef>
              <a:spcAft>
                <a:spcPts val="0"/>
              </a:spcAft>
              <a:buSzPts val="1800"/>
              <a:buFont typeface="Arial"/>
              <a:buChar char="●"/>
            </a:pPr>
            <a:r>
              <a:rPr b="1" lang="en"/>
              <a:t>Client-Side Scripts: </a:t>
            </a:r>
            <a:r>
              <a:rPr lang="en"/>
              <a:t>HTML, CSS, Javascript</a:t>
            </a:r>
            <a:endParaRPr/>
          </a:p>
          <a:p>
            <a:pPr indent="-342900" lvl="0" marL="457200" rtl="0">
              <a:spcBef>
                <a:spcPts val="0"/>
              </a:spcBef>
              <a:spcAft>
                <a:spcPts val="0"/>
              </a:spcAft>
              <a:buSzPts val="1800"/>
              <a:buFont typeface="Arial"/>
              <a:buChar char="●"/>
            </a:pPr>
            <a:r>
              <a:rPr b="1" lang="en"/>
              <a:t>Server-Side Scripts: </a:t>
            </a:r>
            <a:r>
              <a:rPr lang="en"/>
              <a:t>PHP, MySQL</a:t>
            </a:r>
            <a:endParaRPr/>
          </a:p>
          <a:p>
            <a:pPr indent="-342900" lvl="0" marL="457200" rtl="0">
              <a:spcBef>
                <a:spcPts val="0"/>
              </a:spcBef>
              <a:spcAft>
                <a:spcPts val="0"/>
              </a:spcAft>
              <a:buSzPts val="1800"/>
              <a:buFont typeface="Arial"/>
              <a:buChar char="●"/>
            </a:pPr>
            <a:r>
              <a:rPr b="1" lang="en"/>
              <a:t>Frameworks 	(Client-Side/Server-Side): </a:t>
            </a:r>
            <a:r>
              <a:rPr lang="en"/>
              <a:t>Codeigniter, Bootstrap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Software Development Team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