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2593ec6d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2593ec6d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2bb5571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2bb5571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2593ec6d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2593ec6d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2593ec6d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2593ec6d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2593ec6dd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2593ec6d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2e8fe7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2e8fe7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2e8fe7d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2e8fe7d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2e8fe7d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2e8fe7d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2593ec6d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2593ec6d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2593ec6dd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2593ec6dd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715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300" y="1437150"/>
            <a:ext cx="4714250" cy="32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0" y="1057550"/>
            <a:ext cx="4141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4 Classes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Empty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Sunglass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Mug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Bird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2155 Images with Shape (224, 224, 3)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For my CNN: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Split Data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1855 Train 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300 Test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Normalized Data (division by 255)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One-Hot-Encoded the labels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59575" y="6525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Dataset and </a:t>
            </a: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Preparation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0" y="0"/>
            <a:ext cx="9144000" cy="7155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144900" y="6525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Transfer learning from VGG 16 Model + Logistic Regression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-12" y="1418951"/>
            <a:ext cx="4399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Create a base model with Freezed layers (</a:t>
            </a:r>
            <a:r>
              <a:rPr b="1" lang="en">
                <a:solidFill>
                  <a:schemeClr val="dk1"/>
                </a:solidFill>
              </a:rPr>
              <a:t>19 layers = input layer + feature extraction layers 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Predicting</a:t>
            </a:r>
            <a:r>
              <a:rPr b="1" lang="en">
                <a:solidFill>
                  <a:schemeClr val="dk1"/>
                </a:solidFill>
              </a:rPr>
              <a:t> features with the base model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Flattening out features vector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Train Test Split (0.3)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Logistic Regression on extracted features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Making predictions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21950" y="4190575"/>
            <a:ext cx="3811900" cy="7155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ccuracy score on train: 1.0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score on test: 1.0</a:t>
            </a:r>
            <a:endParaRPr b="1"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4323300" y="1016325"/>
            <a:ext cx="4687250" cy="3520000"/>
            <a:chOff x="4323300" y="1016325"/>
            <a:chExt cx="4687250" cy="3520000"/>
          </a:xfrm>
        </p:grpSpPr>
        <p:pic>
          <p:nvPicPr>
            <p:cNvPr id="162" name="Google Shape;16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3300" y="1016325"/>
              <a:ext cx="4687250" cy="35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2"/>
            <p:cNvSpPr txBox="1"/>
            <p:nvPr/>
          </p:nvSpPr>
          <p:spPr>
            <a:xfrm>
              <a:off x="4999900" y="1418950"/>
              <a:ext cx="40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1.0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5380900" y="1418950"/>
              <a:ext cx="40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1.0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5" name="Google Shape;165;p22"/>
            <p:cNvSpPr txBox="1"/>
            <p:nvPr/>
          </p:nvSpPr>
          <p:spPr>
            <a:xfrm>
              <a:off x="5761900" y="1418950"/>
              <a:ext cx="40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1.0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6142900" y="1418950"/>
              <a:ext cx="40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1.0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6523900" y="1418950"/>
              <a:ext cx="40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1.0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7285900" y="1418950"/>
              <a:ext cx="40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1.0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8428900" y="1418950"/>
              <a:ext cx="40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1.0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6800050" y="1710700"/>
              <a:ext cx="61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rage"/>
                  <a:ea typeface="Average"/>
                  <a:cs typeface="Average"/>
                  <a:sym typeface="Average"/>
                </a:rPr>
                <a:t>0.993</a:t>
              </a:r>
              <a:endParaRPr sz="12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7562050" y="1710700"/>
              <a:ext cx="61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rage"/>
                  <a:ea typeface="Average"/>
                  <a:cs typeface="Average"/>
                  <a:sym typeface="Average"/>
                </a:rPr>
                <a:t>0.993</a:t>
              </a:r>
              <a:endParaRPr sz="12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7943050" y="1710700"/>
              <a:ext cx="61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rage"/>
                  <a:ea typeface="Average"/>
                  <a:cs typeface="Average"/>
                  <a:sym typeface="Average"/>
                </a:rPr>
                <a:t>0.993</a:t>
              </a:r>
              <a:endParaRPr sz="12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0" y="0"/>
            <a:ext cx="9144000" cy="7155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144900" y="6525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261100" y="2923813"/>
            <a:ext cx="3811900" cy="7155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score on train: </a:t>
            </a:r>
            <a:r>
              <a:rPr b="1" lang="en"/>
              <a:t>0.958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score on test: </a:t>
            </a:r>
            <a:r>
              <a:rPr b="1" lang="en"/>
              <a:t>0.938</a:t>
            </a:r>
            <a:endParaRPr b="1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475" y="1477225"/>
            <a:ext cx="4805350" cy="360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0" y="896263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[0.967, 0.960 , 0.954, 0.954, 0.954,  0.960 , 0.927, 0.940, 0.913, 0.927]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7155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-130550" y="1349363"/>
            <a:ext cx="41412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8 layers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2 conv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2 maxpooling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1 flatten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3 dense layer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neurons: 120 -&gt; 84 -&gt; 4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Fitting with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batch_size=32,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epochs=10,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validation_split=0.2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44900" y="6525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Building a CNN with 8 Layers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25" y="1060375"/>
            <a:ext cx="5510275" cy="38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224850" y="16970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Evaluating the Model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1126150"/>
            <a:ext cx="4703900" cy="254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5"/>
          <p:cNvGrpSpPr/>
          <p:nvPr/>
        </p:nvGrpSpPr>
        <p:grpSpPr>
          <a:xfrm>
            <a:off x="5178400" y="1126150"/>
            <a:ext cx="3819075" cy="3512606"/>
            <a:chOff x="5178400" y="1126150"/>
            <a:chExt cx="3819075" cy="3512606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8400" y="1126150"/>
              <a:ext cx="3819075" cy="3512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/>
            <p:nvPr/>
          </p:nvSpPr>
          <p:spPr>
            <a:xfrm>
              <a:off x="8015500" y="4140425"/>
              <a:ext cx="783300" cy="36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262900" y="4140425"/>
              <a:ext cx="783300" cy="36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046200" y="4140425"/>
              <a:ext cx="721200" cy="365400"/>
            </a:xfrm>
            <a:prstGeom prst="ellipse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522200" y="4140425"/>
              <a:ext cx="721200" cy="365400"/>
            </a:xfrm>
            <a:prstGeom prst="ellipse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600500" y="4138300"/>
            <a:ext cx="295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Val-accuracy(TP): 96%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Val_loss(FP): 19%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224850" y="16970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Prediction &amp; Confusion Matrix 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425" y="867950"/>
            <a:ext cx="4330134" cy="40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-104425" y="2210088"/>
            <a:ext cx="414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300 Test Data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95 % accuracy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44000" cy="7155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-143625" y="715500"/>
            <a:ext cx="42675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Increasing filters in convolutional layers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6 -&gt; 7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16 -&gt; 17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Increasing neurons in second to last FCL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84 -&gt; 90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Adding Batch Normalization  layer before FCL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44900" y="6525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1st Modification Try on</a:t>
            </a: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CNN 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875" y="2396775"/>
            <a:ext cx="4828551" cy="266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375" y="2554950"/>
            <a:ext cx="2596775" cy="25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7"/>
          <p:cNvGrpSpPr/>
          <p:nvPr/>
        </p:nvGrpSpPr>
        <p:grpSpPr>
          <a:xfrm>
            <a:off x="4003008" y="874679"/>
            <a:ext cx="720073" cy="1592333"/>
            <a:chOff x="6073693" y="708675"/>
            <a:chExt cx="728082" cy="1344308"/>
          </a:xfrm>
        </p:grpSpPr>
        <p:cxnSp>
          <p:nvCxnSpPr>
            <p:cNvPr id="101" name="Google Shape;101;p17"/>
            <p:cNvCxnSpPr/>
            <p:nvPr/>
          </p:nvCxnSpPr>
          <p:spPr>
            <a:xfrm flipH="1" rot="-5400000">
              <a:off x="6128725" y="684525"/>
              <a:ext cx="648900" cy="697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7"/>
            <p:cNvCxnSpPr/>
            <p:nvPr/>
          </p:nvCxnSpPr>
          <p:spPr>
            <a:xfrm rot="-5400000">
              <a:off x="6102043" y="1363733"/>
              <a:ext cx="660900" cy="717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3" name="Google Shape;103;p17"/>
          <p:cNvCxnSpPr/>
          <p:nvPr/>
        </p:nvCxnSpPr>
        <p:spPr>
          <a:xfrm>
            <a:off x="4723075" y="1679550"/>
            <a:ext cx="9921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5639575" y="1471225"/>
            <a:ext cx="364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Worse results: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Val-Accuracy down to 90%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val-loss up to 32%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0"/>
            <a:ext cx="9144000" cy="7155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-143625" y="715500"/>
            <a:ext cx="426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Increasing epochs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10 -&gt; 15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Adding 2 </a:t>
            </a:r>
            <a:r>
              <a:rPr b="1" lang="en" sz="1300">
                <a:solidFill>
                  <a:schemeClr val="dk1"/>
                </a:solidFill>
              </a:rPr>
              <a:t>Dropout(0.2) layers 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44900" y="6525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2nd</a:t>
            </a: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Modification Try on CNN 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2697005" y="874638"/>
            <a:ext cx="837329" cy="715475"/>
            <a:chOff x="6078475" y="708675"/>
            <a:chExt cx="759000" cy="1344625"/>
          </a:xfrm>
        </p:grpSpPr>
        <p:cxnSp>
          <p:nvCxnSpPr>
            <p:cNvPr id="113" name="Google Shape;113;p18"/>
            <p:cNvCxnSpPr/>
            <p:nvPr/>
          </p:nvCxnSpPr>
          <p:spPr>
            <a:xfrm>
              <a:off x="6104575" y="708675"/>
              <a:ext cx="697200" cy="648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8"/>
            <p:cNvCxnSpPr/>
            <p:nvPr/>
          </p:nvCxnSpPr>
          <p:spPr>
            <a:xfrm flipH="1" rot="10800000">
              <a:off x="6078475" y="1357900"/>
              <a:ext cx="759000" cy="695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5" name="Google Shape;115;p18"/>
          <p:cNvCxnSpPr/>
          <p:nvPr/>
        </p:nvCxnSpPr>
        <p:spPr>
          <a:xfrm flipH="1" rot="10800000">
            <a:off x="3120050" y="1209575"/>
            <a:ext cx="8484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 txBox="1"/>
          <p:nvPr/>
        </p:nvSpPr>
        <p:spPr>
          <a:xfrm>
            <a:off x="3968450" y="1032288"/>
            <a:ext cx="364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Same </a:t>
            </a:r>
            <a:r>
              <a:rPr b="1" lang="en">
                <a:solidFill>
                  <a:schemeClr val="dk1"/>
                </a:solidFill>
              </a:rPr>
              <a:t>results: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Val - Accuracy: 96%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Val-loss: 20 % (1% increase)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400" y="1879200"/>
            <a:ext cx="5773675" cy="313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8"/>
          <p:cNvGrpSpPr/>
          <p:nvPr/>
        </p:nvGrpSpPr>
        <p:grpSpPr>
          <a:xfrm>
            <a:off x="381000" y="1776900"/>
            <a:ext cx="2436762" cy="3290400"/>
            <a:chOff x="381000" y="1776900"/>
            <a:chExt cx="2436762" cy="3290400"/>
          </a:xfrm>
        </p:grpSpPr>
        <p:pic>
          <p:nvPicPr>
            <p:cNvPr id="119" name="Google Shape;11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000" y="1776900"/>
              <a:ext cx="2436762" cy="32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8"/>
            <p:cNvSpPr/>
            <p:nvPr/>
          </p:nvSpPr>
          <p:spPr>
            <a:xfrm>
              <a:off x="639675" y="2663125"/>
              <a:ext cx="2115000" cy="195900"/>
            </a:xfrm>
            <a:prstGeom prst="rect">
              <a:avLst/>
            </a:prstGeom>
            <a:noFill/>
            <a:ln cap="flat" cmpd="sng" w="9525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Google Shape;121;p18"/>
            <p:cNvCxnSpPr/>
            <p:nvPr/>
          </p:nvCxnSpPr>
          <p:spPr>
            <a:xfrm>
              <a:off x="2285175" y="2859025"/>
              <a:ext cx="0" cy="3132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2" name="Google Shape;122;p18"/>
          <p:cNvSpPr txBox="1"/>
          <p:nvPr/>
        </p:nvSpPr>
        <p:spPr>
          <a:xfrm rot="-5400000">
            <a:off x="1599375" y="3077150"/>
            <a:ext cx="10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Average"/>
                <a:ea typeface="Average"/>
                <a:cs typeface="Average"/>
                <a:sym typeface="Average"/>
              </a:rPr>
              <a:t>fluctuation</a:t>
            </a:r>
            <a:endParaRPr b="1">
              <a:solidFill>
                <a:srgbClr val="5B0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0"/>
            <a:ext cx="9144000" cy="7155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-143625" y="715500"/>
            <a:ext cx="426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monitor = 'val_loss'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patience = 5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restore_best_weights=True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44900" y="6525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Early </a:t>
            </a: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stopping</a:t>
            </a: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for </a:t>
            </a: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2nd Modification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2697005" y="874638"/>
            <a:ext cx="837329" cy="715475"/>
            <a:chOff x="6078475" y="708675"/>
            <a:chExt cx="759000" cy="1344625"/>
          </a:xfrm>
        </p:grpSpPr>
        <p:cxnSp>
          <p:nvCxnSpPr>
            <p:cNvPr id="131" name="Google Shape;131;p19"/>
            <p:cNvCxnSpPr/>
            <p:nvPr/>
          </p:nvCxnSpPr>
          <p:spPr>
            <a:xfrm>
              <a:off x="6104575" y="708675"/>
              <a:ext cx="697200" cy="648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9"/>
            <p:cNvCxnSpPr/>
            <p:nvPr/>
          </p:nvCxnSpPr>
          <p:spPr>
            <a:xfrm flipH="1" rot="10800000">
              <a:off x="6078475" y="1357900"/>
              <a:ext cx="759000" cy="695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3" name="Google Shape;133;p19"/>
          <p:cNvCxnSpPr/>
          <p:nvPr/>
        </p:nvCxnSpPr>
        <p:spPr>
          <a:xfrm flipH="1" rot="10800000">
            <a:off x="3120050" y="1209575"/>
            <a:ext cx="8484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>
            <a:off x="3968450" y="1032288"/>
            <a:ext cx="364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Nice trade off</a:t>
            </a:r>
            <a:r>
              <a:rPr b="1" lang="en">
                <a:solidFill>
                  <a:schemeClr val="dk1"/>
                </a:solidFill>
              </a:rPr>
              <a:t>: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Val - Accuracy: 95% (1 % decrease)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Val-loss: 16 % (4% decrease)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300" y="2002963"/>
            <a:ext cx="5212876" cy="297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50" y="1814525"/>
            <a:ext cx="30003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0" y="0"/>
            <a:ext cx="9144000" cy="7155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44900" y="65250"/>
            <a:ext cx="86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Using Pretrained Model (VGG 16)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075" y="1246500"/>
            <a:ext cx="5295625" cy="298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-65275" y="1374607"/>
            <a:ext cx="3407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23 layers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1 layer input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18 layers feature extraction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13 convolutions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5 maxpooling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4 layers </a:t>
            </a:r>
            <a:r>
              <a:rPr b="1" lang="en">
                <a:solidFill>
                  <a:schemeClr val="dk1"/>
                </a:solidFill>
              </a:rPr>
              <a:t>classification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weights -&gt; Image Net: 14 million images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1"/>
          <p:cNvGrpSpPr/>
          <p:nvPr/>
        </p:nvGrpSpPr>
        <p:grpSpPr>
          <a:xfrm>
            <a:off x="514463" y="152400"/>
            <a:ext cx="8115075" cy="4612553"/>
            <a:chOff x="152400" y="152400"/>
            <a:chExt cx="8115075" cy="4612553"/>
          </a:xfrm>
        </p:grpSpPr>
        <p:pic>
          <p:nvPicPr>
            <p:cNvPr id="150" name="Google Shape;15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2705025" cy="461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7425" y="152400"/>
              <a:ext cx="2705025" cy="4612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2450" y="152400"/>
              <a:ext cx="2705025" cy="4612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