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90" r:id="rId5"/>
    <p:sldId id="291" r:id="rId6"/>
    <p:sldId id="292" r:id="rId7"/>
    <p:sldId id="261" r:id="rId8"/>
    <p:sldId id="279" r:id="rId9"/>
    <p:sldId id="282" r:id="rId10"/>
    <p:sldId id="283" r:id="rId11"/>
    <p:sldId id="285" r:id="rId12"/>
    <p:sldId id="281" r:id="rId13"/>
    <p:sldId id="278" r:id="rId14"/>
    <p:sldId id="280" r:id="rId15"/>
    <p:sldId id="289" r:id="rId16"/>
    <p:sldId id="263" r:id="rId17"/>
    <p:sldId id="264" r:id="rId18"/>
    <p:sldId id="270" r:id="rId19"/>
    <p:sldId id="271" r:id="rId20"/>
    <p:sldId id="259" r:id="rId21"/>
    <p:sldId id="272" r:id="rId22"/>
    <p:sldId id="273" r:id="rId23"/>
    <p:sldId id="274" r:id="rId24"/>
    <p:sldId id="275" r:id="rId25"/>
    <p:sldId id="287" r:id="rId26"/>
    <p:sldId id="288" r:id="rId27"/>
    <p:sldId id="268" r:id="rId28"/>
    <p:sldId id="25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76E1-DF88-4C79-9614-D01B9C794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5A80F3-26CC-4B2E-BBA7-59CB80873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E0D72-1989-41A9-A630-A95639E474B9}"/>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5" name="Footer Placeholder 4">
            <a:extLst>
              <a:ext uri="{FF2B5EF4-FFF2-40B4-BE49-F238E27FC236}">
                <a16:creationId xmlns:a16="http://schemas.microsoft.com/office/drawing/2014/main" id="{1F769326-5153-4DC4-9A66-95598FC1C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057A5-5A1F-4FE2-9397-775301E0E1C4}"/>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422376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B588-9197-4B1A-A375-092FCB4D6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27C577-BC42-46ED-BD0C-9DA94DF758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51C4B-D73D-4F45-A02D-D1890245514E}"/>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5" name="Footer Placeholder 4">
            <a:extLst>
              <a:ext uri="{FF2B5EF4-FFF2-40B4-BE49-F238E27FC236}">
                <a16:creationId xmlns:a16="http://schemas.microsoft.com/office/drawing/2014/main" id="{52F89212-4CC3-4829-8578-F90EA9834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6BE50-A984-4736-A903-3E2D0ECD1DEF}"/>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84615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F0B2A-1FB4-4D61-971A-FB3E3D5A5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EFD3A9-A703-4449-94B4-0C36C698E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0360B-C859-4FC3-AFF4-247A2852F6D3}"/>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5" name="Footer Placeholder 4">
            <a:extLst>
              <a:ext uri="{FF2B5EF4-FFF2-40B4-BE49-F238E27FC236}">
                <a16:creationId xmlns:a16="http://schemas.microsoft.com/office/drawing/2014/main" id="{A18AB137-3A14-4016-A735-4AF69BF2F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FCC05-702E-4A81-88AA-60AE779B0BA2}"/>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116587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5643-025B-4A08-9225-912DE54A9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FB37C-D96E-414F-8822-79D14C36B9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D7354-6392-460E-B81E-81629FBB57C2}"/>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5" name="Footer Placeholder 4">
            <a:extLst>
              <a:ext uri="{FF2B5EF4-FFF2-40B4-BE49-F238E27FC236}">
                <a16:creationId xmlns:a16="http://schemas.microsoft.com/office/drawing/2014/main" id="{5A55AAE6-2D98-4F89-8F9A-B334B27B4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6AF33-1D06-4E68-8873-DBFEEAE3A6A2}"/>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318826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8873-1DDC-4517-A394-F3E9A4510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6C4F0A-5B2F-4E68-B16D-D42257DBA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EDE9DA-BCCC-47C1-B3A6-5BFD52579644}"/>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5" name="Footer Placeholder 4">
            <a:extLst>
              <a:ext uri="{FF2B5EF4-FFF2-40B4-BE49-F238E27FC236}">
                <a16:creationId xmlns:a16="http://schemas.microsoft.com/office/drawing/2014/main" id="{593F7BDC-F374-49BF-9F59-85B73D782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8DD50-4A01-4665-9FE0-8FFBFE7AC99D}"/>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579376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9CAB-DB2D-4F22-B91F-5920FE8E9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735F6-77E5-444F-BD0C-5321487B7B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4F79FD-3124-40E4-8E13-085B0E8828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2131C-8499-46D3-BBE4-89B977095286}"/>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6" name="Footer Placeholder 5">
            <a:extLst>
              <a:ext uri="{FF2B5EF4-FFF2-40B4-BE49-F238E27FC236}">
                <a16:creationId xmlns:a16="http://schemas.microsoft.com/office/drawing/2014/main" id="{E02D505F-DB5D-4F06-ABD6-9D616AEA3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60849-9F58-481B-A86E-8ADF633BF6CB}"/>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65741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A250-2B7E-4976-8778-EA75E39F15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767D6-3464-47AB-9BDF-0AE27C8409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3AEE9-1D8B-4387-821A-5BE64E9EF7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02440-56EB-4325-816C-57A3CE619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CCF98F-D899-47AA-B0A2-FD2085130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A5B624-C226-46D5-A752-0AFF574820FF}"/>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8" name="Footer Placeholder 7">
            <a:extLst>
              <a:ext uri="{FF2B5EF4-FFF2-40B4-BE49-F238E27FC236}">
                <a16:creationId xmlns:a16="http://schemas.microsoft.com/office/drawing/2014/main" id="{8A48A2F9-DC4D-4A20-8000-1D17ADC58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2982DB-D3AC-4A8E-A52D-4FB7281241C0}"/>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280594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B0BF-AB5B-4298-8B96-1780DBD267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4C281-24A5-436A-9CE6-E6E03A418022}"/>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4" name="Footer Placeholder 3">
            <a:extLst>
              <a:ext uri="{FF2B5EF4-FFF2-40B4-BE49-F238E27FC236}">
                <a16:creationId xmlns:a16="http://schemas.microsoft.com/office/drawing/2014/main" id="{E6B2C633-D959-4C97-A7B0-A73DFCE269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5C7843-ADF8-4552-870D-160F091E84C6}"/>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179001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C7436-7997-4513-8A2A-FB5118178D5D}"/>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3" name="Footer Placeholder 2">
            <a:extLst>
              <a:ext uri="{FF2B5EF4-FFF2-40B4-BE49-F238E27FC236}">
                <a16:creationId xmlns:a16="http://schemas.microsoft.com/office/drawing/2014/main" id="{5E86B7CC-5F63-4E41-A982-9E8C18556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1A30DD-87CD-4A08-B019-6E2084BCE777}"/>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206459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199C-FE71-41F0-B02E-E6F7C5457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50431-BF04-45C9-893E-8ED6B92F8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50D591-8812-416D-8032-3EA3AEB0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12974-B350-413C-88C9-B8D9A11DDB16}"/>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6" name="Footer Placeholder 5">
            <a:extLst>
              <a:ext uri="{FF2B5EF4-FFF2-40B4-BE49-F238E27FC236}">
                <a16:creationId xmlns:a16="http://schemas.microsoft.com/office/drawing/2014/main" id="{AC089614-98D0-4546-9704-5DD26686E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DB6BC-E7CE-44C2-AE01-4B3826098CB3}"/>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353467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7D18-016C-4EEB-B8E0-C8AA4BB46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26DA6-A8C3-493C-9FF0-C5CF8F8F4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AA7908-1BAE-4344-B2F0-F8F2465E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EA46D-954A-4F86-A48D-32774D4A9E30}"/>
              </a:ext>
            </a:extLst>
          </p:cNvPr>
          <p:cNvSpPr>
            <a:spLocks noGrp="1"/>
          </p:cNvSpPr>
          <p:nvPr>
            <p:ph type="dt" sz="half" idx="10"/>
          </p:nvPr>
        </p:nvSpPr>
        <p:spPr/>
        <p:txBody>
          <a:bodyPr/>
          <a:lstStyle/>
          <a:p>
            <a:fld id="{485577A4-6CE3-4E89-84CE-79DCFFC19274}" type="datetimeFigureOut">
              <a:rPr lang="en-US" smtClean="0"/>
              <a:t>11/2/2019</a:t>
            </a:fld>
            <a:endParaRPr lang="en-US"/>
          </a:p>
        </p:txBody>
      </p:sp>
      <p:sp>
        <p:nvSpPr>
          <p:cNvPr id="6" name="Footer Placeholder 5">
            <a:extLst>
              <a:ext uri="{FF2B5EF4-FFF2-40B4-BE49-F238E27FC236}">
                <a16:creationId xmlns:a16="http://schemas.microsoft.com/office/drawing/2014/main" id="{5FC8ADF1-E680-4E26-8E3D-9D8D40495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7A9B2-906D-4871-BA96-B74798F5A1F3}"/>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262861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AC5C2-BC55-440A-8BBC-587DC577D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672A57-972B-47FE-97B1-DDB9EBF1A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841CB-4A1F-4598-9C89-37752FCD3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577A4-6CE3-4E89-84CE-79DCFFC19274}" type="datetimeFigureOut">
              <a:rPr lang="en-US" smtClean="0"/>
              <a:t>11/2/2019</a:t>
            </a:fld>
            <a:endParaRPr lang="en-US"/>
          </a:p>
        </p:txBody>
      </p:sp>
      <p:sp>
        <p:nvSpPr>
          <p:cNvPr id="5" name="Footer Placeholder 4">
            <a:extLst>
              <a:ext uri="{FF2B5EF4-FFF2-40B4-BE49-F238E27FC236}">
                <a16:creationId xmlns:a16="http://schemas.microsoft.com/office/drawing/2014/main" id="{5E6C2991-3DAA-4AC7-A858-5F8A9C9C4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44315E-98BE-42A0-B172-253DF7DD5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53B45-54C6-4DFD-9C18-6677476AC6F6}" type="slidenum">
              <a:rPr lang="en-US" smtClean="0"/>
              <a:t>‹#›</a:t>
            </a:fld>
            <a:endParaRPr lang="en-US"/>
          </a:p>
        </p:txBody>
      </p:sp>
    </p:spTree>
    <p:extLst>
      <p:ext uri="{BB962C8B-B14F-4D97-AF65-F5344CB8AC3E}">
        <p14:creationId xmlns:p14="http://schemas.microsoft.com/office/powerpoint/2010/main" val="2732317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hecollaboratory.wikidot.com/2013-philosophy-of-thought-logic" TargetMode="External"/><Relationship Id="rId2" Type="http://schemas.openxmlformats.org/officeDocument/2006/relationships/hyperlink" Target="https://github.com/elishatofunmi/pyconng2019" TargetMode="External"/><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nntoolbox.readthedocs.io/en/latest/guide/intro.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nntoolbox.readthedocs.io/en/latest/" TargetMode="External"/><Relationship Id="rId2" Type="http://schemas.openxmlformats.org/officeDocument/2006/relationships/hyperlink" Target="https://bindsnet-docs.readthedocs.io/" TargetMode="External"/><Relationship Id="rId1" Type="http://schemas.openxmlformats.org/officeDocument/2006/relationships/slideLayout" Target="../slideLayouts/slideLayout2.xml"/><Relationship Id="rId6" Type="http://schemas.openxmlformats.org/officeDocument/2006/relationships/hyperlink" Target="https://www.migarage.ai/intelligence/neuromorphic-computing-tech-behind-hype/" TargetMode="External"/><Relationship Id="rId5" Type="http://schemas.openxmlformats.org/officeDocument/2006/relationships/hyperlink" Target="https://cnrl.ut.ac.ir/SpykeTorch/doc/intro.html" TargetMode="External"/><Relationship Id="rId4" Type="http://schemas.openxmlformats.org/officeDocument/2006/relationships/hyperlink" Target="https://buildmedia.readthedocs.org/media/pdf/bindsnet-docs/latest/bindsnet-docs.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n.wikipedia.org/wiki/File:Artificial_neural_network.sv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n.wikipedia.org/wiki/File:Artificial_neural_network.sv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CCAF-E81D-4CD9-8A00-EF50996BEFC6}"/>
              </a:ext>
            </a:extLst>
          </p:cNvPr>
          <p:cNvSpPr>
            <a:spLocks noGrp="1"/>
          </p:cNvSpPr>
          <p:nvPr>
            <p:ph type="ctrTitle"/>
          </p:nvPr>
        </p:nvSpPr>
        <p:spPr/>
        <p:txBody>
          <a:bodyPr>
            <a:normAutofit fontScale="90000"/>
          </a:bodyPr>
          <a:lstStyle/>
          <a:p>
            <a:r>
              <a:rPr lang="en-US" dirty="0"/>
              <a:t>The biological implementation of spiking neural network using python</a:t>
            </a:r>
          </a:p>
        </p:txBody>
      </p:sp>
      <p:sp>
        <p:nvSpPr>
          <p:cNvPr id="3" name="Subtitle 2">
            <a:extLst>
              <a:ext uri="{FF2B5EF4-FFF2-40B4-BE49-F238E27FC236}">
                <a16:creationId xmlns:a16="http://schemas.microsoft.com/office/drawing/2014/main" id="{85EC2BC5-7A53-4358-8718-5D9856E4EE60}"/>
              </a:ext>
            </a:extLst>
          </p:cNvPr>
          <p:cNvSpPr>
            <a:spLocks noGrp="1"/>
          </p:cNvSpPr>
          <p:nvPr>
            <p:ph type="subTitle" idx="1"/>
          </p:nvPr>
        </p:nvSpPr>
        <p:spPr/>
        <p:txBody>
          <a:bodyPr/>
          <a:lstStyle/>
          <a:p>
            <a:r>
              <a:rPr lang="en-US" dirty="0"/>
              <a:t>By ODEMAKINDE ELISHA JESUTOFUNMI</a:t>
            </a:r>
          </a:p>
          <a:p>
            <a:r>
              <a:rPr lang="en-US" dirty="0">
                <a:hlinkClick r:id="rId2"/>
              </a:rPr>
              <a:t>https://github.com/elishatofunmi/pyconng2019</a:t>
            </a:r>
            <a:r>
              <a:rPr lang="en-US" dirty="0"/>
              <a:t> </a:t>
            </a:r>
          </a:p>
        </p:txBody>
      </p:sp>
      <p:sp>
        <p:nvSpPr>
          <p:cNvPr id="6" name="TextBox 5">
            <a:extLst>
              <a:ext uri="{FF2B5EF4-FFF2-40B4-BE49-F238E27FC236}">
                <a16:creationId xmlns:a16="http://schemas.microsoft.com/office/drawing/2014/main" id="{0D82890D-1E90-4601-85E9-A336D4AB4F75}"/>
              </a:ext>
            </a:extLst>
          </p:cNvPr>
          <p:cNvSpPr txBox="1"/>
          <p:nvPr/>
        </p:nvSpPr>
        <p:spPr>
          <a:xfrm>
            <a:off x="6946710" y="6858000"/>
            <a:ext cx="5363570" cy="230832"/>
          </a:xfrm>
          <a:prstGeom prst="rect">
            <a:avLst/>
          </a:prstGeom>
          <a:noFill/>
        </p:spPr>
        <p:txBody>
          <a:bodyPr wrap="square" rtlCol="0">
            <a:spAutoFit/>
          </a:bodyPr>
          <a:lstStyle/>
          <a:p>
            <a:r>
              <a:rPr lang="en-US" sz="900">
                <a:hlinkClick r:id="rId3" tooltip="http://thecollaboratory.wikidot.com/2013-philosophy-of-thought-logic"/>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90134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B67-D2A9-4C7B-B5F2-7548584FCDC0}"/>
              </a:ext>
            </a:extLst>
          </p:cNvPr>
          <p:cNvSpPr>
            <a:spLocks noGrp="1"/>
          </p:cNvSpPr>
          <p:nvPr>
            <p:ph type="title"/>
          </p:nvPr>
        </p:nvSpPr>
        <p:spPr/>
        <p:txBody>
          <a:bodyPr/>
          <a:lstStyle/>
          <a:p>
            <a:r>
              <a:rPr lang="en-US" dirty="0"/>
              <a:t>Examples of Activation functions</a:t>
            </a:r>
          </a:p>
        </p:txBody>
      </p:sp>
      <p:pic>
        <p:nvPicPr>
          <p:cNvPr id="4" name="Content Placeholder 3">
            <a:extLst>
              <a:ext uri="{FF2B5EF4-FFF2-40B4-BE49-F238E27FC236}">
                <a16:creationId xmlns:a16="http://schemas.microsoft.com/office/drawing/2014/main" id="{ABB1731A-1951-45CF-8A55-187C18B73528}"/>
              </a:ext>
            </a:extLst>
          </p:cNvPr>
          <p:cNvPicPr>
            <a:picLocks noGrp="1" noChangeAspect="1"/>
          </p:cNvPicPr>
          <p:nvPr>
            <p:ph idx="1"/>
          </p:nvPr>
        </p:nvPicPr>
        <p:blipFill>
          <a:blip r:embed="rId2"/>
          <a:stretch>
            <a:fillRect/>
          </a:stretch>
        </p:blipFill>
        <p:spPr>
          <a:xfrm>
            <a:off x="2899064" y="2656104"/>
            <a:ext cx="1600200" cy="100012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CDD078-BE9A-423F-AE4B-93423593B7C6}"/>
                  </a:ext>
                </a:extLst>
              </p:cNvPr>
              <p:cNvSpPr txBox="1"/>
              <p:nvPr/>
            </p:nvSpPr>
            <p:spPr>
              <a:xfrm>
                <a:off x="5721686" y="3017666"/>
                <a:ext cx="324913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29CDD078-BE9A-423F-AE4B-93423593B7C6}"/>
                  </a:ext>
                </a:extLst>
              </p:cNvPr>
              <p:cNvSpPr txBox="1">
                <a:spLocks noRot="1" noChangeAspect="1" noMove="1" noResize="1" noEditPoints="1" noAdjustHandles="1" noChangeArrowheads="1" noChangeShapeType="1" noTextEdit="1"/>
              </p:cNvSpPr>
              <p:nvPr/>
            </p:nvSpPr>
            <p:spPr>
              <a:xfrm>
                <a:off x="5721686" y="3017666"/>
                <a:ext cx="3249131" cy="276999"/>
              </a:xfrm>
              <a:prstGeom prst="rect">
                <a:avLst/>
              </a:prstGeom>
              <a:blipFill>
                <a:blip r:embed="rId3"/>
                <a:stretch>
                  <a:fillRect t="-2222" b="-35556"/>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C6DE1E8-798D-46CB-BA90-17DF4E5CE956}"/>
              </a:ext>
            </a:extLst>
          </p:cNvPr>
          <p:cNvSpPr/>
          <p:nvPr/>
        </p:nvSpPr>
        <p:spPr>
          <a:xfrm>
            <a:off x="3269974" y="4800600"/>
            <a:ext cx="4691269" cy="606287"/>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Relu function</a:t>
            </a:r>
          </a:p>
        </p:txBody>
      </p:sp>
    </p:spTree>
    <p:extLst>
      <p:ext uri="{BB962C8B-B14F-4D97-AF65-F5344CB8AC3E}">
        <p14:creationId xmlns:p14="http://schemas.microsoft.com/office/powerpoint/2010/main" val="102806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B67-D2A9-4C7B-B5F2-7548584FCDC0}"/>
              </a:ext>
            </a:extLst>
          </p:cNvPr>
          <p:cNvSpPr>
            <a:spLocks noGrp="1"/>
          </p:cNvSpPr>
          <p:nvPr>
            <p:ph type="title"/>
          </p:nvPr>
        </p:nvSpPr>
        <p:spPr/>
        <p:txBody>
          <a:bodyPr/>
          <a:lstStyle/>
          <a:p>
            <a:r>
              <a:rPr lang="en-US" dirty="0"/>
              <a:t>Examples of Activation functions</a:t>
            </a:r>
          </a:p>
        </p:txBody>
      </p:sp>
      <p:sp>
        <p:nvSpPr>
          <p:cNvPr id="7" name="Rectangle 6">
            <a:extLst>
              <a:ext uri="{FF2B5EF4-FFF2-40B4-BE49-F238E27FC236}">
                <a16:creationId xmlns:a16="http://schemas.microsoft.com/office/drawing/2014/main" id="{0C6DE1E8-798D-46CB-BA90-17DF4E5CE956}"/>
              </a:ext>
            </a:extLst>
          </p:cNvPr>
          <p:cNvSpPr/>
          <p:nvPr/>
        </p:nvSpPr>
        <p:spPr>
          <a:xfrm>
            <a:off x="3269974" y="4800600"/>
            <a:ext cx="4691269" cy="606287"/>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softmax</a:t>
            </a:r>
            <a:r>
              <a:rPr lang="en-US" dirty="0"/>
              <a:t> function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8958D2E-6951-4DC2-AB0F-A19FFB940EB5}"/>
                  </a:ext>
                </a:extLst>
              </p:cNvPr>
              <p:cNvSpPr txBox="1"/>
              <p:nvPr/>
            </p:nvSpPr>
            <p:spPr>
              <a:xfrm>
                <a:off x="5615608" y="2696559"/>
                <a:ext cx="324913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=1/(1+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𝑧</m:t>
                              </m:r>
                            </m:e>
                          </m:d>
                        </m:e>
                      </m:func>
                      <m:r>
                        <a:rPr lang="en-US" b="0" i="1" smtClean="0">
                          <a:latin typeface="Cambria Math" panose="02040503050406030204" pitchFamily="18" charset="0"/>
                        </a:rPr>
                        <m:t>)</m:t>
                      </m:r>
                    </m:oMath>
                  </m:oMathPara>
                </a14:m>
                <a:endParaRPr lang="en-US" b="0" dirty="0"/>
              </a:p>
            </p:txBody>
          </p:sp>
        </mc:Choice>
        <mc:Fallback xmlns="">
          <p:sp>
            <p:nvSpPr>
              <p:cNvPr id="9" name="TextBox 8">
                <a:extLst>
                  <a:ext uri="{FF2B5EF4-FFF2-40B4-BE49-F238E27FC236}">
                    <a16:creationId xmlns:a16="http://schemas.microsoft.com/office/drawing/2014/main" id="{68958D2E-6951-4DC2-AB0F-A19FFB940EB5}"/>
                  </a:ext>
                </a:extLst>
              </p:cNvPr>
              <p:cNvSpPr txBox="1">
                <a:spLocks noRot="1" noChangeAspect="1" noMove="1" noResize="1" noEditPoints="1" noAdjustHandles="1" noChangeArrowheads="1" noChangeShapeType="1" noTextEdit="1"/>
              </p:cNvSpPr>
              <p:nvPr/>
            </p:nvSpPr>
            <p:spPr>
              <a:xfrm>
                <a:off x="5615608" y="2696559"/>
                <a:ext cx="3249131" cy="276999"/>
              </a:xfrm>
              <a:prstGeom prst="rect">
                <a:avLst/>
              </a:prstGeom>
              <a:blipFill>
                <a:blip r:embed="rId2"/>
                <a:stretch>
                  <a:fillRect t="-2174" b="-32609"/>
                </a:stretch>
              </a:blipFill>
            </p:spPr>
            <p:txBody>
              <a:bodyPr/>
              <a:lstStyle/>
              <a:p>
                <a:r>
                  <a:rPr lang="en-US">
                    <a:noFill/>
                  </a:rPr>
                  <a:t> </a:t>
                </a:r>
              </a:p>
            </p:txBody>
          </p:sp>
        </mc:Fallback>
      </mc:AlternateContent>
      <p:pic>
        <p:nvPicPr>
          <p:cNvPr id="10" name="Picture 9" descr="C:\Users\ACER\Desktop\SNIPPED REPORT\first.PNG">
            <a:extLst>
              <a:ext uri="{FF2B5EF4-FFF2-40B4-BE49-F238E27FC236}">
                <a16:creationId xmlns:a16="http://schemas.microsoft.com/office/drawing/2014/main" id="{A911BA17-5C3C-475B-97F1-E766663F3E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35605"/>
            <a:ext cx="1991995" cy="892810"/>
          </a:xfrm>
          <a:prstGeom prst="rect">
            <a:avLst/>
          </a:prstGeom>
          <a:noFill/>
          <a:ln>
            <a:noFill/>
          </a:ln>
        </p:spPr>
      </p:pic>
      <p:pic>
        <p:nvPicPr>
          <p:cNvPr id="14" name="Content Placeholder 5">
            <a:extLst>
              <a:ext uri="{FF2B5EF4-FFF2-40B4-BE49-F238E27FC236}">
                <a16:creationId xmlns:a16="http://schemas.microsoft.com/office/drawing/2014/main" id="{0CA9F11B-3702-451C-BD96-1F096218C7C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41207" y="2494893"/>
            <a:ext cx="3857625" cy="1181100"/>
          </a:xfrm>
          <a:prstGeom prst="rect">
            <a:avLst/>
          </a:prstGeom>
        </p:spPr>
      </p:pic>
    </p:spTree>
    <p:extLst>
      <p:ext uri="{BB962C8B-B14F-4D97-AF65-F5344CB8AC3E}">
        <p14:creationId xmlns:p14="http://schemas.microsoft.com/office/powerpoint/2010/main" val="411107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573D-1422-40C5-B869-B2611F884AE6}"/>
              </a:ext>
            </a:extLst>
          </p:cNvPr>
          <p:cNvSpPr>
            <a:spLocks noGrp="1"/>
          </p:cNvSpPr>
          <p:nvPr>
            <p:ph type="title"/>
          </p:nvPr>
        </p:nvSpPr>
        <p:spPr/>
        <p:txBody>
          <a:bodyPr/>
          <a:lstStyle/>
          <a:p>
            <a:r>
              <a:rPr lang="en-US" dirty="0"/>
              <a:t>Neural Network Examples (CNN)</a:t>
            </a:r>
          </a:p>
        </p:txBody>
      </p:sp>
      <p:pic>
        <p:nvPicPr>
          <p:cNvPr id="4" name="Content Placeholder 3">
            <a:extLst>
              <a:ext uri="{FF2B5EF4-FFF2-40B4-BE49-F238E27FC236}">
                <a16:creationId xmlns:a16="http://schemas.microsoft.com/office/drawing/2014/main" id="{991AE433-6F4B-4C95-A7CB-E3C34EAA7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37145"/>
            <a:ext cx="10515600" cy="3528298"/>
          </a:xfrm>
        </p:spPr>
      </p:pic>
    </p:spTree>
    <p:extLst>
      <p:ext uri="{BB962C8B-B14F-4D97-AF65-F5344CB8AC3E}">
        <p14:creationId xmlns:p14="http://schemas.microsoft.com/office/powerpoint/2010/main" val="356793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B5CC-837D-44A0-A3E7-9057FC1BF0FE}"/>
              </a:ext>
            </a:extLst>
          </p:cNvPr>
          <p:cNvSpPr>
            <a:spLocks noGrp="1"/>
          </p:cNvSpPr>
          <p:nvPr>
            <p:ph type="title"/>
          </p:nvPr>
        </p:nvSpPr>
        <p:spPr/>
        <p:txBody>
          <a:bodyPr/>
          <a:lstStyle/>
          <a:p>
            <a:r>
              <a:rPr lang="en-US" dirty="0"/>
              <a:t>What are spiking Neural Networks?</a:t>
            </a:r>
          </a:p>
        </p:txBody>
      </p:sp>
      <p:sp>
        <p:nvSpPr>
          <p:cNvPr id="3" name="Content Placeholder 2">
            <a:extLst>
              <a:ext uri="{FF2B5EF4-FFF2-40B4-BE49-F238E27FC236}">
                <a16:creationId xmlns:a16="http://schemas.microsoft.com/office/drawing/2014/main" id="{2AC4132A-E9D7-413F-801E-DDE24721DF6B}"/>
              </a:ext>
            </a:extLst>
          </p:cNvPr>
          <p:cNvSpPr>
            <a:spLocks noGrp="1"/>
          </p:cNvSpPr>
          <p:nvPr>
            <p:ph idx="1"/>
          </p:nvPr>
        </p:nvSpPr>
        <p:spPr/>
        <p:txBody>
          <a:bodyPr>
            <a:normAutofit/>
          </a:bodyPr>
          <a:lstStyle/>
          <a:p>
            <a:pPr algn="just"/>
            <a:r>
              <a:rPr lang="en-US" dirty="0"/>
              <a:t>Spiking neural networks (SNNs) are inspired form of biological neural network which are fully based on spike response of neurons to a certain learnable input features. </a:t>
            </a:r>
          </a:p>
          <a:p>
            <a:pPr algn="just"/>
            <a:r>
              <a:rPr lang="en-US" dirty="0"/>
              <a:t>They are inspired form of information processing in the human nervous system, where sparse and asynchronous binary signals are communicated and processed in a massively parallel fashion.</a:t>
            </a:r>
          </a:p>
          <a:p>
            <a:pPr algn="just"/>
            <a:r>
              <a:rPr lang="en-US" dirty="0"/>
              <a:t>It’s is mostly implemented on Neuromorphic hardware.</a:t>
            </a:r>
          </a:p>
        </p:txBody>
      </p:sp>
    </p:spTree>
    <p:extLst>
      <p:ext uri="{BB962C8B-B14F-4D97-AF65-F5344CB8AC3E}">
        <p14:creationId xmlns:p14="http://schemas.microsoft.com/office/powerpoint/2010/main" val="380252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53F0-966E-4C1B-A286-828113A51D6F}"/>
              </a:ext>
            </a:extLst>
          </p:cNvPr>
          <p:cNvSpPr>
            <a:spLocks noGrp="1"/>
          </p:cNvSpPr>
          <p:nvPr>
            <p:ph type="title"/>
          </p:nvPr>
        </p:nvSpPr>
        <p:spPr/>
        <p:txBody>
          <a:bodyPr/>
          <a:lstStyle/>
          <a:p>
            <a:r>
              <a:rPr lang="en-US" dirty="0"/>
              <a:t>Why spiking neural networks?</a:t>
            </a:r>
          </a:p>
        </p:txBody>
      </p:sp>
      <p:sp>
        <p:nvSpPr>
          <p:cNvPr id="3" name="Content Placeholder 2">
            <a:extLst>
              <a:ext uri="{FF2B5EF4-FFF2-40B4-BE49-F238E27FC236}">
                <a16:creationId xmlns:a16="http://schemas.microsoft.com/office/drawing/2014/main" id="{6CFD0DCF-B2C9-43F8-BF47-E77A3BCF37F2}"/>
              </a:ext>
            </a:extLst>
          </p:cNvPr>
          <p:cNvSpPr>
            <a:spLocks noGrp="1"/>
          </p:cNvSpPr>
          <p:nvPr>
            <p:ph idx="1"/>
          </p:nvPr>
        </p:nvSpPr>
        <p:spPr/>
        <p:txBody>
          <a:bodyPr>
            <a:normAutofit fontScale="85000" lnSpcReduction="20000"/>
          </a:bodyPr>
          <a:lstStyle/>
          <a:p>
            <a:pPr marL="0" indent="0">
              <a:buNone/>
            </a:pPr>
            <a:r>
              <a:rPr lang="en-US" dirty="0"/>
              <a:t>The following outlines why Spiking neural network to should be an area of neural network African developers needs to look into:</a:t>
            </a:r>
          </a:p>
          <a:p>
            <a:pPr marL="514350" indent="-514350">
              <a:buFont typeface="+mj-lt"/>
              <a:buAutoNum type="arabicPeriod"/>
            </a:pPr>
            <a:r>
              <a:rPr lang="en-US" dirty="0"/>
              <a:t>It’s a biological inspired form of neural network which more or less mimics the human neuronal network system.</a:t>
            </a:r>
          </a:p>
          <a:p>
            <a:pPr marL="514350" indent="-514350">
              <a:buFont typeface="+mj-lt"/>
              <a:buAutoNum type="arabicPeriod"/>
            </a:pPr>
            <a:r>
              <a:rPr lang="en-US" dirty="0"/>
              <a:t>It is flexible and allows for easy conversion of existing Artificial Neural networks into it’s spiking equivalent using the snntoolbox toolkit (</a:t>
            </a:r>
            <a:r>
              <a:rPr lang="en-US" dirty="0">
                <a:hlinkClick r:id="rId2"/>
              </a:rPr>
              <a:t>https://snntoolbox.readthedocs.io/en/latest/guide/intro.html</a:t>
            </a:r>
            <a:r>
              <a:rPr lang="en-US" dirty="0"/>
              <a:t>).</a:t>
            </a:r>
          </a:p>
          <a:p>
            <a:pPr marL="514350" indent="-514350">
              <a:buFont typeface="+mj-lt"/>
              <a:buAutoNum type="arabicPeriod"/>
            </a:pPr>
            <a:r>
              <a:rPr lang="en-US" dirty="0"/>
              <a:t>It exhibit favorable properties in the field of neural networks like low power consumption, fast inference and event-driven information processing.</a:t>
            </a:r>
          </a:p>
          <a:p>
            <a:pPr marL="514350" indent="-514350">
              <a:buFont typeface="+mj-lt"/>
              <a:buAutoNum type="arabicPeriod"/>
            </a:pPr>
            <a:r>
              <a:rPr lang="en-US" dirty="0"/>
              <a:t>It could be deployed on fast and efficient Neuromorphic hardware, Field programmable gate arrays(FPGAs ) etc.</a:t>
            </a:r>
          </a:p>
          <a:p>
            <a:pPr marL="0" indent="0">
              <a:buNone/>
            </a:pPr>
            <a:r>
              <a:rPr lang="en-US" dirty="0"/>
              <a:t>This makes it an interesting candidate for the efficient implementation of deep neural network, the method of choice for many machine learning tasks.</a:t>
            </a:r>
          </a:p>
        </p:txBody>
      </p:sp>
    </p:spTree>
    <p:extLst>
      <p:ext uri="{BB962C8B-B14F-4D97-AF65-F5344CB8AC3E}">
        <p14:creationId xmlns:p14="http://schemas.microsoft.com/office/powerpoint/2010/main" val="392746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210B-F6F2-431A-AA32-84D306A4CC03}"/>
              </a:ext>
            </a:extLst>
          </p:cNvPr>
          <p:cNvSpPr>
            <a:spLocks noGrp="1"/>
          </p:cNvSpPr>
          <p:nvPr>
            <p:ph type="title"/>
          </p:nvPr>
        </p:nvSpPr>
        <p:spPr/>
        <p:txBody>
          <a:bodyPr/>
          <a:lstStyle/>
          <a:p>
            <a:r>
              <a:rPr lang="en-US" dirty="0"/>
              <a:t>The Hebbian Rule</a:t>
            </a:r>
          </a:p>
        </p:txBody>
      </p:sp>
      <p:sp>
        <p:nvSpPr>
          <p:cNvPr id="3" name="Content Placeholder 2">
            <a:extLst>
              <a:ext uri="{FF2B5EF4-FFF2-40B4-BE49-F238E27FC236}">
                <a16:creationId xmlns:a16="http://schemas.microsoft.com/office/drawing/2014/main" id="{9AB1165A-EB5B-4317-94C1-EB67861131CD}"/>
              </a:ext>
            </a:extLst>
          </p:cNvPr>
          <p:cNvSpPr>
            <a:spLocks noGrp="1"/>
          </p:cNvSpPr>
          <p:nvPr>
            <p:ph idx="1"/>
          </p:nvPr>
        </p:nvSpPr>
        <p:spPr/>
        <p:txBody>
          <a:bodyPr/>
          <a:lstStyle/>
          <a:p>
            <a:r>
              <a:rPr lang="en-US" b="1" dirty="0"/>
              <a:t>Hebbian learning- </a:t>
            </a:r>
            <a:r>
              <a:rPr lang="en-US" dirty="0"/>
              <a:t>states that neurons that ‘fire together, wire together’.</a:t>
            </a:r>
          </a:p>
        </p:txBody>
      </p:sp>
    </p:spTree>
    <p:extLst>
      <p:ext uri="{BB962C8B-B14F-4D97-AF65-F5344CB8AC3E}">
        <p14:creationId xmlns:p14="http://schemas.microsoft.com/office/powerpoint/2010/main" val="88731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ED1D-9868-4D7D-BDD5-A0F21B2AC743}"/>
              </a:ext>
            </a:extLst>
          </p:cNvPr>
          <p:cNvSpPr>
            <a:spLocks noGrp="1"/>
          </p:cNvSpPr>
          <p:nvPr>
            <p:ph type="title"/>
          </p:nvPr>
        </p:nvSpPr>
        <p:spPr/>
        <p:txBody>
          <a:bodyPr/>
          <a:lstStyle/>
          <a:p>
            <a:r>
              <a:rPr lang="en-US" dirty="0"/>
              <a:t>How spiking Neural Network works</a:t>
            </a:r>
          </a:p>
        </p:txBody>
      </p:sp>
      <p:sp>
        <p:nvSpPr>
          <p:cNvPr id="7" name="Content Placeholder 6">
            <a:extLst>
              <a:ext uri="{FF2B5EF4-FFF2-40B4-BE49-F238E27FC236}">
                <a16:creationId xmlns:a16="http://schemas.microsoft.com/office/drawing/2014/main" id="{899DDF7D-AD00-4E90-AF9A-8442FF59B5D9}"/>
              </a:ext>
            </a:extLst>
          </p:cNvPr>
          <p:cNvSpPr>
            <a:spLocks noGrp="1"/>
          </p:cNvSpPr>
          <p:nvPr>
            <p:ph idx="1"/>
          </p:nvPr>
        </p:nvSpPr>
        <p:spPr>
          <a:xfrm>
            <a:off x="838200" y="1825625"/>
            <a:ext cx="4689143" cy="4351338"/>
          </a:xfrm>
        </p:spPr>
        <p:txBody>
          <a:bodyPr/>
          <a:lstStyle/>
          <a:p>
            <a:r>
              <a:rPr lang="en-US" dirty="0"/>
              <a:t>Spikes are being generated based on the strength of the network synapses</a:t>
            </a:r>
          </a:p>
        </p:txBody>
      </p:sp>
      <p:pic>
        <p:nvPicPr>
          <p:cNvPr id="3" name="Picture 2">
            <a:extLst>
              <a:ext uri="{FF2B5EF4-FFF2-40B4-BE49-F238E27FC236}">
                <a16:creationId xmlns:a16="http://schemas.microsoft.com/office/drawing/2014/main" id="{0DD33507-04EA-426F-A67D-3A8F41772D8E}"/>
              </a:ext>
            </a:extLst>
          </p:cNvPr>
          <p:cNvPicPr>
            <a:picLocks noChangeAspect="1"/>
          </p:cNvPicPr>
          <p:nvPr/>
        </p:nvPicPr>
        <p:blipFill>
          <a:blip r:embed="rId2"/>
          <a:stretch>
            <a:fillRect/>
          </a:stretch>
        </p:blipFill>
        <p:spPr>
          <a:xfrm>
            <a:off x="5745706" y="1825623"/>
            <a:ext cx="5608094" cy="4351337"/>
          </a:xfrm>
          <a:prstGeom prst="rect">
            <a:avLst/>
          </a:prstGeom>
        </p:spPr>
      </p:pic>
    </p:spTree>
    <p:extLst>
      <p:ext uri="{BB962C8B-B14F-4D97-AF65-F5344CB8AC3E}">
        <p14:creationId xmlns:p14="http://schemas.microsoft.com/office/powerpoint/2010/main" val="311599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ED1D-9868-4D7D-BDD5-A0F21B2AC743}"/>
              </a:ext>
            </a:extLst>
          </p:cNvPr>
          <p:cNvSpPr>
            <a:spLocks noGrp="1"/>
          </p:cNvSpPr>
          <p:nvPr>
            <p:ph type="title"/>
          </p:nvPr>
        </p:nvSpPr>
        <p:spPr/>
        <p:txBody>
          <a:bodyPr/>
          <a:lstStyle/>
          <a:p>
            <a:r>
              <a:rPr lang="en-US" dirty="0"/>
              <a:t>Basic understanding of spikes</a:t>
            </a:r>
          </a:p>
        </p:txBody>
      </p:sp>
      <p:sp>
        <p:nvSpPr>
          <p:cNvPr id="7" name="Content Placeholder 6">
            <a:extLst>
              <a:ext uri="{FF2B5EF4-FFF2-40B4-BE49-F238E27FC236}">
                <a16:creationId xmlns:a16="http://schemas.microsoft.com/office/drawing/2014/main" id="{899DDF7D-AD00-4E90-AF9A-8442FF59B5D9}"/>
              </a:ext>
            </a:extLst>
          </p:cNvPr>
          <p:cNvSpPr>
            <a:spLocks noGrp="1"/>
          </p:cNvSpPr>
          <p:nvPr>
            <p:ph idx="1"/>
          </p:nvPr>
        </p:nvSpPr>
        <p:spPr>
          <a:xfrm>
            <a:off x="838200" y="1825625"/>
            <a:ext cx="4689143" cy="4351338"/>
          </a:xfrm>
        </p:spPr>
        <p:txBody>
          <a:bodyPr/>
          <a:lstStyle/>
          <a:p>
            <a:r>
              <a:rPr lang="en-US" dirty="0"/>
              <a:t>Spikes output of each neurons.</a:t>
            </a:r>
          </a:p>
        </p:txBody>
      </p:sp>
      <p:pic>
        <p:nvPicPr>
          <p:cNvPr id="4" name="Picture 3">
            <a:extLst>
              <a:ext uri="{FF2B5EF4-FFF2-40B4-BE49-F238E27FC236}">
                <a16:creationId xmlns:a16="http://schemas.microsoft.com/office/drawing/2014/main" id="{7AE0FDE2-9D7F-45D6-9CAF-354D8148BE72}"/>
              </a:ext>
            </a:extLst>
          </p:cNvPr>
          <p:cNvPicPr>
            <a:picLocks noChangeAspect="1"/>
          </p:cNvPicPr>
          <p:nvPr/>
        </p:nvPicPr>
        <p:blipFill>
          <a:blip r:embed="rId2"/>
          <a:stretch>
            <a:fillRect/>
          </a:stretch>
        </p:blipFill>
        <p:spPr>
          <a:xfrm>
            <a:off x="6208096" y="1806599"/>
            <a:ext cx="4860238" cy="3244801"/>
          </a:xfrm>
          <a:prstGeom prst="rect">
            <a:avLst/>
          </a:prstGeom>
        </p:spPr>
      </p:pic>
    </p:spTree>
    <p:extLst>
      <p:ext uri="{BB962C8B-B14F-4D97-AF65-F5344CB8AC3E}">
        <p14:creationId xmlns:p14="http://schemas.microsoft.com/office/powerpoint/2010/main" val="209189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ED1D-9868-4D7D-BDD5-A0F21B2AC743}"/>
              </a:ext>
            </a:extLst>
          </p:cNvPr>
          <p:cNvSpPr>
            <a:spLocks noGrp="1"/>
          </p:cNvSpPr>
          <p:nvPr>
            <p:ph type="title"/>
          </p:nvPr>
        </p:nvSpPr>
        <p:spPr/>
        <p:txBody>
          <a:bodyPr/>
          <a:lstStyle/>
          <a:p>
            <a:r>
              <a:rPr lang="en-US" dirty="0"/>
              <a:t>Considering 3 neurons</a:t>
            </a:r>
          </a:p>
        </p:txBody>
      </p:sp>
      <p:sp>
        <p:nvSpPr>
          <p:cNvPr id="7" name="Content Placeholder 6">
            <a:extLst>
              <a:ext uri="{FF2B5EF4-FFF2-40B4-BE49-F238E27FC236}">
                <a16:creationId xmlns:a16="http://schemas.microsoft.com/office/drawing/2014/main" id="{899DDF7D-AD00-4E90-AF9A-8442FF59B5D9}"/>
              </a:ext>
            </a:extLst>
          </p:cNvPr>
          <p:cNvSpPr>
            <a:spLocks noGrp="1"/>
          </p:cNvSpPr>
          <p:nvPr>
            <p:ph idx="1"/>
          </p:nvPr>
        </p:nvSpPr>
        <p:spPr>
          <a:xfrm>
            <a:off x="838200" y="1825625"/>
            <a:ext cx="4689143" cy="4351338"/>
          </a:xfrm>
        </p:spPr>
        <p:txBody>
          <a:bodyPr/>
          <a:lstStyle/>
          <a:p>
            <a:r>
              <a:rPr lang="en-US" dirty="0"/>
              <a:t>Spikes output of each neurons.</a:t>
            </a:r>
          </a:p>
        </p:txBody>
      </p:sp>
      <p:pic>
        <p:nvPicPr>
          <p:cNvPr id="3" name="Picture 2">
            <a:extLst>
              <a:ext uri="{FF2B5EF4-FFF2-40B4-BE49-F238E27FC236}">
                <a16:creationId xmlns:a16="http://schemas.microsoft.com/office/drawing/2014/main" id="{E9D8BADF-888F-4A90-AFAD-11107B4C814A}"/>
              </a:ext>
            </a:extLst>
          </p:cNvPr>
          <p:cNvPicPr>
            <a:picLocks noChangeAspect="1"/>
          </p:cNvPicPr>
          <p:nvPr/>
        </p:nvPicPr>
        <p:blipFill>
          <a:blip r:embed="rId2"/>
          <a:stretch>
            <a:fillRect/>
          </a:stretch>
        </p:blipFill>
        <p:spPr>
          <a:xfrm>
            <a:off x="6260782" y="2129631"/>
            <a:ext cx="4791075" cy="3743325"/>
          </a:xfrm>
          <a:prstGeom prst="rect">
            <a:avLst/>
          </a:prstGeom>
        </p:spPr>
      </p:pic>
      <p:pic>
        <p:nvPicPr>
          <p:cNvPr id="5" name="Picture 4">
            <a:extLst>
              <a:ext uri="{FF2B5EF4-FFF2-40B4-BE49-F238E27FC236}">
                <a16:creationId xmlns:a16="http://schemas.microsoft.com/office/drawing/2014/main" id="{22089226-53D5-4453-82E3-85CA9B05F9B7}"/>
              </a:ext>
            </a:extLst>
          </p:cNvPr>
          <p:cNvPicPr>
            <a:picLocks noChangeAspect="1"/>
          </p:cNvPicPr>
          <p:nvPr/>
        </p:nvPicPr>
        <p:blipFill>
          <a:blip r:embed="rId3"/>
          <a:stretch>
            <a:fillRect/>
          </a:stretch>
        </p:blipFill>
        <p:spPr>
          <a:xfrm>
            <a:off x="571486" y="2704945"/>
            <a:ext cx="4955857" cy="3184347"/>
          </a:xfrm>
          <a:prstGeom prst="rect">
            <a:avLst/>
          </a:prstGeom>
        </p:spPr>
      </p:pic>
    </p:spTree>
    <p:extLst>
      <p:ext uri="{BB962C8B-B14F-4D97-AF65-F5344CB8AC3E}">
        <p14:creationId xmlns:p14="http://schemas.microsoft.com/office/powerpoint/2010/main" val="3493976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ED1D-9868-4D7D-BDD5-A0F21B2AC743}"/>
              </a:ext>
            </a:extLst>
          </p:cNvPr>
          <p:cNvSpPr>
            <a:spLocks noGrp="1"/>
          </p:cNvSpPr>
          <p:nvPr>
            <p:ph type="title"/>
          </p:nvPr>
        </p:nvSpPr>
        <p:spPr/>
        <p:txBody>
          <a:bodyPr/>
          <a:lstStyle/>
          <a:p>
            <a:r>
              <a:rPr lang="en-US" dirty="0"/>
              <a:t>More complex connectivity</a:t>
            </a:r>
          </a:p>
        </p:txBody>
      </p:sp>
      <p:sp>
        <p:nvSpPr>
          <p:cNvPr id="7" name="Content Placeholder 6">
            <a:extLst>
              <a:ext uri="{FF2B5EF4-FFF2-40B4-BE49-F238E27FC236}">
                <a16:creationId xmlns:a16="http://schemas.microsoft.com/office/drawing/2014/main" id="{899DDF7D-AD00-4E90-AF9A-8442FF59B5D9}"/>
              </a:ext>
            </a:extLst>
          </p:cNvPr>
          <p:cNvSpPr>
            <a:spLocks noGrp="1"/>
          </p:cNvSpPr>
          <p:nvPr>
            <p:ph idx="1"/>
          </p:nvPr>
        </p:nvSpPr>
        <p:spPr>
          <a:xfrm>
            <a:off x="838200" y="1825625"/>
            <a:ext cx="4689143" cy="4351338"/>
          </a:xfrm>
        </p:spPr>
        <p:txBody>
          <a:bodyPr/>
          <a:lstStyle/>
          <a:p>
            <a:r>
              <a:rPr lang="en-US" dirty="0"/>
              <a:t>Spikes output of each neurons.</a:t>
            </a:r>
          </a:p>
        </p:txBody>
      </p:sp>
      <p:pic>
        <p:nvPicPr>
          <p:cNvPr id="3" name="Picture 2">
            <a:extLst>
              <a:ext uri="{FF2B5EF4-FFF2-40B4-BE49-F238E27FC236}">
                <a16:creationId xmlns:a16="http://schemas.microsoft.com/office/drawing/2014/main" id="{F9C3DC81-63CF-40EE-8ABF-B1CCF80E3AEF}"/>
              </a:ext>
            </a:extLst>
          </p:cNvPr>
          <p:cNvPicPr>
            <a:picLocks noChangeAspect="1"/>
          </p:cNvPicPr>
          <p:nvPr/>
        </p:nvPicPr>
        <p:blipFill>
          <a:blip r:embed="rId2"/>
          <a:stretch>
            <a:fillRect/>
          </a:stretch>
        </p:blipFill>
        <p:spPr>
          <a:xfrm>
            <a:off x="4954893" y="1978925"/>
            <a:ext cx="6398907" cy="3579268"/>
          </a:xfrm>
          <a:prstGeom prst="rect">
            <a:avLst/>
          </a:prstGeom>
        </p:spPr>
      </p:pic>
      <p:pic>
        <p:nvPicPr>
          <p:cNvPr id="5" name="Picture 4">
            <a:extLst>
              <a:ext uri="{FF2B5EF4-FFF2-40B4-BE49-F238E27FC236}">
                <a16:creationId xmlns:a16="http://schemas.microsoft.com/office/drawing/2014/main" id="{870721F2-42CB-48BD-9B46-D6F39C70D4F2}"/>
              </a:ext>
            </a:extLst>
          </p:cNvPr>
          <p:cNvPicPr>
            <a:picLocks noChangeAspect="1"/>
          </p:cNvPicPr>
          <p:nvPr/>
        </p:nvPicPr>
        <p:blipFill>
          <a:blip r:embed="rId3"/>
          <a:stretch>
            <a:fillRect/>
          </a:stretch>
        </p:blipFill>
        <p:spPr>
          <a:xfrm>
            <a:off x="423081" y="3090381"/>
            <a:ext cx="4343755" cy="2852438"/>
          </a:xfrm>
          <a:prstGeom prst="rect">
            <a:avLst/>
          </a:prstGeom>
        </p:spPr>
      </p:pic>
    </p:spTree>
    <p:extLst>
      <p:ext uri="{BB962C8B-B14F-4D97-AF65-F5344CB8AC3E}">
        <p14:creationId xmlns:p14="http://schemas.microsoft.com/office/powerpoint/2010/main" val="365396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7AEF-43FF-478C-B80D-EEAF02309F7D}"/>
              </a:ext>
            </a:extLst>
          </p:cNvPr>
          <p:cNvSpPr>
            <a:spLocks noGrp="1"/>
          </p:cNvSpPr>
          <p:nvPr>
            <p:ph type="title"/>
          </p:nvPr>
        </p:nvSpPr>
        <p:spPr/>
        <p:txBody>
          <a:bodyPr/>
          <a:lstStyle/>
          <a:p>
            <a:r>
              <a:rPr lang="en-US" b="1" dirty="0"/>
              <a:t>About Me	</a:t>
            </a:r>
          </a:p>
        </p:txBody>
      </p:sp>
      <p:sp>
        <p:nvSpPr>
          <p:cNvPr id="3" name="Content Placeholder 2">
            <a:extLst>
              <a:ext uri="{FF2B5EF4-FFF2-40B4-BE49-F238E27FC236}">
                <a16:creationId xmlns:a16="http://schemas.microsoft.com/office/drawing/2014/main" id="{B05144ED-118F-4CFE-B46C-C7110AAAF79D}"/>
              </a:ext>
            </a:extLst>
          </p:cNvPr>
          <p:cNvSpPr>
            <a:spLocks noGrp="1"/>
          </p:cNvSpPr>
          <p:nvPr>
            <p:ph idx="1"/>
          </p:nvPr>
        </p:nvSpPr>
        <p:spPr/>
        <p:txBody>
          <a:bodyPr/>
          <a:lstStyle/>
          <a:p>
            <a:r>
              <a:rPr lang="en-US" dirty="0"/>
              <a:t>I am </a:t>
            </a:r>
            <a:r>
              <a:rPr lang="en-US" dirty="0" err="1"/>
              <a:t>Odemakinde</a:t>
            </a:r>
            <a:r>
              <a:rPr lang="en-US" dirty="0"/>
              <a:t> Elisha </a:t>
            </a:r>
            <a:r>
              <a:rPr lang="en-US" dirty="0" err="1"/>
              <a:t>Jesutofunmi</a:t>
            </a:r>
            <a:endParaRPr lang="en-US" dirty="0"/>
          </a:p>
          <a:p>
            <a:r>
              <a:rPr lang="en-US" dirty="0"/>
              <a:t>I am a passionate developer with so much focus on achieving Intelligence on microchips.</a:t>
            </a:r>
          </a:p>
          <a:p>
            <a:r>
              <a:rPr lang="en-US" dirty="0"/>
              <a:t>I am a final Year student of the Department of Electronic/Electrical Engineering (OAU).</a:t>
            </a:r>
          </a:p>
          <a:p>
            <a:r>
              <a:rPr lang="en-US" dirty="0"/>
              <a:t>I love technology/Music.</a:t>
            </a:r>
          </a:p>
          <a:p>
            <a:r>
              <a:rPr lang="en-US" dirty="0"/>
              <a:t>@</a:t>
            </a:r>
            <a:r>
              <a:rPr lang="en-US" dirty="0" err="1"/>
              <a:t>elishatofunmi</a:t>
            </a:r>
            <a:r>
              <a:rPr lang="en-US" dirty="0"/>
              <a:t> (twitter, Instagram, </a:t>
            </a:r>
            <a:r>
              <a:rPr lang="en-US" dirty="0" err="1"/>
              <a:t>github</a:t>
            </a:r>
            <a:r>
              <a:rPr lang="en-US" dirty="0"/>
              <a:t>, </a:t>
            </a:r>
            <a:r>
              <a:rPr lang="en-US" dirty="0" err="1"/>
              <a:t>gitlab</a:t>
            </a:r>
            <a:r>
              <a:rPr lang="en-US" dirty="0"/>
              <a:t>).</a:t>
            </a:r>
          </a:p>
        </p:txBody>
      </p:sp>
    </p:spTree>
    <p:extLst>
      <p:ext uri="{BB962C8B-B14F-4D97-AF65-F5344CB8AC3E}">
        <p14:creationId xmlns:p14="http://schemas.microsoft.com/office/powerpoint/2010/main" val="268842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a:bodyPr>
          <a:lstStyle/>
          <a:p>
            <a:pPr marL="0" indent="0" algn="just">
              <a:buNone/>
            </a:pPr>
            <a:r>
              <a:rPr lang="en-US" b="1" dirty="0"/>
              <a:t>Network Mapping</a:t>
            </a:r>
            <a:r>
              <a:rPr lang="en-US" dirty="0"/>
              <a:t>: The sum of the weighted input into a neuron is mapped onto a real output value via a sigmoidal transformation-function, thus creating a graded response of a neuron to change in its input. Abstracted in this transformation-function is the idea that real neurons communicate via firing rates: the rate at which a neuron generates action potentials (spikes). </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39330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a:bodyPr>
          <a:lstStyle/>
          <a:p>
            <a:pPr marL="0" indent="0" algn="just">
              <a:buNone/>
            </a:pPr>
            <a:r>
              <a:rPr lang="en-US" dirty="0"/>
              <a:t>When receiving an increasing number of spikes, a neuron is naturally more likely to emit an increasing number of spikes itself. As an artificial neuron models the relationship between the inputs and the output of a neuron, artificial spiking neurons describe the input in terms of single spikes, and how such input leads to the generation of output spikes.</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1849255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a:bodyPr>
          <a:lstStyle/>
          <a:p>
            <a:pPr marL="0" indent="0" algn="just">
              <a:buNone/>
            </a:pPr>
            <a:r>
              <a:rPr lang="en-US" dirty="0"/>
              <a:t>Although, Neural networks are simplified models of brains used to recognize patterns, but they waste a ton of computational power. Neuromorphic (literally, nerve-structured) systems are better at mimicking the brain, as they send stimuli to neurons in ‘bursts’ instead of a constant flow.</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342054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a:bodyPr>
          <a:lstStyle/>
          <a:p>
            <a:pPr algn="just"/>
            <a:r>
              <a:rPr lang="en-US" dirty="0"/>
              <a:t>The idea with SNN is that only resources applied to the solution are expanded, such that non-firing neurons are suppressed. These systems wait until a neuron has reached a certain activation threshold, using a Spike-Time Dependent Plasticity (STDP) algorithm before firing.</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899206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fontScale="85000" lnSpcReduction="20000"/>
          </a:bodyPr>
          <a:lstStyle/>
          <a:p>
            <a:pPr algn="just"/>
            <a:r>
              <a:rPr lang="en-US" dirty="0"/>
              <a:t>STDP is a biological process used by the brain to modify synapses, with two basic rules for molding of weights:</a:t>
            </a:r>
          </a:p>
          <a:p>
            <a:pPr lvl="0" algn="just"/>
            <a:r>
              <a:rPr lang="en-US" dirty="0"/>
              <a:t>A synapse that contribute to the firing of a post-synaptic neuron should be strengthened (more weight).</a:t>
            </a:r>
          </a:p>
          <a:p>
            <a:pPr lvl="0" algn="just"/>
            <a:r>
              <a:rPr lang="en-US" dirty="0"/>
              <a:t>A synapse that doesn’t contribute to the firing of a post-synaptic neuron should be weakened (less weight).</a:t>
            </a:r>
          </a:p>
          <a:p>
            <a:pPr algn="just"/>
            <a:r>
              <a:rPr lang="en-US" dirty="0"/>
              <a:t>Multiple neurons connect to one neuron by synapse, each firing at their own rate and sending forward spikes. If a spike crosses the threshold, we monitor which pre-synaptic neurons helped it to fire. (Frederik </a:t>
            </a:r>
            <a:r>
              <a:rPr lang="en-US" dirty="0" err="1"/>
              <a:t>Bussler</a:t>
            </a:r>
            <a:r>
              <a:rPr lang="en-US" dirty="0"/>
              <a:t>, 2019).</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1517099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4885-1D6A-4DA8-ABF9-E14F1375488A}"/>
              </a:ext>
            </a:extLst>
          </p:cNvPr>
          <p:cNvSpPr>
            <a:spLocks noGrp="1"/>
          </p:cNvSpPr>
          <p:nvPr>
            <p:ph type="title"/>
          </p:nvPr>
        </p:nvSpPr>
        <p:spPr/>
        <p:txBody>
          <a:bodyPr/>
          <a:lstStyle/>
          <a:p>
            <a:r>
              <a:rPr lang="en-US" dirty="0"/>
              <a:t>Why you would want to try out SNN</a:t>
            </a:r>
          </a:p>
        </p:txBody>
      </p:sp>
      <p:sp>
        <p:nvSpPr>
          <p:cNvPr id="3" name="Content Placeholder 2">
            <a:extLst>
              <a:ext uri="{FF2B5EF4-FFF2-40B4-BE49-F238E27FC236}">
                <a16:creationId xmlns:a16="http://schemas.microsoft.com/office/drawing/2014/main" id="{D9356D1E-6E19-4AE2-A5E5-8C0E3AEC114F}"/>
              </a:ext>
            </a:extLst>
          </p:cNvPr>
          <p:cNvSpPr>
            <a:spLocks noGrp="1"/>
          </p:cNvSpPr>
          <p:nvPr>
            <p:ph idx="1"/>
          </p:nvPr>
        </p:nvSpPr>
        <p:spPr/>
        <p:txBody>
          <a:bodyPr/>
          <a:lstStyle/>
          <a:p>
            <a:r>
              <a:rPr lang="en-US" dirty="0"/>
              <a:t>Its Flexible to implement and actually mimics the human nervous system biologically.</a:t>
            </a:r>
          </a:p>
          <a:p>
            <a:r>
              <a:rPr lang="en-US" dirty="0"/>
              <a:t>It is fast in computation with reduced number of neuron maximization (because only synapses which contributes to output targets gets to strengthened).</a:t>
            </a:r>
          </a:p>
          <a:p>
            <a:r>
              <a:rPr lang="en-US" dirty="0"/>
              <a:t>It is a feasible implementation of Neural Networks for biological computation, medical diagnosis etc.</a:t>
            </a:r>
          </a:p>
          <a:p>
            <a:r>
              <a:rPr lang="en-US" dirty="0"/>
              <a:t>It runs fast and better on hardware for biological microchips.</a:t>
            </a:r>
          </a:p>
        </p:txBody>
      </p:sp>
    </p:spTree>
    <p:extLst>
      <p:ext uri="{BB962C8B-B14F-4D97-AF65-F5344CB8AC3E}">
        <p14:creationId xmlns:p14="http://schemas.microsoft.com/office/powerpoint/2010/main" val="74168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6960-7966-49D0-B8EE-6A67DA8FA5A9}"/>
              </a:ext>
            </a:extLst>
          </p:cNvPr>
          <p:cNvSpPr>
            <a:spLocks noGrp="1"/>
          </p:cNvSpPr>
          <p:nvPr>
            <p:ph type="title"/>
          </p:nvPr>
        </p:nvSpPr>
        <p:spPr/>
        <p:txBody>
          <a:bodyPr/>
          <a:lstStyle/>
          <a:p>
            <a:r>
              <a:rPr lang="en-US" dirty="0"/>
              <a:t>How to get Started?</a:t>
            </a:r>
          </a:p>
        </p:txBody>
      </p:sp>
      <p:sp>
        <p:nvSpPr>
          <p:cNvPr id="3" name="Content Placeholder 2">
            <a:extLst>
              <a:ext uri="{FF2B5EF4-FFF2-40B4-BE49-F238E27FC236}">
                <a16:creationId xmlns:a16="http://schemas.microsoft.com/office/drawing/2014/main" id="{B9C32135-151F-44F5-B393-E01CDF0A3462}"/>
              </a:ext>
            </a:extLst>
          </p:cNvPr>
          <p:cNvSpPr>
            <a:spLocks noGrp="1"/>
          </p:cNvSpPr>
          <p:nvPr>
            <p:ph idx="1"/>
          </p:nvPr>
        </p:nvSpPr>
        <p:spPr/>
        <p:txBody>
          <a:bodyPr/>
          <a:lstStyle/>
          <a:p>
            <a:r>
              <a:rPr lang="en-US" dirty="0"/>
              <a:t>Get to Understand how Neural Network works biologically.</a:t>
            </a:r>
          </a:p>
          <a:p>
            <a:r>
              <a:rPr lang="en-US" dirty="0"/>
              <a:t>Understand the mathematical underpinning of the spike time dependent plasticity.</a:t>
            </a:r>
          </a:p>
          <a:p>
            <a:r>
              <a:rPr lang="en-US" dirty="0"/>
              <a:t>Get familiar with basic understanding of SNN networks, weights and synapses using brian2, </a:t>
            </a:r>
            <a:r>
              <a:rPr lang="en-US" dirty="0" err="1"/>
              <a:t>pyNN</a:t>
            </a:r>
            <a:r>
              <a:rPr lang="en-US" dirty="0"/>
              <a:t>, Neuron libraries etc.</a:t>
            </a:r>
          </a:p>
          <a:p>
            <a:r>
              <a:rPr lang="en-US" dirty="0"/>
              <a:t>Get familiar with neuromorphic designs of hardware microchips.</a:t>
            </a:r>
          </a:p>
          <a:p>
            <a:r>
              <a:rPr lang="en-US" dirty="0"/>
              <a:t>Get robust with real life implementation using the </a:t>
            </a:r>
            <a:r>
              <a:rPr lang="en-US" dirty="0" err="1"/>
              <a:t>pytorch</a:t>
            </a:r>
            <a:r>
              <a:rPr lang="en-US" dirty="0"/>
              <a:t> libraries like </a:t>
            </a:r>
            <a:r>
              <a:rPr lang="en-US" dirty="0" err="1"/>
              <a:t>SpykyTorch</a:t>
            </a:r>
            <a:r>
              <a:rPr lang="en-US" dirty="0"/>
              <a:t>, </a:t>
            </a:r>
            <a:r>
              <a:rPr lang="en-US" dirty="0" err="1"/>
              <a:t>BindsNet</a:t>
            </a:r>
            <a:r>
              <a:rPr lang="en-US" dirty="0"/>
              <a:t>, </a:t>
            </a:r>
            <a:r>
              <a:rPr lang="en-US" dirty="0" err="1"/>
              <a:t>snntoolbox</a:t>
            </a:r>
            <a:r>
              <a:rPr lang="en-US" dirty="0"/>
              <a:t> etc.</a:t>
            </a:r>
          </a:p>
        </p:txBody>
      </p:sp>
    </p:spTree>
    <p:extLst>
      <p:ext uri="{BB962C8B-B14F-4D97-AF65-F5344CB8AC3E}">
        <p14:creationId xmlns:p14="http://schemas.microsoft.com/office/powerpoint/2010/main" val="2335461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1034-6B0E-4E6C-BB25-3326AD662D77}"/>
              </a:ext>
            </a:extLst>
          </p:cNvPr>
          <p:cNvSpPr>
            <a:spLocks noGrp="1"/>
          </p:cNvSpPr>
          <p:nvPr>
            <p:ph type="title"/>
          </p:nvPr>
        </p:nvSpPr>
        <p:spPr>
          <a:xfrm>
            <a:off x="286603" y="365125"/>
            <a:ext cx="11750721" cy="1325563"/>
          </a:xfrm>
        </p:spPr>
        <p:txBody>
          <a:bodyPr/>
          <a:lstStyle/>
          <a:p>
            <a:r>
              <a:rPr lang="en-US" dirty="0"/>
              <a:t>SNN FRAMEWORKS (PYTHON IMPLEMENTATION)</a:t>
            </a:r>
          </a:p>
        </p:txBody>
      </p:sp>
      <p:sp>
        <p:nvSpPr>
          <p:cNvPr id="3" name="Content Placeholder 2">
            <a:extLst>
              <a:ext uri="{FF2B5EF4-FFF2-40B4-BE49-F238E27FC236}">
                <a16:creationId xmlns:a16="http://schemas.microsoft.com/office/drawing/2014/main" id="{0C557716-5CA6-4A3F-B304-925543AFAD30}"/>
              </a:ext>
            </a:extLst>
          </p:cNvPr>
          <p:cNvSpPr>
            <a:spLocks noGrp="1"/>
          </p:cNvSpPr>
          <p:nvPr>
            <p:ph idx="1"/>
          </p:nvPr>
        </p:nvSpPr>
        <p:spPr>
          <a:xfrm>
            <a:off x="838200" y="1825625"/>
            <a:ext cx="10339316" cy="4351338"/>
          </a:xfrm>
        </p:spPr>
        <p:txBody>
          <a:bodyPr/>
          <a:lstStyle/>
          <a:p>
            <a:pPr marL="0" indent="0">
              <a:buNone/>
            </a:pPr>
            <a:r>
              <a:rPr lang="en-US" dirty="0"/>
              <a:t>SNN simulations include the following: </a:t>
            </a:r>
          </a:p>
          <a:p>
            <a:pPr marL="514350" indent="-514350">
              <a:buFont typeface="+mj-lt"/>
              <a:buAutoNum type="arabicPeriod"/>
            </a:pPr>
            <a:r>
              <a:rPr lang="en-US" dirty="0"/>
              <a:t>Brian 2 (written in python 2)</a:t>
            </a:r>
          </a:p>
          <a:p>
            <a:pPr marL="514350" indent="-514350">
              <a:buFont typeface="+mj-lt"/>
              <a:buAutoNum type="arabicPeriod"/>
            </a:pPr>
            <a:r>
              <a:rPr lang="en-US" dirty="0"/>
              <a:t>Spinnaker</a:t>
            </a:r>
          </a:p>
          <a:p>
            <a:pPr marL="514350" indent="-514350">
              <a:buFont typeface="+mj-lt"/>
              <a:buAutoNum type="arabicPeriod"/>
            </a:pPr>
            <a:r>
              <a:rPr lang="en-US" dirty="0" err="1"/>
              <a:t>BindsNET</a:t>
            </a:r>
            <a:endParaRPr lang="en-US" dirty="0"/>
          </a:p>
          <a:p>
            <a:pPr marL="514350" indent="-514350">
              <a:buFont typeface="+mj-lt"/>
              <a:buAutoNum type="arabicPeriod"/>
            </a:pPr>
            <a:r>
              <a:rPr lang="en-US" dirty="0" err="1"/>
              <a:t>SpykyTorch</a:t>
            </a:r>
            <a:endParaRPr lang="en-US" dirty="0"/>
          </a:p>
          <a:p>
            <a:pPr marL="514350" indent="-514350">
              <a:buFont typeface="+mj-lt"/>
              <a:buAutoNum type="arabicPeriod"/>
            </a:pPr>
            <a:r>
              <a:rPr lang="en-US" dirty="0" err="1"/>
              <a:t>PyNN</a:t>
            </a:r>
            <a:r>
              <a:rPr lang="en-US" dirty="0"/>
              <a:t> etc.</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672534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AE2A-53F4-442E-AFFC-5BDC7B252ECC}"/>
              </a:ext>
            </a:extLst>
          </p:cNvPr>
          <p:cNvSpPr>
            <a:spLocks noGrp="1"/>
          </p:cNvSpPr>
          <p:nvPr>
            <p:ph type="title"/>
          </p:nvPr>
        </p:nvSpPr>
        <p:spPr/>
        <p:txBody>
          <a:bodyPr/>
          <a:lstStyle/>
          <a:p>
            <a:r>
              <a:rPr lang="en-US" dirty="0"/>
              <a:t>Links to resources	</a:t>
            </a:r>
          </a:p>
        </p:txBody>
      </p:sp>
      <p:sp>
        <p:nvSpPr>
          <p:cNvPr id="3" name="Content Placeholder 2">
            <a:extLst>
              <a:ext uri="{FF2B5EF4-FFF2-40B4-BE49-F238E27FC236}">
                <a16:creationId xmlns:a16="http://schemas.microsoft.com/office/drawing/2014/main" id="{5CEDB66A-AF13-4701-9F38-33EC6D26EFCF}"/>
              </a:ext>
            </a:extLst>
          </p:cNvPr>
          <p:cNvSpPr>
            <a:spLocks noGrp="1"/>
          </p:cNvSpPr>
          <p:nvPr>
            <p:ph idx="1"/>
          </p:nvPr>
        </p:nvSpPr>
        <p:spPr/>
        <p:txBody>
          <a:bodyPr/>
          <a:lstStyle/>
          <a:p>
            <a:r>
              <a:rPr lang="en-US" dirty="0">
                <a:hlinkClick r:id="rId2"/>
              </a:rPr>
              <a:t>https://bindsnet-docs.readthedocs.io/</a:t>
            </a:r>
            <a:endParaRPr lang="en-US" dirty="0"/>
          </a:p>
          <a:p>
            <a:r>
              <a:rPr lang="en-US" dirty="0">
                <a:hlinkClick r:id="rId3"/>
              </a:rPr>
              <a:t>https://snntoolbox.readthedocs.io/en/latest/</a:t>
            </a:r>
            <a:r>
              <a:rPr lang="en-US" dirty="0"/>
              <a:t> </a:t>
            </a:r>
          </a:p>
          <a:p>
            <a:r>
              <a:rPr lang="en-US" dirty="0">
                <a:hlinkClick r:id="rId4"/>
              </a:rPr>
              <a:t>https://buildmedia.readthedocs.org/media/pdf/bindsnet-docs/latest/bindsnet-docs.pdf</a:t>
            </a:r>
            <a:r>
              <a:rPr lang="en-US" dirty="0"/>
              <a:t> (documentation)</a:t>
            </a:r>
          </a:p>
          <a:p>
            <a:r>
              <a:rPr lang="en-US">
                <a:hlinkClick r:id="rId5"/>
              </a:rPr>
              <a:t>https://cnrl.ut.ac.ir/SpykeTorch/doc/intro.html</a:t>
            </a:r>
            <a:r>
              <a:rPr lang="en-US"/>
              <a:t> </a:t>
            </a:r>
            <a:endParaRPr lang="en-US" dirty="0"/>
          </a:p>
          <a:p>
            <a:r>
              <a:rPr lang="en-US" u="sng" dirty="0">
                <a:hlinkClick r:id="rId6"/>
              </a:rPr>
              <a:t>https://www.migarage.ai/intelligence/neuromorphic-computing-tech-behind-hype/</a:t>
            </a:r>
            <a:endParaRPr lang="en-US" dirty="0"/>
          </a:p>
          <a:p>
            <a:endParaRPr lang="en-US" dirty="0"/>
          </a:p>
        </p:txBody>
      </p:sp>
    </p:spTree>
    <p:extLst>
      <p:ext uri="{BB962C8B-B14F-4D97-AF65-F5344CB8AC3E}">
        <p14:creationId xmlns:p14="http://schemas.microsoft.com/office/powerpoint/2010/main" val="823750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E901-D329-418A-8EB6-E9D8AA5D0AFD}"/>
              </a:ext>
            </a:extLst>
          </p:cNvPr>
          <p:cNvSpPr>
            <a:spLocks noGrp="1"/>
          </p:cNvSpPr>
          <p:nvPr>
            <p:ph type="title"/>
          </p:nvPr>
        </p:nvSpPr>
        <p:spPr>
          <a:xfrm>
            <a:off x="3275464" y="2876313"/>
            <a:ext cx="6209730" cy="1325563"/>
          </a:xfrm>
        </p:spPr>
        <p:txBody>
          <a:bodyPr>
            <a:normAutofit/>
          </a:bodyPr>
          <a:lstStyle/>
          <a:p>
            <a:r>
              <a:rPr lang="en-US" dirty="0"/>
              <a:t>Thank You for listening</a:t>
            </a:r>
          </a:p>
        </p:txBody>
      </p:sp>
    </p:spTree>
    <p:extLst>
      <p:ext uri="{BB962C8B-B14F-4D97-AF65-F5344CB8AC3E}">
        <p14:creationId xmlns:p14="http://schemas.microsoft.com/office/powerpoint/2010/main" val="380615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DD18-569B-4A08-BEEC-CE02F960F5D5}"/>
              </a:ext>
            </a:extLst>
          </p:cNvPr>
          <p:cNvSpPr>
            <a:spLocks noGrp="1"/>
          </p:cNvSpPr>
          <p:nvPr>
            <p:ph type="title"/>
          </p:nvPr>
        </p:nvSpPr>
        <p:spPr>
          <a:xfrm>
            <a:off x="4089779" y="2766218"/>
            <a:ext cx="4012442" cy="1325563"/>
          </a:xfrm>
        </p:spPr>
        <p:txBody>
          <a:bodyPr>
            <a:normAutofit/>
          </a:bodyPr>
          <a:lstStyle/>
          <a:p>
            <a:r>
              <a:rPr lang="en-US" b="1" dirty="0"/>
              <a:t>A quick demo</a:t>
            </a:r>
          </a:p>
        </p:txBody>
      </p:sp>
    </p:spTree>
    <p:extLst>
      <p:ext uri="{BB962C8B-B14F-4D97-AF65-F5344CB8AC3E}">
        <p14:creationId xmlns:p14="http://schemas.microsoft.com/office/powerpoint/2010/main" val="237833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873C-DAAE-4F35-B67C-7165BC074367}"/>
              </a:ext>
            </a:extLst>
          </p:cNvPr>
          <p:cNvSpPr>
            <a:spLocks noGrp="1"/>
          </p:cNvSpPr>
          <p:nvPr>
            <p:ph type="title"/>
          </p:nvPr>
        </p:nvSpPr>
        <p:spPr/>
        <p:txBody>
          <a:bodyPr/>
          <a:lstStyle/>
          <a:p>
            <a:r>
              <a:rPr lang="en-US" dirty="0"/>
              <a:t>Neural Network (Definition)</a:t>
            </a:r>
          </a:p>
        </p:txBody>
      </p:sp>
      <p:sp>
        <p:nvSpPr>
          <p:cNvPr id="3" name="Content Placeholder 2">
            <a:extLst>
              <a:ext uri="{FF2B5EF4-FFF2-40B4-BE49-F238E27FC236}">
                <a16:creationId xmlns:a16="http://schemas.microsoft.com/office/drawing/2014/main" id="{F9A85905-D24B-4438-9153-2522EEA107C1}"/>
              </a:ext>
            </a:extLst>
          </p:cNvPr>
          <p:cNvSpPr>
            <a:spLocks noGrp="1"/>
          </p:cNvSpPr>
          <p:nvPr>
            <p:ph idx="1"/>
          </p:nvPr>
        </p:nvSpPr>
        <p:spPr/>
        <p:txBody>
          <a:bodyPr/>
          <a:lstStyle/>
          <a:p>
            <a:pPr marL="0" indent="0">
              <a:buNone/>
            </a:pPr>
            <a:r>
              <a:rPr lang="en-US" dirty="0"/>
              <a:t>A neural Network is an interconnection of neurons via synapse, built to learn patterns of an input feature (data) with the aim of having a desired output (target).</a:t>
            </a:r>
          </a:p>
          <a:p>
            <a:pPr marL="0" indent="0">
              <a:buNone/>
            </a:pPr>
            <a:r>
              <a:rPr lang="en-US" dirty="0"/>
              <a:t>Neural networks can be:</a:t>
            </a:r>
          </a:p>
          <a:p>
            <a:pPr marL="514350" indent="-514350">
              <a:buFont typeface="+mj-lt"/>
              <a:buAutoNum type="arabicPeriod"/>
            </a:pPr>
            <a:r>
              <a:rPr lang="en-US" dirty="0"/>
              <a:t>Artificial Neural Networks.</a:t>
            </a:r>
          </a:p>
          <a:p>
            <a:pPr marL="514350" indent="-514350">
              <a:buFont typeface="+mj-lt"/>
              <a:buAutoNum type="arabicPeriod"/>
            </a:pPr>
            <a:r>
              <a:rPr lang="en-US" dirty="0"/>
              <a:t>Biologically inspired Neural Networks.</a:t>
            </a:r>
          </a:p>
          <a:p>
            <a:endParaRPr lang="en-US" dirty="0"/>
          </a:p>
        </p:txBody>
      </p:sp>
    </p:spTree>
    <p:extLst>
      <p:ext uri="{BB962C8B-B14F-4D97-AF65-F5344CB8AC3E}">
        <p14:creationId xmlns:p14="http://schemas.microsoft.com/office/powerpoint/2010/main" val="371283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DCD4-C44B-43A8-B622-73A38A369770}"/>
              </a:ext>
            </a:extLst>
          </p:cNvPr>
          <p:cNvSpPr>
            <a:spLocks noGrp="1"/>
          </p:cNvSpPr>
          <p:nvPr>
            <p:ph type="title"/>
          </p:nvPr>
        </p:nvSpPr>
        <p:spPr/>
        <p:txBody>
          <a:bodyPr/>
          <a:lstStyle/>
          <a:p>
            <a:r>
              <a:rPr lang="en-US" dirty="0"/>
              <a:t>Artificial Neural Networks</a:t>
            </a:r>
          </a:p>
        </p:txBody>
      </p:sp>
      <p:sp>
        <p:nvSpPr>
          <p:cNvPr id="3" name="Content Placeholder 2">
            <a:extLst>
              <a:ext uri="{FF2B5EF4-FFF2-40B4-BE49-F238E27FC236}">
                <a16:creationId xmlns:a16="http://schemas.microsoft.com/office/drawing/2014/main" id="{1BD5D71B-F634-4592-A2D6-C074159B85BD}"/>
              </a:ext>
            </a:extLst>
          </p:cNvPr>
          <p:cNvSpPr>
            <a:spLocks noGrp="1"/>
          </p:cNvSpPr>
          <p:nvPr>
            <p:ph idx="1"/>
          </p:nvPr>
        </p:nvSpPr>
        <p:spPr/>
        <p:txBody>
          <a:bodyPr/>
          <a:lstStyle/>
          <a:p>
            <a:pPr marL="0" indent="0">
              <a:buNone/>
            </a:pPr>
            <a:r>
              <a:rPr lang="en-US" dirty="0"/>
              <a:t>Artificial Neural Networks are interconnection of network weights and biases connected via synaptic nerves based on some certain activation function.</a:t>
            </a:r>
          </a:p>
        </p:txBody>
      </p:sp>
    </p:spTree>
    <p:extLst>
      <p:ext uri="{BB962C8B-B14F-4D97-AF65-F5344CB8AC3E}">
        <p14:creationId xmlns:p14="http://schemas.microsoft.com/office/powerpoint/2010/main" val="69936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889B-5164-4744-B07F-9248EBC64E97}"/>
              </a:ext>
            </a:extLst>
          </p:cNvPr>
          <p:cNvSpPr>
            <a:spLocks noGrp="1"/>
          </p:cNvSpPr>
          <p:nvPr>
            <p:ph type="title"/>
          </p:nvPr>
        </p:nvSpPr>
        <p:spPr/>
        <p:txBody>
          <a:bodyPr/>
          <a:lstStyle/>
          <a:p>
            <a:r>
              <a:rPr lang="en-US" dirty="0"/>
              <a:t>Biologically Inspired Neural Network</a:t>
            </a:r>
          </a:p>
        </p:txBody>
      </p:sp>
      <p:sp>
        <p:nvSpPr>
          <p:cNvPr id="3" name="Content Placeholder 2">
            <a:extLst>
              <a:ext uri="{FF2B5EF4-FFF2-40B4-BE49-F238E27FC236}">
                <a16:creationId xmlns:a16="http://schemas.microsoft.com/office/drawing/2014/main" id="{94446A5F-7766-431F-B727-58611B84B985}"/>
              </a:ext>
            </a:extLst>
          </p:cNvPr>
          <p:cNvSpPr>
            <a:spLocks noGrp="1"/>
          </p:cNvSpPr>
          <p:nvPr>
            <p:ph idx="1"/>
          </p:nvPr>
        </p:nvSpPr>
        <p:spPr/>
        <p:txBody>
          <a:bodyPr/>
          <a:lstStyle/>
          <a:p>
            <a:pPr marL="0" indent="0">
              <a:buNone/>
            </a:pPr>
            <a:r>
              <a:rPr lang="en-US" dirty="0"/>
              <a:t>Biological inspired Neural Networks are biological-structured fully connected neuronal layers which fully mimics the human  nervous system (brain inspired connectivity).</a:t>
            </a:r>
          </a:p>
          <a:p>
            <a:pPr marL="0" indent="0">
              <a:buNone/>
            </a:pPr>
            <a:endParaRPr lang="en-US" dirty="0"/>
          </a:p>
        </p:txBody>
      </p:sp>
    </p:spTree>
    <p:extLst>
      <p:ext uri="{BB962C8B-B14F-4D97-AF65-F5344CB8AC3E}">
        <p14:creationId xmlns:p14="http://schemas.microsoft.com/office/powerpoint/2010/main" val="427500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56C7-3732-4258-963E-27DCA37585F1}"/>
              </a:ext>
            </a:extLst>
          </p:cNvPr>
          <p:cNvSpPr>
            <a:spLocks noGrp="1"/>
          </p:cNvSpPr>
          <p:nvPr>
            <p:ph type="title"/>
          </p:nvPr>
        </p:nvSpPr>
        <p:spPr/>
        <p:txBody>
          <a:bodyPr/>
          <a:lstStyle/>
          <a:p>
            <a:r>
              <a:rPr lang="en-US" b="1" dirty="0"/>
              <a:t>How Neural Network works</a:t>
            </a:r>
          </a:p>
        </p:txBody>
      </p:sp>
      <p:sp>
        <p:nvSpPr>
          <p:cNvPr id="9" name="TextBox 8">
            <a:extLst>
              <a:ext uri="{FF2B5EF4-FFF2-40B4-BE49-F238E27FC236}">
                <a16:creationId xmlns:a16="http://schemas.microsoft.com/office/drawing/2014/main" id="{7DB7FF4A-18BA-4311-9283-C4C539B856BC}"/>
              </a:ext>
            </a:extLst>
          </p:cNvPr>
          <p:cNvSpPr txBox="1"/>
          <p:nvPr/>
        </p:nvSpPr>
        <p:spPr>
          <a:xfrm>
            <a:off x="6675406" y="5726587"/>
            <a:ext cx="4873498" cy="230832"/>
          </a:xfrm>
          <a:prstGeom prst="rect">
            <a:avLst/>
          </a:prstGeom>
          <a:noFill/>
        </p:spPr>
        <p:txBody>
          <a:bodyPr wrap="square" rtlCol="0">
            <a:spAutoFit/>
          </a:bodyPr>
          <a:lstStyle/>
          <a:p>
            <a:r>
              <a:rPr lang="en-US" sz="900">
                <a:hlinkClick r:id="rId2" tooltip="https://en.wikipedia.org/wiki/File:Artificial_neural_network.svg"/>
              </a:rPr>
              <a:t>This Photo</a:t>
            </a:r>
            <a:r>
              <a:rPr lang="en-US" sz="900"/>
              <a:t> by Unknown Author is licensed under </a:t>
            </a:r>
            <a:r>
              <a:rPr lang="en-US" sz="900">
                <a:hlinkClick r:id="rId3" tooltip="https://creativecommons.org/licenses/by-sa/3.0/"/>
              </a:rPr>
              <a:t>CC BY-SA</a:t>
            </a:r>
            <a:endParaRPr lang="en-US" sz="900"/>
          </a:p>
        </p:txBody>
      </p:sp>
      <p:sp>
        <p:nvSpPr>
          <p:cNvPr id="10" name="Content Placeholder 9">
            <a:extLst>
              <a:ext uri="{FF2B5EF4-FFF2-40B4-BE49-F238E27FC236}">
                <a16:creationId xmlns:a16="http://schemas.microsoft.com/office/drawing/2014/main" id="{7761B38C-AB61-4754-8D41-6DD8EC63E14E}"/>
              </a:ext>
            </a:extLst>
          </p:cNvPr>
          <p:cNvSpPr>
            <a:spLocks noGrp="1"/>
          </p:cNvSpPr>
          <p:nvPr>
            <p:ph idx="1"/>
          </p:nvPr>
        </p:nvSpPr>
        <p:spPr>
          <a:xfrm>
            <a:off x="838200" y="1825625"/>
            <a:ext cx="5837206" cy="4351338"/>
          </a:xfrm>
        </p:spPr>
        <p:txBody>
          <a:bodyPr>
            <a:normAutofit lnSpcReduction="10000"/>
          </a:bodyPr>
          <a:lstStyle/>
          <a:p>
            <a:r>
              <a:rPr lang="en-US" dirty="0"/>
              <a:t>A Neural Network consists of the input layer, hidden layer and output layer. Where the input layers are  the input features, the hidden layers are the learning layers (learning all transformation and parameters to be able to replicated the input data perfectly) and the output layer is our desired results.</a:t>
            </a:r>
          </a:p>
          <a:p>
            <a:r>
              <a:rPr lang="en-US" dirty="0"/>
              <a:t>Most neural network learn based on the gradient descent algorithm.</a:t>
            </a:r>
          </a:p>
        </p:txBody>
      </p:sp>
      <p:pic>
        <p:nvPicPr>
          <p:cNvPr id="11" name="Content Placeholder 7">
            <a:extLst>
              <a:ext uri="{FF2B5EF4-FFF2-40B4-BE49-F238E27FC236}">
                <a16:creationId xmlns:a16="http://schemas.microsoft.com/office/drawing/2014/main" id="{DC69D41B-288E-46F1-96D1-1C70871C42F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a:xfrm>
            <a:off x="6773215" y="1583139"/>
            <a:ext cx="4873498" cy="4143447"/>
          </a:xfrm>
          <a:prstGeom prst="rect">
            <a:avLst/>
          </a:prstGeom>
        </p:spPr>
      </p:pic>
      <p:sp>
        <p:nvSpPr>
          <p:cNvPr id="12" name="TextBox 11">
            <a:extLst>
              <a:ext uri="{FF2B5EF4-FFF2-40B4-BE49-F238E27FC236}">
                <a16:creationId xmlns:a16="http://schemas.microsoft.com/office/drawing/2014/main" id="{AE232F51-C6F9-457D-BDBE-39829C81C524}"/>
              </a:ext>
            </a:extLst>
          </p:cNvPr>
          <p:cNvSpPr txBox="1"/>
          <p:nvPr/>
        </p:nvSpPr>
        <p:spPr>
          <a:xfrm>
            <a:off x="6773215" y="5726587"/>
            <a:ext cx="4873498" cy="230832"/>
          </a:xfrm>
          <a:prstGeom prst="rect">
            <a:avLst/>
          </a:prstGeom>
          <a:noFill/>
        </p:spPr>
        <p:txBody>
          <a:bodyPr wrap="square" rtlCol="0">
            <a:spAutoFit/>
          </a:bodyPr>
          <a:lstStyle/>
          <a:p>
            <a:r>
              <a:rPr lang="en-US" sz="900">
                <a:hlinkClick r:id="rId2" tooltip="https://en.wikipedia.org/wiki/File:Artificial_neural_network.svg"/>
              </a:rPr>
              <a:t>This Photo</a:t>
            </a:r>
            <a:r>
              <a:rPr lang="en-US" sz="900"/>
              <a:t> by Unknown Author is licensed under </a:t>
            </a:r>
            <a:r>
              <a:rPr lang="en-US" sz="900">
                <a:hlinkClick r:id="rId3" tooltip="https://creativecommons.org/licenses/by-sa/3.0/"/>
              </a:rPr>
              <a:t>CC BY-SA</a:t>
            </a:r>
            <a:endParaRPr lang="en-US" sz="900"/>
          </a:p>
        </p:txBody>
      </p:sp>
    </p:spTree>
    <p:extLst>
      <p:ext uri="{BB962C8B-B14F-4D97-AF65-F5344CB8AC3E}">
        <p14:creationId xmlns:p14="http://schemas.microsoft.com/office/powerpoint/2010/main" val="155746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56C7-3732-4258-963E-27DCA37585F1}"/>
              </a:ext>
            </a:extLst>
          </p:cNvPr>
          <p:cNvSpPr>
            <a:spLocks noGrp="1"/>
          </p:cNvSpPr>
          <p:nvPr>
            <p:ph type="title"/>
          </p:nvPr>
        </p:nvSpPr>
        <p:spPr/>
        <p:txBody>
          <a:bodyPr/>
          <a:lstStyle/>
          <a:p>
            <a:r>
              <a:rPr lang="en-US" b="1" dirty="0"/>
              <a:t>Types of Neural Network</a:t>
            </a:r>
          </a:p>
        </p:txBody>
      </p:sp>
      <p:sp>
        <p:nvSpPr>
          <p:cNvPr id="9" name="TextBox 8">
            <a:extLst>
              <a:ext uri="{FF2B5EF4-FFF2-40B4-BE49-F238E27FC236}">
                <a16:creationId xmlns:a16="http://schemas.microsoft.com/office/drawing/2014/main" id="{7DB7FF4A-18BA-4311-9283-C4C539B856BC}"/>
              </a:ext>
            </a:extLst>
          </p:cNvPr>
          <p:cNvSpPr txBox="1"/>
          <p:nvPr/>
        </p:nvSpPr>
        <p:spPr>
          <a:xfrm>
            <a:off x="6675406" y="5726587"/>
            <a:ext cx="4873498" cy="230832"/>
          </a:xfrm>
          <a:prstGeom prst="rect">
            <a:avLst/>
          </a:prstGeom>
          <a:noFill/>
        </p:spPr>
        <p:txBody>
          <a:bodyPr wrap="square" rtlCol="0">
            <a:spAutoFit/>
          </a:bodyPr>
          <a:lstStyle/>
          <a:p>
            <a:r>
              <a:rPr lang="en-US" sz="900">
                <a:hlinkClick r:id="rId2" tooltip="https://en.wikipedia.org/wiki/File:Artificial_neural_network.svg"/>
              </a:rPr>
              <a:t>This Photo</a:t>
            </a:r>
            <a:r>
              <a:rPr lang="en-US" sz="900"/>
              <a:t> by Unknown Author is licensed under </a:t>
            </a:r>
            <a:r>
              <a:rPr lang="en-US" sz="900">
                <a:hlinkClick r:id="rId3" tooltip="https://creativecommons.org/licenses/by-sa/3.0/"/>
              </a:rPr>
              <a:t>CC BY-SA</a:t>
            </a:r>
            <a:endParaRPr lang="en-US" sz="900"/>
          </a:p>
        </p:txBody>
      </p:sp>
      <p:sp>
        <p:nvSpPr>
          <p:cNvPr id="10" name="Content Placeholder 9">
            <a:extLst>
              <a:ext uri="{FF2B5EF4-FFF2-40B4-BE49-F238E27FC236}">
                <a16:creationId xmlns:a16="http://schemas.microsoft.com/office/drawing/2014/main" id="{7761B38C-AB61-4754-8D41-6DD8EC63E14E}"/>
              </a:ext>
            </a:extLst>
          </p:cNvPr>
          <p:cNvSpPr>
            <a:spLocks noGrp="1"/>
          </p:cNvSpPr>
          <p:nvPr>
            <p:ph idx="1"/>
          </p:nvPr>
        </p:nvSpPr>
        <p:spPr>
          <a:xfrm>
            <a:off x="838200" y="1825625"/>
            <a:ext cx="5837206" cy="4351338"/>
          </a:xfrm>
        </p:spPr>
        <p:txBody>
          <a:bodyPr>
            <a:normAutofit/>
          </a:bodyPr>
          <a:lstStyle/>
          <a:p>
            <a:r>
              <a:rPr lang="en-US" dirty="0"/>
              <a:t>To mention a few we have a multi-layered perceptron, convolutional neural network, recurrent neural networks, generative adversarial network, etc.</a:t>
            </a:r>
          </a:p>
        </p:txBody>
      </p:sp>
      <p:pic>
        <p:nvPicPr>
          <p:cNvPr id="11" name="Content Placeholder 7">
            <a:extLst>
              <a:ext uri="{FF2B5EF4-FFF2-40B4-BE49-F238E27FC236}">
                <a16:creationId xmlns:a16="http://schemas.microsoft.com/office/drawing/2014/main" id="{DC69D41B-288E-46F1-96D1-1C70871C42F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a:xfrm>
            <a:off x="6773215" y="1583139"/>
            <a:ext cx="4873498" cy="4143447"/>
          </a:xfrm>
          <a:prstGeom prst="rect">
            <a:avLst/>
          </a:prstGeom>
        </p:spPr>
      </p:pic>
      <p:sp>
        <p:nvSpPr>
          <p:cNvPr id="12" name="TextBox 11">
            <a:extLst>
              <a:ext uri="{FF2B5EF4-FFF2-40B4-BE49-F238E27FC236}">
                <a16:creationId xmlns:a16="http://schemas.microsoft.com/office/drawing/2014/main" id="{AE232F51-C6F9-457D-BDBE-39829C81C524}"/>
              </a:ext>
            </a:extLst>
          </p:cNvPr>
          <p:cNvSpPr txBox="1"/>
          <p:nvPr/>
        </p:nvSpPr>
        <p:spPr>
          <a:xfrm>
            <a:off x="6773215" y="5726587"/>
            <a:ext cx="4873498" cy="230832"/>
          </a:xfrm>
          <a:prstGeom prst="rect">
            <a:avLst/>
          </a:prstGeom>
          <a:noFill/>
        </p:spPr>
        <p:txBody>
          <a:bodyPr wrap="square" rtlCol="0">
            <a:spAutoFit/>
          </a:bodyPr>
          <a:lstStyle/>
          <a:p>
            <a:r>
              <a:rPr lang="en-US" sz="900">
                <a:hlinkClick r:id="rId2" tooltip="https://en.wikipedia.org/wiki/File:Artificial_neural_network.svg"/>
              </a:rPr>
              <a:t>This Photo</a:t>
            </a:r>
            <a:r>
              <a:rPr lang="en-US" sz="900"/>
              <a:t> by Unknown Author is licensed under </a:t>
            </a:r>
            <a:r>
              <a:rPr lang="en-US" sz="900">
                <a:hlinkClick r:id="rId3" tooltip="https://creativecommons.org/licenses/by-sa/3.0/"/>
              </a:rPr>
              <a:t>CC BY-SA</a:t>
            </a:r>
            <a:endParaRPr lang="en-US" sz="900"/>
          </a:p>
        </p:txBody>
      </p:sp>
    </p:spTree>
    <p:extLst>
      <p:ext uri="{BB962C8B-B14F-4D97-AF65-F5344CB8AC3E}">
        <p14:creationId xmlns:p14="http://schemas.microsoft.com/office/powerpoint/2010/main" val="16025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A377-7623-4AD2-8C87-2ED614B4E407}"/>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8EAB15D8-C5C9-4835-88A9-C45CA10E4222}"/>
              </a:ext>
            </a:extLst>
          </p:cNvPr>
          <p:cNvSpPr>
            <a:spLocks noGrp="1"/>
          </p:cNvSpPr>
          <p:nvPr>
            <p:ph idx="1"/>
          </p:nvPr>
        </p:nvSpPr>
        <p:spPr/>
        <p:txBody>
          <a:bodyPr/>
          <a:lstStyle/>
          <a:p>
            <a:pPr marL="0" indent="0">
              <a:buNone/>
            </a:pPr>
            <a:r>
              <a:rPr lang="en-US" dirty="0"/>
              <a:t>In Neural Networks, Activation functions are numerical functions that computes the weights and biases begin fed from an input set of neurons to another set of neurons via </a:t>
            </a:r>
            <a:r>
              <a:rPr lang="en-US" dirty="0" err="1"/>
              <a:t>synapases</a:t>
            </a:r>
            <a:r>
              <a:rPr lang="en-US" dirty="0"/>
              <a:t>. Examples include, sigmoid, tanh, </a:t>
            </a:r>
            <a:r>
              <a:rPr lang="en-US" dirty="0" err="1"/>
              <a:t>relu</a:t>
            </a:r>
            <a:r>
              <a:rPr lang="en-US" dirty="0"/>
              <a:t> etc.</a:t>
            </a:r>
          </a:p>
        </p:txBody>
      </p:sp>
    </p:spTree>
    <p:extLst>
      <p:ext uri="{BB962C8B-B14F-4D97-AF65-F5344CB8AC3E}">
        <p14:creationId xmlns:p14="http://schemas.microsoft.com/office/powerpoint/2010/main" val="3595877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1308</Words>
  <Application>Microsoft Office PowerPoint</Application>
  <PresentationFormat>Widescreen</PresentationFormat>
  <Paragraphs>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The biological implementation of spiking neural network using python</vt:lpstr>
      <vt:lpstr>About Me </vt:lpstr>
      <vt:lpstr>A quick demo</vt:lpstr>
      <vt:lpstr>Neural Network (Definition)</vt:lpstr>
      <vt:lpstr>Artificial Neural Networks</vt:lpstr>
      <vt:lpstr>Biologically Inspired Neural Network</vt:lpstr>
      <vt:lpstr>How Neural Network works</vt:lpstr>
      <vt:lpstr>Types of Neural Network</vt:lpstr>
      <vt:lpstr>Activation Functions</vt:lpstr>
      <vt:lpstr>Examples of Activation functions</vt:lpstr>
      <vt:lpstr>Examples of Activation functions</vt:lpstr>
      <vt:lpstr>Neural Network Examples (CNN)</vt:lpstr>
      <vt:lpstr>What are spiking Neural Networks?</vt:lpstr>
      <vt:lpstr>Why spiking neural networks?</vt:lpstr>
      <vt:lpstr>The Hebbian Rule</vt:lpstr>
      <vt:lpstr>How spiking Neural Network works</vt:lpstr>
      <vt:lpstr>Basic understanding of spikes</vt:lpstr>
      <vt:lpstr>Considering 3 neurons</vt:lpstr>
      <vt:lpstr>More complex connectivity</vt:lpstr>
      <vt:lpstr>Spiking Neural Network – Network mapping</vt:lpstr>
      <vt:lpstr>Spiking Neural Network – Network Mapping</vt:lpstr>
      <vt:lpstr>Spiking Neural Network – Network Mapping</vt:lpstr>
      <vt:lpstr>Spiking Neural Network –Network Mapping</vt:lpstr>
      <vt:lpstr>Spiking Neural Network – Network mapping</vt:lpstr>
      <vt:lpstr>Why you would want to try out SNN</vt:lpstr>
      <vt:lpstr>How to get Started?</vt:lpstr>
      <vt:lpstr>SNN FRAMEWORKS (PYTHON IMPLEMENTATION)</vt:lpstr>
      <vt:lpstr>Links to resources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biological implementation of spiking neural network using python</dc:title>
  <dc:creator>user</dc:creator>
  <cp:lastModifiedBy>user</cp:lastModifiedBy>
  <cp:revision>42</cp:revision>
  <dcterms:created xsi:type="dcterms:W3CDTF">2019-10-25T23:38:19Z</dcterms:created>
  <dcterms:modified xsi:type="dcterms:W3CDTF">2019-11-02T07:40:43Z</dcterms:modified>
</cp:coreProperties>
</file>