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veat"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F24A6-A455-43AC-B80A-228FC84B1CDE}" v="8" dt="2021-07-10T20:26:29.533"/>
    <p1510:client id="{9DF0E682-EF92-4C1F-8F91-3F6F60B470E2}" v="4" dt="2021-07-10T20:33:01.260"/>
  </p1510:revLst>
</p1510:revInfo>
</file>

<file path=ppt/tableStyles.xml><?xml version="1.0" encoding="utf-8"?>
<a:tblStyleLst xmlns:a="http://schemas.openxmlformats.org/drawingml/2006/main" def="{4668D7B8-7AB8-4F70-8553-BE7BE8E5BB2A}">
  <a:tblStyle styleId="{4668D7B8-7AB8-4F70-8553-BE7BE8E5BB2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5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ideo" Target="https://www.youtube.com/embed/liNKdhBdHPc?feature=oembed" TargetMode="External"/><Relationship Id="rId5" Type="http://schemas.openxmlformats.org/officeDocument/2006/relationships/image" Target="../media/image2.jpeg"/><Relationship Id="rId4" Type="http://schemas.openxmlformats.org/officeDocument/2006/relationships/hyperlink" Target="https://drive.google.com/file/d/17JtcBfWA8JGKpBTVzNfs4ZafqkHdkdvN/view"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ideo" Target="https://www.youtube.com/embed/YUlPDZmIjyM?feature=oembed" TargetMode="Externa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5000"/>
              <a:t>Traffic Stops and Racial Bias</a:t>
            </a:r>
            <a:endParaRPr sz="500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Using pattern recognition to demonstrate disparity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3: Comparison to real-world data</a:t>
            </a:r>
            <a:endParaRPr/>
          </a:p>
        </p:txBody>
      </p:sp>
      <p:sp>
        <p:nvSpPr>
          <p:cNvPr id="118" name="Shape 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Using the total count of this population, 212,298,850, calculate the new percentages for each race within the total driving population of the United States.</a:t>
            </a:r>
            <a:endParaRPr/>
          </a:p>
          <a:p>
            <a:pPr marL="0" lvl="0" indent="0">
              <a:spcBef>
                <a:spcPts val="1600"/>
              </a:spcBef>
              <a:spcAft>
                <a:spcPts val="0"/>
              </a:spcAft>
              <a:buNone/>
            </a:pPr>
            <a:endParaRPr/>
          </a:p>
          <a:p>
            <a:pPr marL="0" lvl="0" indent="0" rtl="0">
              <a:lnSpc>
                <a:spcPct val="100000"/>
              </a:lnSpc>
              <a:spcBef>
                <a:spcPts val="1600"/>
              </a:spcBef>
              <a:spcAft>
                <a:spcPts val="0"/>
              </a:spcAft>
              <a:buNone/>
            </a:pPr>
            <a:r>
              <a:rPr lang="en" sz="1300">
                <a:solidFill>
                  <a:schemeClr val="dk1"/>
                </a:solidFill>
              </a:rPr>
              <a:t>   ___________________        ___________________        ___________________        ___________________</a:t>
            </a:r>
            <a:endParaRPr sz="1300">
              <a:solidFill>
                <a:schemeClr val="dk1"/>
              </a:solidFill>
            </a:endParaRPr>
          </a:p>
          <a:p>
            <a:pPr marL="0" lvl="0" indent="0" rtl="0">
              <a:lnSpc>
                <a:spcPct val="100000"/>
              </a:lnSpc>
              <a:spcBef>
                <a:spcPts val="0"/>
              </a:spcBef>
              <a:spcAft>
                <a:spcPts val="0"/>
              </a:spcAft>
              <a:buNone/>
            </a:pPr>
            <a:r>
              <a:rPr lang="en" sz="1300">
                <a:solidFill>
                  <a:schemeClr val="dk1"/>
                </a:solidFill>
              </a:rPr>
              <a:t>            percent White                      percent Black /                   percent Hispanic /                    percent Other</a:t>
            </a:r>
            <a:endParaRPr sz="1300">
              <a:solidFill>
                <a:schemeClr val="dk1"/>
              </a:solidFill>
            </a:endParaRPr>
          </a:p>
          <a:p>
            <a:pPr marL="0" lvl="0" indent="0" rtl="0">
              <a:lnSpc>
                <a:spcPct val="100000"/>
              </a:lnSpc>
              <a:spcBef>
                <a:spcPts val="0"/>
              </a:spcBef>
              <a:spcAft>
                <a:spcPts val="0"/>
              </a:spcAft>
              <a:buNone/>
            </a:pPr>
            <a:r>
              <a:rPr lang="en" sz="1300">
                <a:solidFill>
                  <a:schemeClr val="dk1"/>
                </a:solidFill>
              </a:rPr>
              <a:t>                                                       African American                           Latino   </a:t>
            </a:r>
            <a:endParaRPr sz="1300">
              <a:solidFill>
                <a:schemeClr val="dk1"/>
              </a:solidFill>
            </a:endParaRPr>
          </a:p>
        </p:txBody>
      </p:sp>
      <p:sp>
        <p:nvSpPr>
          <p:cNvPr id="119" name="Shape 119"/>
          <p:cNvSpPr txBox="1"/>
          <p:nvPr/>
        </p:nvSpPr>
        <p:spPr>
          <a:xfrm>
            <a:off x="970375" y="2136025"/>
            <a:ext cx="9633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600">
                <a:latin typeface="Caveat"/>
                <a:ea typeface="Caveat"/>
                <a:cs typeface="Caveat"/>
                <a:sym typeface="Caveat"/>
              </a:rPr>
              <a:t>72%</a:t>
            </a:r>
            <a:endParaRPr sz="3600">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3: Comparison to real-world data</a:t>
            </a:r>
            <a:endParaRPr/>
          </a:p>
        </p:txBody>
      </p:sp>
      <p:sp>
        <p:nvSpPr>
          <p:cNvPr id="125" name="Shape 1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do the real numbers compare to your whole class numbers?</a:t>
            </a:r>
            <a:endParaRPr/>
          </a:p>
          <a:p>
            <a:pPr marL="0" lvl="0" indent="0" rtl="0">
              <a:spcBef>
                <a:spcPts val="1600"/>
              </a:spcBef>
              <a:spcAft>
                <a:spcPts val="1600"/>
              </a:spcAft>
              <a:buNone/>
            </a:pPr>
            <a:r>
              <a:rPr lang="en"/>
              <a:t>Why might there still be a difference?</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4: An introduction to traffic stops</a:t>
            </a:r>
            <a:endParaRPr/>
          </a:p>
        </p:txBody>
      </p:sp>
      <p:sp>
        <p:nvSpPr>
          <p:cNvPr id="131" name="Shape 1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Discussion question: What do you already know about traffic stops?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4: An introduction to traffic stops</a:t>
            </a:r>
            <a:endParaRPr/>
          </a:p>
        </p:txBody>
      </p:sp>
      <p:sp>
        <p:nvSpPr>
          <p:cNvPr id="137" name="Shape 1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will now watch two short videos on traffic stops in the United States.</a:t>
            </a:r>
            <a:endParaRPr/>
          </a:p>
          <a:p>
            <a:pPr marL="0" lvl="0" indent="0" rtl="0">
              <a:spcBef>
                <a:spcPts val="1600"/>
              </a:spcBef>
              <a:spcAft>
                <a:spcPts val="0"/>
              </a:spcAft>
              <a:buNone/>
            </a:pPr>
            <a:r>
              <a:rPr lang="en"/>
              <a:t>These videos contain serious content about a sensitive subject. You are expected to embody our core values of Community and Compassion as we watch and discuss these topics with respect and maturity.</a:t>
            </a:r>
            <a:endParaRPr/>
          </a:p>
          <a:p>
            <a:pPr marL="0" lvl="0" indent="0" rtl="0">
              <a:spcBef>
                <a:spcPts val="1600"/>
              </a:spcBef>
              <a:spcAft>
                <a:spcPts val="1600"/>
              </a:spcAft>
              <a:buNone/>
            </a:pPr>
            <a:r>
              <a:rPr lang="en"/>
              <a:t>Anyone unable to meet this expectation will be asked to leave this classroom immediately.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title="traffic-stop-rights-police-pull-over-arrest-search-warrant.cnn_ios_5500.mp4">
            <a:hlinkClick r:id="rId4"/>
          </p:cNvPr>
          <p:cNvSpPr/>
          <p:nvPr/>
        </p:nvSpPr>
        <p:spPr>
          <a:xfrm>
            <a:off x="0" y="-874925"/>
            <a:ext cx="9144000" cy="6858000"/>
          </a:xfrm>
          <a:prstGeom prst="rect">
            <a:avLst/>
          </a:prstGeom>
          <a:noFill/>
          <a:ln>
            <a:noFill/>
          </a:ln>
        </p:spPr>
      </p:sp>
      <p:pic>
        <p:nvPicPr>
          <p:cNvPr id="3" name="Picture 3">
            <a:hlinkClick r:id="" action="ppaction://media"/>
            <a:extLst>
              <a:ext uri="{FF2B5EF4-FFF2-40B4-BE49-F238E27FC236}">
                <a16:creationId xmlns:a16="http://schemas.microsoft.com/office/drawing/2014/main" id="{93A3F476-3AFE-4951-AE3C-854CC7DFDFCA}"/>
              </a:ext>
            </a:extLst>
          </p:cNvPr>
          <p:cNvPicPr>
            <a:picLocks noRot="1" noChangeAspect="1"/>
          </p:cNvPicPr>
          <p:nvPr>
            <a:videoFile r:link="rId1"/>
          </p:nvPr>
        </p:nvPicPr>
        <p:blipFill>
          <a:blip r:embed="rId5"/>
          <a:stretch>
            <a:fillRect/>
          </a:stretch>
        </p:blipFill>
        <p:spPr>
          <a:xfrm>
            <a:off x="0" y="1014"/>
            <a:ext cx="9144000" cy="51414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2" name="Picture 3">
            <a:hlinkClick r:id="" action="ppaction://media"/>
            <a:extLst>
              <a:ext uri="{FF2B5EF4-FFF2-40B4-BE49-F238E27FC236}">
                <a16:creationId xmlns:a16="http://schemas.microsoft.com/office/drawing/2014/main" id="{A80ECF90-06FD-40FD-8D7C-43543EFF2D4F}"/>
              </a:ext>
            </a:extLst>
          </p:cNvPr>
          <p:cNvPicPr>
            <a:picLocks noRot="1" noChangeAspect="1"/>
          </p:cNvPicPr>
          <p:nvPr>
            <a:videoFile r:link="rId1"/>
          </p:nvPr>
        </p:nvPicPr>
        <p:blipFill>
          <a:blip r:embed="rId4"/>
          <a:stretch>
            <a:fillRect/>
          </a:stretch>
        </p:blipFill>
        <p:spPr>
          <a:xfrm>
            <a:off x="0" y="1014"/>
            <a:ext cx="9152106" cy="5145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4: An introduction to traffic stops</a:t>
            </a:r>
            <a:endParaRPr/>
          </a:p>
        </p:txBody>
      </p:sp>
      <p:sp>
        <p:nvSpPr>
          <p:cNvPr id="153" name="Shape 1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Do you think police officers should be able to search a suspect’s car without first securing a warrant?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5: Analyzing traffic stop data by race</a:t>
            </a:r>
            <a:endParaRPr/>
          </a:p>
        </p:txBody>
      </p:sp>
      <p:sp>
        <p:nvSpPr>
          <p:cNvPr id="159" name="Shape 1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Activity 3, you now know that 72% of the United States driving population identifies as White, while 10% identify as Black / African American, 12% identify as Hispanic / Latino and 6% identify as another race or combination of races.</a:t>
            </a:r>
            <a:endParaRPr/>
          </a:p>
          <a:p>
            <a:pPr marL="0" lvl="0" indent="0">
              <a:spcBef>
                <a:spcPts val="1600"/>
              </a:spcBef>
              <a:spcAft>
                <a:spcPts val="0"/>
              </a:spcAft>
              <a:buNone/>
            </a:pPr>
            <a:r>
              <a:rPr lang="en"/>
              <a:t>If you were to take a large, random sample of drivers that had been subject to a traffic stop in a given year, what percent of those drivers would identify as White </a:t>
            </a:r>
            <a:r>
              <a:rPr lang="en" b="1"/>
              <a:t>if police stopped drivers of all races at equal rates?</a:t>
            </a:r>
            <a:r>
              <a:rPr lang="en"/>
              <a:t> What percent of those drivers would identify as Black / African American?</a:t>
            </a:r>
            <a:endParaRPr/>
          </a:p>
          <a:p>
            <a:pPr marL="0" lvl="0" indent="0" rtl="0">
              <a:spcBef>
                <a:spcPts val="1600"/>
              </a:spcBef>
              <a:spcAft>
                <a:spcPts val="1600"/>
              </a:spcAft>
              <a:buNone/>
            </a:pPr>
            <a:r>
              <a:rPr lang="en"/>
              <a:t>Do you expect that police stop drivers of all races at equal rates?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5: Analyzing traffic stop data by race</a:t>
            </a:r>
            <a:endParaRPr/>
          </a:p>
        </p:txBody>
      </p:sp>
      <p:sp>
        <p:nvSpPr>
          <p:cNvPr id="165" name="Shape 1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rgbClr val="000000"/>
              </a:buClr>
              <a:buSzPts val="1100"/>
              <a:buFont typeface="Arial"/>
              <a:buNone/>
            </a:pPr>
            <a:r>
              <a:rPr lang="en"/>
              <a:t>We will use a tree diagram to visualize the probabilities of drivers identifying as different races being subject to a traffic stop. This tree diagram is simple for now, but we will add to it in Activity 6. The probability data (provided by the United States Department of Justice, based on data collected during 2011) for a driver of each race being stopped within a calendar year is provided in a table.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11700" y="11960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Complete the tree diagram in your packet using the probabilities listed in the table. You can round each result to three decimal places, but be careful with your decimal places and zeroes!</a:t>
            </a:r>
            <a:endParaRPr/>
          </a:p>
        </p:txBody>
      </p:sp>
      <p:graphicFrame>
        <p:nvGraphicFramePr>
          <p:cNvPr id="171" name="Shape 171"/>
          <p:cNvGraphicFramePr/>
          <p:nvPr/>
        </p:nvGraphicFramePr>
        <p:xfrm>
          <a:off x="311700" y="1321800"/>
          <a:ext cx="4781550" cy="1915160"/>
        </p:xfrm>
        <a:graphic>
          <a:graphicData uri="http://schemas.openxmlformats.org/drawingml/2006/table">
            <a:tbl>
              <a:tblPr>
                <a:noFill/>
                <a:tableStyleId>{4668D7B8-7AB8-4F70-8553-BE7BE8E5BB2A}</a:tableStyleId>
              </a:tblPr>
              <a:tblGrid>
                <a:gridCol w="270510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tc>
                <a:tc>
                  <a:txBody>
                    <a:bodyPr/>
                    <a:lstStyle/>
                    <a:p>
                      <a:pPr marL="0" lvl="0" indent="0" rtl="0">
                        <a:spcBef>
                          <a:spcPts val="0"/>
                        </a:spcBef>
                        <a:spcAft>
                          <a:spcPts val="0"/>
                        </a:spcAft>
                        <a:buNone/>
                      </a:pPr>
                      <a:r>
                        <a:rPr lang="en" b="1"/>
                        <a:t>% of drivers with at least one traffic stop</a:t>
                      </a:r>
                      <a:endParaRPr b="1"/>
                    </a:p>
                  </a:txBody>
                  <a:tcPr marL="63500" marR="63500" marT="63500" marB="63500"/>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a:t>White</a:t>
                      </a:r>
                      <a:endParaRPr/>
                    </a:p>
                  </a:txBody>
                  <a:tcPr marL="63500" marR="63500" marT="63500" marB="63500"/>
                </a:tc>
                <a:tc>
                  <a:txBody>
                    <a:bodyPr/>
                    <a:lstStyle/>
                    <a:p>
                      <a:pPr marL="0" lvl="0" indent="0" rtl="0">
                        <a:spcBef>
                          <a:spcPts val="0"/>
                        </a:spcBef>
                        <a:spcAft>
                          <a:spcPts val="0"/>
                        </a:spcAft>
                        <a:buNone/>
                      </a:pPr>
                      <a:r>
                        <a:rPr lang="en"/>
                        <a:t>9.8%</a:t>
                      </a:r>
                      <a:endParaRPr/>
                    </a:p>
                  </a:txBody>
                  <a:tcPr marL="63500" marR="63500" marT="63500" marB="63500"/>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tc>
                <a:tc>
                  <a:txBody>
                    <a:bodyPr/>
                    <a:lstStyle/>
                    <a:p>
                      <a:pPr marL="0" lvl="0" indent="0" rtl="0">
                        <a:spcBef>
                          <a:spcPts val="0"/>
                        </a:spcBef>
                        <a:spcAft>
                          <a:spcPts val="0"/>
                        </a:spcAft>
                        <a:buNone/>
                      </a:pPr>
                      <a:r>
                        <a:rPr lang="en"/>
                        <a:t>12.8%</a:t>
                      </a:r>
                      <a:endParaRPr/>
                    </a:p>
                  </a:txBody>
                  <a:tcPr marL="63500" marR="63500" marT="63500" marB="63500"/>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tc>
                <a:tc>
                  <a:txBody>
                    <a:bodyPr/>
                    <a:lstStyle/>
                    <a:p>
                      <a:pPr marL="0" lvl="0" indent="0" rtl="0">
                        <a:spcBef>
                          <a:spcPts val="0"/>
                        </a:spcBef>
                        <a:spcAft>
                          <a:spcPts val="0"/>
                        </a:spcAft>
                        <a:buNone/>
                      </a:pPr>
                      <a:r>
                        <a:rPr lang="en"/>
                        <a:t>10.4%</a:t>
                      </a:r>
                      <a:endParaRPr/>
                    </a:p>
                  </a:txBody>
                  <a:tcPr marL="63500" marR="63500" marT="63500" marB="63500"/>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a:t>Other</a:t>
                      </a:r>
                      <a:endParaRPr/>
                    </a:p>
                  </a:txBody>
                  <a:tcPr marL="63500" marR="63500" marT="63500" marB="63500"/>
                </a:tc>
                <a:tc>
                  <a:txBody>
                    <a:bodyPr/>
                    <a:lstStyle/>
                    <a:p>
                      <a:pPr marL="0" lvl="0" indent="0" rtl="0">
                        <a:spcBef>
                          <a:spcPts val="0"/>
                        </a:spcBef>
                        <a:spcAft>
                          <a:spcPts val="0"/>
                        </a:spcAft>
                        <a:buNone/>
                      </a:pPr>
                      <a:r>
                        <a:rPr lang="en"/>
                        <a:t>10.5%</a:t>
                      </a:r>
                      <a:endParaRPr/>
                    </a:p>
                  </a:txBody>
                  <a:tcPr marL="63500" marR="63500" marT="63500" marB="63500"/>
                </a:tc>
                <a:extLst>
                  <a:ext uri="{0D108BD9-81ED-4DB2-BD59-A6C34878D82A}">
                    <a16:rowId xmlns:a16="http://schemas.microsoft.com/office/drawing/2014/main" val="10004"/>
                  </a:ext>
                </a:extLst>
              </a:tr>
            </a:tbl>
          </a:graphicData>
        </a:graphic>
      </p:graphicFrame>
      <p:pic>
        <p:nvPicPr>
          <p:cNvPr id="172" name="Shape 172"/>
          <p:cNvPicPr preferRelativeResize="0"/>
          <p:nvPr/>
        </p:nvPicPr>
        <p:blipFill rotWithShape="1">
          <a:blip r:embed="rId3">
            <a:alphaModFix/>
          </a:blip>
          <a:srcRect l="25884" r="22696" b="73682"/>
          <a:stretch/>
        </p:blipFill>
        <p:spPr>
          <a:xfrm>
            <a:off x="4179150" y="2338050"/>
            <a:ext cx="4653149" cy="2503950"/>
          </a:xfrm>
          <a:prstGeom prst="rect">
            <a:avLst/>
          </a:prstGeom>
          <a:noFill/>
          <a:ln>
            <a:noFill/>
          </a:ln>
        </p:spPr>
      </p:pic>
      <p:sp>
        <p:nvSpPr>
          <p:cNvPr id="173" name="Shape 173"/>
          <p:cNvSpPr/>
          <p:nvPr/>
        </p:nvSpPr>
        <p:spPr>
          <a:xfrm>
            <a:off x="2942225" y="1851800"/>
            <a:ext cx="667800" cy="396300"/>
          </a:xfrm>
          <a:prstGeom prst="ellipse">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4" name="Shape 174"/>
          <p:cNvCxnSpPr>
            <a:stCxn id="173" idx="5"/>
          </p:cNvCxnSpPr>
          <p:nvPr/>
        </p:nvCxnSpPr>
        <p:spPr>
          <a:xfrm>
            <a:off x="3512228" y="2190063"/>
            <a:ext cx="3623700" cy="1216200"/>
          </a:xfrm>
          <a:prstGeom prst="straightConnector1">
            <a:avLst/>
          </a:prstGeom>
          <a:noFill/>
          <a:ln w="76200" cap="flat" cmpd="sng">
            <a:solidFill>
              <a:srgbClr val="00FF00"/>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1: Small group random sampling</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are going to use random sampling to understand the color makeup of simple objects in a bag, which represent a </a:t>
            </a:r>
            <a:r>
              <a:rPr lang="en" b="1"/>
              <a:t>population</a:t>
            </a:r>
            <a:r>
              <a:rPr lang="en"/>
              <a:t>. You will create a </a:t>
            </a:r>
            <a:r>
              <a:rPr lang="en" b="1"/>
              <a:t>sample </a:t>
            </a:r>
            <a:r>
              <a:rPr lang="en"/>
              <a:t>by drawing fifty objects from the bag, recording the color of the object you draw each time using tally marks in the table in your packet.</a:t>
            </a:r>
            <a:endParaRPr/>
          </a:p>
          <a:p>
            <a:pPr marL="0" lvl="0" indent="0" rtl="0">
              <a:spcBef>
                <a:spcPts val="1600"/>
              </a:spcBef>
              <a:spcAft>
                <a:spcPts val="1600"/>
              </a:spcAft>
              <a:buClr>
                <a:srgbClr val="000000"/>
              </a:buClr>
              <a:buSzPts val="1100"/>
              <a:buFont typeface="Arial"/>
              <a:buNone/>
            </a:pPr>
            <a:r>
              <a:rPr lang="en" b="1"/>
              <a:t>Driving question</a:t>
            </a:r>
            <a:r>
              <a:rPr lang="en"/>
              <a:t>: What is the color makeup of the population represented by all objects in </a:t>
            </a:r>
            <a:r>
              <a:rPr lang="en" u="sng"/>
              <a:t>this</a:t>
            </a:r>
            <a:r>
              <a:rPr lang="en"/>
              <a:t> bag?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5: Analyzing traffic stop data by race</a:t>
            </a:r>
            <a:endParaRPr/>
          </a:p>
        </p:txBody>
      </p:sp>
      <p:sp>
        <p:nvSpPr>
          <p:cNvPr id="180" name="Shape 1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Explain what the numbers in that tree diagram mean.</a:t>
            </a:r>
            <a:endParaRPr/>
          </a:p>
          <a:p>
            <a:pPr marL="0" lvl="0" indent="0">
              <a:spcBef>
                <a:spcPts val="1600"/>
              </a:spcBef>
              <a:spcAft>
                <a:spcPts val="0"/>
              </a:spcAft>
              <a:buNone/>
            </a:pPr>
            <a:r>
              <a:rPr lang="en"/>
              <a:t>Are drivers of races equally likely to be subject to a traffic stop in a given year?</a:t>
            </a:r>
            <a:endParaRPr/>
          </a:p>
          <a:p>
            <a:pPr marL="0" lvl="0" indent="0" rtl="0">
              <a:spcBef>
                <a:spcPts val="1600"/>
              </a:spcBef>
              <a:spcAft>
                <a:spcPts val="1600"/>
              </a:spcAft>
              <a:buNone/>
            </a:pPr>
            <a:r>
              <a:rPr lang="en"/>
              <a:t>If not, would you characterize the differences as significant?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6: Analyzing traffic search data by race</a:t>
            </a:r>
            <a:endParaRPr/>
          </a:p>
        </p:txBody>
      </p:sp>
      <p:sp>
        <p:nvSpPr>
          <p:cNvPr id="186" name="Shape 1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We are going to expand our tree diagram with search data in addition to our traffic stop data. Follow these steps to complete the new tree diagram:</a:t>
            </a:r>
            <a:endParaRPr/>
          </a:p>
          <a:p>
            <a:pPr marL="457200" lvl="0" indent="-342900" rtl="0">
              <a:spcBef>
                <a:spcPts val="1600"/>
              </a:spcBef>
              <a:spcAft>
                <a:spcPts val="0"/>
              </a:spcAft>
              <a:buSzPts val="1800"/>
              <a:buAutoNum type="arabicPeriod"/>
            </a:pPr>
            <a:r>
              <a:rPr lang="en"/>
              <a:t>Begin by copying your probabilities from the previous tree diagram.</a:t>
            </a:r>
            <a:endParaRPr/>
          </a:p>
          <a:p>
            <a:pPr marL="0" lvl="0" indent="0" rtl="0">
              <a:spcBef>
                <a:spcPts val="0"/>
              </a:spcBef>
              <a:spcAft>
                <a:spcPts val="0"/>
              </a:spcAft>
              <a:buNone/>
            </a:pPr>
            <a:endParaRPr/>
          </a:p>
          <a:p>
            <a:pPr marL="457200" lvl="0" indent="-342900" rtl="0">
              <a:spcBef>
                <a:spcPts val="0"/>
              </a:spcBef>
              <a:spcAft>
                <a:spcPts val="0"/>
              </a:spcAft>
              <a:buSzPts val="1800"/>
              <a:buAutoNum type="arabicPeriod"/>
            </a:pPr>
            <a:r>
              <a:rPr lang="en"/>
              <a:t>Use the table to add the probabilities of a stopped driver being searched.</a:t>
            </a:r>
            <a:endParaRPr/>
          </a:p>
          <a:p>
            <a:pPr marL="0" lvl="0" indent="0">
              <a:spcBef>
                <a:spcPts val="1600"/>
              </a:spcBef>
              <a:spcAft>
                <a:spcPts val="0"/>
              </a:spcAft>
              <a:buClr>
                <a:schemeClr val="dk1"/>
              </a:buClr>
              <a:buSzPts val="1100"/>
              <a:buFont typeface="Arial"/>
              <a:buNone/>
            </a:pPr>
            <a:endParaRPr/>
          </a:p>
          <a:p>
            <a:pPr marL="0" lvl="0" indent="0"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Shape 191"/>
          <p:cNvPicPr preferRelativeResize="0"/>
          <p:nvPr/>
        </p:nvPicPr>
        <p:blipFill rotWithShape="1">
          <a:blip r:embed="rId3">
            <a:alphaModFix/>
          </a:blip>
          <a:srcRect l="3010" r="28735" b="74185"/>
          <a:stretch/>
        </p:blipFill>
        <p:spPr>
          <a:xfrm>
            <a:off x="152400" y="2060725"/>
            <a:ext cx="6587474" cy="3055699"/>
          </a:xfrm>
          <a:prstGeom prst="rect">
            <a:avLst/>
          </a:prstGeom>
          <a:noFill/>
          <a:ln>
            <a:noFill/>
          </a:ln>
        </p:spPr>
      </p:pic>
      <p:graphicFrame>
        <p:nvGraphicFramePr>
          <p:cNvPr id="192" name="Shape 192"/>
          <p:cNvGraphicFramePr/>
          <p:nvPr/>
        </p:nvGraphicFramePr>
        <p:xfrm>
          <a:off x="2032388" y="92225"/>
          <a:ext cx="5079225" cy="1915160"/>
        </p:xfrm>
        <a:graphic>
          <a:graphicData uri="http://schemas.openxmlformats.org/drawingml/2006/table">
            <a:tbl>
              <a:tblPr>
                <a:noFill/>
                <a:tableStyleId>{4668D7B8-7AB8-4F70-8553-BE7BE8E5BB2A}</a:tableStyleId>
              </a:tblPr>
              <a:tblGrid>
                <a:gridCol w="2372900">
                  <a:extLst>
                    <a:ext uri="{9D8B030D-6E8A-4147-A177-3AD203B41FA5}">
                      <a16:colId xmlns:a16="http://schemas.microsoft.com/office/drawing/2014/main" val="20000"/>
                    </a:ext>
                  </a:extLst>
                </a:gridCol>
                <a:gridCol w="2706325">
                  <a:extLst>
                    <a:ext uri="{9D8B030D-6E8A-4147-A177-3AD203B41FA5}">
                      <a16:colId xmlns:a16="http://schemas.microsoft.com/office/drawing/2014/main" val="20001"/>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tc>
                <a:tc>
                  <a:txBody>
                    <a:bodyPr/>
                    <a:lstStyle/>
                    <a:p>
                      <a:pPr marL="0" lvl="0" indent="0" rtl="0">
                        <a:spcBef>
                          <a:spcPts val="0"/>
                        </a:spcBef>
                        <a:spcAft>
                          <a:spcPts val="0"/>
                        </a:spcAft>
                        <a:buNone/>
                      </a:pPr>
                      <a:r>
                        <a:rPr lang="en" b="1"/>
                        <a:t>% of stopped drivers with at least one search</a:t>
                      </a:r>
                      <a:endParaRPr b="1"/>
                    </a:p>
                  </a:txBody>
                  <a:tcPr marL="63500" marR="63500" marT="63500" marB="63500" anchor="ct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a:t>White</a:t>
                      </a:r>
                      <a:endParaRPr/>
                    </a:p>
                  </a:txBody>
                  <a:tcPr marL="63500" marR="63500" marT="63500" marB="63500"/>
                </a:tc>
                <a:tc>
                  <a:txBody>
                    <a:bodyPr/>
                    <a:lstStyle/>
                    <a:p>
                      <a:pPr marL="0" lvl="0" indent="0" rtl="0">
                        <a:spcBef>
                          <a:spcPts val="0"/>
                        </a:spcBef>
                        <a:spcAft>
                          <a:spcPts val="0"/>
                        </a:spcAft>
                        <a:buNone/>
                      </a:pPr>
                      <a:r>
                        <a:rPr lang="en"/>
                        <a:t>2.3%</a:t>
                      </a:r>
                      <a:endParaRPr/>
                    </a:p>
                  </a:txBody>
                  <a:tcPr marL="63500" marR="63500" marT="63500" marB="63500"/>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tc>
                <a:tc>
                  <a:txBody>
                    <a:bodyPr/>
                    <a:lstStyle/>
                    <a:p>
                      <a:pPr marL="0" lvl="0" indent="0" rtl="0">
                        <a:spcBef>
                          <a:spcPts val="0"/>
                        </a:spcBef>
                        <a:spcAft>
                          <a:spcPts val="0"/>
                        </a:spcAft>
                        <a:buNone/>
                      </a:pPr>
                      <a:r>
                        <a:rPr lang="en"/>
                        <a:t>6.3%</a:t>
                      </a:r>
                      <a:endParaRPr/>
                    </a:p>
                  </a:txBody>
                  <a:tcPr marL="63500" marR="63500" marT="63500" marB="63500"/>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tc>
                <a:tc>
                  <a:txBody>
                    <a:bodyPr/>
                    <a:lstStyle/>
                    <a:p>
                      <a:pPr marL="0" lvl="0" indent="0" rtl="0">
                        <a:spcBef>
                          <a:spcPts val="0"/>
                        </a:spcBef>
                        <a:spcAft>
                          <a:spcPts val="0"/>
                        </a:spcAft>
                        <a:buNone/>
                      </a:pPr>
                      <a:r>
                        <a:rPr lang="en"/>
                        <a:t>6.6%</a:t>
                      </a:r>
                      <a:endParaRPr/>
                    </a:p>
                  </a:txBody>
                  <a:tcPr marL="63500" marR="63500" marT="63500" marB="63500"/>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a:t>Other</a:t>
                      </a:r>
                      <a:endParaRPr/>
                    </a:p>
                  </a:txBody>
                  <a:tcPr marL="63500" marR="63500" marT="63500" marB="63500"/>
                </a:tc>
                <a:tc>
                  <a:txBody>
                    <a:bodyPr/>
                    <a:lstStyle/>
                    <a:p>
                      <a:pPr marL="0" lvl="0" indent="0" rtl="0">
                        <a:spcBef>
                          <a:spcPts val="0"/>
                        </a:spcBef>
                        <a:spcAft>
                          <a:spcPts val="0"/>
                        </a:spcAft>
                        <a:buNone/>
                      </a:pPr>
                      <a:r>
                        <a:rPr lang="en"/>
                        <a:t>4.4%</a:t>
                      </a:r>
                      <a:endParaRPr/>
                    </a:p>
                  </a:txBody>
                  <a:tcPr marL="63500" marR="63500" marT="63500" marB="63500"/>
                </a:tc>
                <a:extLst>
                  <a:ext uri="{0D108BD9-81ED-4DB2-BD59-A6C34878D82A}">
                    <a16:rowId xmlns:a16="http://schemas.microsoft.com/office/drawing/2014/main" val="10004"/>
                  </a:ext>
                </a:extLst>
              </a:tr>
            </a:tbl>
          </a:graphicData>
        </a:graphic>
      </p:graphicFrame>
      <p:sp>
        <p:nvSpPr>
          <p:cNvPr id="193" name="Shape 193"/>
          <p:cNvSpPr/>
          <p:nvPr/>
        </p:nvSpPr>
        <p:spPr>
          <a:xfrm>
            <a:off x="4339523" y="613750"/>
            <a:ext cx="626700" cy="396300"/>
          </a:xfrm>
          <a:prstGeom prst="ellipse">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4" name="Shape 194"/>
          <p:cNvCxnSpPr>
            <a:stCxn id="193" idx="5"/>
          </p:cNvCxnSpPr>
          <p:nvPr/>
        </p:nvCxnSpPr>
        <p:spPr>
          <a:xfrm>
            <a:off x="4874445" y="952013"/>
            <a:ext cx="870000" cy="1901100"/>
          </a:xfrm>
          <a:prstGeom prst="straightConnector1">
            <a:avLst/>
          </a:prstGeom>
          <a:noFill/>
          <a:ln w="76200" cap="flat" cmpd="sng">
            <a:solidFill>
              <a:srgbClr val="00FF00"/>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311700" y="1717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startAt="3"/>
            </a:pPr>
            <a:r>
              <a:rPr lang="en"/>
              <a:t>Calculate the outcome of each row by multiplying the probability of a driver being stopped with the probability of a stopped driver being searched to find the probability that a driver will be searched at least once during the year. You can round each result to three decimal places, but be careful with your decimal places and zeroes!</a:t>
            </a: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00" name="Shape 200"/>
          <p:cNvPicPr preferRelativeResize="0"/>
          <p:nvPr/>
        </p:nvPicPr>
        <p:blipFill rotWithShape="1">
          <a:blip r:embed="rId3">
            <a:alphaModFix/>
          </a:blip>
          <a:srcRect l="3006" r="5602" b="74185"/>
          <a:stretch/>
        </p:blipFill>
        <p:spPr>
          <a:xfrm>
            <a:off x="152400" y="2060725"/>
            <a:ext cx="8820149" cy="3055699"/>
          </a:xfrm>
          <a:prstGeom prst="rect">
            <a:avLst/>
          </a:prstGeom>
          <a:noFill/>
          <a:ln>
            <a:noFill/>
          </a:ln>
        </p:spPr>
      </p:pic>
      <p:sp>
        <p:nvSpPr>
          <p:cNvPr id="201" name="Shape 201"/>
          <p:cNvSpPr/>
          <p:nvPr/>
        </p:nvSpPr>
        <p:spPr>
          <a:xfrm>
            <a:off x="8258258" y="2696284"/>
            <a:ext cx="629400" cy="478200"/>
          </a:xfrm>
          <a:prstGeom prst="ellipse">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6: Analyzing traffic search data by race</a:t>
            </a:r>
            <a:endParaRPr/>
          </a:p>
        </p:txBody>
      </p:sp>
      <p:sp>
        <p:nvSpPr>
          <p:cNvPr id="207" name="Shape 2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startAt="4"/>
            </a:pPr>
            <a:r>
              <a:rPr lang="en"/>
              <a:t>Fill in the table after the tree diagram with the probability of a driver of each race experiencing at least one traffic search within a given year.</a:t>
            </a:r>
            <a:endParaRPr/>
          </a:p>
          <a:p>
            <a:pPr marL="0" lvl="0" indent="0" rtl="0">
              <a:spcBef>
                <a:spcPts val="1600"/>
              </a:spcBef>
              <a:spcAft>
                <a:spcPts val="0"/>
              </a:spcAft>
              <a:buNone/>
            </a:pPr>
            <a:endParaRPr/>
          </a:p>
          <a:p>
            <a:pPr marL="0" lvl="0" indent="0" rtl="0">
              <a:spcBef>
                <a:spcPts val="1600"/>
              </a:spcBef>
              <a:spcAft>
                <a:spcPts val="1600"/>
              </a:spcAft>
              <a:buNone/>
            </a:pPr>
            <a:endParaRPr/>
          </a:p>
        </p:txBody>
      </p:sp>
      <p:graphicFrame>
        <p:nvGraphicFramePr>
          <p:cNvPr id="208" name="Shape 208"/>
          <p:cNvGraphicFramePr/>
          <p:nvPr/>
        </p:nvGraphicFramePr>
        <p:xfrm>
          <a:off x="1551413" y="2124550"/>
          <a:ext cx="6041175" cy="2585720"/>
        </p:xfrm>
        <a:graphic>
          <a:graphicData uri="http://schemas.openxmlformats.org/drawingml/2006/table">
            <a:tbl>
              <a:tblPr>
                <a:noFill/>
                <a:tableStyleId>{4668D7B8-7AB8-4F70-8553-BE7BE8E5BB2A}</a:tableStyleId>
              </a:tblPr>
              <a:tblGrid>
                <a:gridCol w="2705100">
                  <a:extLst>
                    <a:ext uri="{9D8B030D-6E8A-4147-A177-3AD203B41FA5}">
                      <a16:colId xmlns:a16="http://schemas.microsoft.com/office/drawing/2014/main" val="20000"/>
                    </a:ext>
                  </a:extLst>
                </a:gridCol>
                <a:gridCol w="3336075">
                  <a:extLst>
                    <a:ext uri="{9D8B030D-6E8A-4147-A177-3AD203B41FA5}">
                      <a16:colId xmlns:a16="http://schemas.microsoft.com/office/drawing/2014/main" val="20001"/>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tc>
                <a:tc>
                  <a:txBody>
                    <a:bodyPr/>
                    <a:lstStyle/>
                    <a:p>
                      <a:pPr marL="0" lvl="0" indent="0" rtl="0">
                        <a:spcBef>
                          <a:spcPts val="0"/>
                        </a:spcBef>
                        <a:spcAft>
                          <a:spcPts val="0"/>
                        </a:spcAft>
                        <a:buNone/>
                      </a:pPr>
                      <a:r>
                        <a:rPr lang="en" b="1"/>
                        <a:t>% of drivers with at least one search</a:t>
                      </a:r>
                      <a:endParaRPr b="1"/>
                    </a:p>
                  </a:txBody>
                  <a:tcPr marL="63500" marR="63500" marT="63500" marB="63500" anchor="ct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a:t>White</a:t>
                      </a:r>
                      <a:endParaRPr/>
                    </a:p>
                  </a:txBody>
                  <a:tcPr marL="63500" marR="63500" marT="63500" marB="63500" anchor="ctr"/>
                </a:tc>
                <a:tc>
                  <a:txBody>
                    <a:bodyPr/>
                    <a:lstStyle/>
                    <a:p>
                      <a:pPr marL="0" lvl="0" indent="0" rtl="0">
                        <a:spcBef>
                          <a:spcPts val="0"/>
                        </a:spcBef>
                        <a:spcAft>
                          <a:spcPts val="0"/>
                        </a:spcAft>
                        <a:buNone/>
                      </a:pPr>
                      <a:r>
                        <a:rPr lang="en" sz="3000">
                          <a:latin typeface="Caveat"/>
                          <a:ea typeface="Caveat"/>
                          <a:cs typeface="Caveat"/>
                          <a:sym typeface="Caveat"/>
                        </a:rPr>
                        <a:t>0.23%</a:t>
                      </a:r>
                      <a:endParaRPr sz="3000">
                        <a:latin typeface="Caveat"/>
                        <a:ea typeface="Caveat"/>
                        <a:cs typeface="Caveat"/>
                        <a:sym typeface="Caveat"/>
                      </a:endParaRPr>
                    </a:p>
                  </a:txBody>
                  <a:tcPr marL="63500" marR="63500" marT="63500" marB="63500" anchor="ct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nchor="ctr"/>
                </a:tc>
                <a:tc>
                  <a:txBody>
                    <a:bodyPr/>
                    <a:lstStyle/>
                    <a:p>
                      <a:pPr marL="0" lvl="0" indent="0" rtl="0">
                        <a:spcBef>
                          <a:spcPts val="0"/>
                        </a:spcBef>
                        <a:spcAft>
                          <a:spcPts val="0"/>
                        </a:spcAft>
                        <a:buNone/>
                      </a:pPr>
                      <a:endParaRPr/>
                    </a:p>
                    <a:p>
                      <a:pPr marL="0" lvl="0" indent="0" rtl="0">
                        <a:spcBef>
                          <a:spcPts val="0"/>
                        </a:spcBef>
                        <a:spcAft>
                          <a:spcPts val="0"/>
                        </a:spcAft>
                        <a:buNone/>
                      </a:pPr>
                      <a:endParaRPr/>
                    </a:p>
                  </a:txBody>
                  <a:tcPr marL="63500" marR="63500" marT="63500" marB="63500" anchor="ct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nchor="ctr"/>
                </a:tc>
                <a:tc>
                  <a:txBody>
                    <a:bodyPr/>
                    <a:lstStyle/>
                    <a:p>
                      <a:pPr marL="0" lvl="0" indent="0" rtl="0">
                        <a:spcBef>
                          <a:spcPts val="0"/>
                        </a:spcBef>
                        <a:spcAft>
                          <a:spcPts val="0"/>
                        </a:spcAft>
                        <a:buNone/>
                      </a:pPr>
                      <a:endParaRPr/>
                    </a:p>
                    <a:p>
                      <a:pPr marL="0" lvl="0" indent="0" rtl="0">
                        <a:spcBef>
                          <a:spcPts val="0"/>
                        </a:spcBef>
                        <a:spcAft>
                          <a:spcPts val="0"/>
                        </a:spcAft>
                        <a:buNone/>
                      </a:pPr>
                      <a:endParaRPr/>
                    </a:p>
                  </a:txBody>
                  <a:tcPr marL="63500" marR="63500" marT="63500" marB="63500" anchor="ct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a:t>Other</a:t>
                      </a:r>
                      <a:endParaRPr/>
                    </a:p>
                  </a:txBody>
                  <a:tcPr marL="63500" marR="63500" marT="63500" marB="63500" anchor="ctr"/>
                </a:tc>
                <a:tc>
                  <a:txBody>
                    <a:bodyPr/>
                    <a:lstStyle/>
                    <a:p>
                      <a:pPr marL="0" lvl="0" indent="0" rtl="0">
                        <a:spcBef>
                          <a:spcPts val="0"/>
                        </a:spcBef>
                        <a:spcAft>
                          <a:spcPts val="0"/>
                        </a:spcAft>
                        <a:buNone/>
                      </a:pPr>
                      <a:endParaRPr/>
                    </a:p>
                    <a:p>
                      <a:pPr marL="0" lvl="0" indent="0" rtl="0">
                        <a:spcBef>
                          <a:spcPts val="0"/>
                        </a:spcBef>
                        <a:spcAft>
                          <a:spcPts val="0"/>
                        </a:spcAft>
                        <a:buNone/>
                      </a:pPr>
                      <a:endParaRPr/>
                    </a:p>
                  </a:txBody>
                  <a:tcPr marL="63500" marR="63500" marT="63500" marB="6350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6: Analyzing traffic search data by race</a:t>
            </a:r>
            <a:endParaRPr/>
          </a:p>
        </p:txBody>
      </p:sp>
      <p:sp>
        <p:nvSpPr>
          <p:cNvPr id="214" name="Shape 2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Explain what the numbers in that table mean.</a:t>
            </a:r>
            <a:endParaRPr/>
          </a:p>
          <a:p>
            <a:pPr marL="0" lvl="0" indent="0" rtl="0">
              <a:spcBef>
                <a:spcPts val="1600"/>
              </a:spcBef>
              <a:spcAft>
                <a:spcPts val="0"/>
              </a:spcAft>
              <a:buNone/>
            </a:pPr>
            <a:r>
              <a:rPr lang="en"/>
              <a:t>Are drivers of races equally likely to be subject to a search at a traffic stop in a given year?</a:t>
            </a:r>
            <a:endParaRPr/>
          </a:p>
          <a:p>
            <a:pPr marL="0" lvl="0" indent="0" rtl="0">
              <a:spcBef>
                <a:spcPts val="1600"/>
              </a:spcBef>
              <a:spcAft>
                <a:spcPts val="0"/>
              </a:spcAft>
              <a:buNone/>
            </a:pPr>
            <a:r>
              <a:rPr lang="en"/>
              <a:t>If not, would you characterize the differences as significant?</a:t>
            </a:r>
            <a:endParaRPr/>
          </a:p>
          <a:p>
            <a:pPr marL="0" lvl="0" indent="0" rtl="0">
              <a:spcBef>
                <a:spcPts val="1600"/>
              </a:spcBef>
              <a:spcAft>
                <a:spcPts val="0"/>
              </a:spcAft>
              <a:buNone/>
            </a:pPr>
            <a:endParaRPr/>
          </a:p>
          <a:p>
            <a:pPr marL="0" lvl="0" indent="0" rtl="0">
              <a:spcBef>
                <a:spcPts val="1600"/>
              </a:spcBef>
              <a:spcAft>
                <a:spcPts val="1600"/>
              </a:spcAft>
              <a:buNone/>
            </a:pPr>
            <a:endParaRPr/>
          </a:p>
        </p:txBody>
      </p:sp>
      <p:graphicFrame>
        <p:nvGraphicFramePr>
          <p:cNvPr id="215" name="Shape 215"/>
          <p:cNvGraphicFramePr/>
          <p:nvPr/>
        </p:nvGraphicFramePr>
        <p:xfrm>
          <a:off x="1551413" y="3259425"/>
          <a:ext cx="6041175" cy="1701800"/>
        </p:xfrm>
        <a:graphic>
          <a:graphicData uri="http://schemas.openxmlformats.org/drawingml/2006/table">
            <a:tbl>
              <a:tblPr>
                <a:noFill/>
                <a:tableStyleId>{4668D7B8-7AB8-4F70-8553-BE7BE8E5BB2A}</a:tableStyleId>
              </a:tblPr>
              <a:tblGrid>
                <a:gridCol w="2705100">
                  <a:extLst>
                    <a:ext uri="{9D8B030D-6E8A-4147-A177-3AD203B41FA5}">
                      <a16:colId xmlns:a16="http://schemas.microsoft.com/office/drawing/2014/main" val="20000"/>
                    </a:ext>
                  </a:extLst>
                </a:gridCol>
                <a:gridCol w="3336075">
                  <a:extLst>
                    <a:ext uri="{9D8B030D-6E8A-4147-A177-3AD203B41FA5}">
                      <a16:colId xmlns:a16="http://schemas.microsoft.com/office/drawing/2014/main" val="20001"/>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tc>
                <a:tc>
                  <a:txBody>
                    <a:bodyPr/>
                    <a:lstStyle/>
                    <a:p>
                      <a:pPr marL="0" lvl="0" indent="0" rtl="0">
                        <a:spcBef>
                          <a:spcPts val="0"/>
                        </a:spcBef>
                        <a:spcAft>
                          <a:spcPts val="0"/>
                        </a:spcAft>
                        <a:buNone/>
                      </a:pPr>
                      <a:r>
                        <a:rPr lang="en" b="1"/>
                        <a:t>% of drivers with at least one search</a:t>
                      </a:r>
                      <a:endParaRPr b="1"/>
                    </a:p>
                  </a:txBody>
                  <a:tcPr marL="63500" marR="63500" marT="63500" marB="63500" anchor="ct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a:t>White</a:t>
                      </a:r>
                      <a:endParaRPr/>
                    </a:p>
                  </a:txBody>
                  <a:tcPr marL="63500" marR="63500" marT="63500" marB="63500" anchor="ctr"/>
                </a:tc>
                <a:tc>
                  <a:txBody>
                    <a:bodyPr/>
                    <a:lstStyle/>
                    <a:p>
                      <a:pPr marL="0" lvl="0" indent="0" rtl="0">
                        <a:spcBef>
                          <a:spcPts val="0"/>
                        </a:spcBef>
                        <a:spcAft>
                          <a:spcPts val="0"/>
                        </a:spcAft>
                        <a:buNone/>
                      </a:pPr>
                      <a:r>
                        <a:rPr lang="en"/>
                        <a:t>0.23%</a:t>
                      </a:r>
                      <a:endParaRPr/>
                    </a:p>
                  </a:txBody>
                  <a:tcPr marL="63500" marR="63500" marT="63500" marB="63500" anchor="ct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nchor="ctr"/>
                </a:tc>
                <a:tc>
                  <a:txBody>
                    <a:bodyPr/>
                    <a:lstStyle/>
                    <a:p>
                      <a:pPr marL="0" lvl="0" indent="0" rtl="0">
                        <a:spcBef>
                          <a:spcPts val="0"/>
                        </a:spcBef>
                        <a:spcAft>
                          <a:spcPts val="0"/>
                        </a:spcAft>
                        <a:buNone/>
                      </a:pPr>
                      <a:r>
                        <a:rPr lang="en"/>
                        <a:t>0.81%</a:t>
                      </a:r>
                      <a:endParaRPr/>
                    </a:p>
                  </a:txBody>
                  <a:tcPr marL="63500" marR="63500" marT="63500" marB="63500" anchor="ct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nchor="ctr"/>
                </a:tc>
                <a:tc>
                  <a:txBody>
                    <a:bodyPr/>
                    <a:lstStyle/>
                    <a:p>
                      <a:pPr marL="0" lvl="0" indent="0" rtl="0">
                        <a:spcBef>
                          <a:spcPts val="0"/>
                        </a:spcBef>
                        <a:spcAft>
                          <a:spcPts val="0"/>
                        </a:spcAft>
                        <a:buNone/>
                      </a:pPr>
                      <a:r>
                        <a:rPr lang="en"/>
                        <a:t>0.68%</a:t>
                      </a:r>
                      <a:endParaRPr/>
                    </a:p>
                  </a:txBody>
                  <a:tcPr marL="63500" marR="63500" marT="63500" marB="63500" anchor="ct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a:t>Other</a:t>
                      </a:r>
                      <a:endParaRPr/>
                    </a:p>
                  </a:txBody>
                  <a:tcPr marL="63500" marR="63500" marT="63500" marB="63500" anchor="ctr"/>
                </a:tc>
                <a:tc>
                  <a:txBody>
                    <a:bodyPr/>
                    <a:lstStyle/>
                    <a:p>
                      <a:pPr marL="0" lvl="0" indent="0" rtl="0">
                        <a:spcBef>
                          <a:spcPts val="0"/>
                        </a:spcBef>
                        <a:spcAft>
                          <a:spcPts val="0"/>
                        </a:spcAft>
                        <a:buNone/>
                      </a:pPr>
                      <a:r>
                        <a:rPr lang="en"/>
                        <a:t>0.46%</a:t>
                      </a:r>
                      <a:endParaRPr/>
                    </a:p>
                  </a:txBody>
                  <a:tcPr marL="63500" marR="63500" marT="63500" marB="6350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7: Comparing percentages</a:t>
            </a:r>
            <a:endParaRPr/>
          </a:p>
        </p:txBody>
      </p:sp>
      <p:sp>
        <p:nvSpPr>
          <p:cNvPr id="221" name="Shape 2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If we multiply the % of drivers of each race with at least one search by the driving population of that race, we can calculate the total number of drivers of that race that can expect to be subject to a search in a given year.</a:t>
            </a:r>
            <a:endParaRPr/>
          </a:p>
          <a:p>
            <a:pPr marL="0" lvl="0" indent="0" rtl="0">
              <a:spcBef>
                <a:spcPts val="1600"/>
              </a:spcBef>
              <a:spcAft>
                <a:spcPts val="0"/>
              </a:spcAft>
              <a:buNone/>
            </a:pPr>
            <a:endParaRPr/>
          </a:p>
          <a:p>
            <a:pPr marL="0" lvl="0" indent="0" rtl="0">
              <a:spcBef>
                <a:spcPts val="1600"/>
              </a:spcBef>
              <a:spcAft>
                <a:spcPts val="1600"/>
              </a:spcAft>
              <a:buNone/>
            </a:pPr>
            <a:endParaRPr/>
          </a:p>
        </p:txBody>
      </p:sp>
      <p:graphicFrame>
        <p:nvGraphicFramePr>
          <p:cNvPr id="222" name="Shape 222"/>
          <p:cNvGraphicFramePr/>
          <p:nvPr/>
        </p:nvGraphicFramePr>
        <p:xfrm>
          <a:off x="424663" y="2351750"/>
          <a:ext cx="8407625" cy="2128520"/>
        </p:xfrm>
        <a:graphic>
          <a:graphicData uri="http://schemas.openxmlformats.org/drawingml/2006/table">
            <a:tbl>
              <a:tblPr>
                <a:noFill/>
                <a:tableStyleId>{4668D7B8-7AB8-4F70-8553-BE7BE8E5BB2A}</a:tableStyleId>
              </a:tblPr>
              <a:tblGrid>
                <a:gridCol w="1788950">
                  <a:extLst>
                    <a:ext uri="{9D8B030D-6E8A-4147-A177-3AD203B41FA5}">
                      <a16:colId xmlns:a16="http://schemas.microsoft.com/office/drawing/2014/main" val="20000"/>
                    </a:ext>
                  </a:extLst>
                </a:gridCol>
                <a:gridCol w="2206225">
                  <a:extLst>
                    <a:ext uri="{9D8B030D-6E8A-4147-A177-3AD203B41FA5}">
                      <a16:colId xmlns:a16="http://schemas.microsoft.com/office/drawing/2014/main" val="20001"/>
                    </a:ext>
                  </a:extLst>
                </a:gridCol>
                <a:gridCol w="2206225">
                  <a:extLst>
                    <a:ext uri="{9D8B030D-6E8A-4147-A177-3AD203B41FA5}">
                      <a16:colId xmlns:a16="http://schemas.microsoft.com/office/drawing/2014/main" val="20002"/>
                    </a:ext>
                  </a:extLst>
                </a:gridCol>
                <a:gridCol w="2206225">
                  <a:extLst>
                    <a:ext uri="{9D8B030D-6E8A-4147-A177-3AD203B41FA5}">
                      <a16:colId xmlns:a16="http://schemas.microsoft.com/office/drawing/2014/main" val="20003"/>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tc>
                <a:tc>
                  <a:txBody>
                    <a:bodyPr/>
                    <a:lstStyle/>
                    <a:p>
                      <a:pPr marL="0" lvl="0" indent="0" rtl="0">
                        <a:spcBef>
                          <a:spcPts val="0"/>
                        </a:spcBef>
                        <a:spcAft>
                          <a:spcPts val="0"/>
                        </a:spcAft>
                        <a:buNone/>
                      </a:pPr>
                      <a:r>
                        <a:rPr lang="en" b="1"/>
                        <a:t>% of drivers with at least one search</a:t>
                      </a:r>
                      <a:endParaRPr b="1"/>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b="1"/>
                        <a:t>Driving population</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b="1"/>
                        <a:t># of drivers that can expect to be searched</a:t>
                      </a:r>
                      <a:endParaRPr b="1"/>
                    </a:p>
                  </a:txBody>
                  <a:tcPr marL="63500" marR="63500" marT="63500" marB="63500" anchor="ctr">
                    <a:lnL w="12700" cap="flat" cmpd="sng">
                      <a:solidFill>
                        <a:srgbClr val="000000"/>
                      </a:solidFill>
                      <a:prstDash val="solid"/>
                      <a:round/>
                      <a:headEnd type="none" w="sm" len="sm"/>
                      <a:tailEnd type="none" w="sm" len="sm"/>
                    </a:lnL>
                  </a:tcPr>
                </a:tc>
                <a:extLst>
                  <a:ext uri="{0D108BD9-81ED-4DB2-BD59-A6C34878D82A}">
                    <a16:rowId xmlns:a16="http://schemas.microsoft.com/office/drawing/2014/main" val="10000"/>
                  </a:ext>
                </a:extLst>
              </a:tr>
              <a:tr h="340350">
                <a:tc>
                  <a:txBody>
                    <a:bodyPr/>
                    <a:lstStyle/>
                    <a:p>
                      <a:pPr marL="0" lvl="0" indent="0" rtl="0">
                        <a:spcBef>
                          <a:spcPts val="0"/>
                        </a:spcBef>
                        <a:spcAft>
                          <a:spcPts val="0"/>
                        </a:spcAft>
                        <a:buNone/>
                      </a:pPr>
                      <a:r>
                        <a:rPr lang="en"/>
                        <a:t>White</a:t>
                      </a:r>
                      <a:endParaRPr/>
                    </a:p>
                  </a:txBody>
                  <a:tcPr marL="63500" marR="63500" marT="63500" marB="63500" anchor="ctr"/>
                </a:tc>
                <a:tc>
                  <a:txBody>
                    <a:bodyPr/>
                    <a:lstStyle/>
                    <a:p>
                      <a:pPr marL="0" lvl="0" indent="0" rtl="0">
                        <a:spcBef>
                          <a:spcPts val="0"/>
                        </a:spcBef>
                        <a:spcAft>
                          <a:spcPts val="0"/>
                        </a:spcAft>
                        <a:buNone/>
                      </a:pPr>
                      <a:r>
                        <a:rPr lang="en"/>
                        <a:t>0.23%</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153,358,921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352,725</a:t>
                      </a:r>
                      <a:endParaRPr/>
                    </a:p>
                  </a:txBody>
                  <a:tcPr marL="63500" marR="63500" marT="63500" marB="63500" anchor="ctr">
                    <a:lnL w="12700" cap="flat" cmpd="sng">
                      <a:solidFill>
                        <a:srgbClr val="000000"/>
                      </a:solidFill>
                      <a:prstDash val="solid"/>
                      <a:round/>
                      <a:headEnd type="none" w="sm" len="sm"/>
                      <a:tailEnd type="none" w="sm" len="sm"/>
                    </a:lnL>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nchor="ctr"/>
                </a:tc>
                <a:tc>
                  <a:txBody>
                    <a:bodyPr/>
                    <a:lstStyle/>
                    <a:p>
                      <a:pPr marL="0" lvl="0" indent="0" rtl="0">
                        <a:spcBef>
                          <a:spcPts val="0"/>
                        </a:spcBef>
                        <a:spcAft>
                          <a:spcPts val="0"/>
                        </a:spcAft>
                        <a:buNone/>
                      </a:pPr>
                      <a:r>
                        <a:rPr lang="en"/>
                        <a:t>0.81%</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21,322,976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172,716</a:t>
                      </a:r>
                      <a:endParaRPr/>
                    </a:p>
                  </a:txBody>
                  <a:tcPr marL="63500" marR="63500" marT="63500" marB="63500" anchor="ctr">
                    <a:lnL w="12700" cap="flat" cmpd="sng">
                      <a:solidFill>
                        <a:srgbClr val="000000"/>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nchor="ctr"/>
                </a:tc>
                <a:tc>
                  <a:txBody>
                    <a:bodyPr/>
                    <a:lstStyle/>
                    <a:p>
                      <a:pPr marL="0" lvl="0" indent="0" rtl="0">
                        <a:spcBef>
                          <a:spcPts val="0"/>
                        </a:spcBef>
                        <a:spcAft>
                          <a:spcPts val="0"/>
                        </a:spcAft>
                        <a:buNone/>
                      </a:pPr>
                      <a:r>
                        <a:rPr lang="en"/>
                        <a:t>0.68%</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25,495,436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173,368</a:t>
                      </a:r>
                      <a:endParaRPr/>
                    </a:p>
                  </a:txBody>
                  <a:tcPr marL="63500" marR="63500" marT="63500" marB="63500" anchor="ctr">
                    <a:lnL w="12700" cap="flat" cmpd="sng">
                      <a:solidFill>
                        <a:srgbClr val="000000"/>
                      </a:solidFill>
                      <a:prstDash val="solid"/>
                      <a:round/>
                      <a:headEnd type="none" w="sm" len="sm"/>
                      <a:tailEnd type="none" w="sm" len="sm"/>
                    </a:lnL>
                  </a:tcPr>
                </a:tc>
                <a:extLst>
                  <a:ext uri="{0D108BD9-81ED-4DB2-BD59-A6C34878D82A}">
                    <a16:rowId xmlns:a16="http://schemas.microsoft.com/office/drawing/2014/main" val="10003"/>
                  </a:ext>
                </a:extLst>
              </a:tr>
              <a:tr h="340350">
                <a:tc>
                  <a:txBody>
                    <a:bodyPr/>
                    <a:lstStyle/>
                    <a:p>
                      <a:pPr marL="0" lvl="0" indent="0" rtl="0">
                        <a:spcBef>
                          <a:spcPts val="0"/>
                        </a:spcBef>
                        <a:spcAft>
                          <a:spcPts val="0"/>
                        </a:spcAft>
                        <a:buNone/>
                      </a:pPr>
                      <a:r>
                        <a:rPr lang="en"/>
                        <a:t>Other</a:t>
                      </a:r>
                      <a:endParaRPr/>
                    </a:p>
                  </a:txBody>
                  <a:tcPr marL="63500" marR="63500" marT="63500" marB="63500" anchor="ctr"/>
                </a:tc>
                <a:tc>
                  <a:txBody>
                    <a:bodyPr/>
                    <a:lstStyle/>
                    <a:p>
                      <a:pPr marL="0" lvl="0" indent="0" rtl="0">
                        <a:spcBef>
                          <a:spcPts val="0"/>
                        </a:spcBef>
                        <a:spcAft>
                          <a:spcPts val="0"/>
                        </a:spcAft>
                        <a:buNone/>
                      </a:pPr>
                      <a:r>
                        <a:rPr lang="en"/>
                        <a:t>0.46%</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12,121,516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55,759</a:t>
                      </a:r>
                      <a:endParaRPr/>
                    </a:p>
                  </a:txBody>
                  <a:tcPr marL="63500" marR="63500" marT="63500" marB="63500" anchor="ctr">
                    <a:lnL w="12700" cap="flat" cmpd="sng">
                      <a:solidFill>
                        <a:srgbClr val="000000"/>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7: Comparing percentages</a:t>
            </a:r>
            <a:endParaRPr/>
          </a:p>
        </p:txBody>
      </p:sp>
      <p:sp>
        <p:nvSpPr>
          <p:cNvPr id="228" name="Shape 228"/>
          <p:cNvSpPr txBox="1">
            <a:spLocks noGrp="1"/>
          </p:cNvSpPr>
          <p:nvPr>
            <p:ph type="body" idx="1"/>
          </p:nvPr>
        </p:nvSpPr>
        <p:spPr>
          <a:xfrm>
            <a:off x="311700" y="1152475"/>
            <a:ext cx="86607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By dividing those numbers of searched drivers (by race) by the total number of searched drivers (754,568), we can calculate the percent of all searched drivers that identify with that race.</a:t>
            </a:r>
            <a:endParaRPr/>
          </a:p>
          <a:p>
            <a:pPr marL="0" lvl="0" indent="0" rtl="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sz="900"/>
          </a:p>
          <a:p>
            <a:pPr marL="0" lvl="0" indent="0" rtl="0">
              <a:spcBef>
                <a:spcPts val="1600"/>
              </a:spcBef>
              <a:spcAft>
                <a:spcPts val="1600"/>
              </a:spcAft>
              <a:buNone/>
            </a:pPr>
            <a:r>
              <a:rPr lang="en"/>
              <a:t>Do the percentages of all searched drivers identifying with each race match your random sampling results from Activity 1? Do you think traffic searches are random?</a:t>
            </a:r>
            <a:endParaRPr/>
          </a:p>
        </p:txBody>
      </p:sp>
      <p:graphicFrame>
        <p:nvGraphicFramePr>
          <p:cNvPr id="229" name="Shape 229"/>
          <p:cNvGraphicFramePr/>
          <p:nvPr/>
        </p:nvGraphicFramePr>
        <p:xfrm>
          <a:off x="424663" y="2282815"/>
          <a:ext cx="8407625" cy="1915160"/>
        </p:xfrm>
        <a:graphic>
          <a:graphicData uri="http://schemas.openxmlformats.org/drawingml/2006/table">
            <a:tbl>
              <a:tblPr>
                <a:noFill/>
                <a:tableStyleId>{4668D7B8-7AB8-4F70-8553-BE7BE8E5BB2A}</a:tableStyleId>
              </a:tblPr>
              <a:tblGrid>
                <a:gridCol w="2268875">
                  <a:extLst>
                    <a:ext uri="{9D8B030D-6E8A-4147-A177-3AD203B41FA5}">
                      <a16:colId xmlns:a16="http://schemas.microsoft.com/office/drawing/2014/main" val="20000"/>
                    </a:ext>
                  </a:extLst>
                </a:gridCol>
                <a:gridCol w="2091475">
                  <a:extLst>
                    <a:ext uri="{9D8B030D-6E8A-4147-A177-3AD203B41FA5}">
                      <a16:colId xmlns:a16="http://schemas.microsoft.com/office/drawing/2014/main" val="20001"/>
                    </a:ext>
                  </a:extLst>
                </a:gridCol>
                <a:gridCol w="1841050">
                  <a:extLst>
                    <a:ext uri="{9D8B030D-6E8A-4147-A177-3AD203B41FA5}">
                      <a16:colId xmlns:a16="http://schemas.microsoft.com/office/drawing/2014/main" val="20002"/>
                    </a:ext>
                  </a:extLst>
                </a:gridCol>
                <a:gridCol w="2206225">
                  <a:extLst>
                    <a:ext uri="{9D8B030D-6E8A-4147-A177-3AD203B41FA5}">
                      <a16:colId xmlns:a16="http://schemas.microsoft.com/office/drawing/2014/main" val="20003"/>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b="1"/>
                        <a:t># of drivers that can expect to be searched</a:t>
                      </a:r>
                      <a:endParaRPr b="1"/>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b="1"/>
                        <a:t>% of all searched drivers</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b="1"/>
                        <a:t>% of all drivers</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0350">
                <a:tc>
                  <a:txBody>
                    <a:bodyPr/>
                    <a:lstStyle/>
                    <a:p>
                      <a:pPr marL="0" lvl="0" indent="0" rtl="0">
                        <a:spcBef>
                          <a:spcPts val="0"/>
                        </a:spcBef>
                        <a:spcAft>
                          <a:spcPts val="0"/>
                        </a:spcAft>
                        <a:buNone/>
                      </a:pPr>
                      <a:r>
                        <a:rPr lang="en"/>
                        <a:t>White</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352,725</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47%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72%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172,716</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23%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173,368</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23%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0350">
                <a:tc>
                  <a:txBody>
                    <a:bodyPr/>
                    <a:lstStyle/>
                    <a:p>
                      <a:pPr marL="0" lvl="0" indent="0" rtl="0">
                        <a:spcBef>
                          <a:spcPts val="0"/>
                        </a:spcBef>
                        <a:spcAft>
                          <a:spcPts val="0"/>
                        </a:spcAft>
                        <a:buNone/>
                      </a:pPr>
                      <a:r>
                        <a:rPr lang="en"/>
                        <a:t>Other</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55,759</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8: Exploring King County Data</a:t>
            </a:r>
            <a:endParaRPr/>
          </a:p>
        </p:txBody>
      </p:sp>
      <p:sp>
        <p:nvSpPr>
          <p:cNvPr id="235" name="Shape 2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 this final activity, you will perform random sampling on real King County traffic search data from January 2009 to March 2016. There were 28,105 traffic searches conducted in King County during this timeframe.</a:t>
            </a:r>
            <a:endParaRPr/>
          </a:p>
          <a:p>
            <a:pPr marL="0" lvl="0" indent="0">
              <a:spcBef>
                <a:spcPts val="1600"/>
              </a:spcBef>
              <a:spcAft>
                <a:spcPts val="0"/>
              </a:spcAft>
              <a:buNone/>
            </a:pPr>
            <a:r>
              <a:rPr lang="en"/>
              <a:t>You will pick random numbers between 2 and 28,105, look at that row in the King County Traffic Search spreadsheet, and record that search based on the reported race of the driver.</a:t>
            </a:r>
            <a:endParaRPr/>
          </a:p>
          <a:p>
            <a:pPr marL="0" lvl="0" indent="0">
              <a:spcBef>
                <a:spcPts val="1600"/>
              </a:spcBef>
              <a:spcAft>
                <a:spcPts val="0"/>
              </a:spcAft>
              <a:buNone/>
            </a:pPr>
            <a:r>
              <a:rPr lang="en"/>
              <a:t>When time is up, calculate the percentage of traffic stops by race by dividing your tallies for each race by the total number of stops you recorded.</a:t>
            </a:r>
            <a:endParaRPr/>
          </a:p>
          <a:p>
            <a:pPr marL="0" lvl="0" indent="0">
              <a:spcBef>
                <a:spcPts val="1600"/>
              </a:spcBef>
              <a:spcAft>
                <a:spcPts val="1600"/>
              </a:spcAft>
              <a:buNone/>
            </a:pPr>
            <a:r>
              <a:rPr lang="en"/>
              <a:t>Data spreadsheet: </a:t>
            </a:r>
            <a:r>
              <a:rPr lang="en" b="1" u="sng">
                <a:solidFill>
                  <a:srgbClr val="4A86E8"/>
                </a:solidFill>
              </a:rPr>
              <a:t>tinyurl.com/kingtraffic</a:t>
            </a:r>
            <a:endParaRPr b="1" u="sng">
              <a:solidFill>
                <a:srgbClr val="4A86E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aphicFrame>
        <p:nvGraphicFramePr>
          <p:cNvPr id="240" name="Shape 240"/>
          <p:cNvGraphicFramePr/>
          <p:nvPr/>
        </p:nvGraphicFramePr>
        <p:xfrm>
          <a:off x="197450" y="1066800"/>
          <a:ext cx="8749100" cy="3966875"/>
        </p:xfrm>
        <a:graphic>
          <a:graphicData uri="http://schemas.openxmlformats.org/drawingml/2006/table">
            <a:tbl>
              <a:tblPr>
                <a:noFill/>
                <a:tableStyleId>{4668D7B8-7AB8-4F70-8553-BE7BE8E5BB2A}</a:tableStyleId>
              </a:tblPr>
              <a:tblGrid>
                <a:gridCol w="1152350">
                  <a:extLst>
                    <a:ext uri="{9D8B030D-6E8A-4147-A177-3AD203B41FA5}">
                      <a16:colId xmlns:a16="http://schemas.microsoft.com/office/drawing/2014/main" val="20000"/>
                    </a:ext>
                  </a:extLst>
                </a:gridCol>
                <a:gridCol w="6431825">
                  <a:extLst>
                    <a:ext uri="{9D8B030D-6E8A-4147-A177-3AD203B41FA5}">
                      <a16:colId xmlns:a16="http://schemas.microsoft.com/office/drawing/2014/main" val="20001"/>
                    </a:ext>
                  </a:extLst>
                </a:gridCol>
                <a:gridCol w="1164925">
                  <a:extLst>
                    <a:ext uri="{9D8B030D-6E8A-4147-A177-3AD203B41FA5}">
                      <a16:colId xmlns:a16="http://schemas.microsoft.com/office/drawing/2014/main" val="20002"/>
                    </a:ext>
                  </a:extLst>
                </a:gridCol>
              </a:tblGrid>
              <a:tr h="793375">
                <a:tc>
                  <a:txBody>
                    <a:bodyPr/>
                    <a:lstStyle/>
                    <a:p>
                      <a:pPr marL="0" lvl="0" indent="0" rtl="0">
                        <a:spcBef>
                          <a:spcPts val="0"/>
                        </a:spcBef>
                        <a:spcAft>
                          <a:spcPts val="0"/>
                        </a:spcAft>
                        <a:buNone/>
                      </a:pPr>
                      <a:r>
                        <a:rPr lang="en" sz="1800"/>
                        <a:t>White</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0"/>
                  </a:ext>
                </a:extLst>
              </a:tr>
              <a:tr h="793375">
                <a:tc>
                  <a:txBody>
                    <a:bodyPr/>
                    <a:lstStyle/>
                    <a:p>
                      <a:pPr marL="0" lvl="0" indent="0" rtl="0">
                        <a:spcBef>
                          <a:spcPts val="0"/>
                        </a:spcBef>
                        <a:spcAft>
                          <a:spcPts val="0"/>
                        </a:spcAft>
                        <a:buNone/>
                      </a:pPr>
                      <a:r>
                        <a:rPr lang="en" sz="1800"/>
                        <a:t>Black</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1"/>
                  </a:ext>
                </a:extLst>
              </a:tr>
              <a:tr h="793375">
                <a:tc>
                  <a:txBody>
                    <a:bodyPr/>
                    <a:lstStyle/>
                    <a:p>
                      <a:pPr marL="0" lvl="0" indent="0" rtl="0">
                        <a:spcBef>
                          <a:spcPts val="0"/>
                        </a:spcBef>
                        <a:spcAft>
                          <a:spcPts val="0"/>
                        </a:spcAft>
                        <a:buNone/>
                      </a:pPr>
                      <a:r>
                        <a:rPr lang="en" sz="1800"/>
                        <a:t>Hispanic</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2"/>
                  </a:ext>
                </a:extLst>
              </a:tr>
              <a:tr h="793375">
                <a:tc>
                  <a:txBody>
                    <a:bodyPr/>
                    <a:lstStyle/>
                    <a:p>
                      <a:pPr marL="0" lvl="0" indent="0" rtl="0">
                        <a:spcBef>
                          <a:spcPts val="0"/>
                        </a:spcBef>
                        <a:spcAft>
                          <a:spcPts val="0"/>
                        </a:spcAft>
                        <a:buNone/>
                      </a:pPr>
                      <a:r>
                        <a:rPr lang="en" sz="1800"/>
                        <a:t>Asian</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3"/>
                  </a:ext>
                </a:extLst>
              </a:tr>
              <a:tr h="793375">
                <a:tc>
                  <a:txBody>
                    <a:bodyPr/>
                    <a:lstStyle/>
                    <a:p>
                      <a:pPr marL="0" lvl="0" indent="0" rtl="0">
                        <a:spcBef>
                          <a:spcPts val="0"/>
                        </a:spcBef>
                        <a:spcAft>
                          <a:spcPts val="0"/>
                        </a:spcAft>
                        <a:buNone/>
                      </a:pPr>
                      <a:r>
                        <a:rPr lang="en" sz="1800"/>
                        <a:t>Other</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4"/>
                  </a:ext>
                </a:extLst>
              </a:tr>
            </a:tbl>
          </a:graphicData>
        </a:graphic>
      </p:graphicFrame>
      <p:pic>
        <p:nvPicPr>
          <p:cNvPr id="241" name="Shape 241"/>
          <p:cNvPicPr preferRelativeResize="0"/>
          <p:nvPr/>
        </p:nvPicPr>
        <p:blipFill>
          <a:blip r:embed="rId3">
            <a:alphaModFix/>
          </a:blip>
          <a:stretch>
            <a:fillRect/>
          </a:stretch>
        </p:blipFill>
        <p:spPr>
          <a:xfrm>
            <a:off x="1304750" y="736075"/>
            <a:ext cx="1612100" cy="1612100"/>
          </a:xfrm>
          <a:prstGeom prst="rect">
            <a:avLst/>
          </a:prstGeom>
          <a:noFill/>
          <a:ln>
            <a:noFill/>
          </a:ln>
        </p:spPr>
      </p:pic>
      <p:pic>
        <p:nvPicPr>
          <p:cNvPr id="242" name="Shape 242"/>
          <p:cNvPicPr preferRelativeResize="0"/>
          <p:nvPr/>
        </p:nvPicPr>
        <p:blipFill rotWithShape="1">
          <a:blip r:embed="rId3">
            <a:alphaModFix/>
          </a:blip>
          <a:srcRect l="42035" t="3712" b="35334"/>
          <a:stretch/>
        </p:blipFill>
        <p:spPr>
          <a:xfrm>
            <a:off x="1429450" y="2408025"/>
            <a:ext cx="934450" cy="982625"/>
          </a:xfrm>
          <a:prstGeom prst="rect">
            <a:avLst/>
          </a:prstGeom>
          <a:noFill/>
          <a:ln>
            <a:noFill/>
          </a:ln>
        </p:spPr>
      </p:pic>
      <p:pic>
        <p:nvPicPr>
          <p:cNvPr id="243" name="Shape 243"/>
          <p:cNvPicPr preferRelativeResize="0"/>
          <p:nvPr/>
        </p:nvPicPr>
        <p:blipFill rotWithShape="1">
          <a:blip r:embed="rId3">
            <a:alphaModFix/>
          </a:blip>
          <a:srcRect l="70763" t="3712" b="35334"/>
          <a:stretch/>
        </p:blipFill>
        <p:spPr>
          <a:xfrm rot="10800000">
            <a:off x="1116950" y="3518500"/>
            <a:ext cx="471325" cy="982625"/>
          </a:xfrm>
          <a:prstGeom prst="rect">
            <a:avLst/>
          </a:prstGeom>
          <a:noFill/>
          <a:ln>
            <a:noFill/>
          </a:ln>
        </p:spPr>
      </p:pic>
      <p:pic>
        <p:nvPicPr>
          <p:cNvPr id="244" name="Shape 244"/>
          <p:cNvPicPr preferRelativeResize="0"/>
          <p:nvPr/>
        </p:nvPicPr>
        <p:blipFill rotWithShape="1">
          <a:blip r:embed="rId3">
            <a:alphaModFix/>
          </a:blip>
          <a:srcRect l="70763" t="3712" b="35334"/>
          <a:stretch/>
        </p:blipFill>
        <p:spPr>
          <a:xfrm rot="10800000">
            <a:off x="1345550" y="3518500"/>
            <a:ext cx="471325" cy="982625"/>
          </a:xfrm>
          <a:prstGeom prst="rect">
            <a:avLst/>
          </a:prstGeom>
          <a:noFill/>
          <a:ln>
            <a:noFill/>
          </a:ln>
        </p:spPr>
      </p:pic>
      <p:pic>
        <p:nvPicPr>
          <p:cNvPr id="245" name="Shape 245"/>
          <p:cNvPicPr preferRelativeResize="0"/>
          <p:nvPr/>
        </p:nvPicPr>
        <p:blipFill rotWithShape="1">
          <a:blip r:embed="rId3">
            <a:alphaModFix/>
          </a:blip>
          <a:srcRect l="70763" t="3712" b="35334"/>
          <a:stretch/>
        </p:blipFill>
        <p:spPr>
          <a:xfrm rot="10800000">
            <a:off x="1193150" y="1860175"/>
            <a:ext cx="445150" cy="982625"/>
          </a:xfrm>
          <a:prstGeom prst="rect">
            <a:avLst/>
          </a:prstGeom>
          <a:noFill/>
          <a:ln>
            <a:noFill/>
          </a:ln>
        </p:spPr>
      </p:pic>
      <p:pic>
        <p:nvPicPr>
          <p:cNvPr id="246" name="Shape 246"/>
          <p:cNvPicPr preferRelativeResize="0"/>
          <p:nvPr/>
        </p:nvPicPr>
        <p:blipFill rotWithShape="1">
          <a:blip r:embed="rId3">
            <a:alphaModFix/>
          </a:blip>
          <a:srcRect l="76675" t="3712" b="35334"/>
          <a:stretch/>
        </p:blipFill>
        <p:spPr>
          <a:xfrm rot="10800000">
            <a:off x="1421750" y="1860175"/>
            <a:ext cx="376025" cy="982625"/>
          </a:xfrm>
          <a:prstGeom prst="rect">
            <a:avLst/>
          </a:prstGeom>
          <a:noFill/>
          <a:ln>
            <a:noFill/>
          </a:ln>
        </p:spPr>
      </p:pic>
      <p:sp>
        <p:nvSpPr>
          <p:cNvPr id="247" name="Shape 2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Activity 8: Exploring King County Data</a:t>
            </a:r>
            <a:endParaRPr/>
          </a:p>
        </p:txBody>
      </p:sp>
      <p:pic>
        <p:nvPicPr>
          <p:cNvPr id="248" name="Shape 248"/>
          <p:cNvPicPr preferRelativeResize="0"/>
          <p:nvPr/>
        </p:nvPicPr>
        <p:blipFill rotWithShape="1">
          <a:blip r:embed="rId3">
            <a:alphaModFix/>
          </a:blip>
          <a:srcRect l="76675" t="3712" b="35334"/>
          <a:stretch/>
        </p:blipFill>
        <p:spPr>
          <a:xfrm rot="10800000">
            <a:off x="1193150" y="4218650"/>
            <a:ext cx="376025" cy="98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Shape 66"/>
          <p:cNvGraphicFramePr/>
          <p:nvPr/>
        </p:nvGraphicFramePr>
        <p:xfrm>
          <a:off x="197450" y="1600200"/>
          <a:ext cx="8749100" cy="3173500"/>
        </p:xfrm>
        <a:graphic>
          <a:graphicData uri="http://schemas.openxmlformats.org/drawingml/2006/table">
            <a:tbl>
              <a:tblPr>
                <a:noFill/>
                <a:tableStyleId>{4668D7B8-7AB8-4F70-8553-BE7BE8E5BB2A}</a:tableStyleId>
              </a:tblPr>
              <a:tblGrid>
                <a:gridCol w="1152350">
                  <a:extLst>
                    <a:ext uri="{9D8B030D-6E8A-4147-A177-3AD203B41FA5}">
                      <a16:colId xmlns:a16="http://schemas.microsoft.com/office/drawing/2014/main" val="20000"/>
                    </a:ext>
                  </a:extLst>
                </a:gridCol>
                <a:gridCol w="6431825">
                  <a:extLst>
                    <a:ext uri="{9D8B030D-6E8A-4147-A177-3AD203B41FA5}">
                      <a16:colId xmlns:a16="http://schemas.microsoft.com/office/drawing/2014/main" val="20001"/>
                    </a:ext>
                  </a:extLst>
                </a:gridCol>
                <a:gridCol w="1164925">
                  <a:extLst>
                    <a:ext uri="{9D8B030D-6E8A-4147-A177-3AD203B41FA5}">
                      <a16:colId xmlns:a16="http://schemas.microsoft.com/office/drawing/2014/main" val="20002"/>
                    </a:ext>
                  </a:extLst>
                </a:gridCol>
              </a:tblGrid>
              <a:tr h="793375">
                <a:tc>
                  <a:txBody>
                    <a:bodyPr/>
                    <a:lstStyle/>
                    <a:p>
                      <a:pPr marL="0" lvl="0" indent="0" rtl="0">
                        <a:spcBef>
                          <a:spcPts val="0"/>
                        </a:spcBef>
                        <a:spcAft>
                          <a:spcPts val="0"/>
                        </a:spcAft>
                        <a:buNone/>
                      </a:pPr>
                      <a:r>
                        <a:rPr lang="en" sz="1800"/>
                        <a:t>Yellow</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0"/>
                  </a:ext>
                </a:extLst>
              </a:tr>
              <a:tr h="793375">
                <a:tc>
                  <a:txBody>
                    <a:bodyPr/>
                    <a:lstStyle/>
                    <a:p>
                      <a:pPr marL="0" lvl="0" indent="0" rtl="0">
                        <a:spcBef>
                          <a:spcPts val="0"/>
                        </a:spcBef>
                        <a:spcAft>
                          <a:spcPts val="0"/>
                        </a:spcAft>
                        <a:buNone/>
                      </a:pPr>
                      <a:r>
                        <a:rPr lang="en" sz="1800"/>
                        <a:t>Green</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1"/>
                  </a:ext>
                </a:extLst>
              </a:tr>
              <a:tr h="793375">
                <a:tc>
                  <a:txBody>
                    <a:bodyPr/>
                    <a:lstStyle/>
                    <a:p>
                      <a:pPr marL="0" lvl="0" indent="0" rtl="0">
                        <a:spcBef>
                          <a:spcPts val="0"/>
                        </a:spcBef>
                        <a:spcAft>
                          <a:spcPts val="0"/>
                        </a:spcAft>
                        <a:buNone/>
                      </a:pPr>
                      <a:r>
                        <a:rPr lang="en" sz="1800"/>
                        <a:t>Red</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2"/>
                  </a:ext>
                </a:extLst>
              </a:tr>
              <a:tr h="793375">
                <a:tc>
                  <a:txBody>
                    <a:bodyPr/>
                    <a:lstStyle/>
                    <a:p>
                      <a:pPr marL="0" lvl="0" indent="0" rtl="0">
                        <a:spcBef>
                          <a:spcPts val="0"/>
                        </a:spcBef>
                        <a:spcAft>
                          <a:spcPts val="0"/>
                        </a:spcAft>
                        <a:buNone/>
                      </a:pPr>
                      <a:r>
                        <a:rPr lang="en" sz="1800"/>
                        <a:t>Blue</a:t>
                      </a:r>
                      <a:endParaRPr sz="1800"/>
                    </a:p>
                  </a:txBody>
                  <a:tcPr marL="63500" marR="63500" marT="63500" marB="63500" anchor="ctr"/>
                </a:tc>
                <a:tc>
                  <a:txBody>
                    <a:bodyPr/>
                    <a:lstStyle/>
                    <a:p>
                      <a:pPr marL="0" lvl="0" indent="0" rtl="0">
                        <a:spcBef>
                          <a:spcPts val="0"/>
                        </a:spcBef>
                        <a:spcAft>
                          <a:spcPts val="0"/>
                        </a:spcAft>
                        <a:buNone/>
                      </a:pPr>
                      <a:endParaRPr sz="1800"/>
                    </a:p>
                  </a:txBody>
                  <a:tcPr marL="63500" marR="63500" marT="63500" marB="63500"/>
                </a:tc>
                <a:tc>
                  <a:txBody>
                    <a:bodyPr/>
                    <a:lstStyle/>
                    <a:p>
                      <a:pPr marL="0" lvl="0" indent="0"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3"/>
                  </a:ext>
                </a:extLst>
              </a:tr>
            </a:tbl>
          </a:graphicData>
        </a:graphic>
      </p:graphicFrame>
      <p:pic>
        <p:nvPicPr>
          <p:cNvPr id="67" name="Shape 67"/>
          <p:cNvPicPr preferRelativeResize="0"/>
          <p:nvPr/>
        </p:nvPicPr>
        <p:blipFill>
          <a:blip r:embed="rId3">
            <a:alphaModFix/>
          </a:blip>
          <a:stretch>
            <a:fillRect/>
          </a:stretch>
        </p:blipFill>
        <p:spPr>
          <a:xfrm>
            <a:off x="1304750" y="1269475"/>
            <a:ext cx="1612100" cy="1612100"/>
          </a:xfrm>
          <a:prstGeom prst="rect">
            <a:avLst/>
          </a:prstGeom>
          <a:noFill/>
          <a:ln>
            <a:noFill/>
          </a:ln>
        </p:spPr>
      </p:pic>
      <p:pic>
        <p:nvPicPr>
          <p:cNvPr id="68" name="Shape 68"/>
          <p:cNvPicPr preferRelativeResize="0"/>
          <p:nvPr/>
        </p:nvPicPr>
        <p:blipFill rotWithShape="1">
          <a:blip r:embed="rId3">
            <a:alphaModFix/>
          </a:blip>
          <a:srcRect l="42035" t="3712" b="35334"/>
          <a:stretch/>
        </p:blipFill>
        <p:spPr>
          <a:xfrm>
            <a:off x="1429450" y="2941425"/>
            <a:ext cx="934450" cy="982625"/>
          </a:xfrm>
          <a:prstGeom prst="rect">
            <a:avLst/>
          </a:prstGeom>
          <a:noFill/>
          <a:ln>
            <a:noFill/>
          </a:ln>
        </p:spPr>
      </p:pic>
      <p:pic>
        <p:nvPicPr>
          <p:cNvPr id="69" name="Shape 69"/>
          <p:cNvPicPr preferRelativeResize="0"/>
          <p:nvPr/>
        </p:nvPicPr>
        <p:blipFill rotWithShape="1">
          <a:blip r:embed="rId3">
            <a:alphaModFix/>
          </a:blip>
          <a:srcRect l="70763" t="3712" b="35334"/>
          <a:stretch/>
        </p:blipFill>
        <p:spPr>
          <a:xfrm rot="10800000">
            <a:off x="1116950" y="4051900"/>
            <a:ext cx="471325" cy="982625"/>
          </a:xfrm>
          <a:prstGeom prst="rect">
            <a:avLst/>
          </a:prstGeom>
          <a:noFill/>
          <a:ln>
            <a:noFill/>
          </a:ln>
        </p:spPr>
      </p:pic>
      <p:pic>
        <p:nvPicPr>
          <p:cNvPr id="70" name="Shape 70"/>
          <p:cNvPicPr preferRelativeResize="0"/>
          <p:nvPr/>
        </p:nvPicPr>
        <p:blipFill rotWithShape="1">
          <a:blip r:embed="rId3">
            <a:alphaModFix/>
          </a:blip>
          <a:srcRect l="70763" t="3712" b="35334"/>
          <a:stretch/>
        </p:blipFill>
        <p:spPr>
          <a:xfrm rot="10800000">
            <a:off x="1345550" y="4051900"/>
            <a:ext cx="471325" cy="982625"/>
          </a:xfrm>
          <a:prstGeom prst="rect">
            <a:avLst/>
          </a:prstGeom>
          <a:noFill/>
          <a:ln>
            <a:noFill/>
          </a:ln>
        </p:spPr>
      </p:pic>
      <p:pic>
        <p:nvPicPr>
          <p:cNvPr id="71" name="Shape 71"/>
          <p:cNvPicPr preferRelativeResize="0"/>
          <p:nvPr/>
        </p:nvPicPr>
        <p:blipFill rotWithShape="1">
          <a:blip r:embed="rId3">
            <a:alphaModFix/>
          </a:blip>
          <a:srcRect l="70763" t="3712" b="35334"/>
          <a:stretch/>
        </p:blipFill>
        <p:spPr>
          <a:xfrm rot="10800000">
            <a:off x="1193150" y="2393575"/>
            <a:ext cx="445150" cy="982625"/>
          </a:xfrm>
          <a:prstGeom prst="rect">
            <a:avLst/>
          </a:prstGeom>
          <a:noFill/>
          <a:ln>
            <a:noFill/>
          </a:ln>
        </p:spPr>
      </p:pic>
      <p:pic>
        <p:nvPicPr>
          <p:cNvPr id="72" name="Shape 72"/>
          <p:cNvPicPr preferRelativeResize="0"/>
          <p:nvPr/>
        </p:nvPicPr>
        <p:blipFill rotWithShape="1">
          <a:blip r:embed="rId3">
            <a:alphaModFix/>
          </a:blip>
          <a:srcRect l="76675" t="3712" b="35334"/>
          <a:stretch/>
        </p:blipFill>
        <p:spPr>
          <a:xfrm rot="10800000">
            <a:off x="1421750" y="2393575"/>
            <a:ext cx="376025" cy="982625"/>
          </a:xfrm>
          <a:prstGeom prst="rect">
            <a:avLst/>
          </a:prstGeom>
          <a:noFill/>
          <a:ln>
            <a:noFill/>
          </a:ln>
        </p:spPr>
      </p:pic>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1: Small group random sampling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311700" y="1152475"/>
            <a:ext cx="8253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are the results you’d get if you counted every row from that spreadsheet. Note that population data below comes from the 2010 census.</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sz="600"/>
          </a:p>
          <a:p>
            <a:pPr marL="0" lvl="0" indent="0">
              <a:spcBef>
                <a:spcPts val="1600"/>
              </a:spcBef>
              <a:spcAft>
                <a:spcPts val="1600"/>
              </a:spcAft>
              <a:buNone/>
            </a:pPr>
            <a:r>
              <a:rPr lang="en"/>
              <a:t>How do the results from King County compare with national results?</a:t>
            </a:r>
            <a:endParaRPr/>
          </a:p>
        </p:txBody>
      </p:sp>
      <p:sp>
        <p:nvSpPr>
          <p:cNvPr id="254" name="Shape 2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Activity 8: Exploring King County Data</a:t>
            </a:r>
            <a:endParaRPr/>
          </a:p>
          <a:p>
            <a:pPr marL="0" lvl="0" indent="0">
              <a:spcBef>
                <a:spcPts val="0"/>
              </a:spcBef>
              <a:spcAft>
                <a:spcPts val="0"/>
              </a:spcAft>
              <a:buNone/>
            </a:pPr>
            <a:endParaRPr/>
          </a:p>
        </p:txBody>
      </p:sp>
      <p:graphicFrame>
        <p:nvGraphicFramePr>
          <p:cNvPr id="255" name="Shape 255"/>
          <p:cNvGraphicFramePr/>
          <p:nvPr/>
        </p:nvGraphicFramePr>
        <p:xfrm>
          <a:off x="424663" y="2054215"/>
          <a:ext cx="6566575" cy="2042160"/>
        </p:xfrm>
        <a:graphic>
          <a:graphicData uri="http://schemas.openxmlformats.org/drawingml/2006/table">
            <a:tbl>
              <a:tblPr>
                <a:noFill/>
                <a:tableStyleId>{4668D7B8-7AB8-4F70-8553-BE7BE8E5BB2A}</a:tableStyleId>
              </a:tblPr>
              <a:tblGrid>
                <a:gridCol w="2268875">
                  <a:extLst>
                    <a:ext uri="{9D8B030D-6E8A-4147-A177-3AD203B41FA5}">
                      <a16:colId xmlns:a16="http://schemas.microsoft.com/office/drawing/2014/main" val="20000"/>
                    </a:ext>
                  </a:extLst>
                </a:gridCol>
                <a:gridCol w="2362725">
                  <a:extLst>
                    <a:ext uri="{9D8B030D-6E8A-4147-A177-3AD203B41FA5}">
                      <a16:colId xmlns:a16="http://schemas.microsoft.com/office/drawing/2014/main" val="20001"/>
                    </a:ext>
                  </a:extLst>
                </a:gridCol>
                <a:gridCol w="1934975">
                  <a:extLst>
                    <a:ext uri="{9D8B030D-6E8A-4147-A177-3AD203B41FA5}">
                      <a16:colId xmlns:a16="http://schemas.microsoft.com/office/drawing/2014/main" val="20002"/>
                    </a:ext>
                  </a:extLst>
                </a:gridCol>
              </a:tblGrid>
              <a:tr h="0">
                <a:tc>
                  <a:txBody>
                    <a:bodyPr/>
                    <a:lstStyle/>
                    <a:p>
                      <a:pPr marL="0" lvl="0" indent="0" rtl="0">
                        <a:spcBef>
                          <a:spcPts val="0"/>
                        </a:spcBef>
                        <a:spcAft>
                          <a:spcPts val="0"/>
                        </a:spcAft>
                        <a:buNone/>
                      </a:pPr>
                      <a:r>
                        <a:rPr lang="en" b="1"/>
                        <a:t>Race</a:t>
                      </a:r>
                      <a:endParaRPr b="1"/>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b="1"/>
                        <a:t>% of all searched drivers</a:t>
                      </a:r>
                      <a:endParaRPr b="1"/>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b="1"/>
                        <a:t>% of all people</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0350">
                <a:tc>
                  <a:txBody>
                    <a:bodyPr/>
                    <a:lstStyle/>
                    <a:p>
                      <a:pPr marL="0" lvl="0" indent="0" rtl="0">
                        <a:spcBef>
                          <a:spcPts val="0"/>
                        </a:spcBef>
                        <a:spcAft>
                          <a:spcPts val="0"/>
                        </a:spcAft>
                        <a:buNone/>
                      </a:pPr>
                      <a:r>
                        <a:rPr lang="en"/>
                        <a:t>White</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57%</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68%</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a:t>Black / African American</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17%</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a:t>Hispanic / Latino</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13%</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9%</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a:t>Asian</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11%</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0350">
                <a:tc>
                  <a:txBody>
                    <a:bodyPr/>
                    <a:lstStyle/>
                    <a:p>
                      <a:pPr marL="0" lvl="0" indent="0" rtl="0">
                        <a:spcBef>
                          <a:spcPts val="0"/>
                        </a:spcBef>
                        <a:spcAft>
                          <a:spcPts val="0"/>
                        </a:spcAft>
                        <a:buNone/>
                      </a:pPr>
                      <a:r>
                        <a:rPr lang="en"/>
                        <a:t>Other</a:t>
                      </a:r>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rtl="0">
                        <a:spcBef>
                          <a:spcPts val="0"/>
                        </a:spcBef>
                        <a:spcAft>
                          <a:spcPts val="0"/>
                        </a:spcAft>
                        <a:buNone/>
                      </a:pPr>
                      <a:r>
                        <a:rPr lang="en"/>
                        <a:t>2%</a:t>
                      </a:r>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Activity 1: Small group random sampling</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Now that you have created your sample, you can estimate the color makeup of the population represented by the objects in the bag. Divide each color’s total by 50 (the number of objects you drew to create your sample) to estimate the percent makeup of each color within the population. For example, if you drew 13 green objects, your percent green would be 13 ÷ 50 = 26%.</a:t>
            </a:r>
            <a:endParaRPr/>
          </a:p>
          <a:p>
            <a:pPr marL="0" lvl="0" indent="0">
              <a:spcBef>
                <a:spcPts val="1600"/>
              </a:spcBef>
              <a:spcAft>
                <a:spcPts val="0"/>
              </a:spcAft>
              <a:buNone/>
            </a:pPr>
            <a:endParaRPr/>
          </a:p>
          <a:p>
            <a:pPr marL="0" lvl="0" indent="0" rtl="0">
              <a:lnSpc>
                <a:spcPct val="100000"/>
              </a:lnSpc>
              <a:spcBef>
                <a:spcPts val="1600"/>
              </a:spcBef>
              <a:spcAft>
                <a:spcPts val="0"/>
              </a:spcAft>
              <a:buNone/>
            </a:pPr>
            <a:r>
              <a:rPr lang="en" sz="1300">
                <a:solidFill>
                  <a:schemeClr val="dk1"/>
                </a:solidFill>
              </a:rPr>
              <a:t>___________________        ___________________        ___________________        ___________________</a:t>
            </a:r>
            <a:endParaRPr sz="1300">
              <a:solidFill>
                <a:schemeClr val="dk1"/>
              </a:solidFill>
            </a:endParaRPr>
          </a:p>
          <a:p>
            <a:pPr marL="0" lvl="0" indent="0" rtl="0">
              <a:lnSpc>
                <a:spcPct val="100000"/>
              </a:lnSpc>
              <a:spcBef>
                <a:spcPts val="0"/>
              </a:spcBef>
              <a:spcAft>
                <a:spcPts val="0"/>
              </a:spcAft>
              <a:buClr>
                <a:schemeClr val="dk1"/>
              </a:buClr>
              <a:buSzPts val="1100"/>
              <a:buFont typeface="Arial"/>
              <a:buNone/>
            </a:pPr>
            <a:r>
              <a:rPr lang="en" sz="1300">
                <a:solidFill>
                  <a:schemeClr val="dk1"/>
                </a:solidFill>
              </a:rPr>
              <a:t>        percent yellow                       percent green                          percent red                           percent blue</a:t>
            </a:r>
            <a:endParaRPr sz="1300">
              <a:solidFill>
                <a:schemeClr val="dk1"/>
              </a:solidFill>
            </a:endParaRPr>
          </a:p>
          <a:p>
            <a:pPr marL="0" lvl="0" indent="0">
              <a:spcBef>
                <a:spcPts val="0"/>
              </a:spcBef>
              <a:spcAft>
                <a:spcPts val="1600"/>
              </a:spcAft>
              <a:buNone/>
            </a:pPr>
            <a:endParaRPr/>
          </a:p>
        </p:txBody>
      </p:sp>
      <p:sp>
        <p:nvSpPr>
          <p:cNvPr id="80" name="Shape 80"/>
          <p:cNvSpPr txBox="1"/>
          <p:nvPr/>
        </p:nvSpPr>
        <p:spPr>
          <a:xfrm>
            <a:off x="2924525" y="3099500"/>
            <a:ext cx="10194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600">
                <a:latin typeface="Caveat"/>
                <a:ea typeface="Caveat"/>
                <a:cs typeface="Caveat"/>
                <a:sym typeface="Caveat"/>
              </a:rPr>
              <a:t>26%</a:t>
            </a:r>
            <a:endParaRPr sz="36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2: Combining small group samples</a:t>
            </a:r>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Given your relatively small sample size, you know that there is probably a significant amount of </a:t>
            </a:r>
            <a:r>
              <a:rPr lang="en" b="1"/>
              <a:t>sampling variability</a:t>
            </a:r>
            <a:r>
              <a:rPr lang="en"/>
              <a:t> within your estimated color makeup for this population. One way to decrease sampling variability is to </a:t>
            </a:r>
            <a:r>
              <a:rPr lang="en" b="1"/>
              <a:t>increase sample size</a:t>
            </a:r>
            <a:r>
              <a:rPr lang="en"/>
              <a:t>. To do this efficiently, you will combine your small group random sampling data with the other groups in your class. The objects in their bags are identical to yours. As a class, complete the table in your packet by filling in the total (out of 50) of each color by each group.</a:t>
            </a:r>
            <a:endParaRPr/>
          </a:p>
          <a:p>
            <a:pPr marL="0" lvl="0" indent="0">
              <a:spcBef>
                <a:spcPts val="1600"/>
              </a:spcBef>
              <a:spcAft>
                <a:spcPts val="0"/>
              </a:spcAft>
              <a:buNone/>
            </a:pPr>
            <a:endParaRPr/>
          </a:p>
          <a:p>
            <a:pPr marL="0" lvl="0" indent="0" rtl="0">
              <a:spcBef>
                <a:spcPts val="1600"/>
              </a:spcBef>
              <a:spcAft>
                <a:spcPts val="1600"/>
              </a:spcAft>
              <a:buClr>
                <a:srgbClr val="000000"/>
              </a:buClr>
              <a:buSzPts val="1100"/>
              <a:buFont typeface="Arial"/>
              <a:buNone/>
            </a:pPr>
            <a:r>
              <a:rPr lang="en" b="1"/>
              <a:t>Driving question</a:t>
            </a:r>
            <a:r>
              <a:rPr lang="en"/>
              <a:t>: What is the color makeup of the population represented by all objects in </a:t>
            </a:r>
            <a:r>
              <a:rPr lang="en" u="sng"/>
              <a:t>all</a:t>
            </a:r>
            <a:r>
              <a:rPr lang="en"/>
              <a:t> bags?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Shape 91"/>
          <p:cNvGraphicFramePr/>
          <p:nvPr/>
        </p:nvGraphicFramePr>
        <p:xfrm>
          <a:off x="152400" y="1547275"/>
          <a:ext cx="8866900" cy="3397200"/>
        </p:xfrm>
        <a:graphic>
          <a:graphicData uri="http://schemas.openxmlformats.org/drawingml/2006/table">
            <a:tbl>
              <a:tblPr>
                <a:noFill/>
                <a:tableStyleId>{4668D7B8-7AB8-4F70-8553-BE7BE8E5BB2A}</a:tableStyleId>
              </a:tblPr>
              <a:tblGrid>
                <a:gridCol w="1266700">
                  <a:extLst>
                    <a:ext uri="{9D8B030D-6E8A-4147-A177-3AD203B41FA5}">
                      <a16:colId xmlns:a16="http://schemas.microsoft.com/office/drawing/2014/main" val="20000"/>
                    </a:ext>
                  </a:extLst>
                </a:gridCol>
                <a:gridCol w="1266700">
                  <a:extLst>
                    <a:ext uri="{9D8B030D-6E8A-4147-A177-3AD203B41FA5}">
                      <a16:colId xmlns:a16="http://schemas.microsoft.com/office/drawing/2014/main" val="20001"/>
                    </a:ext>
                  </a:extLst>
                </a:gridCol>
                <a:gridCol w="1266700">
                  <a:extLst>
                    <a:ext uri="{9D8B030D-6E8A-4147-A177-3AD203B41FA5}">
                      <a16:colId xmlns:a16="http://schemas.microsoft.com/office/drawing/2014/main" val="20002"/>
                    </a:ext>
                  </a:extLst>
                </a:gridCol>
                <a:gridCol w="1266700">
                  <a:extLst>
                    <a:ext uri="{9D8B030D-6E8A-4147-A177-3AD203B41FA5}">
                      <a16:colId xmlns:a16="http://schemas.microsoft.com/office/drawing/2014/main" val="20003"/>
                    </a:ext>
                  </a:extLst>
                </a:gridCol>
                <a:gridCol w="1266700">
                  <a:extLst>
                    <a:ext uri="{9D8B030D-6E8A-4147-A177-3AD203B41FA5}">
                      <a16:colId xmlns:a16="http://schemas.microsoft.com/office/drawing/2014/main" val="20004"/>
                    </a:ext>
                  </a:extLst>
                </a:gridCol>
                <a:gridCol w="1266700">
                  <a:extLst>
                    <a:ext uri="{9D8B030D-6E8A-4147-A177-3AD203B41FA5}">
                      <a16:colId xmlns:a16="http://schemas.microsoft.com/office/drawing/2014/main" val="20005"/>
                    </a:ext>
                  </a:extLst>
                </a:gridCol>
                <a:gridCol w="1266700">
                  <a:extLst>
                    <a:ext uri="{9D8B030D-6E8A-4147-A177-3AD203B41FA5}">
                      <a16:colId xmlns:a16="http://schemas.microsoft.com/office/drawing/2014/main" val="20006"/>
                    </a:ext>
                  </a:extLst>
                </a:gridCol>
              </a:tblGrid>
              <a:tr h="465500">
                <a:tc>
                  <a:txBody>
                    <a:bodyPr/>
                    <a:lstStyle/>
                    <a:p>
                      <a:pPr marL="0" lvl="0" indent="0" rtl="0">
                        <a:spcBef>
                          <a:spcPts val="0"/>
                        </a:spcBef>
                        <a:spcAft>
                          <a:spcPts val="0"/>
                        </a:spcAft>
                        <a:buNone/>
                      </a:pPr>
                      <a:endParaRPr sz="1800"/>
                    </a:p>
                  </a:txBody>
                  <a:tcPr marL="63500" marR="63500" marT="63500" marB="63500"/>
                </a:tc>
                <a:tc>
                  <a:txBody>
                    <a:bodyPr/>
                    <a:lstStyle/>
                    <a:p>
                      <a:pPr marL="0" lvl="0" indent="0" algn="ctr" rtl="0">
                        <a:spcBef>
                          <a:spcPts val="0"/>
                        </a:spcBef>
                        <a:spcAft>
                          <a:spcPts val="0"/>
                        </a:spcAft>
                        <a:buNone/>
                      </a:pPr>
                      <a:r>
                        <a:rPr lang="en" sz="1800"/>
                        <a:t>Group 1</a:t>
                      </a:r>
                      <a:endParaRPr sz="1800"/>
                    </a:p>
                  </a:txBody>
                  <a:tcPr marL="63500" marR="63500" marT="63500" marB="63500"/>
                </a:tc>
                <a:tc>
                  <a:txBody>
                    <a:bodyPr/>
                    <a:lstStyle/>
                    <a:p>
                      <a:pPr marL="0" lvl="0" indent="0" algn="ctr" rtl="0">
                        <a:spcBef>
                          <a:spcPts val="0"/>
                        </a:spcBef>
                        <a:spcAft>
                          <a:spcPts val="0"/>
                        </a:spcAft>
                        <a:buNone/>
                      </a:pPr>
                      <a:r>
                        <a:rPr lang="en" sz="1800"/>
                        <a:t>Group 2</a:t>
                      </a:r>
                      <a:endParaRPr sz="1800"/>
                    </a:p>
                  </a:txBody>
                  <a:tcPr marL="63500" marR="63500" marT="63500" marB="63500"/>
                </a:tc>
                <a:tc>
                  <a:txBody>
                    <a:bodyPr/>
                    <a:lstStyle/>
                    <a:p>
                      <a:pPr marL="0" lvl="0" indent="0" algn="ctr" rtl="0">
                        <a:spcBef>
                          <a:spcPts val="0"/>
                        </a:spcBef>
                        <a:spcAft>
                          <a:spcPts val="0"/>
                        </a:spcAft>
                        <a:buNone/>
                      </a:pPr>
                      <a:r>
                        <a:rPr lang="en" sz="1800"/>
                        <a:t>Group 3</a:t>
                      </a:r>
                      <a:endParaRPr sz="1800"/>
                    </a:p>
                  </a:txBody>
                  <a:tcPr marL="63500" marR="63500" marT="63500" marB="63500"/>
                </a:tc>
                <a:tc>
                  <a:txBody>
                    <a:bodyPr/>
                    <a:lstStyle/>
                    <a:p>
                      <a:pPr marL="0" lvl="0" indent="0" algn="ctr" rtl="0">
                        <a:spcBef>
                          <a:spcPts val="0"/>
                        </a:spcBef>
                        <a:spcAft>
                          <a:spcPts val="0"/>
                        </a:spcAft>
                        <a:buNone/>
                      </a:pPr>
                      <a:r>
                        <a:rPr lang="en" sz="1800"/>
                        <a:t>Group 4</a:t>
                      </a:r>
                      <a:endParaRPr sz="1800"/>
                    </a:p>
                  </a:txBody>
                  <a:tcPr marL="63500" marR="63500" marT="63500" marB="63500"/>
                </a:tc>
                <a:tc>
                  <a:txBody>
                    <a:bodyPr/>
                    <a:lstStyle/>
                    <a:p>
                      <a:pPr marL="0" lvl="0" indent="0" algn="ctr" rtl="0">
                        <a:spcBef>
                          <a:spcPts val="0"/>
                        </a:spcBef>
                        <a:spcAft>
                          <a:spcPts val="0"/>
                        </a:spcAft>
                        <a:buNone/>
                      </a:pPr>
                      <a:r>
                        <a:rPr lang="en" sz="1800"/>
                        <a:t>Group 5</a:t>
                      </a:r>
                      <a:endParaRPr sz="1800"/>
                    </a:p>
                  </a:txBody>
                  <a:tcPr marL="63500" marR="63500" marT="63500" marB="63500"/>
                </a:tc>
                <a:tc>
                  <a:txBody>
                    <a:bodyPr/>
                    <a:lstStyle/>
                    <a:p>
                      <a:pPr marL="0" lvl="0" indent="0" algn="ctr" rtl="0">
                        <a:spcBef>
                          <a:spcPts val="0"/>
                        </a:spcBef>
                        <a:spcAft>
                          <a:spcPts val="0"/>
                        </a:spcAft>
                        <a:buNone/>
                      </a:pPr>
                      <a:r>
                        <a:rPr lang="en" sz="1800"/>
                        <a:t>Total</a:t>
                      </a:r>
                      <a:endParaRPr sz="1800"/>
                    </a:p>
                  </a:txBody>
                  <a:tcPr marL="63500" marR="63500" marT="63500" marB="63500"/>
                </a:tc>
                <a:extLst>
                  <a:ext uri="{0D108BD9-81ED-4DB2-BD59-A6C34878D82A}">
                    <a16:rowId xmlns:a16="http://schemas.microsoft.com/office/drawing/2014/main" val="10000"/>
                  </a:ext>
                </a:extLst>
              </a:tr>
              <a:tr h="732925">
                <a:tc>
                  <a:txBody>
                    <a:bodyPr/>
                    <a:lstStyle/>
                    <a:p>
                      <a:pPr marL="0" lvl="0" indent="0" rtl="0">
                        <a:spcBef>
                          <a:spcPts val="0"/>
                        </a:spcBef>
                        <a:spcAft>
                          <a:spcPts val="0"/>
                        </a:spcAft>
                        <a:buNone/>
                      </a:pPr>
                      <a:r>
                        <a:rPr lang="en" sz="1800"/>
                        <a:t>Blue</a:t>
                      </a:r>
                      <a:endParaRPr sz="1800"/>
                    </a:p>
                  </a:txBody>
                  <a:tcPr marL="63500" marR="63500" marT="63500" marB="63500" anchor="ctr"/>
                </a:tc>
                <a:tc>
                  <a:txBody>
                    <a:bodyPr/>
                    <a:lstStyle/>
                    <a:p>
                      <a:pPr marL="0" lvl="0" indent="0" algn="ctr" rtl="0">
                        <a:spcBef>
                          <a:spcPts val="0"/>
                        </a:spcBef>
                        <a:spcAft>
                          <a:spcPts val="0"/>
                        </a:spcAft>
                        <a:buNone/>
                      </a:pPr>
                      <a:r>
                        <a:rPr lang="en" sz="3600">
                          <a:solidFill>
                            <a:schemeClr val="dk1"/>
                          </a:solidFill>
                          <a:latin typeface="Caveat"/>
                          <a:ea typeface="Caveat"/>
                          <a:cs typeface="Caveat"/>
                          <a:sym typeface="Caveat"/>
                        </a:rPr>
                        <a:t>26</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18</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23</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67</a:t>
                      </a:r>
                      <a:endParaRPr sz="3600">
                        <a:latin typeface="Caveat"/>
                        <a:ea typeface="Caveat"/>
                        <a:cs typeface="Caveat"/>
                        <a:sym typeface="Caveat"/>
                      </a:endParaRPr>
                    </a:p>
                  </a:txBody>
                  <a:tcPr marL="63500" marR="63500" marT="63500" marB="63500"/>
                </a:tc>
                <a:extLst>
                  <a:ext uri="{0D108BD9-81ED-4DB2-BD59-A6C34878D82A}">
                    <a16:rowId xmlns:a16="http://schemas.microsoft.com/office/drawing/2014/main" val="10001"/>
                  </a:ext>
                </a:extLst>
              </a:tr>
              <a:tr h="732925">
                <a:tc>
                  <a:txBody>
                    <a:bodyPr/>
                    <a:lstStyle/>
                    <a:p>
                      <a:pPr marL="0" lvl="0" indent="0" rtl="0">
                        <a:spcBef>
                          <a:spcPts val="0"/>
                        </a:spcBef>
                        <a:spcAft>
                          <a:spcPts val="0"/>
                        </a:spcAft>
                        <a:buNone/>
                      </a:pPr>
                      <a:r>
                        <a:rPr lang="en" sz="1800"/>
                        <a:t>Green</a:t>
                      </a:r>
                      <a:endParaRPr sz="1800"/>
                    </a:p>
                  </a:txBody>
                  <a:tcPr marL="63500" marR="63500" marT="63500" marB="63500" anchor="ctr"/>
                </a:tc>
                <a:tc>
                  <a:txBody>
                    <a:bodyPr/>
                    <a:lstStyle/>
                    <a:p>
                      <a:pPr marL="0" lvl="0" indent="0" algn="ctr" rtl="0">
                        <a:spcBef>
                          <a:spcPts val="0"/>
                        </a:spcBef>
                        <a:spcAft>
                          <a:spcPts val="0"/>
                        </a:spcAft>
                        <a:buNone/>
                      </a:pPr>
                      <a:r>
                        <a:rPr lang="en" sz="3600">
                          <a:latin typeface="Caveat"/>
                          <a:ea typeface="Caveat"/>
                          <a:cs typeface="Caveat"/>
                          <a:sym typeface="Caveat"/>
                        </a:rPr>
                        <a:t>12</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15</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11</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38</a:t>
                      </a:r>
                      <a:endParaRPr sz="3600">
                        <a:latin typeface="Caveat"/>
                        <a:ea typeface="Caveat"/>
                        <a:cs typeface="Caveat"/>
                        <a:sym typeface="Caveat"/>
                      </a:endParaRPr>
                    </a:p>
                  </a:txBody>
                  <a:tcPr marL="63500" marR="63500" marT="63500" marB="63500"/>
                </a:tc>
                <a:extLst>
                  <a:ext uri="{0D108BD9-81ED-4DB2-BD59-A6C34878D82A}">
                    <a16:rowId xmlns:a16="http://schemas.microsoft.com/office/drawing/2014/main" val="10002"/>
                  </a:ext>
                </a:extLst>
              </a:tr>
              <a:tr h="732925">
                <a:tc>
                  <a:txBody>
                    <a:bodyPr/>
                    <a:lstStyle/>
                    <a:p>
                      <a:pPr marL="0" lvl="0" indent="0" rtl="0">
                        <a:spcBef>
                          <a:spcPts val="0"/>
                        </a:spcBef>
                        <a:spcAft>
                          <a:spcPts val="0"/>
                        </a:spcAft>
                        <a:buNone/>
                      </a:pPr>
                      <a:r>
                        <a:rPr lang="en" sz="1800"/>
                        <a:t>Red</a:t>
                      </a:r>
                      <a:endParaRPr sz="1800"/>
                    </a:p>
                  </a:txBody>
                  <a:tcPr marL="63500" marR="63500" marT="63500" marB="63500" anchor="ctr"/>
                </a:tc>
                <a:tc>
                  <a:txBody>
                    <a:bodyPr/>
                    <a:lstStyle/>
                    <a:p>
                      <a:pPr marL="0" lvl="0" indent="0" algn="ctr" rtl="0">
                        <a:spcBef>
                          <a:spcPts val="0"/>
                        </a:spcBef>
                        <a:spcAft>
                          <a:spcPts val="0"/>
                        </a:spcAft>
                        <a:buNone/>
                      </a:pPr>
                      <a:r>
                        <a:rPr lang="en" sz="3600">
                          <a:latin typeface="Caveat"/>
                          <a:ea typeface="Caveat"/>
                          <a:cs typeface="Caveat"/>
                          <a:sym typeface="Caveat"/>
                        </a:rPr>
                        <a:t>6</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13</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8</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27</a:t>
                      </a:r>
                      <a:endParaRPr sz="3600">
                        <a:latin typeface="Caveat"/>
                        <a:ea typeface="Caveat"/>
                        <a:cs typeface="Caveat"/>
                        <a:sym typeface="Caveat"/>
                      </a:endParaRPr>
                    </a:p>
                  </a:txBody>
                  <a:tcPr marL="63500" marR="63500" marT="63500" marB="63500"/>
                </a:tc>
                <a:extLst>
                  <a:ext uri="{0D108BD9-81ED-4DB2-BD59-A6C34878D82A}">
                    <a16:rowId xmlns:a16="http://schemas.microsoft.com/office/drawing/2014/main" val="10003"/>
                  </a:ext>
                </a:extLst>
              </a:tr>
              <a:tr h="732925">
                <a:tc>
                  <a:txBody>
                    <a:bodyPr/>
                    <a:lstStyle/>
                    <a:p>
                      <a:pPr marL="0" lvl="0" indent="0" rtl="0">
                        <a:spcBef>
                          <a:spcPts val="0"/>
                        </a:spcBef>
                        <a:spcAft>
                          <a:spcPts val="0"/>
                        </a:spcAft>
                        <a:buNone/>
                      </a:pPr>
                      <a:r>
                        <a:rPr lang="en" sz="1800"/>
                        <a:t>Purple</a:t>
                      </a:r>
                      <a:endParaRPr sz="1800"/>
                    </a:p>
                  </a:txBody>
                  <a:tcPr marL="63500" marR="63500" marT="63500" marB="63500" anchor="ctr"/>
                </a:tc>
                <a:tc>
                  <a:txBody>
                    <a:bodyPr/>
                    <a:lstStyle/>
                    <a:p>
                      <a:pPr marL="0" lvl="0" indent="0" algn="ctr" rtl="0">
                        <a:spcBef>
                          <a:spcPts val="0"/>
                        </a:spcBef>
                        <a:spcAft>
                          <a:spcPts val="0"/>
                        </a:spcAft>
                        <a:buNone/>
                      </a:pPr>
                      <a:r>
                        <a:rPr lang="en" sz="3600">
                          <a:latin typeface="Caveat"/>
                          <a:ea typeface="Caveat"/>
                          <a:cs typeface="Caveat"/>
                          <a:sym typeface="Caveat"/>
                        </a:rPr>
                        <a:t>6</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4</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8</a:t>
                      </a: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endParaRPr sz="3600">
                        <a:latin typeface="Caveat"/>
                        <a:ea typeface="Caveat"/>
                        <a:cs typeface="Caveat"/>
                        <a:sym typeface="Caveat"/>
                      </a:endParaRPr>
                    </a:p>
                  </a:txBody>
                  <a:tcPr marL="63500" marR="63500" marT="63500" marB="63500"/>
                </a:tc>
                <a:tc>
                  <a:txBody>
                    <a:bodyPr/>
                    <a:lstStyle/>
                    <a:p>
                      <a:pPr marL="0" lvl="0" indent="0" algn="ctr" rtl="0">
                        <a:spcBef>
                          <a:spcPts val="0"/>
                        </a:spcBef>
                        <a:spcAft>
                          <a:spcPts val="0"/>
                        </a:spcAft>
                        <a:buNone/>
                      </a:pPr>
                      <a:r>
                        <a:rPr lang="en" sz="3600">
                          <a:latin typeface="Caveat"/>
                          <a:ea typeface="Caveat"/>
                          <a:cs typeface="Caveat"/>
                          <a:sym typeface="Caveat"/>
                        </a:rPr>
                        <a:t>18</a:t>
                      </a:r>
                      <a:endParaRPr sz="3600">
                        <a:latin typeface="Caveat"/>
                        <a:ea typeface="Caveat"/>
                        <a:cs typeface="Caveat"/>
                        <a:sym typeface="Caveat"/>
                      </a:endParaRPr>
                    </a:p>
                  </a:txBody>
                  <a:tcPr marL="63500" marR="63500" marT="63500" marB="63500"/>
                </a:tc>
                <a:extLst>
                  <a:ext uri="{0D108BD9-81ED-4DB2-BD59-A6C34878D82A}">
                    <a16:rowId xmlns:a16="http://schemas.microsoft.com/office/drawing/2014/main" val="10004"/>
                  </a:ext>
                </a:extLst>
              </a:tr>
            </a:tbl>
          </a:graphicData>
        </a:graphic>
      </p:graphicFrame>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2: Combining small group samples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Activity 2: Combining small group samples</a:t>
            </a:r>
            <a:endParaRPr/>
          </a:p>
        </p:txBody>
      </p:sp>
      <p:sp>
        <p:nvSpPr>
          <p:cNvPr id="98" name="Shape 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With these new totals, you can more accurately estimate the color makeup of the population represented by the objects in all of the bags. Divide each color’s new total by (50 ✕ # of groups)  to estimate the percent makeup of each color within the population. For example, if there are four groups and the total number of red objects was 44, your percent red would be 44 ÷ (50 ✕ 4) = 22%.</a:t>
            </a:r>
            <a:endParaRPr/>
          </a:p>
          <a:p>
            <a:pPr marL="0" lvl="0" indent="0">
              <a:spcBef>
                <a:spcPts val="1600"/>
              </a:spcBef>
              <a:spcAft>
                <a:spcPts val="0"/>
              </a:spcAft>
              <a:buNone/>
            </a:pPr>
            <a:endParaRPr/>
          </a:p>
          <a:p>
            <a:pPr marL="0" lvl="0" indent="0" rtl="0">
              <a:lnSpc>
                <a:spcPct val="100000"/>
              </a:lnSpc>
              <a:spcBef>
                <a:spcPts val="1600"/>
              </a:spcBef>
              <a:spcAft>
                <a:spcPts val="0"/>
              </a:spcAft>
              <a:buNone/>
            </a:pPr>
            <a:r>
              <a:rPr lang="en" sz="1300">
                <a:solidFill>
                  <a:schemeClr val="dk1"/>
                </a:solidFill>
              </a:rPr>
              <a:t>___________________        ___________________        ___________________        ___________________</a:t>
            </a:r>
            <a:endParaRPr sz="1300">
              <a:solidFill>
                <a:schemeClr val="dk1"/>
              </a:solidFill>
            </a:endParaRPr>
          </a:p>
          <a:p>
            <a:pPr marL="0" lvl="0" indent="0" rtl="0">
              <a:lnSpc>
                <a:spcPct val="100000"/>
              </a:lnSpc>
              <a:spcBef>
                <a:spcPts val="0"/>
              </a:spcBef>
              <a:spcAft>
                <a:spcPts val="0"/>
              </a:spcAft>
              <a:buNone/>
            </a:pPr>
            <a:r>
              <a:rPr lang="en" sz="1300">
                <a:solidFill>
                  <a:schemeClr val="dk1"/>
                </a:solidFill>
              </a:rPr>
              <a:t>        percent yellow                       percent green                          percent red                           percent blue</a:t>
            </a:r>
            <a:endParaRPr sz="1300">
              <a:solidFill>
                <a:schemeClr val="dk1"/>
              </a:solidFill>
            </a:endParaRPr>
          </a:p>
          <a:p>
            <a:pPr marL="0" lvl="0" indent="0">
              <a:spcBef>
                <a:spcPts val="0"/>
              </a:spcBef>
              <a:spcAft>
                <a:spcPts val="0"/>
              </a:spcAft>
              <a:buClr>
                <a:schemeClr val="dk1"/>
              </a:buClr>
              <a:buSzPts val="1100"/>
              <a:buFont typeface="Arial"/>
              <a:buNone/>
            </a:pPr>
            <a:endParaRPr sz="1300">
              <a:solidFill>
                <a:schemeClr val="dk1"/>
              </a:solidFill>
            </a:endParaRPr>
          </a:p>
          <a:p>
            <a:pPr marL="0" lvl="0" indent="0">
              <a:spcBef>
                <a:spcPts val="1600"/>
              </a:spcBef>
              <a:spcAft>
                <a:spcPts val="1600"/>
              </a:spcAft>
              <a:buNone/>
            </a:pPr>
            <a:endParaRPr/>
          </a:p>
        </p:txBody>
      </p:sp>
      <p:sp>
        <p:nvSpPr>
          <p:cNvPr id="99" name="Shape 99"/>
          <p:cNvSpPr txBox="1"/>
          <p:nvPr/>
        </p:nvSpPr>
        <p:spPr>
          <a:xfrm>
            <a:off x="5032025" y="3099500"/>
            <a:ext cx="10401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600">
                <a:latin typeface="Caveat"/>
                <a:ea typeface="Caveat"/>
                <a:cs typeface="Caveat"/>
                <a:sym typeface="Caveat"/>
              </a:rPr>
              <a:t>22%</a:t>
            </a:r>
            <a:endParaRPr sz="36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2: Combining small group samples</a:t>
            </a:r>
            <a:endParaRPr/>
          </a:p>
        </p:txBody>
      </p:sp>
      <p:sp>
        <p:nvSpPr>
          <p:cNvPr id="105" name="Shape 1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do these new numbers compare to your small group’s numbers? </a:t>
            </a:r>
            <a:endParaRPr/>
          </a:p>
          <a:p>
            <a:pPr marL="0" lvl="0" indent="0" rtl="0">
              <a:spcBef>
                <a:spcPts val="1600"/>
              </a:spcBef>
              <a:spcAft>
                <a:spcPts val="1600"/>
              </a:spcAft>
              <a:buNone/>
            </a:pPr>
            <a:r>
              <a:rPr lang="en"/>
              <a:t>Do you believe that they are more accurate in representing the true color makeup of the population represented by all objects in these bags?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Activity 3: Comparison to real-world data</a:t>
            </a:r>
            <a:endParaRPr/>
          </a:p>
        </p:txBody>
      </p:sp>
      <p:sp>
        <p:nvSpPr>
          <p:cNvPr id="111" name="Shape 111"/>
          <p:cNvSpPr txBox="1">
            <a:spLocks noGrp="1"/>
          </p:cNvSpPr>
          <p:nvPr>
            <p:ph type="body" idx="1"/>
          </p:nvPr>
        </p:nvSpPr>
        <p:spPr>
          <a:xfrm>
            <a:off x="311700" y="1152475"/>
            <a:ext cx="8520600" cy="1183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The objects and bags you have been working with represent the racial makeup of the United States driving population. The following table shows real data collected by the US Government in 2011, representing the “real” makeup of this population.</a:t>
            </a:r>
            <a:endParaRPr/>
          </a:p>
        </p:txBody>
      </p:sp>
      <p:graphicFrame>
        <p:nvGraphicFramePr>
          <p:cNvPr id="112" name="Shape 112"/>
          <p:cNvGraphicFramePr/>
          <p:nvPr/>
        </p:nvGraphicFramePr>
        <p:xfrm>
          <a:off x="1271463" y="2546925"/>
          <a:ext cx="6601075" cy="1930400"/>
        </p:xfrm>
        <a:graphic>
          <a:graphicData uri="http://schemas.openxmlformats.org/drawingml/2006/table">
            <a:tbl>
              <a:tblPr>
                <a:noFill/>
                <a:tableStyleId>{4668D7B8-7AB8-4F70-8553-BE7BE8E5BB2A}</a:tableStyleId>
              </a:tblPr>
              <a:tblGrid>
                <a:gridCol w="2718250">
                  <a:extLst>
                    <a:ext uri="{9D8B030D-6E8A-4147-A177-3AD203B41FA5}">
                      <a16:colId xmlns:a16="http://schemas.microsoft.com/office/drawing/2014/main" val="20000"/>
                    </a:ext>
                  </a:extLst>
                </a:gridCol>
                <a:gridCol w="2232325">
                  <a:extLst>
                    <a:ext uri="{9D8B030D-6E8A-4147-A177-3AD203B41FA5}">
                      <a16:colId xmlns:a16="http://schemas.microsoft.com/office/drawing/2014/main" val="20001"/>
                    </a:ext>
                  </a:extLst>
                </a:gridCol>
                <a:gridCol w="1650500">
                  <a:extLst>
                    <a:ext uri="{9D8B030D-6E8A-4147-A177-3AD203B41FA5}">
                      <a16:colId xmlns:a16="http://schemas.microsoft.com/office/drawing/2014/main" val="20002"/>
                    </a:ext>
                  </a:extLst>
                </a:gridCol>
              </a:tblGrid>
              <a:tr h="0">
                <a:tc>
                  <a:txBody>
                    <a:bodyPr/>
                    <a:lstStyle/>
                    <a:p>
                      <a:pPr marL="0" lvl="0" indent="0" rtl="0">
                        <a:spcBef>
                          <a:spcPts val="0"/>
                        </a:spcBef>
                        <a:spcAft>
                          <a:spcPts val="0"/>
                        </a:spcAft>
                        <a:buNone/>
                      </a:pPr>
                      <a:r>
                        <a:rPr lang="en" sz="1700" b="1"/>
                        <a:t>Race</a:t>
                      </a:r>
                      <a:endParaRPr sz="1700" b="1"/>
                    </a:p>
                  </a:txBody>
                  <a:tcPr marL="63500" marR="63500" marT="63500" marB="63500"/>
                </a:tc>
                <a:tc>
                  <a:txBody>
                    <a:bodyPr/>
                    <a:lstStyle/>
                    <a:p>
                      <a:pPr marL="0" lvl="0" indent="0" rtl="0">
                        <a:spcBef>
                          <a:spcPts val="0"/>
                        </a:spcBef>
                        <a:spcAft>
                          <a:spcPts val="0"/>
                        </a:spcAft>
                        <a:buNone/>
                      </a:pPr>
                      <a:r>
                        <a:rPr lang="en" sz="1700" b="1"/>
                        <a:t>Driving population</a:t>
                      </a:r>
                      <a:endParaRPr sz="1700" b="1"/>
                    </a:p>
                  </a:txBody>
                  <a:tcPr marL="63500" marR="63500" marT="63500" marB="63500"/>
                </a:tc>
                <a:tc>
                  <a:txBody>
                    <a:bodyPr/>
                    <a:lstStyle/>
                    <a:p>
                      <a:pPr marL="0" lvl="0" indent="0" rtl="0">
                        <a:spcBef>
                          <a:spcPts val="0"/>
                        </a:spcBef>
                        <a:spcAft>
                          <a:spcPts val="0"/>
                        </a:spcAft>
                        <a:buNone/>
                      </a:pPr>
                      <a:r>
                        <a:rPr lang="en" sz="1700" b="1"/>
                        <a:t>Color in bags</a:t>
                      </a:r>
                      <a:endParaRPr sz="1700" b="1"/>
                    </a:p>
                  </a:txBody>
                  <a:tcPr marL="63500" marR="63500" marT="63500" marB="63500"/>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sz="1700"/>
                        <a:t>White</a:t>
                      </a:r>
                      <a:endParaRPr sz="1700"/>
                    </a:p>
                  </a:txBody>
                  <a:tcPr marL="63500" marR="63500" marT="63500" marB="63500"/>
                </a:tc>
                <a:tc>
                  <a:txBody>
                    <a:bodyPr/>
                    <a:lstStyle/>
                    <a:p>
                      <a:pPr marL="0" lvl="0" indent="0" rtl="0">
                        <a:spcBef>
                          <a:spcPts val="0"/>
                        </a:spcBef>
                        <a:spcAft>
                          <a:spcPts val="0"/>
                        </a:spcAft>
                        <a:buNone/>
                      </a:pPr>
                      <a:r>
                        <a:rPr lang="en" sz="1700"/>
                        <a:t>153,358,921</a:t>
                      </a:r>
                      <a:endParaRPr sz="1700"/>
                    </a:p>
                  </a:txBody>
                  <a:tcPr marL="63500" marR="63500" marT="63500" marB="63500"/>
                </a:tc>
                <a:tc>
                  <a:txBody>
                    <a:bodyPr/>
                    <a:lstStyle/>
                    <a:p>
                      <a:pPr marL="0" lvl="0" indent="0" rtl="0">
                        <a:spcBef>
                          <a:spcPts val="0"/>
                        </a:spcBef>
                        <a:spcAft>
                          <a:spcPts val="0"/>
                        </a:spcAft>
                        <a:buNone/>
                      </a:pPr>
                      <a:r>
                        <a:rPr lang="en" sz="1700"/>
                        <a:t>Yellow</a:t>
                      </a:r>
                      <a:endParaRPr sz="1700"/>
                    </a:p>
                  </a:txBody>
                  <a:tcPr marL="63500" marR="63500" marT="63500" marB="63500" anchor="ct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sz="1700"/>
                        <a:t>Black / African American</a:t>
                      </a:r>
                      <a:endParaRPr sz="1700"/>
                    </a:p>
                  </a:txBody>
                  <a:tcPr marL="63500" marR="63500" marT="63500" marB="63500"/>
                </a:tc>
                <a:tc>
                  <a:txBody>
                    <a:bodyPr/>
                    <a:lstStyle/>
                    <a:p>
                      <a:pPr marL="0" lvl="0" indent="0" rtl="0">
                        <a:spcBef>
                          <a:spcPts val="0"/>
                        </a:spcBef>
                        <a:spcAft>
                          <a:spcPts val="0"/>
                        </a:spcAft>
                        <a:buNone/>
                      </a:pPr>
                      <a:r>
                        <a:rPr lang="en" sz="1700"/>
                        <a:t>21,322,976</a:t>
                      </a:r>
                      <a:endParaRPr sz="1700"/>
                    </a:p>
                  </a:txBody>
                  <a:tcPr marL="63500" marR="63500" marT="63500" marB="63500"/>
                </a:tc>
                <a:tc>
                  <a:txBody>
                    <a:bodyPr/>
                    <a:lstStyle/>
                    <a:p>
                      <a:pPr marL="0" lvl="0" indent="0" rtl="0">
                        <a:spcBef>
                          <a:spcPts val="0"/>
                        </a:spcBef>
                        <a:spcAft>
                          <a:spcPts val="0"/>
                        </a:spcAft>
                        <a:buNone/>
                      </a:pPr>
                      <a:r>
                        <a:rPr lang="en" sz="1700"/>
                        <a:t>Green</a:t>
                      </a:r>
                      <a:endParaRPr sz="1700"/>
                    </a:p>
                  </a:txBody>
                  <a:tcPr marL="63500" marR="63500" marT="63500" marB="63500" anchor="ct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sz="1700"/>
                        <a:t>Hispanic / Latino</a:t>
                      </a:r>
                      <a:endParaRPr sz="1700"/>
                    </a:p>
                  </a:txBody>
                  <a:tcPr marL="63500" marR="63500" marT="63500" marB="63500"/>
                </a:tc>
                <a:tc>
                  <a:txBody>
                    <a:bodyPr/>
                    <a:lstStyle/>
                    <a:p>
                      <a:pPr marL="0" lvl="0" indent="0" rtl="0">
                        <a:spcBef>
                          <a:spcPts val="0"/>
                        </a:spcBef>
                        <a:spcAft>
                          <a:spcPts val="0"/>
                        </a:spcAft>
                        <a:buNone/>
                      </a:pPr>
                      <a:r>
                        <a:rPr lang="en" sz="1700"/>
                        <a:t>25,495,436</a:t>
                      </a:r>
                      <a:endParaRPr sz="1700"/>
                    </a:p>
                  </a:txBody>
                  <a:tcPr marL="63500" marR="63500" marT="63500" marB="63500"/>
                </a:tc>
                <a:tc>
                  <a:txBody>
                    <a:bodyPr/>
                    <a:lstStyle/>
                    <a:p>
                      <a:pPr marL="0" lvl="0" indent="0" rtl="0">
                        <a:spcBef>
                          <a:spcPts val="0"/>
                        </a:spcBef>
                        <a:spcAft>
                          <a:spcPts val="0"/>
                        </a:spcAft>
                        <a:buNone/>
                      </a:pPr>
                      <a:r>
                        <a:rPr lang="en" sz="1700"/>
                        <a:t>Red</a:t>
                      </a:r>
                      <a:endParaRPr sz="1700"/>
                    </a:p>
                  </a:txBody>
                  <a:tcPr marL="63500" marR="63500" marT="63500" marB="63500" anchor="ct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sz="1700"/>
                        <a:t>Other</a:t>
                      </a:r>
                      <a:endParaRPr sz="1700"/>
                    </a:p>
                  </a:txBody>
                  <a:tcPr marL="63500" marR="63500" marT="63500" marB="63500"/>
                </a:tc>
                <a:tc>
                  <a:txBody>
                    <a:bodyPr/>
                    <a:lstStyle/>
                    <a:p>
                      <a:pPr marL="0" lvl="0" indent="0" rtl="0">
                        <a:spcBef>
                          <a:spcPts val="0"/>
                        </a:spcBef>
                        <a:spcAft>
                          <a:spcPts val="0"/>
                        </a:spcAft>
                        <a:buNone/>
                      </a:pPr>
                      <a:r>
                        <a:rPr lang="en" sz="1700"/>
                        <a:t>12,121,516</a:t>
                      </a:r>
                      <a:endParaRPr sz="1700"/>
                    </a:p>
                  </a:txBody>
                  <a:tcPr marL="63500" marR="63500" marT="63500" marB="63500"/>
                </a:tc>
                <a:tc>
                  <a:txBody>
                    <a:bodyPr/>
                    <a:lstStyle/>
                    <a:p>
                      <a:pPr marL="0" lvl="0" indent="0" rtl="0">
                        <a:spcBef>
                          <a:spcPts val="0"/>
                        </a:spcBef>
                        <a:spcAft>
                          <a:spcPts val="0"/>
                        </a:spcAft>
                        <a:buNone/>
                      </a:pPr>
                      <a:r>
                        <a:rPr lang="en" sz="1700"/>
                        <a:t>Blue</a:t>
                      </a:r>
                      <a:endParaRPr sz="1700"/>
                    </a:p>
                  </a:txBody>
                  <a:tcPr marL="63500" marR="63500" marT="63500" marB="63500" anchor="ct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1850</Words>
  <Application>Microsoft Office PowerPoint</Application>
  <PresentationFormat>On-screen Show (16:9)</PresentationFormat>
  <Paragraphs>247</Paragraphs>
  <Slides>30</Slides>
  <Notes>30</Notes>
  <HiddenSlides>0</HiddenSlides>
  <MMClips>2</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Simple Light</vt:lpstr>
      <vt:lpstr>Traffic Stops and Racial Bias</vt:lpstr>
      <vt:lpstr>Activity 1: Small group random sampling</vt:lpstr>
      <vt:lpstr>Activity 1: Small group random sampling</vt:lpstr>
      <vt:lpstr>Activity 1: Small group random sampling   </vt:lpstr>
      <vt:lpstr>Activity 2: Combining small group samples</vt:lpstr>
      <vt:lpstr>Activity 2: Combining small group samples</vt:lpstr>
      <vt:lpstr>Activity 2: Combining small group samples</vt:lpstr>
      <vt:lpstr>Activity 2: Combining small group samples</vt:lpstr>
      <vt:lpstr>Activity 3: Comparison to real-world data</vt:lpstr>
      <vt:lpstr>Activity 3: Comparison to real-world data</vt:lpstr>
      <vt:lpstr>Activity 3: Comparison to real-world data</vt:lpstr>
      <vt:lpstr>Activity 4: An introduction to traffic stops</vt:lpstr>
      <vt:lpstr>Activity 4: An introduction to traffic stops</vt:lpstr>
      <vt:lpstr>PowerPoint Presentation</vt:lpstr>
      <vt:lpstr>PowerPoint Presentation</vt:lpstr>
      <vt:lpstr>Activity 4: An introduction to traffic stops</vt:lpstr>
      <vt:lpstr>Activity 5: Analyzing traffic stop data by race</vt:lpstr>
      <vt:lpstr>Activity 5: Analyzing traffic stop data by race</vt:lpstr>
      <vt:lpstr>PowerPoint Presentation</vt:lpstr>
      <vt:lpstr>Activity 5: Analyzing traffic stop data by race</vt:lpstr>
      <vt:lpstr>Activity 6: Analyzing traffic search data by race</vt:lpstr>
      <vt:lpstr>PowerPoint Presentation</vt:lpstr>
      <vt:lpstr>PowerPoint Presentation</vt:lpstr>
      <vt:lpstr>Activity 6: Analyzing traffic search data by race</vt:lpstr>
      <vt:lpstr>Activity 6: Analyzing traffic search data by race</vt:lpstr>
      <vt:lpstr>Activity 7: Comparing percentages</vt:lpstr>
      <vt:lpstr>Activity 7: Comparing percentages</vt:lpstr>
      <vt:lpstr>Activity 8: Exploring King County Data</vt:lpstr>
      <vt:lpstr>Activity 8: Exploring King County Data</vt:lpstr>
      <vt:lpstr>Activity 8: Exploring King County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Stops and Racial Bias</dc:title>
  <cp:lastModifiedBy>Eli Sheldon</cp:lastModifiedBy>
  <cp:revision>11</cp:revision>
  <dcterms:modified xsi:type="dcterms:W3CDTF">2021-07-10T20:33:07Z</dcterms:modified>
</cp:coreProperties>
</file>