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430E10CC-83C7-45C5-A501-2CEE7FA2764A}">
  <a:tblStyle styleId="{430E10CC-83C7-45C5-A501-2CEE7FA2764A}" styleName="Table_0">
    <a:wholeTbl>
      <a:tcTxStyle>
        <a:font>
          <a:latin typeface="Arial"/>
          <a:ea typeface="Arial"/>
          <a:cs typeface="Arial"/>
        </a:font>
        <a:srgbClr val="000000"/>
      </a:tcTxStyle>
      <a:tcStyle>
        <a:tcBdr>
          <a:left>
            <a:ln w="12700" cap="flat" cmpd="sng">
              <a:solidFill>
                <a:srgbClr val="000000"/>
              </a:solidFill>
              <a:prstDash val="solid"/>
              <a:round/>
              <a:headEnd type="none" w="med" len="med"/>
              <a:tailEnd type="none" w="med" len="med"/>
            </a:ln>
          </a:left>
          <a:right>
            <a:ln w="12700" cap="flat" cmpd="sng">
              <a:solidFill>
                <a:srgbClr val="000000"/>
              </a:solidFill>
              <a:prstDash val="solid"/>
              <a:round/>
              <a:headEnd type="none" w="med" len="med"/>
              <a:tailEnd type="none" w="med" len="med"/>
            </a:ln>
          </a:right>
          <a:top>
            <a:ln w="12700" cap="flat" cmpd="sng">
              <a:solidFill>
                <a:srgbClr val="000000"/>
              </a:solidFill>
              <a:prstDash val="solid"/>
              <a:round/>
              <a:headEnd type="none" w="med" len="med"/>
              <a:tailEnd type="none" w="med" len="med"/>
            </a:ln>
          </a:top>
          <a:bottom>
            <a:ln w="12700" cap="flat" cmpd="sng">
              <a:solidFill>
                <a:srgbClr val="000000"/>
              </a:solidFill>
              <a:prstDash val="solid"/>
              <a:round/>
              <a:headEnd type="none" w="med" len="med"/>
              <a:tailEnd type="none" w="med" len="med"/>
            </a:ln>
          </a:bottom>
          <a:insideH>
            <a:ln w="12700" cap="flat" cmpd="sng">
              <a:solidFill>
                <a:srgbClr val="000000"/>
              </a:solidFill>
              <a:prstDash val="solid"/>
              <a:round/>
              <a:headEnd type="none" w="med" len="med"/>
              <a:tailEnd type="none" w="med" len="med"/>
            </a:ln>
          </a:insideH>
          <a:insideV>
            <a:ln w="12700"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82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lvl="0">
              <a:spcBef>
                <a:spcPts val="0"/>
              </a:spcBef>
              <a:buNone/>
            </a:pPr>
            <a:r>
              <a:rPr lang="en"/>
              <a:t>Lord of the Flies Island Map</a:t>
            </a:r>
          </a:p>
        </p:txBody>
      </p:sp>
      <p:sp>
        <p:nvSpPr>
          <p:cNvPr id="55" name="Shape 55"/>
          <p:cNvSpPr txBox="1">
            <a:spLocks noGrp="1"/>
          </p:cNvSpPr>
          <p:nvPr>
            <p:ph type="subTitle" idx="1"/>
          </p:nvPr>
        </p:nvSpPr>
        <p:spPr>
          <a:xfrm>
            <a:off x="311700" y="2834125"/>
            <a:ext cx="8520600" cy="792600"/>
          </a:xfrm>
          <a:prstGeom prst="rect">
            <a:avLst/>
          </a:prstGeom>
        </p:spPr>
        <p:txBody>
          <a:bodyPr wrap="square" lIns="91425" tIns="91425" rIns="91425" bIns="91425" anchor="t" anchorCtr="0">
            <a:noAutofit/>
          </a:bodyPr>
          <a:lstStyle/>
          <a:p>
            <a:pPr lvl="0" rtl="0">
              <a:spcBef>
                <a:spcPts val="0"/>
              </a:spcBef>
              <a:buClr>
                <a:srgbClr val="000000"/>
              </a:buClr>
              <a:buSzPct val="39285"/>
              <a:buFont typeface="Arial"/>
              <a:buNone/>
            </a:pPr>
            <a:r>
              <a:rPr lang="en"/>
              <a:t>Using </a:t>
            </a:r>
            <a:r>
              <a:rPr lang="en" u="sng"/>
              <a:t>abstraction</a:t>
            </a:r>
            <a:r>
              <a:rPr lang="en"/>
              <a:t> to visually represent a story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Island Map Project</a:t>
            </a:r>
          </a:p>
        </p:txBody>
      </p:sp>
      <p:sp>
        <p:nvSpPr>
          <p:cNvPr id="62" name="Shape 6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spcAft>
                <a:spcPts val="0"/>
              </a:spcAft>
              <a:buNone/>
            </a:pPr>
            <a:r>
              <a:rPr lang="en" sz="2400">
                <a:solidFill>
                  <a:schemeClr val="dk1"/>
                </a:solidFill>
              </a:rPr>
              <a:t>You and your partner are going to create a map of the island. </a:t>
            </a:r>
          </a:p>
          <a:p>
            <a:pPr lvl="0" rtl="0">
              <a:spcBef>
                <a:spcPts val="0"/>
              </a:spcBef>
              <a:spcAft>
                <a:spcPts val="0"/>
              </a:spcAft>
              <a:buNone/>
            </a:pPr>
            <a:endParaRPr sz="2400">
              <a:solidFill>
                <a:schemeClr val="dk1"/>
              </a:solidFill>
            </a:endParaRPr>
          </a:p>
          <a:p>
            <a:pPr lvl="0" rtl="0">
              <a:spcBef>
                <a:spcPts val="0"/>
              </a:spcBef>
              <a:spcAft>
                <a:spcPts val="0"/>
              </a:spcAft>
              <a:buClr>
                <a:schemeClr val="dk1"/>
              </a:buClr>
              <a:buSzPct val="45833"/>
              <a:buFont typeface="Arial"/>
              <a:buNone/>
            </a:pPr>
            <a:r>
              <a:rPr lang="en" sz="2400">
                <a:solidFill>
                  <a:schemeClr val="dk1"/>
                </a:solidFill>
              </a:rPr>
              <a:t>Your goal is to use </a:t>
            </a:r>
            <a:r>
              <a:rPr lang="en" sz="2400" u="sng">
                <a:solidFill>
                  <a:schemeClr val="dk1"/>
                </a:solidFill>
              </a:rPr>
              <a:t>abstraction</a:t>
            </a:r>
            <a:r>
              <a:rPr lang="en" sz="2400">
                <a:solidFill>
                  <a:schemeClr val="dk1"/>
                </a:solidFill>
              </a:rPr>
              <a:t>, a computational thinking skill, to determine which locations and events are most important in visually telling the story of Lord of the Flies.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Required elements</a:t>
            </a:r>
          </a:p>
        </p:txBody>
      </p:sp>
      <p:sp>
        <p:nvSpPr>
          <p:cNvPr id="69" name="Shape 69"/>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spcAft>
                <a:spcPts val="0"/>
              </a:spcAft>
              <a:buNone/>
            </a:pPr>
            <a:r>
              <a:rPr lang="en" sz="2400">
                <a:solidFill>
                  <a:schemeClr val="dk1"/>
                </a:solidFill>
              </a:rPr>
              <a:t>Your map must include </a:t>
            </a:r>
            <a:r>
              <a:rPr lang="en" sz="2400" u="sng">
                <a:solidFill>
                  <a:schemeClr val="dk1"/>
                </a:solidFill>
              </a:rPr>
              <a:t>at least five locations</a:t>
            </a:r>
            <a:r>
              <a:rPr lang="en" sz="2400">
                <a:solidFill>
                  <a:schemeClr val="dk1"/>
                </a:solidFill>
              </a:rPr>
              <a:t> and </a:t>
            </a:r>
            <a:r>
              <a:rPr lang="en" sz="2400" u="sng">
                <a:solidFill>
                  <a:schemeClr val="dk1"/>
                </a:solidFill>
              </a:rPr>
              <a:t>at least five events,</a:t>
            </a:r>
            <a:r>
              <a:rPr lang="en" sz="2400">
                <a:solidFill>
                  <a:schemeClr val="dk1"/>
                </a:solidFill>
              </a:rPr>
              <a:t> all of which must be labeled. </a:t>
            </a:r>
          </a:p>
          <a:p>
            <a:pPr lvl="0" rtl="0">
              <a:spcBef>
                <a:spcPts val="0"/>
              </a:spcBef>
              <a:spcAft>
                <a:spcPts val="0"/>
              </a:spcAft>
              <a:buNone/>
            </a:pPr>
            <a:endParaRPr sz="2400">
              <a:solidFill>
                <a:schemeClr val="dk1"/>
              </a:solidFill>
            </a:endParaRPr>
          </a:p>
          <a:p>
            <a:pPr lvl="0" rtl="0">
              <a:spcBef>
                <a:spcPts val="0"/>
              </a:spcBef>
              <a:spcAft>
                <a:spcPts val="0"/>
              </a:spcAft>
              <a:buNone/>
            </a:pPr>
            <a:r>
              <a:rPr lang="en" sz="2400">
                <a:solidFill>
                  <a:schemeClr val="dk1"/>
                </a:solidFill>
              </a:rPr>
              <a:t>Brainstorm what elements you want to include on your map and list them on the handout, </a:t>
            </a:r>
            <a:r>
              <a:rPr lang="en" sz="2400" u="sng">
                <a:solidFill>
                  <a:schemeClr val="dk1"/>
                </a:solidFill>
              </a:rPr>
              <a:t>including the page number from where you will find your evidence.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Required elements (continued)</a:t>
            </a:r>
          </a:p>
        </p:txBody>
      </p:sp>
      <p:sp>
        <p:nvSpPr>
          <p:cNvPr id="76" name="Shape 7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spcAft>
                <a:spcPts val="0"/>
              </a:spcAft>
              <a:buClr>
                <a:schemeClr val="dk1"/>
              </a:buClr>
              <a:buSzPct val="45833"/>
              <a:buFont typeface="Arial"/>
              <a:buNone/>
            </a:pPr>
            <a:r>
              <a:rPr lang="en" sz="2400">
                <a:solidFill>
                  <a:schemeClr val="dk1"/>
                </a:solidFill>
              </a:rPr>
              <a:t>Your map must also include </a:t>
            </a:r>
            <a:r>
              <a:rPr lang="en" sz="2400" u="sng">
                <a:solidFill>
                  <a:schemeClr val="dk1"/>
                </a:solidFill>
              </a:rPr>
              <a:t>one quote</a:t>
            </a:r>
            <a:r>
              <a:rPr lang="en" sz="2400">
                <a:solidFill>
                  <a:schemeClr val="dk1"/>
                </a:solidFill>
              </a:rPr>
              <a:t> from the novel that relates to one of the central themes. Select your quote (make sure it’s not too long!) and copy it onto your handout, including what page it can be found on.</a:t>
            </a:r>
          </a:p>
          <a:p>
            <a:pPr lvl="0" rtl="0">
              <a:spcBef>
                <a:spcPts val="0"/>
              </a:spcBef>
              <a:spcAft>
                <a:spcPts val="0"/>
              </a:spcAft>
              <a:buClr>
                <a:schemeClr val="dk1"/>
              </a:buClr>
              <a:buSzPct val="45833"/>
              <a:buFont typeface="Arial"/>
              <a:buNone/>
            </a:pP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Shape 82"/>
          <p:cNvPicPr preferRelativeResize="0"/>
          <p:nvPr/>
        </p:nvPicPr>
        <p:blipFill>
          <a:blip r:embed="rId3">
            <a:alphaModFix/>
          </a:blip>
          <a:stretch>
            <a:fillRect/>
          </a:stretch>
        </p:blipFill>
        <p:spPr>
          <a:xfrm>
            <a:off x="304625" y="152400"/>
            <a:ext cx="8494401" cy="4940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Shape 87"/>
          <p:cNvPicPr preferRelativeResize="0"/>
          <p:nvPr/>
        </p:nvPicPr>
        <p:blipFill rotWithShape="1">
          <a:blip r:embed="rId3">
            <a:alphaModFix/>
          </a:blip>
          <a:srcRect b="4698"/>
          <a:stretch/>
        </p:blipFill>
        <p:spPr>
          <a:xfrm>
            <a:off x="964749" y="101825"/>
            <a:ext cx="7214500" cy="4939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aphicFrame>
        <p:nvGraphicFramePr>
          <p:cNvPr id="92" name="Shape 92"/>
          <p:cNvGraphicFramePr/>
          <p:nvPr/>
        </p:nvGraphicFramePr>
        <p:xfrm>
          <a:off x="152400" y="152400"/>
          <a:ext cx="8875400" cy="4903495"/>
        </p:xfrm>
        <a:graphic>
          <a:graphicData uri="http://schemas.openxmlformats.org/drawingml/2006/table">
            <a:tbl>
              <a:tblPr>
                <a:noFill/>
                <a:tableStyleId>{430E10CC-83C7-45C5-A501-2CEE7FA2764A}</a:tableStyleId>
              </a:tblPr>
              <a:tblGrid>
                <a:gridCol w="990275">
                  <a:extLst>
                    <a:ext uri="{9D8B030D-6E8A-4147-A177-3AD203B41FA5}">
                      <a16:colId xmlns:a16="http://schemas.microsoft.com/office/drawing/2014/main" val="20000"/>
                    </a:ext>
                  </a:extLst>
                </a:gridCol>
                <a:gridCol w="2628375">
                  <a:extLst>
                    <a:ext uri="{9D8B030D-6E8A-4147-A177-3AD203B41FA5}">
                      <a16:colId xmlns:a16="http://schemas.microsoft.com/office/drawing/2014/main" val="20001"/>
                    </a:ext>
                  </a:extLst>
                </a:gridCol>
                <a:gridCol w="2628375">
                  <a:extLst>
                    <a:ext uri="{9D8B030D-6E8A-4147-A177-3AD203B41FA5}">
                      <a16:colId xmlns:a16="http://schemas.microsoft.com/office/drawing/2014/main" val="20002"/>
                    </a:ext>
                  </a:extLst>
                </a:gridCol>
                <a:gridCol w="2628375">
                  <a:extLst>
                    <a:ext uri="{9D8B030D-6E8A-4147-A177-3AD203B41FA5}">
                      <a16:colId xmlns:a16="http://schemas.microsoft.com/office/drawing/2014/main" val="20003"/>
                    </a:ext>
                  </a:extLst>
                </a:gridCol>
              </a:tblGrid>
              <a:tr h="361975">
                <a:tc>
                  <a:txBody>
                    <a:bodyPr/>
                    <a:lstStyle/>
                    <a:p>
                      <a:pPr lvl="0" rtl="0">
                        <a:spcBef>
                          <a:spcPts val="0"/>
                        </a:spcBef>
                        <a:buNone/>
                      </a:pPr>
                      <a:endParaRPr sz="1300"/>
                    </a:p>
                  </a:txBody>
                  <a:tcPr marL="63500" marR="63500" marT="63500" marB="63500"/>
                </a:tc>
                <a:tc>
                  <a:txBody>
                    <a:bodyPr/>
                    <a:lstStyle/>
                    <a:p>
                      <a:pPr lvl="0" rtl="0">
                        <a:spcBef>
                          <a:spcPts val="0"/>
                        </a:spcBef>
                        <a:buNone/>
                      </a:pPr>
                      <a:r>
                        <a:rPr lang="en" sz="1300"/>
                        <a:t>Developing (1-3pts)</a:t>
                      </a:r>
                    </a:p>
                  </a:txBody>
                  <a:tcPr marL="63500" marR="63500" marT="63500" marB="63500"/>
                </a:tc>
                <a:tc>
                  <a:txBody>
                    <a:bodyPr/>
                    <a:lstStyle/>
                    <a:p>
                      <a:pPr lvl="0" rtl="0">
                        <a:spcBef>
                          <a:spcPts val="0"/>
                        </a:spcBef>
                        <a:buNone/>
                      </a:pPr>
                      <a:r>
                        <a:rPr lang="en" sz="1300"/>
                        <a:t>Proficient (4-7pts)</a:t>
                      </a:r>
                    </a:p>
                  </a:txBody>
                  <a:tcPr marL="63500" marR="63500" marT="63500" marB="63500"/>
                </a:tc>
                <a:tc>
                  <a:txBody>
                    <a:bodyPr/>
                    <a:lstStyle/>
                    <a:p>
                      <a:pPr lvl="0" rtl="0">
                        <a:spcBef>
                          <a:spcPts val="0"/>
                        </a:spcBef>
                        <a:buNone/>
                      </a:pPr>
                      <a:r>
                        <a:rPr lang="en" sz="1300"/>
                        <a:t>Advanced (8-10pts)</a:t>
                      </a:r>
                    </a:p>
                  </a:txBody>
                  <a:tcPr marL="63500" marR="63500" marT="63500" marB="63500"/>
                </a:tc>
                <a:extLst>
                  <a:ext uri="{0D108BD9-81ED-4DB2-BD59-A6C34878D82A}">
                    <a16:rowId xmlns:a16="http://schemas.microsoft.com/office/drawing/2014/main" val="10000"/>
                  </a:ext>
                </a:extLst>
              </a:tr>
              <a:tr h="1999550">
                <a:tc>
                  <a:txBody>
                    <a:bodyPr/>
                    <a:lstStyle/>
                    <a:p>
                      <a:pPr lvl="0" rtl="0">
                        <a:spcBef>
                          <a:spcPts val="0"/>
                        </a:spcBef>
                        <a:buNone/>
                      </a:pPr>
                      <a:r>
                        <a:rPr lang="en" sz="1300"/>
                        <a:t>Element selection</a:t>
                      </a:r>
                    </a:p>
                  </a:txBody>
                  <a:tcPr marL="63500" marR="63500" marT="63500" marB="63500"/>
                </a:tc>
                <a:tc>
                  <a:txBody>
                    <a:bodyPr/>
                    <a:lstStyle/>
                    <a:p>
                      <a:pPr lvl="0" rtl="0">
                        <a:spcBef>
                          <a:spcPts val="0"/>
                        </a:spcBef>
                        <a:buNone/>
                      </a:pPr>
                      <a:r>
                        <a:rPr lang="en" sz="1300"/>
                        <a:t>Most of the required components are included</a:t>
                      </a:r>
                    </a:p>
                    <a:p>
                      <a:pPr lvl="0" rtl="0">
                        <a:spcBef>
                          <a:spcPts val="0"/>
                        </a:spcBef>
                        <a:buNone/>
                      </a:pPr>
                      <a:endParaRPr sz="1300"/>
                    </a:p>
                    <a:p>
                      <a:pPr lvl="0" rtl="0">
                        <a:spcBef>
                          <a:spcPts val="0"/>
                        </a:spcBef>
                        <a:buNone/>
                      </a:pPr>
                      <a:r>
                        <a:rPr lang="en" sz="1300"/>
                        <a:t>Some chosen elements are important to the story, but many important elements are missing</a:t>
                      </a:r>
                    </a:p>
                    <a:p>
                      <a:pPr lvl="0" rtl="0">
                        <a:spcBef>
                          <a:spcPts val="0"/>
                        </a:spcBef>
                        <a:buNone/>
                      </a:pPr>
                      <a:endParaRPr sz="1300"/>
                    </a:p>
                    <a:p>
                      <a:pPr lvl="0" rtl="0">
                        <a:spcBef>
                          <a:spcPts val="0"/>
                        </a:spcBef>
                        <a:buNone/>
                      </a:pPr>
                      <a:r>
                        <a:rPr lang="en" sz="1300"/>
                        <a:t>Included quote does not relate to a central theme</a:t>
                      </a:r>
                    </a:p>
                  </a:txBody>
                  <a:tcPr marL="63500" marR="63500" marT="63500" marB="63500"/>
                </a:tc>
                <a:tc>
                  <a:txBody>
                    <a:bodyPr/>
                    <a:lstStyle/>
                    <a:p>
                      <a:pPr lvl="0" rtl="0">
                        <a:spcBef>
                          <a:spcPts val="0"/>
                        </a:spcBef>
                        <a:buNone/>
                      </a:pPr>
                      <a:r>
                        <a:rPr lang="en" sz="1300"/>
                        <a:t>All of the required components are included</a:t>
                      </a:r>
                    </a:p>
                    <a:p>
                      <a:pPr lvl="0" rtl="0">
                        <a:spcBef>
                          <a:spcPts val="0"/>
                        </a:spcBef>
                        <a:buNone/>
                      </a:pPr>
                      <a:endParaRPr sz="1300"/>
                    </a:p>
                    <a:p>
                      <a:pPr lvl="0" rtl="0">
                        <a:spcBef>
                          <a:spcPts val="0"/>
                        </a:spcBef>
                        <a:buNone/>
                      </a:pPr>
                      <a:r>
                        <a:rPr lang="en" sz="1300"/>
                        <a:t>Most chosen elements are important to the story, and few important elements are missing</a:t>
                      </a:r>
                    </a:p>
                    <a:p>
                      <a:pPr lvl="0" rtl="0">
                        <a:spcBef>
                          <a:spcPts val="0"/>
                        </a:spcBef>
                        <a:buNone/>
                      </a:pPr>
                      <a:endParaRPr sz="1300"/>
                    </a:p>
                    <a:p>
                      <a:pPr lvl="0" rtl="0">
                        <a:spcBef>
                          <a:spcPts val="0"/>
                        </a:spcBef>
                        <a:buNone/>
                      </a:pPr>
                      <a:r>
                        <a:rPr lang="en" sz="1300"/>
                        <a:t>Included quote somewhat relates to a central theme</a:t>
                      </a:r>
                    </a:p>
                  </a:txBody>
                  <a:tcPr marL="63500" marR="63500" marT="63500" marB="63500"/>
                </a:tc>
                <a:tc>
                  <a:txBody>
                    <a:bodyPr/>
                    <a:lstStyle/>
                    <a:p>
                      <a:pPr lvl="0" rtl="0">
                        <a:spcBef>
                          <a:spcPts val="0"/>
                        </a:spcBef>
                        <a:buNone/>
                      </a:pPr>
                      <a:r>
                        <a:rPr lang="en" sz="1300"/>
                        <a:t>All of the required components are included</a:t>
                      </a:r>
                    </a:p>
                    <a:p>
                      <a:pPr lvl="0" rtl="0">
                        <a:spcBef>
                          <a:spcPts val="0"/>
                        </a:spcBef>
                        <a:buNone/>
                      </a:pPr>
                      <a:endParaRPr sz="1300"/>
                    </a:p>
                    <a:p>
                      <a:pPr lvl="0" rtl="0">
                        <a:spcBef>
                          <a:spcPts val="0"/>
                        </a:spcBef>
                        <a:buNone/>
                      </a:pPr>
                      <a:r>
                        <a:rPr lang="en" sz="1300"/>
                        <a:t>All chosen elements are important to the story, and very few or no important elements are missing</a:t>
                      </a:r>
                    </a:p>
                    <a:p>
                      <a:pPr lvl="0" rtl="0">
                        <a:spcBef>
                          <a:spcPts val="0"/>
                        </a:spcBef>
                        <a:buNone/>
                      </a:pPr>
                      <a:endParaRPr sz="1300"/>
                    </a:p>
                    <a:p>
                      <a:pPr lvl="0" rtl="0">
                        <a:spcBef>
                          <a:spcPts val="0"/>
                        </a:spcBef>
                        <a:buNone/>
                      </a:pPr>
                      <a:r>
                        <a:rPr lang="en" sz="1300"/>
                        <a:t>Included quote strongly relates to a central theme</a:t>
                      </a:r>
                    </a:p>
                  </a:txBody>
                  <a:tcPr marL="63500" marR="63500" marT="63500" marB="63500"/>
                </a:tc>
                <a:extLst>
                  <a:ext uri="{0D108BD9-81ED-4DB2-BD59-A6C34878D82A}">
                    <a16:rowId xmlns:a16="http://schemas.microsoft.com/office/drawing/2014/main" val="10001"/>
                  </a:ext>
                </a:extLst>
              </a:tr>
              <a:tr h="1254900">
                <a:tc>
                  <a:txBody>
                    <a:bodyPr/>
                    <a:lstStyle/>
                    <a:p>
                      <a:pPr lvl="0" rtl="0">
                        <a:spcBef>
                          <a:spcPts val="0"/>
                        </a:spcBef>
                        <a:buNone/>
                      </a:pPr>
                      <a:r>
                        <a:rPr lang="en" sz="1300"/>
                        <a:t>Accuracy and neatness</a:t>
                      </a:r>
                    </a:p>
                  </a:txBody>
                  <a:tcPr marL="63500" marR="63500" marT="63500" marB="63500"/>
                </a:tc>
                <a:tc>
                  <a:txBody>
                    <a:bodyPr/>
                    <a:lstStyle/>
                    <a:p>
                      <a:pPr lvl="0" rtl="0">
                        <a:spcBef>
                          <a:spcPts val="0"/>
                        </a:spcBef>
                        <a:buNone/>
                      </a:pPr>
                      <a:r>
                        <a:rPr lang="en" sz="1300"/>
                        <a:t>Map doesn’t honor descriptions from the novel</a:t>
                      </a:r>
                    </a:p>
                    <a:p>
                      <a:pPr lvl="0" rtl="0">
                        <a:spcBef>
                          <a:spcPts val="0"/>
                        </a:spcBef>
                        <a:buNone/>
                      </a:pPr>
                      <a:endParaRPr sz="1300"/>
                    </a:p>
                    <a:p>
                      <a:pPr lvl="0" rtl="0">
                        <a:spcBef>
                          <a:spcPts val="0"/>
                        </a:spcBef>
                        <a:buNone/>
                      </a:pPr>
                      <a:r>
                        <a:rPr lang="en" sz="1300"/>
                        <a:t>Element labels are missing, hard to read or misspelled</a:t>
                      </a:r>
                    </a:p>
                  </a:txBody>
                  <a:tcPr marL="63500" marR="63500" marT="63500" marB="63500"/>
                </a:tc>
                <a:tc>
                  <a:txBody>
                    <a:bodyPr/>
                    <a:lstStyle/>
                    <a:p>
                      <a:pPr lvl="0" rtl="0">
                        <a:spcBef>
                          <a:spcPts val="0"/>
                        </a:spcBef>
                        <a:buNone/>
                      </a:pPr>
                      <a:r>
                        <a:rPr lang="en" sz="1300"/>
                        <a:t>Map mostly honors descriptions from the novel</a:t>
                      </a:r>
                    </a:p>
                    <a:p>
                      <a:pPr lvl="0" rtl="0">
                        <a:spcBef>
                          <a:spcPts val="0"/>
                        </a:spcBef>
                        <a:buNone/>
                      </a:pPr>
                      <a:endParaRPr sz="1300"/>
                    </a:p>
                    <a:p>
                      <a:pPr lvl="0" rtl="0">
                        <a:spcBef>
                          <a:spcPts val="0"/>
                        </a:spcBef>
                        <a:buNone/>
                      </a:pPr>
                      <a:r>
                        <a:rPr lang="en" sz="1300"/>
                        <a:t>No element labels are missing, but a few are misspelled or hard to read</a:t>
                      </a:r>
                    </a:p>
                  </a:txBody>
                  <a:tcPr marL="63500" marR="63500" marT="63500" marB="63500"/>
                </a:tc>
                <a:tc>
                  <a:txBody>
                    <a:bodyPr/>
                    <a:lstStyle/>
                    <a:p>
                      <a:pPr lvl="0" rtl="0">
                        <a:spcBef>
                          <a:spcPts val="0"/>
                        </a:spcBef>
                        <a:buNone/>
                      </a:pPr>
                      <a:r>
                        <a:rPr lang="en" sz="1300"/>
                        <a:t>Map strongly honors descriptions from the novel</a:t>
                      </a:r>
                    </a:p>
                    <a:p>
                      <a:pPr lvl="0" rtl="0">
                        <a:spcBef>
                          <a:spcPts val="0"/>
                        </a:spcBef>
                        <a:buNone/>
                      </a:pPr>
                      <a:endParaRPr sz="1300"/>
                    </a:p>
                    <a:p>
                      <a:pPr lvl="0" rtl="0">
                        <a:spcBef>
                          <a:spcPts val="0"/>
                        </a:spcBef>
                        <a:buNone/>
                      </a:pPr>
                      <a:r>
                        <a:rPr lang="en" sz="1300"/>
                        <a:t>No element labels are missing or misspelled, and all are easy to read</a:t>
                      </a:r>
                    </a:p>
                  </a:txBody>
                  <a:tcPr marL="63500" marR="63500" marT="63500" marB="63500"/>
                </a:tc>
                <a:extLst>
                  <a:ext uri="{0D108BD9-81ED-4DB2-BD59-A6C34878D82A}">
                    <a16:rowId xmlns:a16="http://schemas.microsoft.com/office/drawing/2014/main" val="10002"/>
                  </a:ext>
                </a:extLst>
              </a:tr>
              <a:tr h="1068725">
                <a:tc>
                  <a:txBody>
                    <a:bodyPr/>
                    <a:lstStyle/>
                    <a:p>
                      <a:pPr lvl="0" rtl="0">
                        <a:spcBef>
                          <a:spcPts val="0"/>
                        </a:spcBef>
                        <a:buNone/>
                      </a:pPr>
                      <a:r>
                        <a:rPr lang="en" sz="1300"/>
                        <a:t>Creativity and effort</a:t>
                      </a:r>
                    </a:p>
                  </a:txBody>
                  <a:tcPr marL="63500" marR="63500" marT="63500" marB="63500"/>
                </a:tc>
                <a:tc>
                  <a:txBody>
                    <a:bodyPr/>
                    <a:lstStyle/>
                    <a:p>
                      <a:pPr lvl="0" rtl="0">
                        <a:spcBef>
                          <a:spcPts val="0"/>
                        </a:spcBef>
                        <a:buNone/>
                      </a:pPr>
                      <a:r>
                        <a:rPr lang="en" sz="1300"/>
                        <a:t>The map looks rushed</a:t>
                      </a:r>
                    </a:p>
                    <a:p>
                      <a:pPr lvl="0" rtl="0">
                        <a:spcBef>
                          <a:spcPts val="0"/>
                        </a:spcBef>
                        <a:buNone/>
                      </a:pPr>
                      <a:endParaRPr sz="1300"/>
                    </a:p>
                    <a:p>
                      <a:pPr lvl="0" rtl="0">
                        <a:spcBef>
                          <a:spcPts val="0"/>
                        </a:spcBef>
                        <a:buNone/>
                      </a:pPr>
                      <a:r>
                        <a:rPr lang="en" sz="1300"/>
                        <a:t>Little to no originality or creativity demonstrated</a:t>
                      </a:r>
                    </a:p>
                  </a:txBody>
                  <a:tcPr marL="63500" marR="63500" marT="63500" marB="63500"/>
                </a:tc>
                <a:tc>
                  <a:txBody>
                    <a:bodyPr/>
                    <a:lstStyle/>
                    <a:p>
                      <a:pPr lvl="0" rtl="0">
                        <a:spcBef>
                          <a:spcPts val="0"/>
                        </a:spcBef>
                        <a:buNone/>
                      </a:pPr>
                      <a:r>
                        <a:rPr lang="en" sz="1300"/>
                        <a:t>The map shows some evidence of effort and time</a:t>
                      </a:r>
                    </a:p>
                    <a:p>
                      <a:pPr lvl="0" rtl="0">
                        <a:spcBef>
                          <a:spcPts val="0"/>
                        </a:spcBef>
                        <a:buNone/>
                      </a:pPr>
                      <a:endParaRPr sz="1300"/>
                    </a:p>
                    <a:p>
                      <a:pPr lvl="0" rtl="0">
                        <a:spcBef>
                          <a:spcPts val="0"/>
                        </a:spcBef>
                        <a:buNone/>
                      </a:pPr>
                      <a:r>
                        <a:rPr lang="en" sz="1300"/>
                        <a:t>Some originality and creativity demonstrated</a:t>
                      </a:r>
                    </a:p>
                  </a:txBody>
                  <a:tcPr marL="63500" marR="63500" marT="63500" marB="63500"/>
                </a:tc>
                <a:tc>
                  <a:txBody>
                    <a:bodyPr/>
                    <a:lstStyle/>
                    <a:p>
                      <a:pPr lvl="0" rtl="0">
                        <a:spcBef>
                          <a:spcPts val="0"/>
                        </a:spcBef>
                        <a:buNone/>
                      </a:pPr>
                      <a:r>
                        <a:rPr lang="en" sz="1300"/>
                        <a:t>The map shows significant evidence of effort and time</a:t>
                      </a:r>
                    </a:p>
                    <a:p>
                      <a:pPr lvl="0" rtl="0">
                        <a:spcBef>
                          <a:spcPts val="0"/>
                        </a:spcBef>
                        <a:buNone/>
                      </a:pPr>
                      <a:endParaRPr sz="1300"/>
                    </a:p>
                    <a:p>
                      <a:pPr lvl="0" rtl="0">
                        <a:spcBef>
                          <a:spcPts val="0"/>
                        </a:spcBef>
                        <a:buNone/>
                      </a:pPr>
                      <a:r>
                        <a:rPr lang="en" sz="1300"/>
                        <a:t>Lots of originality and creativity demonstrated</a:t>
                      </a:r>
                    </a:p>
                  </a:txBody>
                  <a:tcPr marL="63500" marR="63500" marT="63500" marB="63500"/>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379</Words>
  <Application>Microsoft Office PowerPoint</Application>
  <PresentationFormat>On-screen Show (16:9)</PresentationFormat>
  <Paragraphs>51</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Light</vt:lpstr>
      <vt:lpstr>Lord of the Flies Island Map</vt:lpstr>
      <vt:lpstr>Island Map Project</vt:lpstr>
      <vt:lpstr>Required elements</vt:lpstr>
      <vt:lpstr>Required elements (continued)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Lord of the Flies Island Map</dc:title>
  <dc:creator>Eli Sheldon</dc:creator>
  <cp:lastModifiedBy>Eli Sheldon</cp:lastModifiedBy>
  <cp:revision>1</cp:revision>
  <dcterms:modified xsi:type="dcterms:W3CDTF">2017-10-25T21:55:27Z</dcterms:modified>
</cp:coreProperties>
</file>