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2F5FC2-F68C-4464-952A-843C6B2D0631}"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EC3D8-1B8E-4327-9E46-C0EA70F2E391}" type="slidenum">
              <a:rPr lang="en-US" smtClean="0"/>
              <a:t>‹#›</a:t>
            </a:fld>
            <a:endParaRPr lang="en-US"/>
          </a:p>
        </p:txBody>
      </p:sp>
    </p:spTree>
    <p:extLst>
      <p:ext uri="{BB962C8B-B14F-4D97-AF65-F5344CB8AC3E}">
        <p14:creationId xmlns:p14="http://schemas.microsoft.com/office/powerpoint/2010/main" val="121791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2F5FC2-F68C-4464-952A-843C6B2D0631}"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EC3D8-1B8E-4327-9E46-C0EA70F2E391}" type="slidenum">
              <a:rPr lang="en-US" smtClean="0"/>
              <a:t>‹#›</a:t>
            </a:fld>
            <a:endParaRPr lang="en-US"/>
          </a:p>
        </p:txBody>
      </p:sp>
    </p:spTree>
    <p:extLst>
      <p:ext uri="{BB962C8B-B14F-4D97-AF65-F5344CB8AC3E}">
        <p14:creationId xmlns:p14="http://schemas.microsoft.com/office/powerpoint/2010/main" val="171245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2F5FC2-F68C-4464-952A-843C6B2D0631}"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EC3D8-1B8E-4327-9E46-C0EA70F2E391}" type="slidenum">
              <a:rPr lang="en-US" smtClean="0"/>
              <a:t>‹#›</a:t>
            </a:fld>
            <a:endParaRPr lang="en-US"/>
          </a:p>
        </p:txBody>
      </p:sp>
    </p:spTree>
    <p:extLst>
      <p:ext uri="{BB962C8B-B14F-4D97-AF65-F5344CB8AC3E}">
        <p14:creationId xmlns:p14="http://schemas.microsoft.com/office/powerpoint/2010/main" val="78622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2F5FC2-F68C-4464-952A-843C6B2D0631}"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EC3D8-1B8E-4327-9E46-C0EA70F2E391}" type="slidenum">
              <a:rPr lang="en-US" smtClean="0"/>
              <a:t>‹#›</a:t>
            </a:fld>
            <a:endParaRPr lang="en-US"/>
          </a:p>
        </p:txBody>
      </p:sp>
    </p:spTree>
    <p:extLst>
      <p:ext uri="{BB962C8B-B14F-4D97-AF65-F5344CB8AC3E}">
        <p14:creationId xmlns:p14="http://schemas.microsoft.com/office/powerpoint/2010/main" val="268124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2F5FC2-F68C-4464-952A-843C6B2D0631}"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EC3D8-1B8E-4327-9E46-C0EA70F2E391}" type="slidenum">
              <a:rPr lang="en-US" smtClean="0"/>
              <a:t>‹#›</a:t>
            </a:fld>
            <a:endParaRPr lang="en-US"/>
          </a:p>
        </p:txBody>
      </p:sp>
    </p:spTree>
    <p:extLst>
      <p:ext uri="{BB962C8B-B14F-4D97-AF65-F5344CB8AC3E}">
        <p14:creationId xmlns:p14="http://schemas.microsoft.com/office/powerpoint/2010/main" val="281207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2F5FC2-F68C-4464-952A-843C6B2D0631}"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EC3D8-1B8E-4327-9E46-C0EA70F2E391}" type="slidenum">
              <a:rPr lang="en-US" smtClean="0"/>
              <a:t>‹#›</a:t>
            </a:fld>
            <a:endParaRPr lang="en-US"/>
          </a:p>
        </p:txBody>
      </p:sp>
    </p:spTree>
    <p:extLst>
      <p:ext uri="{BB962C8B-B14F-4D97-AF65-F5344CB8AC3E}">
        <p14:creationId xmlns:p14="http://schemas.microsoft.com/office/powerpoint/2010/main" val="398670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2F5FC2-F68C-4464-952A-843C6B2D0631}" type="datetimeFigureOut">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EC3D8-1B8E-4327-9E46-C0EA70F2E391}" type="slidenum">
              <a:rPr lang="en-US" smtClean="0"/>
              <a:t>‹#›</a:t>
            </a:fld>
            <a:endParaRPr lang="en-US"/>
          </a:p>
        </p:txBody>
      </p:sp>
    </p:spTree>
    <p:extLst>
      <p:ext uri="{BB962C8B-B14F-4D97-AF65-F5344CB8AC3E}">
        <p14:creationId xmlns:p14="http://schemas.microsoft.com/office/powerpoint/2010/main" val="112421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2F5FC2-F68C-4464-952A-843C6B2D0631}" type="datetimeFigureOut">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EC3D8-1B8E-4327-9E46-C0EA70F2E391}" type="slidenum">
              <a:rPr lang="en-US" smtClean="0"/>
              <a:t>‹#›</a:t>
            </a:fld>
            <a:endParaRPr lang="en-US"/>
          </a:p>
        </p:txBody>
      </p:sp>
    </p:spTree>
    <p:extLst>
      <p:ext uri="{BB962C8B-B14F-4D97-AF65-F5344CB8AC3E}">
        <p14:creationId xmlns:p14="http://schemas.microsoft.com/office/powerpoint/2010/main" val="346182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F5FC2-F68C-4464-952A-843C6B2D0631}" type="datetimeFigureOut">
              <a:rPr lang="en-US" smtClean="0"/>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EEC3D8-1B8E-4327-9E46-C0EA70F2E391}" type="slidenum">
              <a:rPr lang="en-US" smtClean="0"/>
              <a:t>‹#›</a:t>
            </a:fld>
            <a:endParaRPr lang="en-US"/>
          </a:p>
        </p:txBody>
      </p:sp>
    </p:spTree>
    <p:extLst>
      <p:ext uri="{BB962C8B-B14F-4D97-AF65-F5344CB8AC3E}">
        <p14:creationId xmlns:p14="http://schemas.microsoft.com/office/powerpoint/2010/main" val="383291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2F5FC2-F68C-4464-952A-843C6B2D0631}"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EC3D8-1B8E-4327-9E46-C0EA70F2E391}" type="slidenum">
              <a:rPr lang="en-US" smtClean="0"/>
              <a:t>‹#›</a:t>
            </a:fld>
            <a:endParaRPr lang="en-US"/>
          </a:p>
        </p:txBody>
      </p:sp>
    </p:spTree>
    <p:extLst>
      <p:ext uri="{BB962C8B-B14F-4D97-AF65-F5344CB8AC3E}">
        <p14:creationId xmlns:p14="http://schemas.microsoft.com/office/powerpoint/2010/main" val="184886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2F5FC2-F68C-4464-952A-843C6B2D0631}"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EC3D8-1B8E-4327-9E46-C0EA70F2E391}" type="slidenum">
              <a:rPr lang="en-US" smtClean="0"/>
              <a:t>‹#›</a:t>
            </a:fld>
            <a:endParaRPr lang="en-US"/>
          </a:p>
        </p:txBody>
      </p:sp>
    </p:spTree>
    <p:extLst>
      <p:ext uri="{BB962C8B-B14F-4D97-AF65-F5344CB8AC3E}">
        <p14:creationId xmlns:p14="http://schemas.microsoft.com/office/powerpoint/2010/main" val="2617352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F5FC2-F68C-4464-952A-843C6B2D0631}" type="datetimeFigureOut">
              <a:rPr lang="en-US" smtClean="0"/>
              <a:t>3/23/2017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EC3D8-1B8E-4327-9E46-C0EA70F2E391}" type="slidenum">
              <a:rPr lang="en-US" smtClean="0"/>
              <a:t>‹#›</a:t>
            </a:fld>
            <a:endParaRPr lang="en-US"/>
          </a:p>
        </p:txBody>
      </p:sp>
    </p:spTree>
    <p:extLst>
      <p:ext uri="{BB962C8B-B14F-4D97-AF65-F5344CB8AC3E}">
        <p14:creationId xmlns:p14="http://schemas.microsoft.com/office/powerpoint/2010/main" val="3977423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0290" y="4341341"/>
            <a:ext cx="2987131" cy="2516658"/>
          </a:xfrm>
          <a:prstGeom prst="rect">
            <a:avLst/>
          </a:prstGeom>
        </p:spPr>
      </p:pic>
      <p:sp>
        <p:nvSpPr>
          <p:cNvPr id="2" name="Title 1"/>
          <p:cNvSpPr>
            <a:spLocks noGrp="1"/>
          </p:cNvSpPr>
          <p:nvPr>
            <p:ph type="ctrTitle"/>
          </p:nvPr>
        </p:nvSpPr>
        <p:spPr/>
        <p:txBody>
          <a:bodyPr/>
          <a:lstStyle/>
          <a:p>
            <a:r>
              <a:rPr lang="en-US" dirty="0">
                <a:latin typeface="Dosis" panose="02010503020202060003" pitchFamily="2" charset="0"/>
              </a:rPr>
              <a:t>Writing Historical Fiction</a:t>
            </a:r>
            <a:br>
              <a:rPr lang="en-US" dirty="0">
                <a:latin typeface="Dosis" panose="02010503020202060003" pitchFamily="2" charset="0"/>
              </a:rPr>
            </a:br>
            <a:r>
              <a:rPr lang="en-US" dirty="0">
                <a:latin typeface="Dosis" panose="02010503020202060003" pitchFamily="2" charset="0"/>
              </a:rPr>
              <a:t>from an Interview</a:t>
            </a:r>
          </a:p>
        </p:txBody>
      </p:sp>
      <p:sp>
        <p:nvSpPr>
          <p:cNvPr id="3" name="Subtitle 2"/>
          <p:cNvSpPr>
            <a:spLocks noGrp="1"/>
          </p:cNvSpPr>
          <p:nvPr>
            <p:ph type="subTitle" idx="1"/>
          </p:nvPr>
        </p:nvSpPr>
        <p:spPr/>
        <p:txBody>
          <a:bodyPr/>
          <a:lstStyle/>
          <a:p>
            <a:r>
              <a:rPr lang="en-US" b="1" dirty="0">
                <a:latin typeface="Dosis" panose="02010503020202060003" pitchFamily="2" charset="0"/>
              </a:rPr>
              <a:t>Using abstraction to tell the story of a major moment in history</a:t>
            </a:r>
            <a:br>
              <a:rPr lang="en-US" b="1" dirty="0">
                <a:latin typeface="Dosis" panose="02010503020202060003" pitchFamily="2" charset="0"/>
              </a:rPr>
            </a:br>
            <a:r>
              <a:rPr lang="en-US" b="1" dirty="0">
                <a:latin typeface="Dosis" panose="02010503020202060003" pitchFamily="2" charset="0"/>
              </a:rPr>
              <a:t>through the eyes of a family member or neighbor </a:t>
            </a:r>
            <a:endParaRPr lang="en-US" dirty="0">
              <a:latin typeface="Dosis" panose="02010503020202060003" pitchFamily="2" charset="0"/>
            </a:endParaRP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79" y="3686175"/>
            <a:ext cx="3826460" cy="296523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79" y="54769"/>
            <a:ext cx="1905000" cy="2362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1200" y="123824"/>
            <a:ext cx="2523846" cy="1918123"/>
          </a:xfrm>
          <a:prstGeom prst="rect">
            <a:avLst/>
          </a:prstGeom>
        </p:spPr>
      </p:pic>
    </p:spTree>
    <p:extLst>
      <p:ext uri="{BB962C8B-B14F-4D97-AF65-F5344CB8AC3E}">
        <p14:creationId xmlns:p14="http://schemas.microsoft.com/office/powerpoint/2010/main" val="252408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032"/>
          </a:xfrm>
        </p:spPr>
        <p:txBody>
          <a:bodyPr/>
          <a:lstStyle/>
          <a:p>
            <a:r>
              <a:rPr lang="en-US" dirty="0"/>
              <a:t>Historical Fiction project</a:t>
            </a:r>
          </a:p>
        </p:txBody>
      </p:sp>
      <p:sp>
        <p:nvSpPr>
          <p:cNvPr id="3" name="Content Placeholder 2"/>
          <p:cNvSpPr>
            <a:spLocks noGrp="1"/>
          </p:cNvSpPr>
          <p:nvPr>
            <p:ph idx="1"/>
          </p:nvPr>
        </p:nvSpPr>
        <p:spPr>
          <a:xfrm>
            <a:off x="838200" y="1079157"/>
            <a:ext cx="10515600" cy="4797767"/>
          </a:xfrm>
        </p:spPr>
        <p:txBody>
          <a:bodyPr numCol="1">
            <a:normAutofit lnSpcReduction="10000"/>
          </a:bodyPr>
          <a:lstStyle/>
          <a:p>
            <a:pPr marL="0" indent="0">
              <a:buNone/>
            </a:pPr>
            <a:r>
              <a:rPr lang="en-US" dirty="0"/>
              <a:t>You are going to write a historical fiction narrative about a tragedy from the perspective of an adult you know, when they were a child</a:t>
            </a:r>
          </a:p>
          <a:p>
            <a:pPr marL="0" indent="0">
              <a:buNone/>
            </a:pPr>
            <a:endParaRPr lang="en-US" dirty="0"/>
          </a:p>
          <a:p>
            <a:pPr marL="0" indent="0">
              <a:buNone/>
            </a:pPr>
            <a:r>
              <a:rPr lang="en-US" dirty="0"/>
              <a:t>To do this, you will:</a:t>
            </a:r>
          </a:p>
          <a:p>
            <a:r>
              <a:rPr lang="en-US" dirty="0"/>
              <a:t>Interview this adult about their relationship with this tragedy</a:t>
            </a:r>
          </a:p>
          <a:p>
            <a:r>
              <a:rPr lang="en-US" dirty="0"/>
              <a:t>Research the tragedy to understand what happened</a:t>
            </a:r>
          </a:p>
          <a:p>
            <a:r>
              <a:rPr lang="en-US" dirty="0"/>
              <a:t>Write a first draft of your narrative from the perspective of your interviewee</a:t>
            </a:r>
          </a:p>
          <a:p>
            <a:r>
              <a:rPr lang="en-US" dirty="0"/>
              <a:t>Read your first draft to your interviewee and collect feedback</a:t>
            </a:r>
          </a:p>
          <a:p>
            <a:r>
              <a:rPr lang="en-US" dirty="0"/>
              <a:t>Make changes based on that feedback and write a final draft</a:t>
            </a:r>
          </a:p>
        </p:txBody>
      </p:sp>
    </p:spTree>
    <p:extLst>
      <p:ext uri="{BB962C8B-B14F-4D97-AF65-F5344CB8AC3E}">
        <p14:creationId xmlns:p14="http://schemas.microsoft.com/office/powerpoint/2010/main" val="3363859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032"/>
          </a:xfrm>
        </p:spPr>
        <p:txBody>
          <a:bodyPr/>
          <a:lstStyle/>
          <a:p>
            <a:r>
              <a:rPr lang="en-US" dirty="0"/>
              <a:t>The Interview</a:t>
            </a:r>
          </a:p>
        </p:txBody>
      </p:sp>
      <p:sp>
        <p:nvSpPr>
          <p:cNvPr id="3" name="Content Placeholder 2"/>
          <p:cNvSpPr>
            <a:spLocks noGrp="1"/>
          </p:cNvSpPr>
          <p:nvPr>
            <p:ph idx="1"/>
          </p:nvPr>
        </p:nvSpPr>
        <p:spPr>
          <a:xfrm>
            <a:off x="838200" y="1079158"/>
            <a:ext cx="10515600" cy="4351338"/>
          </a:xfrm>
        </p:spPr>
        <p:txBody>
          <a:bodyPr numCol="1">
            <a:normAutofit/>
          </a:bodyPr>
          <a:lstStyle/>
          <a:p>
            <a:pPr marL="0" indent="0">
              <a:buNone/>
            </a:pPr>
            <a:r>
              <a:rPr lang="en-US" dirty="0"/>
              <a:t>For homework tonight or this weekend, you are going to interview a family member or a neighbor about a significant historical tragedy, chosen from the list below. You will write down their answers to the questions given, as well as two questions that you will come up with yourself. Make sure to get </a:t>
            </a:r>
            <a:r>
              <a:rPr lang="en-US" u="sng" dirty="0"/>
              <a:t>specific details</a:t>
            </a:r>
            <a:r>
              <a:rPr lang="en-US" dirty="0"/>
              <a:t>!</a:t>
            </a:r>
          </a:p>
          <a:p>
            <a:pPr marL="0" indent="0">
              <a:buNone/>
            </a:pPr>
            <a:r>
              <a:rPr lang="en-US" dirty="0"/>
              <a:t>Have your interviewee choose from the following tragedies. If possible, have them choose one that happened when they were close to your current age. </a:t>
            </a:r>
          </a:p>
        </p:txBody>
      </p:sp>
      <p:sp>
        <p:nvSpPr>
          <p:cNvPr id="6" name="Rectangle 5"/>
          <p:cNvSpPr/>
          <p:nvPr/>
        </p:nvSpPr>
        <p:spPr>
          <a:xfrm>
            <a:off x="881452" y="4463630"/>
            <a:ext cx="11063416" cy="2377440"/>
          </a:xfrm>
          <a:prstGeom prst="rect">
            <a:avLst/>
          </a:prstGeom>
        </p:spPr>
        <p:txBody>
          <a:bodyPr wrap="square" numCol="2">
            <a:spAutoFit/>
          </a:bodyPr>
          <a:lstStyle/>
          <a:p>
            <a:pPr marL="285750" indent="-285750">
              <a:buFont typeface="Arial" panose="020B0604020202020204" pitchFamily="34" charset="0"/>
              <a:buChar char="•"/>
            </a:pPr>
            <a:r>
              <a:rPr lang="en-US" sz="2200" dirty="0"/>
              <a:t>Assassination of John F Kennedy (1963)</a:t>
            </a:r>
          </a:p>
          <a:p>
            <a:pPr marL="285750" indent="-285750">
              <a:buFont typeface="Arial" panose="020B0604020202020204" pitchFamily="34" charset="0"/>
              <a:buChar char="•"/>
            </a:pPr>
            <a:r>
              <a:rPr lang="en-US" sz="2200" dirty="0"/>
              <a:t>Assassination of Malcolm X (1965)</a:t>
            </a:r>
          </a:p>
          <a:p>
            <a:pPr marL="285750" indent="-285750">
              <a:buFont typeface="Arial" panose="020B0604020202020204" pitchFamily="34" charset="0"/>
              <a:buChar char="•"/>
            </a:pPr>
            <a:r>
              <a:rPr lang="en-US" sz="2200" dirty="0"/>
              <a:t>Assassination of Martin Luther King Jr (1968)</a:t>
            </a:r>
          </a:p>
          <a:p>
            <a:pPr marL="285750" indent="-285750">
              <a:buFont typeface="Arial" panose="020B0604020202020204" pitchFamily="34" charset="0"/>
              <a:buChar char="•"/>
            </a:pPr>
            <a:r>
              <a:rPr lang="en-US" sz="2200" dirty="0"/>
              <a:t>Munich Olympics massacre (1972)</a:t>
            </a:r>
          </a:p>
          <a:p>
            <a:pPr marL="285750" indent="-285750">
              <a:buFont typeface="Arial" panose="020B0604020202020204" pitchFamily="34" charset="0"/>
              <a:buChar char="•"/>
            </a:pPr>
            <a:r>
              <a:rPr lang="en-US" sz="2200" dirty="0"/>
              <a:t>Jonestown suicides (1978)</a:t>
            </a:r>
          </a:p>
          <a:p>
            <a:pPr marL="285750" indent="-285750">
              <a:buFont typeface="Arial" panose="020B0604020202020204" pitchFamily="34" charset="0"/>
              <a:buChar char="•"/>
            </a:pPr>
            <a:r>
              <a:rPr lang="en-US" sz="2200" dirty="0"/>
              <a:t>Assassination of John Lennon (1980)</a:t>
            </a:r>
          </a:p>
          <a:p>
            <a:pPr marL="285750" indent="-285750">
              <a:buFont typeface="Arial" panose="020B0604020202020204" pitchFamily="34" charset="0"/>
              <a:buChar char="•"/>
            </a:pPr>
            <a:r>
              <a:rPr lang="en-US" sz="2200" dirty="0"/>
              <a:t>Challenger Space Shuttle explosion (1986)</a:t>
            </a:r>
          </a:p>
          <a:p>
            <a:pPr marL="285750" indent="-285750">
              <a:buFont typeface="Arial" panose="020B0604020202020204" pitchFamily="34" charset="0"/>
              <a:buChar char="•"/>
            </a:pPr>
            <a:r>
              <a:rPr lang="en-US" sz="2200" dirty="0"/>
              <a:t>Deadly Los Angeles riots (1992)</a:t>
            </a:r>
          </a:p>
          <a:p>
            <a:pPr marL="285750" indent="-285750">
              <a:buFont typeface="Arial" panose="020B0604020202020204" pitchFamily="34" charset="0"/>
              <a:buChar char="•"/>
            </a:pPr>
            <a:r>
              <a:rPr lang="en-US" sz="2200" dirty="0"/>
              <a:t>World Trade Center truck bombing (1993)</a:t>
            </a:r>
          </a:p>
          <a:p>
            <a:pPr marL="285750" indent="-285750">
              <a:buFont typeface="Arial" panose="020B0604020202020204" pitchFamily="34" charset="0"/>
              <a:buChar char="•"/>
            </a:pPr>
            <a:r>
              <a:rPr lang="en-US" sz="2200" dirty="0"/>
              <a:t>Oklahoma City bombing (1995)</a:t>
            </a:r>
          </a:p>
          <a:p>
            <a:pPr marL="285750" indent="-285750">
              <a:buFont typeface="Arial" panose="020B0604020202020204" pitchFamily="34" charset="0"/>
              <a:buChar char="•"/>
            </a:pPr>
            <a:r>
              <a:rPr lang="en-US" sz="2200" dirty="0"/>
              <a:t>Columbine school shootings (1999)</a:t>
            </a:r>
          </a:p>
          <a:p>
            <a:pPr marL="285750" indent="-285750">
              <a:buFont typeface="Arial" panose="020B0604020202020204" pitchFamily="34" charset="0"/>
              <a:buChar char="•"/>
            </a:pPr>
            <a:r>
              <a:rPr lang="en-US" sz="2200" dirty="0"/>
              <a:t>September 11 terrorist attacks (2001)</a:t>
            </a:r>
          </a:p>
        </p:txBody>
      </p:sp>
    </p:spTree>
    <p:extLst>
      <p:ext uri="{BB962C8B-B14F-4D97-AF65-F5344CB8AC3E}">
        <p14:creationId xmlns:p14="http://schemas.microsoft.com/office/powerpoint/2010/main" val="138558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032"/>
          </a:xfrm>
        </p:spPr>
        <p:txBody>
          <a:bodyPr/>
          <a:lstStyle/>
          <a:p>
            <a:r>
              <a:rPr lang="en-US" dirty="0"/>
              <a:t>Interview Questions</a:t>
            </a:r>
          </a:p>
        </p:txBody>
      </p:sp>
      <p:sp>
        <p:nvSpPr>
          <p:cNvPr id="3" name="Content Placeholder 2"/>
          <p:cNvSpPr>
            <a:spLocks noGrp="1"/>
          </p:cNvSpPr>
          <p:nvPr>
            <p:ph idx="1"/>
          </p:nvPr>
        </p:nvSpPr>
        <p:spPr>
          <a:xfrm>
            <a:off x="838199" y="1079158"/>
            <a:ext cx="10917195" cy="5642918"/>
          </a:xfrm>
        </p:spPr>
        <p:txBody>
          <a:bodyPr numCol="1">
            <a:normAutofit/>
          </a:bodyPr>
          <a:lstStyle/>
          <a:p>
            <a:pPr marL="514350" indent="-514350">
              <a:buAutoNum type="arabicPeriod"/>
            </a:pPr>
            <a:r>
              <a:rPr lang="en-US" dirty="0"/>
              <a:t>How old were you when this tragedy occurred? Who did you live with?</a:t>
            </a:r>
          </a:p>
          <a:p>
            <a:pPr marL="514350" indent="-514350">
              <a:buAutoNum type="arabicPeriod"/>
            </a:pPr>
            <a:r>
              <a:rPr lang="en-US" dirty="0"/>
              <a:t>How did you find out about this tragedy?</a:t>
            </a:r>
          </a:p>
          <a:p>
            <a:pPr marL="514350" indent="-514350">
              <a:buAutoNum type="arabicPeriod"/>
            </a:pPr>
            <a:r>
              <a:rPr lang="en-US" dirty="0"/>
              <a:t>What were your first thoughts and feelings about this tragedy? What did or didn’t you understand?</a:t>
            </a:r>
          </a:p>
          <a:p>
            <a:pPr marL="514350" indent="-514350">
              <a:buAutoNum type="arabicPeriod"/>
            </a:pPr>
            <a:r>
              <a:rPr lang="en-US" dirty="0"/>
              <a:t>How did other members of your family, or other adults around you, respond?</a:t>
            </a:r>
          </a:p>
          <a:p>
            <a:pPr marL="514350" indent="-514350">
              <a:buAutoNum type="arabicPeriod"/>
            </a:pPr>
            <a:endParaRPr lang="en-US" dirty="0"/>
          </a:p>
          <a:p>
            <a:pPr marL="0" indent="0">
              <a:buNone/>
            </a:pPr>
            <a:r>
              <a:rPr lang="en-US" dirty="0"/>
              <a:t>In addition to these four questions that everyone will ask, you will ask two more questions of your own. Don’t ask simple factual things – ask about feelings, reactions, perspectives, changes in your interviewee’s life, etc.</a:t>
            </a:r>
          </a:p>
        </p:txBody>
      </p:sp>
    </p:spTree>
    <p:extLst>
      <p:ext uri="{BB962C8B-B14F-4D97-AF65-F5344CB8AC3E}">
        <p14:creationId xmlns:p14="http://schemas.microsoft.com/office/powerpoint/2010/main" val="248899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032"/>
          </a:xfrm>
        </p:spPr>
        <p:txBody>
          <a:bodyPr/>
          <a:lstStyle/>
          <a:p>
            <a:r>
              <a:rPr lang="en-US" dirty="0"/>
              <a:t>Research</a:t>
            </a:r>
          </a:p>
        </p:txBody>
      </p:sp>
      <p:sp>
        <p:nvSpPr>
          <p:cNvPr id="3" name="Content Placeholder 2"/>
          <p:cNvSpPr>
            <a:spLocks noGrp="1"/>
          </p:cNvSpPr>
          <p:nvPr>
            <p:ph idx="1"/>
          </p:nvPr>
        </p:nvSpPr>
        <p:spPr>
          <a:xfrm>
            <a:off x="838200" y="1688756"/>
            <a:ext cx="10515600" cy="5033319"/>
          </a:xfrm>
        </p:spPr>
        <p:txBody>
          <a:bodyPr numCol="1">
            <a:normAutofit/>
          </a:bodyPr>
          <a:lstStyle/>
          <a:p>
            <a:pPr marL="0" indent="0">
              <a:buNone/>
            </a:pPr>
            <a:r>
              <a:rPr lang="en-US" dirty="0"/>
              <a:t>In class, you will research the tragedy your interviewee chose to learn some additional key facts and details about what happened.</a:t>
            </a:r>
          </a:p>
          <a:p>
            <a:pPr marL="0" indent="0">
              <a:buNone/>
            </a:pPr>
            <a:endParaRPr lang="en-US" dirty="0"/>
          </a:p>
          <a:p>
            <a:pPr marL="0" indent="0">
              <a:buNone/>
            </a:pPr>
            <a:r>
              <a:rPr lang="en-US" dirty="0"/>
              <a:t>When you write your narrative, you will portray these facts from the point of view of your character. They could be watching the news, reading the newspaper, talking to someone else, etc.</a:t>
            </a:r>
          </a:p>
        </p:txBody>
      </p:sp>
    </p:spTree>
    <p:extLst>
      <p:ext uri="{BB962C8B-B14F-4D97-AF65-F5344CB8AC3E}">
        <p14:creationId xmlns:p14="http://schemas.microsoft.com/office/powerpoint/2010/main" val="313649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4032"/>
          </a:xfrm>
        </p:spPr>
        <p:txBody>
          <a:bodyPr/>
          <a:lstStyle/>
          <a:p>
            <a:r>
              <a:rPr lang="en-US" dirty="0"/>
              <a:t>Feedback</a:t>
            </a:r>
          </a:p>
        </p:txBody>
      </p:sp>
      <p:sp>
        <p:nvSpPr>
          <p:cNvPr id="3" name="Content Placeholder 2"/>
          <p:cNvSpPr>
            <a:spLocks noGrp="1"/>
          </p:cNvSpPr>
          <p:nvPr>
            <p:ph idx="1"/>
          </p:nvPr>
        </p:nvSpPr>
        <p:spPr>
          <a:xfrm>
            <a:off x="838200" y="1705232"/>
            <a:ext cx="10515600" cy="5016844"/>
          </a:xfrm>
        </p:spPr>
        <p:txBody>
          <a:bodyPr numCol="1">
            <a:normAutofit/>
          </a:bodyPr>
          <a:lstStyle/>
          <a:p>
            <a:pPr marL="0" indent="0">
              <a:buNone/>
            </a:pPr>
            <a:r>
              <a:rPr lang="en-US" dirty="0"/>
              <a:t>After writing the first draft of your narrative, you will read it to your interviewee.</a:t>
            </a:r>
          </a:p>
          <a:p>
            <a:pPr marL="0" indent="0">
              <a:buNone/>
            </a:pPr>
            <a:endParaRPr lang="en-US" dirty="0"/>
          </a:p>
          <a:p>
            <a:pPr marL="0" indent="0">
              <a:buNone/>
            </a:pPr>
            <a:r>
              <a:rPr lang="en-US" dirty="0"/>
              <a:t>Your interviewee will give you detailed feedback about your narrative, and you will write down their feedback. You don’t have to make every change they suggest, but you should be as authentic to their story as possible.</a:t>
            </a:r>
          </a:p>
        </p:txBody>
      </p:sp>
    </p:spTree>
    <p:extLst>
      <p:ext uri="{BB962C8B-B14F-4D97-AF65-F5344CB8AC3E}">
        <p14:creationId xmlns:p14="http://schemas.microsoft.com/office/powerpoint/2010/main" val="348589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09568288"/>
              </p:ext>
            </p:extLst>
          </p:nvPr>
        </p:nvGraphicFramePr>
        <p:xfrm>
          <a:off x="133349" y="66674"/>
          <a:ext cx="11915776" cy="6724840"/>
        </p:xfrm>
        <a:graphic>
          <a:graphicData uri="http://schemas.openxmlformats.org/drawingml/2006/table">
            <a:tbl>
              <a:tblPr firstRow="1" firstCol="1" bandRow="1"/>
              <a:tblGrid>
                <a:gridCol w="1114426">
                  <a:extLst>
                    <a:ext uri="{9D8B030D-6E8A-4147-A177-3AD203B41FA5}">
                      <a16:colId xmlns:a16="http://schemas.microsoft.com/office/drawing/2014/main" val="2202392992"/>
                    </a:ext>
                  </a:extLst>
                </a:gridCol>
                <a:gridCol w="2066925">
                  <a:extLst>
                    <a:ext uri="{9D8B030D-6E8A-4147-A177-3AD203B41FA5}">
                      <a16:colId xmlns:a16="http://schemas.microsoft.com/office/drawing/2014/main" val="2848991950"/>
                    </a:ext>
                  </a:extLst>
                </a:gridCol>
                <a:gridCol w="2676525">
                  <a:extLst>
                    <a:ext uri="{9D8B030D-6E8A-4147-A177-3AD203B41FA5}">
                      <a16:colId xmlns:a16="http://schemas.microsoft.com/office/drawing/2014/main" val="1328588078"/>
                    </a:ext>
                  </a:extLst>
                </a:gridCol>
                <a:gridCol w="2752725">
                  <a:extLst>
                    <a:ext uri="{9D8B030D-6E8A-4147-A177-3AD203B41FA5}">
                      <a16:colId xmlns:a16="http://schemas.microsoft.com/office/drawing/2014/main" val="4037447769"/>
                    </a:ext>
                  </a:extLst>
                </a:gridCol>
                <a:gridCol w="3305175">
                  <a:extLst>
                    <a:ext uri="{9D8B030D-6E8A-4147-A177-3AD203B41FA5}">
                      <a16:colId xmlns:a16="http://schemas.microsoft.com/office/drawing/2014/main" val="1066545654"/>
                    </a:ext>
                  </a:extLst>
                </a:gridCol>
              </a:tblGrid>
              <a:tr h="707232">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p>
                  </a:txBody>
                  <a:tcPr marL="51546" marR="51546"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Doesn’t Meet Expectations</a:t>
                      </a:r>
                      <a:br>
                        <a:rPr lang="en-US" sz="1500">
                          <a:effectLst/>
                          <a:latin typeface="Calibri" panose="020F0502020204030204" pitchFamily="34" charset="0"/>
                          <a:ea typeface="Calibri" panose="020F0502020204030204" pitchFamily="34" charset="0"/>
                          <a:cs typeface="Times New Roman" panose="02020603050405020304" pitchFamily="18" charset="0"/>
                        </a:rPr>
                      </a:br>
                      <a:r>
                        <a:rPr lang="en-US" sz="1500">
                          <a:effectLst/>
                          <a:latin typeface="Calibri" panose="020F0502020204030204" pitchFamily="34" charset="0"/>
                          <a:ea typeface="Calibri" panose="020F0502020204030204" pitchFamily="34" charset="0"/>
                          <a:cs typeface="Times New Roman" panose="02020603050405020304" pitchFamily="18" charset="0"/>
                        </a:rPr>
                        <a:t>[0]</a:t>
                      </a:r>
                    </a:p>
                  </a:txBody>
                  <a:tcPr marL="51546" marR="51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Approaching Expectations</a:t>
                      </a:r>
                      <a:br>
                        <a:rPr lang="en-US" sz="1500">
                          <a:effectLst/>
                          <a:latin typeface="Calibri" panose="020F0502020204030204" pitchFamily="34" charset="0"/>
                          <a:ea typeface="Calibri" panose="020F0502020204030204" pitchFamily="34" charset="0"/>
                          <a:cs typeface="Times New Roman" panose="02020603050405020304" pitchFamily="18" charset="0"/>
                        </a:rPr>
                      </a:br>
                      <a:r>
                        <a:rPr lang="en-US" sz="1500">
                          <a:effectLst/>
                          <a:latin typeface="Calibri" panose="020F0502020204030204" pitchFamily="34" charset="0"/>
                          <a:ea typeface="Calibri" panose="020F0502020204030204" pitchFamily="34" charset="0"/>
                          <a:cs typeface="Times New Roman" panose="02020603050405020304" pitchFamily="18" charset="0"/>
                        </a:rPr>
                        <a:t>[1-2]</a:t>
                      </a:r>
                    </a:p>
                  </a:txBody>
                  <a:tcPr marL="51546" marR="51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Meets Expectations </a:t>
                      </a:r>
                      <a:br>
                        <a:rPr lang="en-US" sz="1500">
                          <a:effectLst/>
                          <a:latin typeface="Calibri" panose="020F0502020204030204" pitchFamily="34" charset="0"/>
                          <a:ea typeface="Calibri" panose="020F0502020204030204" pitchFamily="34" charset="0"/>
                          <a:cs typeface="Times New Roman" panose="02020603050405020304" pitchFamily="18" charset="0"/>
                        </a:rPr>
                      </a:br>
                      <a:r>
                        <a:rPr lang="en-US" sz="1500">
                          <a:effectLst/>
                          <a:latin typeface="Calibri" panose="020F0502020204030204" pitchFamily="34" charset="0"/>
                          <a:ea typeface="Calibri" panose="020F0502020204030204" pitchFamily="34" charset="0"/>
                          <a:cs typeface="Times New Roman" panose="02020603050405020304" pitchFamily="18" charset="0"/>
                        </a:rPr>
                        <a:t>[3-4]</a:t>
                      </a:r>
                    </a:p>
                  </a:txBody>
                  <a:tcPr marL="51546" marR="51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Exceeds Expectations</a:t>
                      </a:r>
                      <a:br>
                        <a:rPr lang="en-US" sz="1500">
                          <a:effectLst/>
                          <a:latin typeface="Calibri" panose="020F0502020204030204" pitchFamily="34" charset="0"/>
                          <a:ea typeface="Calibri" panose="020F0502020204030204" pitchFamily="34" charset="0"/>
                          <a:cs typeface="Times New Roman" panose="02020603050405020304" pitchFamily="18" charset="0"/>
                        </a:rPr>
                      </a:br>
                      <a:r>
                        <a:rPr lang="en-US" sz="1500">
                          <a:effectLst/>
                          <a:latin typeface="Calibri" panose="020F0502020204030204" pitchFamily="34" charset="0"/>
                          <a:ea typeface="Calibri" panose="020F0502020204030204" pitchFamily="34" charset="0"/>
                          <a:cs typeface="Times New Roman" panose="02020603050405020304" pitchFamily="18" charset="0"/>
                        </a:rPr>
                        <a:t>[5]</a:t>
                      </a:r>
                    </a:p>
                  </a:txBody>
                  <a:tcPr marL="51546" marR="5154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4559798"/>
                  </a:ext>
                </a:extLst>
              </a:tr>
              <a:tr h="942974">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Interview</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Interview not completed</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Interview shows little effort</a:t>
                      </a:r>
                    </a:p>
                    <a:p>
                      <a:pPr marL="0" marR="0">
                        <a:lnSpc>
                          <a:spcPct val="107000"/>
                        </a:lnSpc>
                        <a:spcBef>
                          <a:spcPts val="0"/>
                        </a:spcBef>
                        <a:spcAft>
                          <a:spcPts val="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Few details included</a:t>
                      </a:r>
                    </a:p>
                    <a:p>
                      <a:pPr marL="0" marR="0">
                        <a:lnSpc>
                          <a:spcPct val="107000"/>
                        </a:lnSpc>
                        <a:spcBef>
                          <a:spcPts val="0"/>
                        </a:spcBef>
                        <a:spcAft>
                          <a:spcPts val="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Answers not written in complete sentences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Interview shows some effort</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Some details included</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Answers written in complete sentences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Interview shows excellent effort</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Many details included</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Answers written in complete sentences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833288"/>
                  </a:ext>
                </a:extLst>
              </a:tr>
              <a:tr h="707232">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Research</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Research not completed</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Very few notes taken</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Notes aren’t important relevant to tragedy</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Some notes taken</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Notes are somewhat important and relevant to tragedy</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Many notes taken</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Notes are all important and relevant to tragedy</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7507612"/>
                  </a:ext>
                </a:extLst>
              </a:tr>
              <a:tr h="1650206">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Narrative: Style</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Narrative is not written from the perspective of the interviewee</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Many spelling and grammar errors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Narrative is written from the perspective of the interviewee, but that character is not well developed</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Some spelling and grammar errors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Narrative is written from the perspective of the interviewee, and that character is somewhat developed</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Few spelling and grammar errors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Narrative is written from the perspective of the interviewee, and that character is very well developed</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No spelling or grammar errors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487518"/>
                  </a:ext>
                </a:extLst>
              </a:tr>
              <a:tr h="1650206">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Narrative: Details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Narrative includes no meaningful details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Narrative includes few details about the historic event</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Details are presented as facts that do not flow well with the narrative</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Narrative includes details about both the event and the interviewee</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Details are integrated into the narrative</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Narrative includes rich details about the event, the interviewee and how the interviewee responded to the event</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Details are well integrated into the narrative and from the perspective of the interviewee</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0642314"/>
                  </a:ext>
                </a:extLst>
              </a:tr>
              <a:tr h="942974">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Response to Feedback</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Feedback not collected</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Some unimportant feedback collected</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Feedback did not lead to changes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Some meaningful feedback collected</a:t>
                      </a:r>
                    </a:p>
                    <a:p>
                      <a:pPr marL="0" marR="0">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Times New Roman" panose="02020603050405020304" pitchFamily="18" charset="0"/>
                        </a:rPr>
                        <a:t>Feedback led to some changes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Lots of detailed, meaningful feedback collected</a:t>
                      </a:r>
                    </a:p>
                    <a:p>
                      <a:pPr marL="0" marR="0">
                        <a:lnSpc>
                          <a:spcPct val="107000"/>
                        </a:lnSpc>
                        <a:spcBef>
                          <a:spcPts val="0"/>
                        </a:spcBef>
                        <a:spcAft>
                          <a:spcPts val="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Feedback led to big, meaningful changes</a:t>
                      </a:r>
                    </a:p>
                  </a:txBody>
                  <a:tcPr marL="51546" marR="51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0409107"/>
                  </a:ext>
                </a:extLst>
              </a:tr>
            </a:tbl>
          </a:graphicData>
        </a:graphic>
      </p:graphicFrame>
    </p:spTree>
    <p:extLst>
      <p:ext uri="{BB962C8B-B14F-4D97-AF65-F5344CB8AC3E}">
        <p14:creationId xmlns:p14="http://schemas.microsoft.com/office/powerpoint/2010/main" val="4122415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783</Words>
  <Application>Microsoft Office PowerPoint</Application>
  <PresentationFormat>Widescreen</PresentationFormat>
  <Paragraphs>90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Dosis</vt:lpstr>
      <vt:lpstr>Times New Roman</vt:lpstr>
      <vt:lpstr>Office Theme</vt:lpstr>
      <vt:lpstr>Writing Historical Fiction from an Interview</vt:lpstr>
      <vt:lpstr>Historical Fiction project</vt:lpstr>
      <vt:lpstr>The Interview</vt:lpstr>
      <vt:lpstr>Interview Questions</vt:lpstr>
      <vt:lpstr>Research</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 Sheldon</dc:creator>
  <cp:lastModifiedBy>Eli Sheldon</cp:lastModifiedBy>
  <cp:revision>16</cp:revision>
  <dcterms:created xsi:type="dcterms:W3CDTF">2017-02-16T18:20:28Z</dcterms:created>
  <dcterms:modified xsi:type="dcterms:W3CDTF">2017-03-23T13:54:20Z</dcterms:modified>
</cp:coreProperties>
</file>