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5"/>
  </p:notesMasterIdLst>
  <p:handoutMasterIdLst>
    <p:handoutMasterId r:id="rId26"/>
  </p:handoutMasterIdLst>
  <p:sldIdLst>
    <p:sldId id="257" r:id="rId3"/>
    <p:sldId id="272" r:id="rId4"/>
    <p:sldId id="276" r:id="rId5"/>
    <p:sldId id="279" r:id="rId6"/>
    <p:sldId id="280" r:id="rId7"/>
    <p:sldId id="278" r:id="rId8"/>
    <p:sldId id="273" r:id="rId9"/>
    <p:sldId id="281" r:id="rId10"/>
    <p:sldId id="274" r:id="rId11"/>
    <p:sldId id="275" r:id="rId12"/>
    <p:sldId id="293" r:id="rId13"/>
    <p:sldId id="282" r:id="rId14"/>
    <p:sldId id="283" r:id="rId15"/>
    <p:sldId id="284" r:id="rId16"/>
    <p:sldId id="277" r:id="rId17"/>
    <p:sldId id="285" r:id="rId18"/>
    <p:sldId id="286" r:id="rId19"/>
    <p:sldId id="287" r:id="rId20"/>
    <p:sldId id="292" r:id="rId21"/>
    <p:sldId id="288" r:id="rId22"/>
    <p:sldId id="29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65A4D-6735-48D7-8E4D-0EE7A224323F}" v="43" dt="2021-07-10T16:57:49.181"/>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324" autoAdjust="0"/>
  </p:normalViewPr>
  <p:slideViewPr>
    <p:cSldViewPr>
      <p:cViewPr varScale="1">
        <p:scale>
          <a:sx n="89" d="100"/>
          <a:sy n="89" d="100"/>
        </p:scale>
        <p:origin x="1350" y="90"/>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7/10/2021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dirty="0"/>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7/10/2021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dirty="0"/>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the first time students are learning the word decomposition, take some time to brainstorm examples from your class, other classes</a:t>
            </a:r>
            <a:r>
              <a:rPr lang="en-US" baseline="0" dirty="0"/>
              <a:t> and life outside of school.</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2</a:t>
            </a:fld>
            <a:endParaRPr lang="en-US" dirty="0"/>
          </a:p>
        </p:txBody>
      </p:sp>
    </p:spTree>
    <p:extLst>
      <p:ext uri="{BB962C8B-B14F-4D97-AF65-F5344CB8AC3E}">
        <p14:creationId xmlns:p14="http://schemas.microsoft.com/office/powerpoint/2010/main" val="6163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slows down the video from the previous slide to</a:t>
            </a:r>
            <a:r>
              <a:rPr lang="en-US" baseline="0" dirty="0"/>
              <a:t> ensure all students understand how the video and animation are linked.</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14</a:t>
            </a:fld>
            <a:endParaRPr lang="en-US" dirty="0"/>
          </a:p>
        </p:txBody>
      </p:sp>
    </p:spTree>
    <p:extLst>
      <p:ext uri="{BB962C8B-B14F-4D97-AF65-F5344CB8AC3E}">
        <p14:creationId xmlns:p14="http://schemas.microsoft.com/office/powerpoint/2010/main" val="2697188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won’t tell us</a:t>
            </a:r>
            <a:r>
              <a:rPr lang="en-US" baseline="0" dirty="0"/>
              <a:t> everything about the play, but they are things we can answer using the motion tracking data we have.</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15</a:t>
            </a:fld>
            <a:endParaRPr lang="en-US" dirty="0"/>
          </a:p>
        </p:txBody>
      </p:sp>
    </p:spTree>
    <p:extLst>
      <p:ext uri="{BB962C8B-B14F-4D97-AF65-F5344CB8AC3E}">
        <p14:creationId xmlns:p14="http://schemas.microsoft.com/office/powerpoint/2010/main" val="24041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just LeBron</a:t>
            </a:r>
            <a:r>
              <a:rPr lang="en-US" baseline="0" dirty="0"/>
              <a:t> James’ speed graph from the same play. LeBron is the lower of the yellow lines, starting with the ball on the rebound.</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16</a:t>
            </a:fld>
            <a:endParaRPr lang="en-US" dirty="0"/>
          </a:p>
        </p:txBody>
      </p:sp>
    </p:spTree>
    <p:extLst>
      <p:ext uri="{BB962C8B-B14F-4D97-AF65-F5344CB8AC3E}">
        <p14:creationId xmlns:p14="http://schemas.microsoft.com/office/powerpoint/2010/main" val="293157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everything together – showing all four players’ speed</a:t>
            </a:r>
            <a:r>
              <a:rPr lang="en-US" baseline="0" dirty="0"/>
              <a:t> graphs at once.</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17</a:t>
            </a:fld>
            <a:endParaRPr lang="en-US" dirty="0"/>
          </a:p>
        </p:txBody>
      </p:sp>
    </p:spTree>
    <p:extLst>
      <p:ext uri="{BB962C8B-B14F-4D97-AF65-F5344CB8AC3E}">
        <p14:creationId xmlns:p14="http://schemas.microsoft.com/office/powerpoint/2010/main" val="283524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Slowing</a:t>
            </a:r>
            <a:r>
              <a:rPr lang="en-US" baseline="0" dirty="0"/>
              <a:t> it down again.</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18</a:t>
            </a:fld>
            <a:endParaRPr lang="en-US" dirty="0"/>
          </a:p>
        </p:txBody>
      </p:sp>
    </p:spTree>
    <p:extLst>
      <p:ext uri="{BB962C8B-B14F-4D97-AF65-F5344CB8AC3E}">
        <p14:creationId xmlns:p14="http://schemas.microsoft.com/office/powerpoint/2010/main" val="40335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review of the questions we</a:t>
            </a:r>
            <a:r>
              <a:rPr lang="en-US" baseline="0" dirty="0"/>
              <a:t> want to answer with this data.</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19</a:t>
            </a:fld>
            <a:endParaRPr lang="en-US" dirty="0"/>
          </a:p>
        </p:txBody>
      </p:sp>
    </p:spTree>
    <p:extLst>
      <p:ext uri="{BB962C8B-B14F-4D97-AF65-F5344CB8AC3E}">
        <p14:creationId xmlns:p14="http://schemas.microsoft.com/office/powerpoint/2010/main" val="274792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a:t>
            </a:r>
            <a:r>
              <a:rPr lang="en-US" baseline="0" dirty="0"/>
              <a:t> already be jumping to explain that LeBron’s speed wasn’t necessary the biggest factor in this play, which is great. Let students try to guess why Steph Curry seems to have stopped so early in the play – they may think he got tired or gave up, but really he was stopping because he was already at the end of the court and had nowhere to go.</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20</a:t>
            </a:fld>
            <a:endParaRPr lang="en-US" dirty="0"/>
          </a:p>
        </p:txBody>
      </p:sp>
    </p:spTree>
    <p:extLst>
      <p:ext uri="{BB962C8B-B14F-4D97-AF65-F5344CB8AC3E}">
        <p14:creationId xmlns:p14="http://schemas.microsoft.com/office/powerpoint/2010/main" val="3273686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practice reading the actual speed from the graph (not just understanding the general</a:t>
            </a:r>
            <a:r>
              <a:rPr lang="en-US" baseline="0" dirty="0"/>
              <a:t> shape), and then pinpoint when and how long he was at that max speed.</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21</a:t>
            </a:fld>
            <a:endParaRPr lang="en-US" dirty="0"/>
          </a:p>
        </p:txBody>
      </p:sp>
    </p:spTree>
    <p:extLst>
      <p:ext uri="{BB962C8B-B14F-4D97-AF65-F5344CB8AC3E}">
        <p14:creationId xmlns:p14="http://schemas.microsoft.com/office/powerpoint/2010/main" val="120228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a:t>
            </a:r>
            <a:r>
              <a:rPr lang="en-US" baseline="0" dirty="0"/>
              <a:t> pass out the worksheet for independent or partner practice time.</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22</a:t>
            </a:fld>
            <a:endParaRPr lang="en-US" dirty="0"/>
          </a:p>
        </p:txBody>
      </p:sp>
    </p:spTree>
    <p:extLst>
      <p:ext uri="{BB962C8B-B14F-4D97-AF65-F5344CB8AC3E}">
        <p14:creationId xmlns:p14="http://schemas.microsoft.com/office/powerpoint/2010/main" val="22476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2015 NBA Finals LeBron</a:t>
            </a:r>
            <a:r>
              <a:rPr lang="en-US" baseline="0" dirty="0"/>
              <a:t> James dunk we will be analyzing for the rest of the lesson.</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3</a:t>
            </a:fld>
            <a:endParaRPr lang="en-US" dirty="0"/>
          </a:p>
        </p:txBody>
      </p:sp>
    </p:spTree>
    <p:extLst>
      <p:ext uri="{BB962C8B-B14F-4D97-AF65-F5344CB8AC3E}">
        <p14:creationId xmlns:p14="http://schemas.microsoft.com/office/powerpoint/2010/main" val="37501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NBA stadiums have added cameras over the past few years used to track and record the position of players and the ball throughout the game. A computer within the stadium collects the footage from all six cameras and converts the image data to motion tracking data.</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4</a:t>
            </a:fld>
            <a:endParaRPr lang="en-US" dirty="0"/>
          </a:p>
        </p:txBody>
      </p:sp>
    </p:spTree>
    <p:extLst>
      <p:ext uri="{BB962C8B-B14F-4D97-AF65-F5344CB8AC3E}">
        <p14:creationId xmlns:p14="http://schemas.microsoft.com/office/powerpoint/2010/main" val="269097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used both in real-time to make decisions within the game, and as post-game analysis.</a:t>
            </a:r>
          </a:p>
        </p:txBody>
      </p:sp>
      <p:sp>
        <p:nvSpPr>
          <p:cNvPr id="4" name="Slide Number Placeholder 3"/>
          <p:cNvSpPr>
            <a:spLocks noGrp="1"/>
          </p:cNvSpPr>
          <p:nvPr>
            <p:ph type="sldNum" sz="quarter" idx="10"/>
          </p:nvPr>
        </p:nvSpPr>
        <p:spPr/>
        <p:txBody>
          <a:bodyPr/>
          <a:lstStyle/>
          <a:p>
            <a:fld id="{05C1D8F7-2BDD-4C56-98AF-2E212EF349F3}" type="slidenum">
              <a:rPr lang="en-US" smtClean="0"/>
              <a:t>5</a:t>
            </a:fld>
            <a:endParaRPr lang="en-US" dirty="0"/>
          </a:p>
        </p:txBody>
      </p:sp>
    </p:spTree>
    <p:extLst>
      <p:ext uri="{BB962C8B-B14F-4D97-AF65-F5344CB8AC3E}">
        <p14:creationId xmlns:p14="http://schemas.microsoft.com/office/powerpoint/2010/main" val="22355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a:t>
            </a:r>
            <a:r>
              <a:rPr lang="en-US" baseline="0" dirty="0"/>
              <a:t> from Second Spectrum imagining what else could be done with motion tracking data from basketball games</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6</a:t>
            </a:fld>
            <a:endParaRPr lang="en-US" dirty="0"/>
          </a:p>
        </p:txBody>
      </p:sp>
    </p:spTree>
    <p:extLst>
      <p:ext uri="{BB962C8B-B14F-4D97-AF65-F5344CB8AC3E}">
        <p14:creationId xmlns:p14="http://schemas.microsoft.com/office/powerpoint/2010/main" val="1474362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of these graphs, act</a:t>
            </a:r>
            <a:r>
              <a:rPr lang="en-US" baseline="0" dirty="0"/>
              <a:t> out the walking pattern describe for your students.</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7</a:t>
            </a:fld>
            <a:endParaRPr lang="en-US" dirty="0"/>
          </a:p>
        </p:txBody>
      </p:sp>
    </p:spTree>
    <p:extLst>
      <p:ext uri="{BB962C8B-B14F-4D97-AF65-F5344CB8AC3E}">
        <p14:creationId xmlns:p14="http://schemas.microsoft.com/office/powerpoint/2010/main" val="62839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one student volunteer to act out a walking pattern of their choosing (similar to the previous four slides), and have a second student volunteer draw the resulting speed graph on axes you draw on the board.</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11</a:t>
            </a:fld>
            <a:endParaRPr lang="en-US" dirty="0"/>
          </a:p>
        </p:txBody>
      </p:sp>
    </p:spTree>
    <p:extLst>
      <p:ext uri="{BB962C8B-B14F-4D97-AF65-F5344CB8AC3E}">
        <p14:creationId xmlns:p14="http://schemas.microsoft.com/office/powerpoint/2010/main" val="413040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data seen on-screen represents way less than a single second’s worth of motion data for one team in one game – reinforce how much data the NBA collects!</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12</a:t>
            </a:fld>
            <a:endParaRPr lang="en-US" dirty="0"/>
          </a:p>
        </p:txBody>
      </p:sp>
    </p:spTree>
    <p:extLst>
      <p:ext uri="{BB962C8B-B14F-4D97-AF65-F5344CB8AC3E}">
        <p14:creationId xmlns:p14="http://schemas.microsoft.com/office/powerpoint/2010/main" val="116801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little bit of code, those</a:t>
            </a:r>
            <a:r>
              <a:rPr lang="en-US" baseline="0" dirty="0"/>
              <a:t> numbers can be translated into animated dots moving around an image of a basketball court. Make strong connections for students about how the video relates to the animation – point out when the ball is passed, which players are represented, etc. Right away we’re abstracting out six of the ten players on the court because they’re not as relevant to the play.</a:t>
            </a:r>
            <a:endParaRPr lang="en-US" dirty="0"/>
          </a:p>
        </p:txBody>
      </p:sp>
      <p:sp>
        <p:nvSpPr>
          <p:cNvPr id="4" name="Slide Number Placeholder 3"/>
          <p:cNvSpPr>
            <a:spLocks noGrp="1"/>
          </p:cNvSpPr>
          <p:nvPr>
            <p:ph type="sldNum" sz="quarter" idx="10"/>
          </p:nvPr>
        </p:nvSpPr>
        <p:spPr/>
        <p:txBody>
          <a:bodyPr/>
          <a:lstStyle/>
          <a:p>
            <a:fld id="{05C1D8F7-2BDD-4C56-98AF-2E212EF349F3}" type="slidenum">
              <a:rPr lang="en-US" smtClean="0"/>
              <a:t>13</a:t>
            </a:fld>
            <a:endParaRPr lang="en-US" dirty="0"/>
          </a:p>
        </p:txBody>
      </p:sp>
    </p:spTree>
    <p:extLst>
      <p:ext uri="{BB962C8B-B14F-4D97-AF65-F5344CB8AC3E}">
        <p14:creationId xmlns:p14="http://schemas.microsoft.com/office/powerpoint/2010/main" val="2651002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2EC29-B8C5-4C7A-B6DA-418494D5CB21}" type="datetimeFigureOut">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dirty="0"/>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800">
                <a:solidFill>
                  <a:schemeClr val="tx1">
                    <a:tint val="75000"/>
                  </a:schemeClr>
                </a:solidFill>
              </a:defRPr>
            </a:lvl1pPr>
          </a:lstStyle>
          <a:p>
            <a:fld id="{3762EC29-B8C5-4C7A-B6DA-418494D5CB21}" type="datetimeFigureOut">
              <a:rPr lang="en-US" smtClean="0"/>
              <a:pPr/>
              <a:t>7/10/2021</a:t>
            </a:fld>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800">
                <a:solidFill>
                  <a:schemeClr val="tx1">
                    <a:tint val="75000"/>
                  </a:schemeClr>
                </a:solidFill>
              </a:defRPr>
            </a:lvl1pPr>
          </a:lstStyle>
          <a:p>
            <a:fld id="{F9043838-BFF5-400C-B067-3DF4A5F395D6}" type="slidenum">
              <a:rPr lang="en-US" smtClean="0"/>
              <a:pPr/>
              <a:t>‹#›</a:t>
            </a:fld>
            <a:endParaRPr lang="en-US" dirty="0"/>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M9x0uhgUk4I?feature=oembed" TargetMode="Externa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U3OlqI2498E?feature=oembed" TargetMode="Externa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ideo" Target="https://www.youtube.com/embed/qxiyzf6lGMw?feature=oembed" TargetMode="Externa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bHA-YNva_Es?feature=oembed" TargetMode="Externa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531UyzwD87M?feature=oembed" TargetMode="Externa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RLBTvlYPpIA?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e7-Xz935zFY?start=7&amp;feature=oembed"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a basketball play</a:t>
            </a:r>
          </a:p>
        </p:txBody>
      </p:sp>
      <p:sp>
        <p:nvSpPr>
          <p:cNvPr id="3" name="Subtitle 2"/>
          <p:cNvSpPr>
            <a:spLocks noGrp="1"/>
          </p:cNvSpPr>
          <p:nvPr>
            <p:ph type="subTitle" idx="1"/>
          </p:nvPr>
        </p:nvSpPr>
        <p:spPr>
          <a:xfrm>
            <a:off x="5638800" y="2895600"/>
            <a:ext cx="5715000" cy="914400"/>
          </a:xfrm>
        </p:spPr>
        <p:txBody>
          <a:bodyPr>
            <a:normAutofit/>
          </a:bodyPr>
          <a:lstStyle/>
          <a:p>
            <a:r>
              <a:rPr lang="en-US" dirty="0"/>
              <a:t>What can we learn using </a:t>
            </a:r>
            <a:r>
              <a:rPr lang="en-US" b="1" u="sng" dirty="0"/>
              <a:t>decomposition</a:t>
            </a:r>
            <a:r>
              <a:rPr lang="en-US" dirty="0"/>
              <a:t>?</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graphs</a:t>
            </a:r>
          </a:p>
        </p:txBody>
      </p:sp>
      <p:sp>
        <p:nvSpPr>
          <p:cNvPr id="3" name="Content Placeholder 2"/>
          <p:cNvSpPr>
            <a:spLocks noGrp="1"/>
          </p:cNvSpPr>
          <p:nvPr>
            <p:ph idx="1"/>
          </p:nvPr>
        </p:nvSpPr>
        <p:spPr>
          <a:xfrm>
            <a:off x="1066800" y="1676400"/>
            <a:ext cx="10210800" cy="4343400"/>
          </a:xfrm>
        </p:spPr>
        <p:txBody>
          <a:bodyPr/>
          <a:lstStyle/>
          <a:p>
            <a:pPr marL="0" indent="0">
              <a:buNone/>
            </a:pPr>
            <a:r>
              <a:rPr lang="en-US" dirty="0"/>
              <a:t>What if someone speeds up and then slows down?</a:t>
            </a:r>
          </a:p>
        </p:txBody>
      </p:sp>
      <p:pic>
        <p:nvPicPr>
          <p:cNvPr id="5" name="Picture 4"/>
          <p:cNvPicPr>
            <a:picLocks noChangeAspect="1"/>
          </p:cNvPicPr>
          <p:nvPr/>
        </p:nvPicPr>
        <p:blipFill>
          <a:blip r:embed="rId2"/>
          <a:stretch>
            <a:fillRect/>
          </a:stretch>
        </p:blipFill>
        <p:spPr>
          <a:xfrm>
            <a:off x="3352800" y="3124199"/>
            <a:ext cx="5486400" cy="3434862"/>
          </a:xfrm>
          <a:prstGeom prst="rect">
            <a:avLst/>
          </a:prstGeom>
        </p:spPr>
      </p:pic>
    </p:spTree>
    <p:extLst>
      <p:ext uri="{BB962C8B-B14F-4D97-AF65-F5344CB8AC3E}">
        <p14:creationId xmlns:p14="http://schemas.microsoft.com/office/powerpoint/2010/main" val="412579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Practice on the board: speed graphs</a:t>
            </a:r>
          </a:p>
        </p:txBody>
      </p:sp>
      <p:sp>
        <p:nvSpPr>
          <p:cNvPr id="3" name="Subtitle 2"/>
          <p:cNvSpPr>
            <a:spLocks noGrp="1"/>
          </p:cNvSpPr>
          <p:nvPr>
            <p:ph type="subTitle" idx="1"/>
          </p:nvPr>
        </p:nvSpPr>
        <p:spPr>
          <a:xfrm>
            <a:off x="5638800" y="2895600"/>
            <a:ext cx="5715000" cy="914400"/>
          </a:xfrm>
        </p:spPr>
        <p:txBody>
          <a:bodyPr>
            <a:normAutofit/>
          </a:bodyPr>
          <a:lstStyle/>
          <a:p>
            <a:r>
              <a:rPr lang="en-US"/>
              <a:t>I need two volunteers!</a:t>
            </a:r>
            <a:endParaRPr lang="en-US" dirty="0"/>
          </a:p>
        </p:txBody>
      </p:sp>
    </p:spTree>
    <p:extLst>
      <p:ext uri="{BB962C8B-B14F-4D97-AF65-F5344CB8AC3E}">
        <p14:creationId xmlns:p14="http://schemas.microsoft.com/office/powerpoint/2010/main" val="2005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get some of that sweet, sweet data?</a:t>
            </a:r>
          </a:p>
        </p:txBody>
      </p:sp>
      <p:sp>
        <p:nvSpPr>
          <p:cNvPr id="3" name="Content Placeholder 2"/>
          <p:cNvSpPr>
            <a:spLocks noGrp="1"/>
          </p:cNvSpPr>
          <p:nvPr>
            <p:ph idx="1"/>
          </p:nvPr>
        </p:nvSpPr>
        <p:spPr/>
        <p:txBody>
          <a:bodyPr/>
          <a:lstStyle/>
          <a:p>
            <a:pPr marL="0" indent="0">
              <a:buNone/>
            </a:pPr>
            <a:r>
              <a:rPr lang="en-US" dirty="0"/>
              <a:t>stats.nba.com – every game, every player, every play</a:t>
            </a:r>
          </a:p>
        </p:txBody>
      </p:sp>
      <p:sp>
        <p:nvSpPr>
          <p:cNvPr id="6" name="TextBox 5"/>
          <p:cNvSpPr txBox="1"/>
          <p:nvPr/>
        </p:nvSpPr>
        <p:spPr>
          <a:xfrm>
            <a:off x="1066800" y="2133600"/>
            <a:ext cx="9982200" cy="4862870"/>
          </a:xfrm>
          <a:prstGeom prst="rect">
            <a:avLst/>
          </a:prstGeom>
          <a:noFill/>
        </p:spPr>
        <p:txBody>
          <a:bodyPr wrap="square" rtlCol="0">
            <a:spAutoFit/>
          </a:bodyPr>
          <a:lstStyle/>
          <a:p>
            <a:r>
              <a:rPr lang="it-IT" sz="1000" dirty="0">
                <a:latin typeface="Consolas" panose="020B0609020204030204" pitchFamily="49" charset="0"/>
                <a:cs typeface="Consolas" panose="020B0609020204030204" pitchFamily="49" charset="0"/>
              </a:rPr>
              <a:t>[1610612739,2544,73.05852,16.66766,0.0],[1610612739,2747,48.1481,10.63998,0.0],[1610612739,202697,62.33531,37.34172,0.0],[1610612739,203521,52.17513,30.84171,0.0],[1610612739,202684,67.87185,33.09363,0.0],[1610612744,2738,78.76348,14.36347,0.0],[1610612744,201939,68.4112,30.27713,0.0],[1610612744,203105,76.22807,28.86557,0.0],[1610612744,202691,86.84358,35.99125,0.0],[1610612744,203110,50.60835,7.71326,0.0]]],[4,1433906398077,273.18,23.18,null,[[1,1,86.54056,38.04848,3.86684],[1610612739,2544,72.69043,16.57198,0.0],[1610612739,2747,47.69152,10.67703,0.0],[1610612739,202697,61.84082,37.24552,0.0],[1610612739,203521,51.79007,30.86911,0.0],[1610612739,202684,67.3015,33.07505,0.0],[1610612744,2738,78.43479,14.10021,0.0],[1610612744,201939,67.91246,30.11013,0.0],[1610612744,203105,75.81718,28.76657,0.0],[1610612744,202691,86.48409,36.4047,0.0],[1610612744,203110,50.07952,7.85331,0.0]]],[4,1433906398117,273.14,23.14,null,[[1,1,86.26926,38.48888,4.04632],[1610612739,2544,72.31439,16.48904,0.0],[1610612739,2747,47.22609,10.70228,0.0],[1610612739,202697,61.33983,37.15009,0.0],[1610612739,203521,51.40285,30.8976,0.0],[1610612739,202684,66.72347,33.05276,0.0],[1610612744,2738,78.13155,13.87571,0.0],[1610612744,201939,67.41672,29.93116,0.0],[1610612744,203105,75.38552,28.66771,0.0],[1610612744,202691,86.08634,36.8165,0.0],[1610612744,203110,49.54979,7.99074,0.0]]],[4,1433906398158,273.10,23.10,null,[[1,85.94753,38.64611,3.85551],[1610612739,2544,71.92014,16.40795,0.0],[1610612739,2747,46.76049,10.73014,0.0],[1610612739,202697,60.835,37.06538,0.0],[1610612739,203521,51.01858,30.92559,0.0],[1610612739,202684,66.1406,33.01035,0.0],[1610612744,2738,77.78297,13.61714,0.0],[1610612744,201939,66.92052,29.73793,0.0],[1610612744,203105,74.93824,28.56376,0.0],[1610612744,202691,85.72742,37.20935,0.0],[1610612744,203110,49.0036,8.12453,0.0]]],[4,1433906398198,273.06,23.06,null,[[85.4644,38.97281,3.91678],[1610612739,2544,71.50875,16.32665,0.0],[1610612739,2747,46.28479,10.75911,0.0],[1610612739,202697,60.32086,36.99012,0.0],[1610612739,203521,50.63267,30.94551,0.0],[1610612739,202684,65.55798,32.96765,0.0],[1610612744,2738,77.37693,13.33778,0.0],[1610612744,201939,66.42747,29.53674,0.0],[1610612744,203105,74.49252,28.44727,0.0],[1610612744,202691,85.33998,37.6,0.0],[1610612744,203110,48.44104,8.25653,0.0]]],[4,1433906398237,273.02,23.02,null,[[1,85.10796,39.32459,3.97383],[1610612739,2544,71.08101,16.23399,0.0],[1610612739,2747,45.80118,10.78888,0.0],[1610612739,202697,59.75011,36.91695,0.0],[1610612739,203521,50.23886,30.96152,0.0],[1610612739,202684,64.9796,32.93482,0.0],[1610612744,2738,76.98203,13.08119,0.0],[1610612744,201939,65.91949,29.31403,0.0],[1610612744,203105,74.02528,28.33992,0.0],[1610612744,202691,84.94633,37.95473,0.0],[1610612744,203110,47.86186,8.38104,0.0]]],[4,1433906398277,272.98,22.98,null,[[1,84.53297,39.65517,4.01137],[1610612739,2544,70.63802,16.14399,0.0],[1610612739,2747,45.3138,10.81854,0.0],[1610612739,202697,59.21762,36.85176,0.0],[1610612739,203521,49.85097,30.95068,0.0],[1610612739,202684,64.39081,32.89382,0.0],[1610612744,2738,76.53713,12.79457,0.0],[1610612744,201939,65.40982,29.0857,0.0],[1610612744,203105,73.54548,28.22298,0.0],[1610612744,202691,84.52566,38.31027,0.0],[1610612744,203110,47.29128,8.53681,0.0]]],[4,1433906398318,272.94,22.94,null,[[1,83.72132,39.96997,3.89284],[1610612739,2544,70.18919,16.05757,0.0],[1610612739,2747,44.84167,10.86354,0.0],[1610612739,202697,58.6781,36.78785,0.0],[1610612739,203521,49.46233,30.95916,0.0],[1610612739,202684,63.80207,32.83867,0.0],[1610612744,2738,76.09309,12.50177,0.0],[1610612744,201939,64.88257,28.84614,0.0],[1610612744,203105,73.06605,28.0982,0.0],[1610612744,202691,84.09754,38.67882,0.0],[1610612744,203110,46.70796,8.66474,0.0]]],[4,1433906398358,272.90,22.90,null,[[1,83.06508,40.24343,4.15924],[1610612739,2544,69.74124,15.98498,0.0],[1610612739,2747,44.35027,10.88561,0.0],[1610612739,202697,58.13268,36.72175,0.0],[1610612739,203521,49.07454,30.95927,0.0],[1610612739,202684,63.2166,32.78366,0.0],[1610612744,2738,75.64412,12.21633,0.0],[1610612744,201939,64.3527,28.58547,0.0],[1610612744,203105,72.57927,27.98082,0.0],[1610612744,202691,83.64894,39.00667,0....</a:t>
            </a:r>
            <a:endParaRPr lang="en-U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541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3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FF53BCB9-84D2-4215-B0EB-E975B6D435B8}"/>
              </a:ext>
            </a:extLst>
          </p:cNvPr>
          <p:cNvPicPr>
            <a:picLocks noRot="1" noChangeAspect="1"/>
          </p:cNvPicPr>
          <p:nvPr>
            <a:videoFile r:link="rId1"/>
          </p:nvPr>
        </p:nvPicPr>
        <p:blipFill>
          <a:blip r:embed="rId4"/>
          <a:stretch>
            <a:fillRect/>
          </a:stretch>
        </p:blipFill>
        <p:spPr>
          <a:xfrm>
            <a:off x="5405" y="8445"/>
            <a:ext cx="12170382" cy="6835706"/>
          </a:xfrm>
          <a:prstGeom prst="rect">
            <a:avLst/>
          </a:prstGeom>
        </p:spPr>
      </p:pic>
    </p:spTree>
    <p:extLst>
      <p:ext uri="{BB962C8B-B14F-4D97-AF65-F5344CB8AC3E}">
        <p14:creationId xmlns:p14="http://schemas.microsoft.com/office/powerpoint/2010/main" val="36168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hlinkClick r:id="" action="ppaction://media"/>
            <a:extLst>
              <a:ext uri="{FF2B5EF4-FFF2-40B4-BE49-F238E27FC236}">
                <a16:creationId xmlns:a16="http://schemas.microsoft.com/office/drawing/2014/main" id="{9C822942-5A78-4C37-B0DC-6827AAC89BE1}"/>
              </a:ext>
            </a:extLst>
          </p:cNvPr>
          <p:cNvPicPr>
            <a:picLocks noRot="1" noChangeAspect="1"/>
          </p:cNvPicPr>
          <p:nvPr>
            <a:videoFile r:link="rId1"/>
          </p:nvPr>
        </p:nvPicPr>
        <p:blipFill>
          <a:blip r:embed="rId4"/>
          <a:stretch>
            <a:fillRect/>
          </a:stretch>
        </p:blipFill>
        <p:spPr>
          <a:xfrm>
            <a:off x="-5404" y="3040"/>
            <a:ext cx="12181191" cy="6841111"/>
          </a:xfrm>
          <a:prstGeom prst="rect">
            <a:avLst/>
          </a:prstGeom>
        </p:spPr>
      </p:pic>
    </p:spTree>
    <p:extLst>
      <p:ext uri="{BB962C8B-B14F-4D97-AF65-F5344CB8AC3E}">
        <p14:creationId xmlns:p14="http://schemas.microsoft.com/office/powerpoint/2010/main" val="294174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questions do we want to answer?</a:t>
            </a:r>
          </a:p>
        </p:txBody>
      </p:sp>
      <p:sp>
        <p:nvSpPr>
          <p:cNvPr id="3" name="Content Placeholder 2"/>
          <p:cNvSpPr>
            <a:spLocks noGrp="1"/>
          </p:cNvSpPr>
          <p:nvPr>
            <p:ph idx="1"/>
          </p:nvPr>
        </p:nvSpPr>
        <p:spPr/>
        <p:txBody>
          <a:bodyPr/>
          <a:lstStyle/>
          <a:p>
            <a:pPr marL="457200" indent="-457200">
              <a:buFont typeface="+mj-lt"/>
              <a:buAutoNum type="arabicPeriod"/>
            </a:pPr>
            <a:r>
              <a:rPr lang="en-US" dirty="0"/>
              <a:t>Who ran the fastest during that play?</a:t>
            </a:r>
          </a:p>
          <a:p>
            <a:pPr marL="457200" indent="-457200">
              <a:buFont typeface="+mj-lt"/>
              <a:buAutoNum type="arabicPeriod"/>
            </a:pPr>
            <a:r>
              <a:rPr lang="en-US" dirty="0"/>
              <a:t>How fast was he running?</a:t>
            </a:r>
          </a:p>
          <a:p>
            <a:pPr marL="457200" indent="-457200">
              <a:buFont typeface="+mj-lt"/>
              <a:buAutoNum type="arabicPeriod"/>
            </a:pPr>
            <a:r>
              <a:rPr lang="en-US" dirty="0"/>
              <a:t>For how long was he running that fast?</a:t>
            </a:r>
          </a:p>
        </p:txBody>
      </p:sp>
    </p:spTree>
    <p:extLst>
      <p:ext uri="{BB962C8B-B14F-4D97-AF65-F5344CB8AC3E}">
        <p14:creationId xmlns:p14="http://schemas.microsoft.com/office/powerpoint/2010/main" val="183841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E28EA197-BF8F-46C7-B5A7-410803D9133B}"/>
              </a:ext>
            </a:extLst>
          </p:cNvPr>
          <p:cNvPicPr>
            <a:picLocks noRot="1" noChangeAspect="1"/>
          </p:cNvPicPr>
          <p:nvPr>
            <a:videoFile r:link="rId1"/>
          </p:nvPr>
        </p:nvPicPr>
        <p:blipFill>
          <a:blip r:embed="rId4"/>
          <a:stretch>
            <a:fillRect/>
          </a:stretch>
        </p:blipFill>
        <p:spPr>
          <a:xfrm>
            <a:off x="5405" y="8445"/>
            <a:ext cx="12191999" cy="6846515"/>
          </a:xfrm>
          <a:prstGeom prst="rect">
            <a:avLst/>
          </a:prstGeom>
        </p:spPr>
      </p:pic>
    </p:spTree>
    <p:extLst>
      <p:ext uri="{BB962C8B-B14F-4D97-AF65-F5344CB8AC3E}">
        <p14:creationId xmlns:p14="http://schemas.microsoft.com/office/powerpoint/2010/main" val="406761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A5BB763C-B081-4280-9A28-89EB1268C966}"/>
              </a:ext>
            </a:extLst>
          </p:cNvPr>
          <p:cNvPicPr>
            <a:picLocks noRot="1" noChangeAspect="1"/>
          </p:cNvPicPr>
          <p:nvPr>
            <a:videoFile r:link="rId1"/>
          </p:nvPr>
        </p:nvPicPr>
        <p:blipFill>
          <a:blip r:embed="rId4"/>
          <a:stretch>
            <a:fillRect/>
          </a:stretch>
        </p:blipFill>
        <p:spPr>
          <a:xfrm>
            <a:off x="0" y="3040"/>
            <a:ext cx="12186595" cy="6846515"/>
          </a:xfrm>
          <a:prstGeom prst="rect">
            <a:avLst/>
          </a:prstGeom>
        </p:spPr>
      </p:pic>
    </p:spTree>
    <p:extLst>
      <p:ext uri="{BB962C8B-B14F-4D97-AF65-F5344CB8AC3E}">
        <p14:creationId xmlns:p14="http://schemas.microsoft.com/office/powerpoint/2010/main" val="19819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hlinkClick r:id="" action="ppaction://media"/>
            <a:extLst>
              <a:ext uri="{FF2B5EF4-FFF2-40B4-BE49-F238E27FC236}">
                <a16:creationId xmlns:a16="http://schemas.microsoft.com/office/drawing/2014/main" id="{F46D0694-CA30-4C5F-8FB0-08FA8176D448}"/>
              </a:ext>
            </a:extLst>
          </p:cNvPr>
          <p:cNvPicPr>
            <a:picLocks noRot="1" noChangeAspect="1"/>
          </p:cNvPicPr>
          <p:nvPr>
            <a:videoFile r:link="rId1"/>
          </p:nvPr>
        </p:nvPicPr>
        <p:blipFill>
          <a:blip r:embed="rId4"/>
          <a:stretch>
            <a:fillRect/>
          </a:stretch>
        </p:blipFill>
        <p:spPr>
          <a:xfrm>
            <a:off x="5405" y="8445"/>
            <a:ext cx="12181190" cy="6841110"/>
          </a:xfrm>
          <a:prstGeom prst="rect">
            <a:avLst/>
          </a:prstGeom>
        </p:spPr>
      </p:pic>
    </p:spTree>
    <p:extLst>
      <p:ext uri="{BB962C8B-B14F-4D97-AF65-F5344CB8AC3E}">
        <p14:creationId xmlns:p14="http://schemas.microsoft.com/office/powerpoint/2010/main" val="346007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Again, what </a:t>
            </a:r>
            <a:r>
              <a:rPr lang="en-US" dirty="0"/>
              <a:t>questions do we want to answer?</a:t>
            </a:r>
          </a:p>
        </p:txBody>
      </p:sp>
      <p:sp>
        <p:nvSpPr>
          <p:cNvPr id="3" name="Content Placeholder 2"/>
          <p:cNvSpPr>
            <a:spLocks noGrp="1"/>
          </p:cNvSpPr>
          <p:nvPr>
            <p:ph idx="1"/>
          </p:nvPr>
        </p:nvSpPr>
        <p:spPr/>
        <p:txBody>
          <a:bodyPr/>
          <a:lstStyle/>
          <a:p>
            <a:pPr marL="457200" indent="-457200">
              <a:buFont typeface="+mj-lt"/>
              <a:buAutoNum type="arabicPeriod"/>
            </a:pPr>
            <a:r>
              <a:rPr lang="en-US" dirty="0"/>
              <a:t>Who ran the fastest during that play?</a:t>
            </a:r>
          </a:p>
          <a:p>
            <a:pPr marL="457200" indent="-457200">
              <a:buFont typeface="+mj-lt"/>
              <a:buAutoNum type="arabicPeriod"/>
            </a:pPr>
            <a:r>
              <a:rPr lang="en-US" dirty="0"/>
              <a:t>How fast was he running?</a:t>
            </a:r>
          </a:p>
          <a:p>
            <a:pPr marL="457200" indent="-457200">
              <a:buFont typeface="+mj-lt"/>
              <a:buAutoNum type="arabicPeriod"/>
            </a:pPr>
            <a:r>
              <a:rPr lang="en-US" dirty="0"/>
              <a:t>For how long was he running that fast?</a:t>
            </a:r>
          </a:p>
        </p:txBody>
      </p:sp>
    </p:spTree>
    <p:extLst>
      <p:ext uri="{BB962C8B-B14F-4D97-AF65-F5344CB8AC3E}">
        <p14:creationId xmlns:p14="http://schemas.microsoft.com/office/powerpoint/2010/main" val="250338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decomposition?</a:t>
            </a:r>
            <a:endParaRPr lang="en-US" u="sng" dirty="0"/>
          </a:p>
        </p:txBody>
      </p:sp>
      <p:sp>
        <p:nvSpPr>
          <p:cNvPr id="3" name="Content Placeholder 2"/>
          <p:cNvSpPr>
            <a:spLocks noGrp="1"/>
          </p:cNvSpPr>
          <p:nvPr>
            <p:ph idx="1"/>
          </p:nvPr>
        </p:nvSpPr>
        <p:spPr/>
        <p:txBody>
          <a:bodyPr>
            <a:normAutofit/>
          </a:bodyPr>
          <a:lstStyle/>
          <a:p>
            <a:pPr marL="0" indent="0">
              <a:buNone/>
            </a:pPr>
            <a:r>
              <a:rPr lang="en-US" sz="3200" dirty="0"/>
              <a:t>Breaking something difficult into pieces and working on piece at a time.</a:t>
            </a:r>
          </a:p>
        </p:txBody>
      </p:sp>
    </p:spTree>
    <p:extLst>
      <p:ext uri="{BB962C8B-B14F-4D97-AF65-F5344CB8AC3E}">
        <p14:creationId xmlns:p14="http://schemas.microsoft.com/office/powerpoint/2010/main" val="282780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go to the speed graphs!</a:t>
            </a:r>
          </a:p>
        </p:txBody>
      </p:sp>
      <p:pic>
        <p:nvPicPr>
          <p:cNvPr id="4" name="Picture 3"/>
          <p:cNvPicPr>
            <a:picLocks noChangeAspect="1"/>
          </p:cNvPicPr>
          <p:nvPr/>
        </p:nvPicPr>
        <p:blipFill rotWithShape="1">
          <a:blip r:embed="rId3"/>
          <a:srcRect l="435" t="2302" r="659" b="3310"/>
          <a:stretch/>
        </p:blipFill>
        <p:spPr>
          <a:xfrm>
            <a:off x="215365" y="1752600"/>
            <a:ext cx="11761269" cy="2667000"/>
          </a:xfrm>
          <a:prstGeom prst="rect">
            <a:avLst/>
          </a:prstGeom>
        </p:spPr>
      </p:pic>
      <p:sp>
        <p:nvSpPr>
          <p:cNvPr id="5" name="Content Placeholder 2"/>
          <p:cNvSpPr>
            <a:spLocks noGrp="1"/>
          </p:cNvSpPr>
          <p:nvPr>
            <p:ph idx="1"/>
          </p:nvPr>
        </p:nvSpPr>
        <p:spPr>
          <a:xfrm>
            <a:off x="1065998" y="4648200"/>
            <a:ext cx="10058400" cy="1752600"/>
          </a:xfrm>
        </p:spPr>
        <p:txBody>
          <a:bodyPr>
            <a:noAutofit/>
          </a:bodyPr>
          <a:lstStyle/>
          <a:p>
            <a:pPr marL="457200" indent="-457200">
              <a:buFont typeface="+mj-lt"/>
              <a:buAutoNum type="arabicPeriod"/>
            </a:pPr>
            <a:r>
              <a:rPr lang="en-US" dirty="0"/>
              <a:t>Who ran the fastest during that play? </a:t>
            </a:r>
          </a:p>
        </p:txBody>
      </p:sp>
      <p:sp>
        <p:nvSpPr>
          <p:cNvPr id="7" name="Rectangle 6"/>
          <p:cNvSpPr/>
          <p:nvPr/>
        </p:nvSpPr>
        <p:spPr>
          <a:xfrm>
            <a:off x="6477000" y="4614860"/>
            <a:ext cx="2045560" cy="461665"/>
          </a:xfrm>
          <a:prstGeom prst="rect">
            <a:avLst/>
          </a:prstGeom>
        </p:spPr>
        <p:txBody>
          <a:bodyPr wrap="none">
            <a:spAutoFit/>
          </a:bodyPr>
          <a:lstStyle/>
          <a:p>
            <a:r>
              <a:rPr lang="en-US" sz="2400" dirty="0">
                <a:solidFill>
                  <a:srgbClr val="FFC000"/>
                </a:solidFill>
              </a:rPr>
              <a:t>LeBron James</a:t>
            </a:r>
            <a:endParaRPr lang="en-US" sz="2400" dirty="0"/>
          </a:p>
        </p:txBody>
      </p:sp>
      <p:cxnSp>
        <p:nvCxnSpPr>
          <p:cNvPr id="11" name="Straight Connector 10"/>
          <p:cNvCxnSpPr/>
          <p:nvPr/>
        </p:nvCxnSpPr>
        <p:spPr>
          <a:xfrm>
            <a:off x="914400" y="2380650"/>
            <a:ext cx="10439400" cy="0"/>
          </a:xfrm>
          <a:prstGeom prst="line">
            <a:avLst/>
          </a:prstGeom>
          <a:ln w="38100">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8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 at LeBron’s graph</a:t>
            </a:r>
          </a:p>
        </p:txBody>
      </p:sp>
      <p:pic>
        <p:nvPicPr>
          <p:cNvPr id="4" name="Picture 3"/>
          <p:cNvPicPr>
            <a:picLocks noChangeAspect="1"/>
          </p:cNvPicPr>
          <p:nvPr/>
        </p:nvPicPr>
        <p:blipFill>
          <a:blip r:embed="rId3"/>
          <a:stretch>
            <a:fillRect/>
          </a:stretch>
        </p:blipFill>
        <p:spPr>
          <a:xfrm>
            <a:off x="1143000" y="1600200"/>
            <a:ext cx="6271736" cy="4343400"/>
          </a:xfrm>
          <a:prstGeom prst="rect">
            <a:avLst/>
          </a:prstGeom>
        </p:spPr>
      </p:pic>
      <p:sp>
        <p:nvSpPr>
          <p:cNvPr id="5" name="Rectangle 4"/>
          <p:cNvSpPr/>
          <p:nvPr/>
        </p:nvSpPr>
        <p:spPr>
          <a:xfrm>
            <a:off x="7696200" y="1612900"/>
            <a:ext cx="4053364" cy="1938992"/>
          </a:xfrm>
          <a:prstGeom prst="rect">
            <a:avLst/>
          </a:prstGeom>
        </p:spPr>
        <p:txBody>
          <a:bodyPr wrap="square">
            <a:spAutoFit/>
          </a:bodyPr>
          <a:lstStyle/>
          <a:p>
            <a:r>
              <a:rPr lang="en-US" sz="2400" dirty="0"/>
              <a:t>2.   How fast was he running? </a:t>
            </a:r>
          </a:p>
          <a:p>
            <a:pPr marL="457200" indent="-457200">
              <a:buFont typeface="+mj-lt"/>
              <a:buAutoNum type="arabicPeriod"/>
            </a:pPr>
            <a:endParaRPr lang="en-US" sz="2400" dirty="0"/>
          </a:p>
          <a:p>
            <a:pPr marL="457200" indent="-457200">
              <a:buFont typeface="+mj-lt"/>
              <a:buAutoNum type="arabicPeriod"/>
            </a:pPr>
            <a:endParaRPr lang="en-US" sz="2400" dirty="0"/>
          </a:p>
          <a:p>
            <a:r>
              <a:rPr lang="en-US" sz="2400" dirty="0"/>
              <a:t>3.   For how long was he</a:t>
            </a:r>
            <a:br>
              <a:rPr lang="en-US" sz="2400" dirty="0"/>
            </a:br>
            <a:r>
              <a:rPr lang="en-US" sz="2400" dirty="0"/>
              <a:t>      </a:t>
            </a:r>
            <a:r>
              <a:rPr lang="en-US" sz="600" dirty="0"/>
              <a:t> </a:t>
            </a:r>
            <a:r>
              <a:rPr lang="en-US" sz="2400" dirty="0"/>
              <a:t>running that fast?</a:t>
            </a:r>
          </a:p>
        </p:txBody>
      </p:sp>
      <p:sp>
        <p:nvSpPr>
          <p:cNvPr id="6" name="Rectangle 5"/>
          <p:cNvSpPr/>
          <p:nvPr/>
        </p:nvSpPr>
        <p:spPr>
          <a:xfrm>
            <a:off x="8153400" y="1976735"/>
            <a:ext cx="2596032" cy="461665"/>
          </a:xfrm>
          <a:prstGeom prst="rect">
            <a:avLst/>
          </a:prstGeom>
        </p:spPr>
        <p:txBody>
          <a:bodyPr wrap="none">
            <a:spAutoFit/>
          </a:bodyPr>
          <a:lstStyle/>
          <a:p>
            <a:r>
              <a:rPr lang="en-US" sz="2400" dirty="0">
                <a:solidFill>
                  <a:srgbClr val="FFC000"/>
                </a:solidFill>
              </a:rPr>
              <a:t>16 miles per hour</a:t>
            </a:r>
            <a:endParaRPr lang="en-US" sz="2400" dirty="0"/>
          </a:p>
        </p:txBody>
      </p:sp>
      <p:sp>
        <p:nvSpPr>
          <p:cNvPr id="7" name="Rectangle 6"/>
          <p:cNvSpPr/>
          <p:nvPr/>
        </p:nvSpPr>
        <p:spPr>
          <a:xfrm>
            <a:off x="8138496" y="3486159"/>
            <a:ext cx="2808782" cy="461665"/>
          </a:xfrm>
          <a:prstGeom prst="rect">
            <a:avLst/>
          </a:prstGeom>
        </p:spPr>
        <p:txBody>
          <a:bodyPr wrap="none">
            <a:spAutoFit/>
          </a:bodyPr>
          <a:lstStyle/>
          <a:p>
            <a:r>
              <a:rPr lang="en-US" sz="2400" dirty="0">
                <a:solidFill>
                  <a:srgbClr val="FFC000"/>
                </a:solidFill>
              </a:rPr>
              <a:t>About half a second</a:t>
            </a:r>
            <a:endParaRPr lang="en-US" sz="2400" dirty="0"/>
          </a:p>
        </p:txBody>
      </p:sp>
    </p:spTree>
    <p:extLst>
      <p:ext uri="{BB962C8B-B14F-4D97-AF65-F5344CB8AC3E}">
        <p14:creationId xmlns:p14="http://schemas.microsoft.com/office/powerpoint/2010/main" val="33139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Now it’s your turn!</a:t>
            </a:r>
          </a:p>
        </p:txBody>
      </p:sp>
    </p:spTree>
    <p:extLst>
      <p:ext uri="{BB962C8B-B14F-4D97-AF65-F5344CB8AC3E}">
        <p14:creationId xmlns:p14="http://schemas.microsoft.com/office/powerpoint/2010/main" val="237635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D598AA84-4397-4B18-BCC9-47995AFF6539}"/>
              </a:ext>
            </a:extLst>
          </p:cNvPr>
          <p:cNvPicPr>
            <a:picLocks noRot="1" noChangeAspect="1"/>
          </p:cNvPicPr>
          <p:nvPr>
            <a:videoFile r:link="rId1"/>
          </p:nvPr>
        </p:nvPicPr>
        <p:blipFill>
          <a:blip r:embed="rId4"/>
          <a:stretch>
            <a:fillRect/>
          </a:stretch>
        </p:blipFill>
        <p:spPr>
          <a:xfrm>
            <a:off x="5404" y="2702"/>
            <a:ext cx="12181191" cy="6862728"/>
          </a:xfrm>
          <a:prstGeom prst="rect">
            <a:avLst/>
          </a:prstGeom>
        </p:spPr>
      </p:pic>
    </p:spTree>
    <p:extLst>
      <p:ext uri="{BB962C8B-B14F-4D97-AF65-F5344CB8AC3E}">
        <p14:creationId xmlns:p14="http://schemas.microsoft.com/office/powerpoint/2010/main" val="721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NBA analyze basketball plays?</a:t>
            </a:r>
          </a:p>
        </p:txBody>
      </p:sp>
      <p:pic>
        <p:nvPicPr>
          <p:cNvPr id="4098" name="Picture 2" descr="http://stats.nba.com/photos/sportvu-sixcamera-700-1310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600199"/>
            <a:ext cx="9944100" cy="468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53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NBA do with that data?</a:t>
            </a:r>
          </a:p>
        </p:txBody>
      </p:sp>
      <p:pic>
        <p:nvPicPr>
          <p:cNvPr id="4" name="Picture 4" descr="http://www.cbc.ca/sports-content/basketball/opinion/sportvu-screen-620.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3291" b="8176"/>
          <a:stretch/>
        </p:blipFill>
        <p:spPr bwMode="auto">
          <a:xfrm>
            <a:off x="1452563" y="1496862"/>
            <a:ext cx="9286875" cy="530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5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a:extLst>
              <a:ext uri="{FF2B5EF4-FFF2-40B4-BE49-F238E27FC236}">
                <a16:creationId xmlns:a16="http://schemas.microsoft.com/office/drawing/2014/main" id="{A7C18D74-847C-4701-BB38-227CF17D944C}"/>
              </a:ext>
            </a:extLst>
          </p:cNvPr>
          <p:cNvPicPr>
            <a:picLocks noRot="1" noChangeAspect="1"/>
          </p:cNvPicPr>
          <p:nvPr>
            <a:videoFile r:link="rId1"/>
          </p:nvPr>
        </p:nvPicPr>
        <p:blipFill>
          <a:blip r:embed="rId4"/>
          <a:stretch>
            <a:fillRect/>
          </a:stretch>
        </p:blipFill>
        <p:spPr>
          <a:xfrm>
            <a:off x="5405" y="3040"/>
            <a:ext cx="12191999" cy="6846515"/>
          </a:xfrm>
          <a:prstGeom prst="rect">
            <a:avLst/>
          </a:prstGeom>
        </p:spPr>
      </p:pic>
    </p:spTree>
    <p:extLst>
      <p:ext uri="{BB962C8B-B14F-4D97-AF65-F5344CB8AC3E}">
        <p14:creationId xmlns:p14="http://schemas.microsoft.com/office/powerpoint/2010/main" val="39246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graphs</a:t>
            </a:r>
          </a:p>
        </p:txBody>
      </p:sp>
      <p:sp>
        <p:nvSpPr>
          <p:cNvPr id="3" name="Content Placeholder 2"/>
          <p:cNvSpPr>
            <a:spLocks noGrp="1"/>
          </p:cNvSpPr>
          <p:nvPr>
            <p:ph idx="1"/>
          </p:nvPr>
        </p:nvSpPr>
        <p:spPr>
          <a:xfrm>
            <a:off x="1066800" y="1676400"/>
            <a:ext cx="10210800" cy="4343400"/>
          </a:xfrm>
        </p:spPr>
        <p:txBody>
          <a:bodyPr/>
          <a:lstStyle/>
          <a:p>
            <a:pPr marL="0" indent="0">
              <a:buNone/>
            </a:pPr>
            <a:r>
              <a:rPr lang="en-US" dirty="0"/>
              <a:t>A speed graph shows how fast someone or something is moving over time</a:t>
            </a:r>
          </a:p>
          <a:p>
            <a:pPr marL="0" indent="0">
              <a:buNone/>
            </a:pPr>
            <a:r>
              <a:rPr lang="en-US" dirty="0"/>
              <a:t>If someone walk at a constant speed for six seconds, what would my speed graph look like?</a:t>
            </a:r>
          </a:p>
        </p:txBody>
      </p:sp>
      <p:pic>
        <p:nvPicPr>
          <p:cNvPr id="4" name="Picture 3"/>
          <p:cNvPicPr>
            <a:picLocks noChangeAspect="1"/>
          </p:cNvPicPr>
          <p:nvPr/>
        </p:nvPicPr>
        <p:blipFill>
          <a:blip r:embed="rId3"/>
          <a:stretch>
            <a:fillRect/>
          </a:stretch>
        </p:blipFill>
        <p:spPr>
          <a:xfrm>
            <a:off x="3352800" y="3124200"/>
            <a:ext cx="5486400" cy="3442217"/>
          </a:xfrm>
          <a:prstGeom prst="rect">
            <a:avLst/>
          </a:prstGeom>
        </p:spPr>
      </p:pic>
    </p:spTree>
    <p:extLst>
      <p:ext uri="{BB962C8B-B14F-4D97-AF65-F5344CB8AC3E}">
        <p14:creationId xmlns:p14="http://schemas.microsoft.com/office/powerpoint/2010/main" val="423378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graphs</a:t>
            </a:r>
          </a:p>
        </p:txBody>
      </p:sp>
      <p:sp>
        <p:nvSpPr>
          <p:cNvPr id="3" name="Content Placeholder 2"/>
          <p:cNvSpPr>
            <a:spLocks noGrp="1"/>
          </p:cNvSpPr>
          <p:nvPr>
            <p:ph idx="1"/>
          </p:nvPr>
        </p:nvSpPr>
        <p:spPr>
          <a:xfrm>
            <a:off x="1066800" y="1676400"/>
            <a:ext cx="10210800" cy="4343400"/>
          </a:xfrm>
        </p:spPr>
        <p:txBody>
          <a:bodyPr/>
          <a:lstStyle/>
          <a:p>
            <a:pPr marL="0" indent="0">
              <a:buNone/>
            </a:pPr>
            <a:r>
              <a:rPr lang="en-US" dirty="0"/>
              <a:t>What if someone starts walking and then gets a little faster… what would the speed graph look like then?</a:t>
            </a:r>
          </a:p>
        </p:txBody>
      </p:sp>
      <p:pic>
        <p:nvPicPr>
          <p:cNvPr id="5" name="Picture 4"/>
          <p:cNvPicPr>
            <a:picLocks noChangeAspect="1"/>
          </p:cNvPicPr>
          <p:nvPr/>
        </p:nvPicPr>
        <p:blipFill>
          <a:blip r:embed="rId2"/>
          <a:stretch>
            <a:fillRect/>
          </a:stretch>
        </p:blipFill>
        <p:spPr>
          <a:xfrm>
            <a:off x="3352800" y="3124200"/>
            <a:ext cx="5486400" cy="3437830"/>
          </a:xfrm>
          <a:prstGeom prst="rect">
            <a:avLst/>
          </a:prstGeom>
        </p:spPr>
      </p:pic>
    </p:spTree>
    <p:extLst>
      <p:ext uri="{BB962C8B-B14F-4D97-AF65-F5344CB8AC3E}">
        <p14:creationId xmlns:p14="http://schemas.microsoft.com/office/powerpoint/2010/main" val="46580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graphs</a:t>
            </a:r>
          </a:p>
        </p:txBody>
      </p:sp>
      <p:sp>
        <p:nvSpPr>
          <p:cNvPr id="3" name="Content Placeholder 2"/>
          <p:cNvSpPr>
            <a:spLocks noGrp="1"/>
          </p:cNvSpPr>
          <p:nvPr>
            <p:ph idx="1"/>
          </p:nvPr>
        </p:nvSpPr>
        <p:spPr>
          <a:xfrm>
            <a:off x="1066800" y="1676400"/>
            <a:ext cx="10210800" cy="4343400"/>
          </a:xfrm>
        </p:spPr>
        <p:txBody>
          <a:bodyPr/>
          <a:lstStyle/>
          <a:p>
            <a:pPr marL="0" indent="0">
              <a:buNone/>
            </a:pPr>
            <a:r>
              <a:rPr lang="en-US" dirty="0"/>
              <a:t>What if someone starts walking quickly and then slows down?</a:t>
            </a:r>
          </a:p>
        </p:txBody>
      </p:sp>
      <p:pic>
        <p:nvPicPr>
          <p:cNvPr id="4" name="Picture 3"/>
          <p:cNvPicPr>
            <a:picLocks noChangeAspect="1"/>
          </p:cNvPicPr>
          <p:nvPr/>
        </p:nvPicPr>
        <p:blipFill>
          <a:blip r:embed="rId2"/>
          <a:stretch>
            <a:fillRect/>
          </a:stretch>
        </p:blipFill>
        <p:spPr>
          <a:xfrm>
            <a:off x="3352800" y="3124200"/>
            <a:ext cx="5486400" cy="3437830"/>
          </a:xfrm>
          <a:prstGeom prst="rect">
            <a:avLst/>
          </a:prstGeom>
        </p:spPr>
      </p:pic>
    </p:spTree>
    <p:extLst>
      <p:ext uri="{BB962C8B-B14F-4D97-AF65-F5344CB8AC3E}">
        <p14:creationId xmlns:p14="http://schemas.microsoft.com/office/powerpoint/2010/main" val="268075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_16x9.potx" id="{DCF2C791-EE76-41C3-9BB0-21CE31E0B312}" vid="{AA4094CD-6F6C-4074-B677-74FA5D2823E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6771E9A-D5D0-42D6-AFF0-B7562B94D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Basketball presentation (widescreen)</Template>
  <TotalTime>0</TotalTime>
  <Words>1030</Words>
  <Application>Microsoft Office PowerPoint</Application>
  <PresentationFormat>Widescreen</PresentationFormat>
  <Paragraphs>75</Paragraphs>
  <Slides>22</Slides>
  <Notes>18</Notes>
  <HiddenSlides>0</HiddenSlides>
  <MMClips>7</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Basketball 16x9</vt:lpstr>
      <vt:lpstr>Analysis of a basketball play</vt:lpstr>
      <vt:lpstr>What is decomposition?</vt:lpstr>
      <vt:lpstr>PowerPoint Presentation</vt:lpstr>
      <vt:lpstr>How does the NBA analyze basketball plays?</vt:lpstr>
      <vt:lpstr>What does the NBA do with that data?</vt:lpstr>
      <vt:lpstr>PowerPoint Presentation</vt:lpstr>
      <vt:lpstr>Speed graphs</vt:lpstr>
      <vt:lpstr>Speed graphs</vt:lpstr>
      <vt:lpstr>Speed graphs</vt:lpstr>
      <vt:lpstr>Speed graphs</vt:lpstr>
      <vt:lpstr>Practice on the board: speed graphs</vt:lpstr>
      <vt:lpstr>How can we get some of that sweet, sweet data?</vt:lpstr>
      <vt:lpstr>PowerPoint Presentation</vt:lpstr>
      <vt:lpstr>PowerPoint Presentation</vt:lpstr>
      <vt:lpstr>What questions do we want to answer?</vt:lpstr>
      <vt:lpstr>PowerPoint Presentation</vt:lpstr>
      <vt:lpstr>PowerPoint Presentation</vt:lpstr>
      <vt:lpstr>PowerPoint Presentation</vt:lpstr>
      <vt:lpstr>Again, what questions do we want to answer?</vt:lpstr>
      <vt:lpstr>Let’s go to the speed graphs!</vt:lpstr>
      <vt:lpstr>A closer look at LeBron’s graph</vt:lpstr>
      <vt:lpstr>Now it’s 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 basketball play</dc:title>
  <dc:creator/>
  <cp:keywords/>
  <cp:lastModifiedBy/>
  <cp:revision>31</cp:revision>
  <dcterms:created xsi:type="dcterms:W3CDTF">2015-09-29T16:21:26Z</dcterms:created>
  <dcterms:modified xsi:type="dcterms:W3CDTF">2021-07-10T16:58:04Z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TC040011739991</vt:lpwstr>
  </property>
</Properties>
</file>