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2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Answers: 50Hz, 133.33Hz, 240m/s, 26.54cm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ideo" Target="https://www.youtube.com/embed/YkgkThdzX-8" TargetMode="Externa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8YGQmV3NxMI"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ideo" Target="https://www.youtube.com/embed/Nutnvo5JmoQ"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246025"/>
            <a:ext cx="91440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Guitars and </a:t>
            </a:r>
            <a:r>
              <a:rPr lang="en" dirty="0"/>
              <a:t>String Vibrations</a:t>
            </a:r>
            <a:endParaRPr dirty="0"/>
          </a:p>
        </p:txBody>
      </p:sp>
      <p:sp>
        <p:nvSpPr>
          <p:cNvPr id="55" name="Shape 55"/>
          <p:cNvSpPr txBox="1">
            <a:spLocks noGrp="1"/>
          </p:cNvSpPr>
          <p:nvPr>
            <p:ph type="subTitle" idx="1"/>
          </p:nvPr>
        </p:nvSpPr>
        <p:spPr>
          <a:xfrm>
            <a:off x="311700" y="18435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000000"/>
              </a:buClr>
              <a:buSzPts val="1100"/>
              <a:buFont typeface="Arial"/>
              <a:buNone/>
            </a:pPr>
            <a:r>
              <a:rPr lang="en"/>
              <a:t>Using abstraction and math to create beautiful music</a:t>
            </a:r>
            <a:endParaRPr/>
          </a:p>
        </p:txBody>
      </p:sp>
      <p:pic>
        <p:nvPicPr>
          <p:cNvPr id="56" name="Shape 56"/>
          <p:cNvPicPr preferRelativeResize="0"/>
          <p:nvPr/>
        </p:nvPicPr>
        <p:blipFill>
          <a:blip r:embed="rId3">
            <a:alphaModFix/>
          </a:blip>
          <a:stretch>
            <a:fillRect/>
          </a:stretch>
        </p:blipFill>
        <p:spPr>
          <a:xfrm>
            <a:off x="7226575" y="2837521"/>
            <a:ext cx="2364200" cy="2226300"/>
          </a:xfrm>
          <a:prstGeom prst="rect">
            <a:avLst/>
          </a:prstGeom>
          <a:noFill/>
          <a:ln>
            <a:noFill/>
          </a:ln>
        </p:spPr>
      </p:pic>
      <p:pic>
        <p:nvPicPr>
          <p:cNvPr id="57" name="Shape 57"/>
          <p:cNvPicPr preferRelativeResize="0"/>
          <p:nvPr/>
        </p:nvPicPr>
        <p:blipFill>
          <a:blip r:embed="rId3">
            <a:alphaModFix/>
          </a:blip>
          <a:stretch>
            <a:fillRect/>
          </a:stretch>
        </p:blipFill>
        <p:spPr>
          <a:xfrm>
            <a:off x="4709975" y="2837521"/>
            <a:ext cx="2364200" cy="2226300"/>
          </a:xfrm>
          <a:prstGeom prst="rect">
            <a:avLst/>
          </a:prstGeom>
          <a:noFill/>
          <a:ln>
            <a:noFill/>
          </a:ln>
        </p:spPr>
      </p:pic>
      <p:pic>
        <p:nvPicPr>
          <p:cNvPr id="58" name="Shape 58"/>
          <p:cNvPicPr preferRelativeResize="0"/>
          <p:nvPr/>
        </p:nvPicPr>
        <p:blipFill>
          <a:blip r:embed="rId3">
            <a:alphaModFix/>
          </a:blip>
          <a:stretch>
            <a:fillRect/>
          </a:stretch>
        </p:blipFill>
        <p:spPr>
          <a:xfrm>
            <a:off x="2194525" y="2837521"/>
            <a:ext cx="2364200" cy="2226300"/>
          </a:xfrm>
          <a:prstGeom prst="rect">
            <a:avLst/>
          </a:prstGeom>
          <a:noFill/>
          <a:ln>
            <a:noFill/>
          </a:ln>
        </p:spPr>
      </p:pic>
      <p:pic>
        <p:nvPicPr>
          <p:cNvPr id="59" name="Shape 59"/>
          <p:cNvPicPr preferRelativeResize="0"/>
          <p:nvPr/>
        </p:nvPicPr>
        <p:blipFill>
          <a:blip r:embed="rId3">
            <a:alphaModFix/>
          </a:blip>
          <a:stretch>
            <a:fillRect/>
          </a:stretch>
        </p:blipFill>
        <p:spPr>
          <a:xfrm>
            <a:off x="-322075" y="2837521"/>
            <a:ext cx="2364200" cy="222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Digital guitar simulator</a:t>
            </a:r>
            <a:endParaRPr/>
          </a:p>
        </p:txBody>
      </p:sp>
      <p:pic>
        <p:nvPicPr>
          <p:cNvPr id="117" name="Shape 117"/>
          <p:cNvPicPr preferRelativeResize="0"/>
          <p:nvPr/>
        </p:nvPicPr>
        <p:blipFill>
          <a:blip r:embed="rId3">
            <a:alphaModFix/>
          </a:blip>
          <a:stretch>
            <a:fillRect/>
          </a:stretch>
        </p:blipFill>
        <p:spPr>
          <a:xfrm>
            <a:off x="152400" y="1170125"/>
            <a:ext cx="8839199" cy="3201720"/>
          </a:xfrm>
          <a:prstGeom prst="rect">
            <a:avLst/>
          </a:prstGeom>
          <a:noFill/>
          <a:ln>
            <a:noFill/>
          </a:ln>
        </p:spPr>
      </p:pic>
      <p:sp>
        <p:nvSpPr>
          <p:cNvPr id="118" name="Shape 118"/>
          <p:cNvSpPr/>
          <p:nvPr/>
        </p:nvSpPr>
        <p:spPr>
          <a:xfrm>
            <a:off x="4696500" y="3715150"/>
            <a:ext cx="2431800" cy="656700"/>
          </a:xfrm>
          <a:prstGeom prst="rect">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tinyurl.com/ctstrings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Digital guitar simulator</a:t>
            </a:r>
            <a:endParaRPr/>
          </a:p>
        </p:txBody>
      </p:sp>
      <p:pic>
        <p:nvPicPr>
          <p:cNvPr id="124" name="Shape 124"/>
          <p:cNvPicPr preferRelativeResize="0"/>
          <p:nvPr/>
        </p:nvPicPr>
        <p:blipFill>
          <a:blip r:embed="rId3">
            <a:alphaModFix/>
          </a:blip>
          <a:stretch>
            <a:fillRect/>
          </a:stretch>
        </p:blipFill>
        <p:spPr>
          <a:xfrm>
            <a:off x="152400" y="1170125"/>
            <a:ext cx="8839199" cy="3201720"/>
          </a:xfrm>
          <a:prstGeom prst="rect">
            <a:avLst/>
          </a:prstGeom>
          <a:noFill/>
          <a:ln>
            <a:noFill/>
          </a:ln>
        </p:spPr>
      </p:pic>
      <p:sp>
        <p:nvSpPr>
          <p:cNvPr id="125" name="Shape 125"/>
          <p:cNvSpPr/>
          <p:nvPr/>
        </p:nvSpPr>
        <p:spPr>
          <a:xfrm>
            <a:off x="6012575" y="1170125"/>
            <a:ext cx="1796700" cy="1279800"/>
          </a:xfrm>
          <a:prstGeom prst="wedgeRectCallout">
            <a:avLst>
              <a:gd name="adj1" fmla="val 61171"/>
              <a:gd name="adj2" fmla="val -19821"/>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800"/>
              <a:t>Change the length of each string by editing these numbers</a:t>
            </a:r>
            <a:endParaRPr sz="1800"/>
          </a:p>
        </p:txBody>
      </p:sp>
      <p:sp>
        <p:nvSpPr>
          <p:cNvPr id="126" name="Shape 126"/>
          <p:cNvSpPr/>
          <p:nvPr/>
        </p:nvSpPr>
        <p:spPr>
          <a:xfrm>
            <a:off x="152400" y="1839225"/>
            <a:ext cx="1796700" cy="1279800"/>
          </a:xfrm>
          <a:prstGeom prst="wedgeRectCallout">
            <a:avLst>
              <a:gd name="adj1" fmla="val -22530"/>
              <a:gd name="adj2" fmla="val 67333"/>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Frequencies for each string are recalculated as you edit lengths</a:t>
            </a:r>
            <a:endParaRPr sz="1800"/>
          </a:p>
        </p:txBody>
      </p:sp>
      <p:sp>
        <p:nvSpPr>
          <p:cNvPr id="127" name="Shape 127"/>
          <p:cNvSpPr/>
          <p:nvPr/>
        </p:nvSpPr>
        <p:spPr>
          <a:xfrm>
            <a:off x="2841325" y="3236400"/>
            <a:ext cx="2032200" cy="1279800"/>
          </a:xfrm>
          <a:prstGeom prst="wedgeRectCallout">
            <a:avLst>
              <a:gd name="adj1" fmla="val -59794"/>
              <a:gd name="adj2" fmla="val -21652"/>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Find frequencies for standard tuning and common chords </a:t>
            </a:r>
            <a:endParaRPr sz="1800"/>
          </a:p>
        </p:txBody>
      </p:sp>
      <p:sp>
        <p:nvSpPr>
          <p:cNvPr id="128" name="Shape 128"/>
          <p:cNvSpPr/>
          <p:nvPr/>
        </p:nvSpPr>
        <p:spPr>
          <a:xfrm>
            <a:off x="2547500" y="1392450"/>
            <a:ext cx="1879800" cy="656700"/>
          </a:xfrm>
          <a:prstGeom prst="rect">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Click on a string to pluck it!</a:t>
            </a:r>
            <a:endParaRPr sz="1800"/>
          </a:p>
        </p:txBody>
      </p:sp>
      <p:sp>
        <p:nvSpPr>
          <p:cNvPr id="129" name="Shape 129"/>
          <p:cNvSpPr/>
          <p:nvPr/>
        </p:nvSpPr>
        <p:spPr>
          <a:xfrm>
            <a:off x="7104425" y="3506725"/>
            <a:ext cx="1796700" cy="1279800"/>
          </a:xfrm>
          <a:prstGeom prst="wedgeRectCallout">
            <a:avLst>
              <a:gd name="adj1" fmla="val 21910"/>
              <a:gd name="adj2" fmla="val -64797"/>
            </a:avLst>
          </a:prstGeom>
          <a:solidFill>
            <a:srgbClr val="00FF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Save all six string lengths as a chord and strum away!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Calculating wave speeds with</a:t>
            </a:r>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need to calculate the wave speed for each string using a known length and frequency. Here’s the first string as an example:</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r>
              <a:rPr lang="en"/>
              <a:t>v</a:t>
            </a:r>
            <a:r>
              <a:rPr lang="en" baseline="-25000"/>
              <a:t>1</a:t>
            </a:r>
            <a:r>
              <a:rPr lang="en"/>
              <a:t> = f</a:t>
            </a:r>
            <a:r>
              <a:rPr lang="en" baseline="-25000"/>
              <a:t>1</a:t>
            </a:r>
            <a:r>
              <a:rPr lang="en"/>
              <a:t> ✕ 2 L</a:t>
            </a:r>
            <a:r>
              <a:rPr lang="en" baseline="-25000"/>
              <a:t>1</a:t>
            </a:r>
            <a:r>
              <a:rPr lang="en"/>
              <a:t> = 74.16 ✕ 2 ✕ .648 = </a:t>
            </a:r>
            <a:r>
              <a:rPr lang="en" b="1"/>
              <a:t>96.11 m/s</a:t>
            </a:r>
            <a:endParaRPr b="1"/>
          </a:p>
          <a:p>
            <a:pPr marL="0" lvl="0" indent="0">
              <a:spcBef>
                <a:spcPts val="1600"/>
              </a:spcBef>
              <a:spcAft>
                <a:spcPts val="0"/>
              </a:spcAft>
              <a:buNone/>
            </a:pPr>
            <a:endParaRPr/>
          </a:p>
          <a:p>
            <a:pPr marL="0" lvl="0" indent="0">
              <a:spcBef>
                <a:spcPts val="1600"/>
              </a:spcBef>
              <a:spcAft>
                <a:spcPts val="0"/>
              </a:spcAft>
              <a:buNone/>
            </a:pPr>
            <a:r>
              <a:rPr lang="en"/>
              <a:t>Now, calculate the wave speed for the remaining five strings.</a:t>
            </a:r>
            <a:endParaRPr/>
          </a:p>
          <a:p>
            <a:pPr marL="0" lvl="0" indent="0">
              <a:spcBef>
                <a:spcPts val="1600"/>
              </a:spcBef>
              <a:spcAft>
                <a:spcPts val="1600"/>
              </a:spcAft>
              <a:buNone/>
            </a:pPr>
            <a:endParaRPr/>
          </a:p>
        </p:txBody>
      </p:sp>
      <p:pic>
        <p:nvPicPr>
          <p:cNvPr id="136" name="Shape 136"/>
          <p:cNvPicPr preferRelativeResize="0"/>
          <p:nvPr/>
        </p:nvPicPr>
        <p:blipFill>
          <a:blip r:embed="rId3">
            <a:alphaModFix/>
          </a:blip>
          <a:stretch>
            <a:fillRect/>
          </a:stretch>
        </p:blipFill>
        <p:spPr>
          <a:xfrm>
            <a:off x="395625" y="2514350"/>
            <a:ext cx="1636025" cy="347025"/>
          </a:xfrm>
          <a:prstGeom prst="rect">
            <a:avLst/>
          </a:prstGeom>
          <a:noFill/>
          <a:ln>
            <a:noFill/>
          </a:ln>
        </p:spPr>
      </p:pic>
      <p:pic>
        <p:nvPicPr>
          <p:cNvPr id="137" name="Shape 137"/>
          <p:cNvPicPr preferRelativeResize="0"/>
          <p:nvPr/>
        </p:nvPicPr>
        <p:blipFill>
          <a:blip r:embed="rId4">
            <a:alphaModFix/>
          </a:blip>
          <a:stretch>
            <a:fillRect/>
          </a:stretch>
        </p:blipFill>
        <p:spPr>
          <a:xfrm>
            <a:off x="395625" y="2038089"/>
            <a:ext cx="2384913" cy="400050"/>
          </a:xfrm>
          <a:prstGeom prst="rect">
            <a:avLst/>
          </a:prstGeom>
          <a:noFill/>
          <a:ln>
            <a:noFill/>
          </a:ln>
        </p:spPr>
      </p:pic>
      <p:pic>
        <p:nvPicPr>
          <p:cNvPr id="138" name="Shape 138"/>
          <p:cNvPicPr preferRelativeResize="0"/>
          <p:nvPr/>
        </p:nvPicPr>
        <p:blipFill>
          <a:blip r:embed="rId5">
            <a:alphaModFix/>
          </a:blip>
          <a:stretch>
            <a:fillRect/>
          </a:stretch>
        </p:blipFill>
        <p:spPr>
          <a:xfrm>
            <a:off x="5168479" y="371452"/>
            <a:ext cx="1420693" cy="84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Calculating string lengths with</a:t>
            </a:r>
            <a:endParaRPr/>
          </a:p>
        </p:txBody>
      </p:sp>
      <p:sp>
        <p:nvSpPr>
          <p:cNvPr id="144" name="Shape 144"/>
          <p:cNvSpPr txBox="1">
            <a:spLocks noGrp="1"/>
          </p:cNvSpPr>
          <p:nvPr>
            <p:ph type="body" idx="1"/>
          </p:nvPr>
        </p:nvSpPr>
        <p:spPr>
          <a:xfrm>
            <a:off x="4682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a:t>Once we have calculated the wave speed for each string, we can tune them to any chords we’d like! You will pick </a:t>
            </a:r>
            <a:r>
              <a:rPr lang="en" b="1"/>
              <a:t>two</a:t>
            </a:r>
            <a:r>
              <a:rPr lang="en"/>
              <a:t> chords to tune your guitar to, given the frequencies shown underneath the strings.</a:t>
            </a:r>
            <a:endParaRPr/>
          </a:p>
          <a:p>
            <a:pPr marL="0" lvl="0" indent="0">
              <a:spcBef>
                <a:spcPts val="1600"/>
              </a:spcBef>
              <a:spcAft>
                <a:spcPts val="0"/>
              </a:spcAft>
              <a:buNone/>
            </a:pPr>
            <a:endParaRPr/>
          </a:p>
          <a:p>
            <a:pPr marL="0" lvl="0" indent="0">
              <a:spcBef>
                <a:spcPts val="1600"/>
              </a:spcBef>
              <a:spcAft>
                <a:spcPts val="0"/>
              </a:spcAft>
              <a:buNone/>
            </a:pPr>
            <a:r>
              <a:rPr lang="en"/>
              <a:t>For example, for “standard tuning”, f</a:t>
            </a:r>
            <a:r>
              <a:rPr lang="en" baseline="-25000"/>
              <a:t>1</a:t>
            </a:r>
            <a:r>
              <a:rPr lang="en"/>
              <a:t>=82.41Hz</a:t>
            </a:r>
            <a:endParaRPr/>
          </a:p>
          <a:p>
            <a:pPr marL="0" lvl="0" indent="0">
              <a:spcBef>
                <a:spcPts val="1600"/>
              </a:spcBef>
              <a:spcAft>
                <a:spcPts val="0"/>
              </a:spcAft>
              <a:buNone/>
            </a:pPr>
            <a:r>
              <a:rPr lang="en"/>
              <a:t>L</a:t>
            </a:r>
            <a:r>
              <a:rPr lang="en" baseline="-25000">
                <a:solidFill>
                  <a:schemeClr val="dk1"/>
                </a:solidFill>
              </a:rPr>
              <a:t>1</a:t>
            </a:r>
            <a:r>
              <a:rPr lang="en">
                <a:solidFill>
                  <a:schemeClr val="dk1"/>
                </a:solidFill>
              </a:rPr>
              <a:t> = v</a:t>
            </a:r>
            <a:r>
              <a:rPr lang="en" baseline="-25000">
                <a:solidFill>
                  <a:schemeClr val="dk1"/>
                </a:solidFill>
              </a:rPr>
              <a:t>1</a:t>
            </a:r>
            <a:r>
              <a:rPr lang="en">
                <a:solidFill>
                  <a:schemeClr val="dk1"/>
                </a:solidFill>
              </a:rPr>
              <a:t> / (2 f</a:t>
            </a:r>
            <a:r>
              <a:rPr lang="en" baseline="-25000">
                <a:solidFill>
                  <a:schemeClr val="dk1"/>
                </a:solidFill>
              </a:rPr>
              <a:t>1</a:t>
            </a:r>
            <a:r>
              <a:rPr lang="en">
                <a:solidFill>
                  <a:schemeClr val="dk1"/>
                </a:solidFill>
              </a:rPr>
              <a:t>) = 96.11 / (2 ✕ 82.41) = </a:t>
            </a:r>
            <a:r>
              <a:rPr lang="en" b="1">
                <a:solidFill>
                  <a:schemeClr val="dk1"/>
                </a:solidFill>
              </a:rPr>
              <a:t>.583m</a:t>
            </a:r>
            <a:endParaRPr b="1">
              <a:solidFill>
                <a:schemeClr val="dk1"/>
              </a:solidFill>
            </a:endParaRPr>
          </a:p>
          <a:p>
            <a:pPr marL="0" lvl="0" indent="0" rtl="0">
              <a:spcBef>
                <a:spcPts val="1600"/>
              </a:spcBef>
              <a:spcAft>
                <a:spcPts val="0"/>
              </a:spcAft>
              <a:buNone/>
            </a:pPr>
            <a:endParaRPr/>
          </a:p>
          <a:p>
            <a:pPr marL="0" lvl="0" indent="0">
              <a:spcBef>
                <a:spcPts val="1600"/>
              </a:spcBef>
              <a:spcAft>
                <a:spcPts val="0"/>
              </a:spcAft>
              <a:buClr>
                <a:schemeClr val="dk1"/>
              </a:buClr>
              <a:buSzPts val="1100"/>
              <a:buFont typeface="Arial"/>
              <a:buNone/>
            </a:pPr>
            <a:endParaRPr/>
          </a:p>
          <a:p>
            <a:pPr marL="0" lvl="0" indent="0" rtl="0">
              <a:spcBef>
                <a:spcPts val="1600"/>
              </a:spcBef>
              <a:spcAft>
                <a:spcPts val="0"/>
              </a:spcAft>
              <a:buNone/>
            </a:pPr>
            <a:endParaRPr/>
          </a:p>
          <a:p>
            <a:pPr marL="0" lvl="0" indent="0" rtl="0">
              <a:spcBef>
                <a:spcPts val="1600"/>
              </a:spcBef>
              <a:spcAft>
                <a:spcPts val="1600"/>
              </a:spcAft>
              <a:buNone/>
            </a:pPr>
            <a:endParaRPr/>
          </a:p>
        </p:txBody>
      </p:sp>
      <p:pic>
        <p:nvPicPr>
          <p:cNvPr id="145" name="Shape 145"/>
          <p:cNvPicPr preferRelativeResize="0"/>
          <p:nvPr/>
        </p:nvPicPr>
        <p:blipFill>
          <a:blip r:embed="rId3">
            <a:alphaModFix/>
          </a:blip>
          <a:stretch>
            <a:fillRect/>
          </a:stretch>
        </p:blipFill>
        <p:spPr>
          <a:xfrm>
            <a:off x="5191966" y="371452"/>
            <a:ext cx="1420693" cy="84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Imagine by John Lennon</a:t>
            </a:r>
            <a:endParaRPr/>
          </a:p>
        </p:txBody>
      </p:sp>
      <p:sp>
        <p:nvSpPr>
          <p:cNvPr id="151" name="Shape 1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Choose two of the following chords and calculate the string lengths for those as well. Make sure to save them in the simulation!</a:t>
            </a:r>
            <a:endParaRPr/>
          </a:p>
          <a:p>
            <a:pPr marL="2286000" lvl="0" indent="457200" rtl="0">
              <a:spcBef>
                <a:spcPts val="1600"/>
              </a:spcBef>
              <a:spcAft>
                <a:spcPts val="0"/>
              </a:spcAft>
              <a:buNone/>
            </a:pPr>
            <a:endParaRPr/>
          </a:p>
          <a:p>
            <a:pPr marL="2286000" lvl="0" indent="457200">
              <a:spcBef>
                <a:spcPts val="1600"/>
              </a:spcBef>
              <a:spcAft>
                <a:spcPts val="0"/>
              </a:spcAft>
              <a:buNone/>
            </a:pPr>
            <a:r>
              <a:rPr lang="en"/>
              <a:t>Am       C       Dm       E       F       G</a:t>
            </a:r>
            <a:endParaRPr/>
          </a:p>
          <a:p>
            <a:pPr marL="2743200" lvl="0" indent="0" rtl="0">
              <a:spcBef>
                <a:spcPts val="1600"/>
              </a:spcBef>
              <a:spcAft>
                <a:spcPts val="0"/>
              </a:spcAft>
              <a:buNone/>
            </a:pPr>
            <a:endParaRPr/>
          </a:p>
          <a:p>
            <a:pPr marL="2743200" lvl="0" indent="0">
              <a:spcBef>
                <a:spcPts val="1600"/>
              </a:spcBef>
              <a:spcAft>
                <a:spcPts val="1600"/>
              </a:spcAft>
              <a:buNone/>
            </a:pPr>
            <a:r>
              <a:rPr lang="en"/>
              <a:t>Once everyone has calculated string lengths for and saved these chords, we will play along to Imagine as a class. If you finish, calculate more chords to play more!</a:t>
            </a:r>
            <a:endParaRPr/>
          </a:p>
        </p:txBody>
      </p:sp>
      <p:pic>
        <p:nvPicPr>
          <p:cNvPr id="152" name="Shape 152"/>
          <p:cNvPicPr preferRelativeResize="0"/>
          <p:nvPr/>
        </p:nvPicPr>
        <p:blipFill>
          <a:blip r:embed="rId3">
            <a:alphaModFix/>
          </a:blip>
          <a:stretch>
            <a:fillRect/>
          </a:stretch>
        </p:blipFill>
        <p:spPr>
          <a:xfrm>
            <a:off x="-25325" y="1553925"/>
            <a:ext cx="3589575" cy="358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17E1B0C2-DF43-4128-BFF8-36A96FE313DC}"/>
              </a:ext>
            </a:extLst>
          </p:cNvPr>
          <p:cNvPicPr>
            <a:picLocks noRot="1" noChangeAspect="1"/>
          </p:cNvPicPr>
          <p:nvPr>
            <a:videoFile r:link="rId1"/>
          </p:nvPr>
        </p:nvPicPr>
        <p:blipFill>
          <a:blip r:embed="rId4"/>
          <a:stretch>
            <a:fillRect/>
          </a:stretch>
        </p:blipFill>
        <p:spPr>
          <a:xfrm>
            <a:off x="0" y="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build!</a:t>
            </a:r>
            <a:endParaRPr/>
          </a:p>
        </p:txBody>
      </p:sp>
      <p:sp>
        <p:nvSpPr>
          <p:cNvPr id="163" name="Shape 1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a:t>Wrap one 12” rubber band, one 14” rubber band and one 17” rubber band around your box.</a:t>
            </a:r>
            <a:endParaRPr/>
          </a:p>
          <a:p>
            <a:pPr marL="0" lvl="0" indent="0" rtl="0">
              <a:spcBef>
                <a:spcPts val="1600"/>
              </a:spcBef>
              <a:spcAft>
                <a:spcPts val="0"/>
              </a:spcAft>
              <a:buClr>
                <a:schemeClr val="dk1"/>
              </a:buClr>
              <a:buSzPts val="1100"/>
              <a:buFont typeface="Arial"/>
              <a:buNone/>
            </a:pPr>
            <a:r>
              <a:rPr lang="en"/>
              <a:t>Insert two wooden dowels between the rubber bands and the closed, “bottom” part of your box. How do the different rubber bands sound?</a:t>
            </a:r>
            <a:endParaRPr/>
          </a:p>
          <a:p>
            <a:pPr marL="0" lvl="0" indent="0" rtl="0">
              <a:spcBef>
                <a:spcPts val="1600"/>
              </a:spcBef>
              <a:spcAft>
                <a:spcPts val="0"/>
              </a:spcAft>
              <a:buClr>
                <a:schemeClr val="dk1"/>
              </a:buClr>
              <a:buSzPts val="1100"/>
              <a:buFont typeface="Arial"/>
              <a:buNone/>
            </a:pPr>
            <a:r>
              <a:rPr lang="en"/>
              <a:t>Experiment with moving the dowels closer together and further apart. What happens to the notes of each rubber band as you move the dowels?</a:t>
            </a:r>
            <a:endParaRPr/>
          </a:p>
          <a:p>
            <a:pPr marL="0" lvl="0" indent="0" rtl="0">
              <a:spcBef>
                <a:spcPts val="1600"/>
              </a:spcBef>
              <a:spcAft>
                <a:spcPts val="0"/>
              </a:spcAft>
              <a:buClr>
                <a:schemeClr val="dk1"/>
              </a:buClr>
              <a:buSzPts val="1100"/>
              <a:buFont typeface="Arial"/>
              <a:buNone/>
            </a:pPr>
            <a:endParaRPr/>
          </a:p>
          <a:p>
            <a:pPr marL="0" lvl="0" indent="0"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Marking notes</a:t>
            </a:r>
            <a:endParaRPr/>
          </a:p>
        </p:txBody>
      </p:sp>
      <p:sp>
        <p:nvSpPr>
          <p:cNvPr id="169" name="Shape 1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Place one of your dowels at one end of the box, and do not move it again. Using the reference notes in the digital guitar simulation to tune, mark the position of the second dowel to achieve different notes on each rubber band.</a:t>
            </a:r>
            <a:endParaRPr/>
          </a:p>
          <a:p>
            <a:pPr marL="0" lvl="0" indent="0">
              <a:spcBef>
                <a:spcPts val="1600"/>
              </a:spcBef>
              <a:spcAft>
                <a:spcPts val="1600"/>
              </a:spcAft>
              <a:buNone/>
            </a:pPr>
            <a:r>
              <a:rPr lang="en"/>
              <a:t>This will help you play along with music - think of these markings like frets on a guitar!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 simple melodies to try</a:t>
            </a:r>
            <a:endParaRPr/>
          </a:p>
        </p:txBody>
      </p:sp>
      <p:sp>
        <p:nvSpPr>
          <p:cNvPr id="175" name="Shape 175"/>
          <p:cNvSpPr txBox="1">
            <a:spLocks noGrp="1"/>
          </p:cNvSpPr>
          <p:nvPr>
            <p:ph type="body" idx="1"/>
          </p:nvPr>
        </p:nvSpPr>
        <p:spPr>
          <a:xfrm>
            <a:off x="311700" y="1152475"/>
            <a:ext cx="87027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400">
                <a:solidFill>
                  <a:schemeClr val="dk1"/>
                </a:solidFill>
              </a:rPr>
              <a:t>Star Wars:</a:t>
            </a: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G</a:t>
            </a:r>
            <a:r>
              <a:rPr lang="en" sz="1400" baseline="-25000">
                <a:solidFill>
                  <a:schemeClr val="dk1"/>
                </a:solidFill>
              </a:rPr>
              <a:t>low</a:t>
            </a:r>
            <a:r>
              <a:rPr lang="en" sz="1400">
                <a:solidFill>
                  <a:schemeClr val="dk1"/>
                </a:solidFill>
              </a:rPr>
              <a:t> D C B A G</a:t>
            </a:r>
            <a:r>
              <a:rPr lang="en" sz="1400" baseline="-25000">
                <a:solidFill>
                  <a:schemeClr val="dk1"/>
                </a:solidFill>
              </a:rPr>
              <a:t>high</a:t>
            </a:r>
            <a:r>
              <a:rPr lang="en" sz="1400">
                <a:solidFill>
                  <a:schemeClr val="dk1"/>
                </a:solidFill>
              </a:rPr>
              <a:t> D C B A G</a:t>
            </a:r>
            <a:r>
              <a:rPr lang="en" sz="1400" baseline="-25000">
                <a:solidFill>
                  <a:schemeClr val="dk1"/>
                </a:solidFill>
              </a:rPr>
              <a:t>high</a:t>
            </a:r>
            <a:r>
              <a:rPr lang="en" sz="1400">
                <a:solidFill>
                  <a:schemeClr val="dk1"/>
                </a:solidFill>
              </a:rPr>
              <a:t> D C B C A</a:t>
            </a:r>
            <a:endParaRPr sz="1400">
              <a:solidFill>
                <a:schemeClr val="dk1"/>
              </a:solidFill>
            </a:endParaRPr>
          </a:p>
          <a:p>
            <a:pPr marL="0" lvl="0" indent="0" rtl="0">
              <a:spcBef>
                <a:spcPts val="0"/>
              </a:spcBef>
              <a:spcAft>
                <a:spcPts val="0"/>
              </a:spcAft>
              <a:buClr>
                <a:schemeClr val="dk1"/>
              </a:buClr>
              <a:buSzPts val="1100"/>
              <a:buFont typeface="Arial"/>
              <a:buNone/>
            </a:pP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Super Mario:</a:t>
            </a: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E E E C E G</a:t>
            </a:r>
            <a:r>
              <a:rPr lang="en" sz="1400" baseline="-25000">
                <a:solidFill>
                  <a:schemeClr val="dk1"/>
                </a:solidFill>
              </a:rPr>
              <a:t>high</a:t>
            </a:r>
            <a:r>
              <a:rPr lang="en" sz="1400">
                <a:solidFill>
                  <a:schemeClr val="dk1"/>
                </a:solidFill>
              </a:rPr>
              <a:t> G</a:t>
            </a:r>
            <a:r>
              <a:rPr lang="en" sz="1400" baseline="-25000">
                <a:solidFill>
                  <a:schemeClr val="dk1"/>
                </a:solidFill>
              </a:rPr>
              <a:t>low</a:t>
            </a:r>
            <a:endParaRPr sz="1400">
              <a:solidFill>
                <a:schemeClr val="dk1"/>
              </a:solidFill>
            </a:endParaRPr>
          </a:p>
          <a:p>
            <a:pPr marL="0" lvl="0" indent="0" rtl="0">
              <a:spcBef>
                <a:spcPts val="0"/>
              </a:spcBef>
              <a:spcAft>
                <a:spcPts val="0"/>
              </a:spcAft>
              <a:buClr>
                <a:schemeClr val="dk1"/>
              </a:buClr>
              <a:buSzPts val="1100"/>
              <a:buFont typeface="Arial"/>
              <a:buNone/>
            </a:pP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Twinkle Twinkle Little Star:</a:t>
            </a: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C C G G A A G     F F E E D D C    G G F F E E D    G G F F E E D    C C G G A A G     F F E E D D C</a:t>
            </a:r>
            <a:endParaRPr sz="1400">
              <a:solidFill>
                <a:schemeClr val="dk1"/>
              </a:solidFill>
            </a:endParaRPr>
          </a:p>
          <a:p>
            <a:pPr marL="0" lvl="0" indent="0" rtl="0">
              <a:spcBef>
                <a:spcPts val="0"/>
              </a:spcBef>
              <a:spcAft>
                <a:spcPts val="0"/>
              </a:spcAft>
              <a:buClr>
                <a:schemeClr val="dk1"/>
              </a:buClr>
              <a:buSzPts val="1100"/>
              <a:buFont typeface="Arial"/>
              <a:buNone/>
            </a:pP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Jingle Bells:</a:t>
            </a: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E E E    E E E    E G C D E    F F F F F E E E E E D D E D G</a:t>
            </a:r>
            <a:endParaRPr sz="1400">
              <a:solidFill>
                <a:schemeClr val="dk1"/>
              </a:solidFill>
            </a:endParaRPr>
          </a:p>
          <a:p>
            <a:pPr marL="0" lvl="0" indent="0" rtl="0">
              <a:spcBef>
                <a:spcPts val="0"/>
              </a:spcBef>
              <a:spcAft>
                <a:spcPts val="0"/>
              </a:spcAft>
              <a:buClr>
                <a:schemeClr val="dk1"/>
              </a:buClr>
              <a:buSzPts val="1100"/>
              <a:buFont typeface="Arial"/>
              <a:buNone/>
            </a:pP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Ode to Joy:</a:t>
            </a:r>
            <a:endParaRPr sz="1400">
              <a:solidFill>
                <a:schemeClr val="dk1"/>
              </a:solidFill>
            </a:endParaRPr>
          </a:p>
          <a:p>
            <a:pPr marL="0" lvl="0" indent="0" rtl="0">
              <a:spcBef>
                <a:spcPts val="0"/>
              </a:spcBef>
              <a:spcAft>
                <a:spcPts val="0"/>
              </a:spcAft>
              <a:buClr>
                <a:schemeClr val="dk1"/>
              </a:buClr>
              <a:buSzPts val="1100"/>
              <a:buFont typeface="Arial"/>
              <a:buNone/>
            </a:pPr>
            <a:r>
              <a:rPr lang="en" sz="1400">
                <a:solidFill>
                  <a:schemeClr val="dk1"/>
                </a:solidFill>
              </a:rPr>
              <a:t>E E F G G F E D C C D E E D D   E E F G G F E D C C D E D C C   D D E C D E F E C D E F E D C D G</a:t>
            </a:r>
            <a:r>
              <a:rPr lang="en" sz="1400" baseline="-25000">
                <a:solidFill>
                  <a:schemeClr val="dk1"/>
                </a:solidFill>
              </a:rPr>
              <a:t>low</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What we’re doing today</a:t>
            </a:r>
            <a:endParaRPr/>
          </a:p>
        </p:txBody>
      </p:sp>
      <p:sp>
        <p:nvSpPr>
          <p:cNvPr id="65" name="Shape 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lnSpc>
                <a:spcPct val="200000"/>
              </a:lnSpc>
              <a:spcBef>
                <a:spcPts val="0"/>
              </a:spcBef>
              <a:spcAft>
                <a:spcPts val="0"/>
              </a:spcAft>
              <a:buSzPts val="1800"/>
              <a:buAutoNum type="arabicPeriod"/>
            </a:pPr>
            <a:r>
              <a:rPr lang="en"/>
              <a:t>Introduction to string vibrations to understand how music is made</a:t>
            </a:r>
            <a:endParaRPr/>
          </a:p>
          <a:p>
            <a:pPr marL="457200" lvl="0" indent="-342900" rtl="0">
              <a:lnSpc>
                <a:spcPct val="200000"/>
              </a:lnSpc>
              <a:spcBef>
                <a:spcPts val="0"/>
              </a:spcBef>
              <a:spcAft>
                <a:spcPts val="0"/>
              </a:spcAft>
              <a:buSzPts val="1800"/>
              <a:buAutoNum type="arabicPeriod"/>
            </a:pPr>
            <a:r>
              <a:rPr lang="en"/>
              <a:t>Using a digital guitar simulator to make music</a:t>
            </a:r>
            <a:endParaRPr/>
          </a:p>
          <a:p>
            <a:pPr marL="457200" lvl="0" indent="-342900">
              <a:lnSpc>
                <a:spcPct val="200000"/>
              </a:lnSpc>
              <a:spcBef>
                <a:spcPts val="0"/>
              </a:spcBef>
              <a:spcAft>
                <a:spcPts val="0"/>
              </a:spcAft>
              <a:buSzPts val="1800"/>
              <a:buAutoNum type="arabicPeriod"/>
            </a:pPr>
            <a:r>
              <a:rPr lang="en"/>
              <a:t>Building cardboard and rubber band ukuleles to make music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 questions</a:t>
            </a:r>
            <a:endParaRPr/>
          </a:p>
        </p:txBody>
      </p:sp>
      <p:sp>
        <p:nvSpPr>
          <p:cNvPr id="71" name="Shape 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How do string instruments work? Think about violins, guitars, cellos, ukuleles…</a:t>
            </a:r>
            <a:endParaRPr/>
          </a:p>
          <a:p>
            <a:pPr marL="0" lvl="0" indent="0">
              <a:spcBef>
                <a:spcPts val="1600"/>
              </a:spcBef>
              <a:spcAft>
                <a:spcPts val="0"/>
              </a:spcAft>
              <a:buNone/>
            </a:pPr>
            <a:r>
              <a:rPr lang="en"/>
              <a:t>How do you tune different strings to different notes?</a:t>
            </a:r>
            <a:endParaRPr/>
          </a:p>
          <a:p>
            <a:pPr marL="0" lvl="0" indent="0">
              <a:spcBef>
                <a:spcPts val="1600"/>
              </a:spcBef>
              <a:spcAft>
                <a:spcPts val="1600"/>
              </a:spcAft>
              <a:buNone/>
            </a:pPr>
            <a:r>
              <a:rPr lang="en"/>
              <a:t>How do you use your fingers to make one string play many different notes?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2" name="Online Media 1">
            <a:hlinkClick r:id="" action="ppaction://media"/>
            <a:extLst>
              <a:ext uri="{FF2B5EF4-FFF2-40B4-BE49-F238E27FC236}">
                <a16:creationId xmlns:a16="http://schemas.microsoft.com/office/drawing/2014/main" id="{C3313400-C0AD-4B0B-BB00-C544BF29DBC9}"/>
              </a:ext>
            </a:extLst>
          </p:cNvPr>
          <p:cNvPicPr>
            <a:picLocks noRot="1" noChangeAspect="1"/>
          </p:cNvPicPr>
          <p:nvPr>
            <a:videoFile r:link="rId1"/>
          </p:nvPr>
        </p:nvPicPr>
        <p:blipFill>
          <a:blip r:embed="rId4"/>
          <a:stretch>
            <a:fillRect/>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Notes and frequencies</a:t>
            </a:r>
            <a:endParaRPr/>
          </a:p>
        </p:txBody>
      </p:sp>
      <p:sp>
        <p:nvSpPr>
          <p:cNvPr id="82" name="Shape 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note that a string makes (a “C” or a “E-flat”) is represented mathematically as a frequency, measured in a unit called Hertz (Hz).</a:t>
            </a:r>
            <a:endParaRPr/>
          </a:p>
          <a:p>
            <a:pPr marL="0" lvl="0" indent="0">
              <a:spcBef>
                <a:spcPts val="1600"/>
              </a:spcBef>
              <a:spcAft>
                <a:spcPts val="0"/>
              </a:spcAft>
              <a:buNone/>
            </a:pPr>
            <a:r>
              <a:rPr lang="en"/>
              <a:t>Hertz means the number of times the string</a:t>
            </a:r>
            <a:br>
              <a:rPr lang="en"/>
            </a:br>
            <a:r>
              <a:rPr lang="en"/>
              <a:t>vibrates every second.</a:t>
            </a:r>
            <a:endParaRPr/>
          </a:p>
          <a:p>
            <a:pPr marL="0" lvl="0" indent="0">
              <a:spcBef>
                <a:spcPts val="1600"/>
              </a:spcBef>
              <a:spcAft>
                <a:spcPts val="1600"/>
              </a:spcAft>
              <a:buNone/>
            </a:pPr>
            <a:r>
              <a:rPr lang="en"/>
              <a:t>For example, a C</a:t>
            </a:r>
            <a:r>
              <a:rPr lang="en" baseline="-25000"/>
              <a:t>5</a:t>
            </a:r>
            <a:r>
              <a:rPr lang="en"/>
              <a:t> note is 523.25Hz,</a:t>
            </a:r>
            <a:br>
              <a:rPr lang="en"/>
            </a:br>
            <a:r>
              <a:rPr lang="en"/>
              <a:t>Meaning a guitar string tuned to C</a:t>
            </a:r>
            <a:r>
              <a:rPr lang="en" baseline="-25000"/>
              <a:t>5</a:t>
            </a:r>
            <a:br>
              <a:rPr lang="en" baseline="-25000"/>
            </a:br>
            <a:r>
              <a:rPr lang="en"/>
              <a:t>vibrates 523.25 times per second, </a:t>
            </a:r>
            <a:br>
              <a:rPr lang="en"/>
            </a:br>
            <a:r>
              <a:rPr lang="en"/>
              <a:t>like the tone heard here:</a:t>
            </a:r>
            <a:endParaRPr/>
          </a:p>
        </p:txBody>
      </p:sp>
      <p:pic>
        <p:nvPicPr>
          <p:cNvPr id="2" name="Online Media 1">
            <a:hlinkClick r:id="" action="ppaction://media"/>
            <a:extLst>
              <a:ext uri="{FF2B5EF4-FFF2-40B4-BE49-F238E27FC236}">
                <a16:creationId xmlns:a16="http://schemas.microsoft.com/office/drawing/2014/main" id="{ED521B3E-D27C-4310-A333-FFF8E717355D}"/>
              </a:ext>
            </a:extLst>
          </p:cNvPr>
          <p:cNvPicPr>
            <a:picLocks noRot="1" noChangeAspect="1"/>
          </p:cNvPicPr>
          <p:nvPr>
            <a:videoFile r:link="rId1"/>
          </p:nvPr>
        </p:nvPicPr>
        <p:blipFill>
          <a:blip r:embed="rId4"/>
          <a:stretch>
            <a:fillRect/>
          </a:stretch>
        </p:blipFill>
        <p:spPr>
          <a:xfrm>
            <a:off x="4572000" y="2571750"/>
            <a:ext cx="4572000" cy="2571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frequency formula</a:t>
            </a:r>
            <a:endParaRPr/>
          </a:p>
        </p:txBody>
      </p:sp>
      <p:sp>
        <p:nvSpPr>
          <p:cNvPr id="89" name="Shape 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Frequency can be calculated from the length of a string with the following inverse variation equation:</a:t>
            </a:r>
            <a:endParaRPr/>
          </a:p>
          <a:p>
            <a:pPr marL="0" lvl="0" indent="0">
              <a:spcBef>
                <a:spcPts val="1600"/>
              </a:spcBef>
              <a:spcAft>
                <a:spcPts val="0"/>
              </a:spcAft>
              <a:buNone/>
            </a:pPr>
            <a:endParaRPr/>
          </a:p>
          <a:p>
            <a:pPr marL="0" lvl="0" indent="0">
              <a:spcBef>
                <a:spcPts val="1600"/>
              </a:spcBef>
              <a:spcAft>
                <a:spcPts val="0"/>
              </a:spcAft>
              <a:buNone/>
            </a:pPr>
            <a:endParaRPr/>
          </a:p>
          <a:p>
            <a:pPr marL="0" lvl="0" indent="0">
              <a:spcBef>
                <a:spcPts val="1600"/>
              </a:spcBef>
              <a:spcAft>
                <a:spcPts val="0"/>
              </a:spcAft>
              <a:buNone/>
            </a:pPr>
            <a:br>
              <a:rPr lang="en"/>
            </a:br>
            <a:r>
              <a:rPr lang="en"/>
              <a:t>where f is the frequency, L is the length of the string (in meters), and v is called the “wave speed” of the string (in meters per second).</a:t>
            </a:r>
            <a:endParaRPr/>
          </a:p>
          <a:p>
            <a:pPr marL="0" lvl="0" indent="0">
              <a:spcBef>
                <a:spcPts val="1600"/>
              </a:spcBef>
              <a:spcAft>
                <a:spcPts val="0"/>
              </a:spcAft>
              <a:buNone/>
            </a:pPr>
            <a:r>
              <a:rPr lang="en"/>
              <a:t>We’re going to use </a:t>
            </a:r>
            <a:r>
              <a:rPr lang="en" b="1"/>
              <a:t>abstraction</a:t>
            </a:r>
            <a:r>
              <a:rPr lang="en"/>
              <a:t> to treat v as constant for each string.</a:t>
            </a:r>
            <a:endParaRPr/>
          </a:p>
          <a:p>
            <a:pPr marL="0" lvl="0" indent="0">
              <a:spcBef>
                <a:spcPts val="1600"/>
              </a:spcBef>
              <a:spcAft>
                <a:spcPts val="0"/>
              </a:spcAft>
              <a:buNone/>
            </a:pPr>
            <a:endParaRPr/>
          </a:p>
          <a:p>
            <a:pPr marL="0" lvl="0" indent="0">
              <a:spcBef>
                <a:spcPts val="1600"/>
              </a:spcBef>
              <a:spcAft>
                <a:spcPts val="1600"/>
              </a:spcAft>
              <a:buNone/>
            </a:pPr>
            <a:endParaRPr/>
          </a:p>
        </p:txBody>
      </p:sp>
      <p:pic>
        <p:nvPicPr>
          <p:cNvPr id="90" name="Shape 90"/>
          <p:cNvPicPr preferRelativeResize="0"/>
          <p:nvPr/>
        </p:nvPicPr>
        <p:blipFill>
          <a:blip r:embed="rId3">
            <a:alphaModFix/>
          </a:blip>
          <a:stretch>
            <a:fillRect/>
          </a:stretch>
        </p:blipFill>
        <p:spPr>
          <a:xfrm>
            <a:off x="768900" y="1874825"/>
            <a:ext cx="2283625" cy="135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Quick practice with </a:t>
            </a:r>
            <a:endParaRPr/>
          </a:p>
        </p:txBody>
      </p:sp>
      <p:sp>
        <p:nvSpPr>
          <p:cNvPr id="96" name="Shape 96"/>
          <p:cNvSpPr txBox="1">
            <a:spLocks noGrp="1"/>
          </p:cNvSpPr>
          <p:nvPr>
            <p:ph type="body" idx="1"/>
          </p:nvPr>
        </p:nvSpPr>
        <p:spPr>
          <a:xfrm>
            <a:off x="311700" y="1152475"/>
            <a:ext cx="86013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a:t>If a string’s wave speed is 100m/s and it is 1m long, what frequency will it play when vibrating?</a:t>
            </a:r>
            <a:endParaRPr/>
          </a:p>
          <a:p>
            <a:pPr marL="457200" lvl="0" indent="-342900" rtl="0">
              <a:spcBef>
                <a:spcPts val="1000"/>
              </a:spcBef>
              <a:spcAft>
                <a:spcPts val="0"/>
              </a:spcAft>
              <a:buSzPts val="1800"/>
              <a:buAutoNum type="arabicPeriod"/>
            </a:pPr>
            <a:r>
              <a:rPr lang="en"/>
              <a:t>If a string’s wave speed is 80m/s and it is 30cm long, what frequency will it play when vibrating?</a:t>
            </a:r>
            <a:endParaRPr/>
          </a:p>
          <a:p>
            <a:pPr marL="457200" lvl="0" indent="-342900" rtl="0">
              <a:spcBef>
                <a:spcPts val="1000"/>
              </a:spcBef>
              <a:spcAft>
                <a:spcPts val="0"/>
              </a:spcAft>
              <a:buSzPts val="1800"/>
              <a:buAutoNum type="arabicPeriod"/>
            </a:pPr>
            <a:r>
              <a:rPr lang="en"/>
              <a:t>If a string is 60cm long and it plays a 200Hz note when vibrating, what is that string’s wave speed?</a:t>
            </a:r>
            <a:endParaRPr/>
          </a:p>
          <a:p>
            <a:pPr marL="457200" lvl="0" indent="-342900">
              <a:spcBef>
                <a:spcPts val="1000"/>
              </a:spcBef>
              <a:spcAft>
                <a:spcPts val="0"/>
              </a:spcAft>
              <a:buSzPts val="1800"/>
              <a:buAutoNum type="arabicPeriod"/>
            </a:pPr>
            <a:r>
              <a:rPr lang="en"/>
              <a:t>If a string’s wave speed is 70m/s and we want it to play a C</a:t>
            </a:r>
            <a:r>
              <a:rPr lang="en" baseline="-25000"/>
              <a:t>4</a:t>
            </a:r>
            <a:r>
              <a:rPr lang="en"/>
              <a:t> note (131.87Hz), how long does the string need to be? </a:t>
            </a:r>
            <a:endParaRPr/>
          </a:p>
        </p:txBody>
      </p:sp>
      <p:pic>
        <p:nvPicPr>
          <p:cNvPr id="97" name="Shape 97"/>
          <p:cNvPicPr preferRelativeResize="0"/>
          <p:nvPr/>
        </p:nvPicPr>
        <p:blipFill>
          <a:blip r:embed="rId3">
            <a:alphaModFix/>
          </a:blip>
          <a:stretch>
            <a:fillRect/>
          </a:stretch>
        </p:blipFill>
        <p:spPr>
          <a:xfrm>
            <a:off x="3489979" y="359702"/>
            <a:ext cx="1420693" cy="84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Check for understanding of </a:t>
            </a:r>
            <a:endParaRPr/>
          </a:p>
        </p:txBody>
      </p:sp>
      <p:sp>
        <p:nvSpPr>
          <p:cNvPr id="103" name="Shape 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a:p>
            <a:pPr marL="457200" lvl="0" indent="-342900" rtl="0">
              <a:spcBef>
                <a:spcPts val="1600"/>
              </a:spcBef>
              <a:spcAft>
                <a:spcPts val="0"/>
              </a:spcAft>
              <a:buSzPts val="1800"/>
              <a:buAutoNum type="arabicPeriod"/>
            </a:pPr>
            <a:r>
              <a:rPr lang="en"/>
              <a:t>As the length of a string gets longer, does the note it makes get higher or lower?</a:t>
            </a:r>
            <a:endParaRPr/>
          </a:p>
          <a:p>
            <a:pPr marL="0" lvl="0" indent="0" rtl="0">
              <a:spcBef>
                <a:spcPts val="1600"/>
              </a:spcBef>
              <a:spcAft>
                <a:spcPts val="0"/>
              </a:spcAft>
              <a:buNone/>
            </a:pPr>
            <a:endParaRPr/>
          </a:p>
          <a:p>
            <a:pPr marL="457200" lvl="0" indent="-342900">
              <a:spcBef>
                <a:spcPts val="1600"/>
              </a:spcBef>
              <a:spcAft>
                <a:spcPts val="0"/>
              </a:spcAft>
              <a:buSzPts val="1800"/>
              <a:buAutoNum type="arabicPeriod"/>
            </a:pPr>
            <a:r>
              <a:rPr lang="en"/>
              <a:t>If we want to make the note a string plays higher, what do we do?</a:t>
            </a:r>
            <a:endParaRPr/>
          </a:p>
        </p:txBody>
      </p:sp>
      <p:pic>
        <p:nvPicPr>
          <p:cNvPr id="104" name="Shape 104"/>
          <p:cNvPicPr preferRelativeResize="0"/>
          <p:nvPr/>
        </p:nvPicPr>
        <p:blipFill>
          <a:blip r:embed="rId3">
            <a:alphaModFix/>
          </a:blip>
          <a:stretch>
            <a:fillRect/>
          </a:stretch>
        </p:blipFill>
        <p:spPr>
          <a:xfrm>
            <a:off x="4861579" y="359702"/>
            <a:ext cx="1420693" cy="84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guitars sound like guitars</a:t>
            </a:r>
            <a:endParaRPr/>
          </a:p>
        </p:txBody>
      </p:sp>
      <p:sp>
        <p:nvSpPr>
          <p:cNvPr id="110" name="Shape 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Without diving into too much physics, there are two things to know about guitars:</a:t>
            </a:r>
            <a:endParaRPr/>
          </a:p>
          <a:p>
            <a:pPr marL="0" lvl="0" indent="0" rtl="0">
              <a:spcBef>
                <a:spcPts val="1600"/>
              </a:spcBef>
              <a:spcAft>
                <a:spcPts val="0"/>
              </a:spcAft>
              <a:buNone/>
            </a:pPr>
            <a:r>
              <a:rPr lang="en"/>
              <a:t>When you pluck a guitar string, you’re not hearing only the “fundamental” frequency you calculate, but also integer multiples of that frequency called “harmonics”. For instance, when playing a C</a:t>
            </a:r>
            <a:r>
              <a:rPr lang="en" baseline="-25000"/>
              <a:t>2</a:t>
            </a:r>
            <a:r>
              <a:rPr lang="en"/>
              <a:t> (65.4Hz), you’ll also hear some C</a:t>
            </a:r>
            <a:r>
              <a:rPr lang="en" baseline="-25000"/>
              <a:t>3</a:t>
            </a:r>
            <a:r>
              <a:rPr lang="en"/>
              <a:t> (130.8Hz), C</a:t>
            </a:r>
            <a:r>
              <a:rPr lang="en" baseline="-25000"/>
              <a:t>4</a:t>
            </a:r>
            <a:r>
              <a:rPr lang="en"/>
              <a:t> (261.6Hz) and C</a:t>
            </a:r>
            <a:r>
              <a:rPr lang="en" baseline="-25000"/>
              <a:t>5</a:t>
            </a:r>
            <a:r>
              <a:rPr lang="en"/>
              <a:t> (523.2Hz).</a:t>
            </a:r>
            <a:endParaRPr/>
          </a:p>
          <a:p>
            <a:pPr marL="0" lvl="0" indent="0">
              <a:spcBef>
                <a:spcPts val="1600"/>
              </a:spcBef>
              <a:spcAft>
                <a:spcPts val="1600"/>
              </a:spcAft>
              <a:buNone/>
            </a:pPr>
            <a:r>
              <a:rPr lang="en"/>
              <a:t>Guitar strings don’t stay at a constant volume forever -</a:t>
            </a:r>
            <a:br>
              <a:rPr lang="en"/>
            </a:br>
            <a:r>
              <a:rPr lang="en"/>
              <a:t>the vibrations </a:t>
            </a:r>
            <a:r>
              <a:rPr lang="en" b="1"/>
              <a:t>decay exponentially</a:t>
            </a:r>
            <a:r>
              <a:rPr lang="en"/>
              <a:t>. Different guitars </a:t>
            </a:r>
            <a:br>
              <a:rPr lang="en"/>
            </a:br>
            <a:r>
              <a:rPr lang="en"/>
              <a:t>decay slightly differently, leading to different sounds.</a:t>
            </a:r>
            <a:endParaRPr/>
          </a:p>
        </p:txBody>
      </p:sp>
      <p:pic>
        <p:nvPicPr>
          <p:cNvPr id="111" name="Shape 111"/>
          <p:cNvPicPr preferRelativeResize="0"/>
          <p:nvPr/>
        </p:nvPicPr>
        <p:blipFill rotWithShape="1">
          <a:blip r:embed="rId3">
            <a:alphaModFix/>
          </a:blip>
          <a:srcRect t="11079" b="2965"/>
          <a:stretch/>
        </p:blipFill>
        <p:spPr>
          <a:xfrm>
            <a:off x="6081175" y="2812400"/>
            <a:ext cx="2842600" cy="22254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On-screen Show (16:9)</PresentationFormat>
  <Paragraphs>85</Paragraphs>
  <Slides>18</Slides>
  <Notes>18</Notes>
  <HiddenSlides>0</HiddenSlides>
  <MMClips>3</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Guitars and String Vibrations</vt:lpstr>
      <vt:lpstr>What we’re doing today</vt:lpstr>
      <vt:lpstr>Intro questions</vt:lpstr>
      <vt:lpstr>PowerPoint Presentation</vt:lpstr>
      <vt:lpstr>Notes and frequencies</vt:lpstr>
      <vt:lpstr>The frequency formula</vt:lpstr>
      <vt:lpstr>Quick practice with </vt:lpstr>
      <vt:lpstr>Check for understanding of </vt:lpstr>
      <vt:lpstr>Why guitars sound like guitars</vt:lpstr>
      <vt:lpstr>Digital guitar simulator</vt:lpstr>
      <vt:lpstr>Digital guitar simulator</vt:lpstr>
      <vt:lpstr>Calculating wave speeds with</vt:lpstr>
      <vt:lpstr>Calculating string lengths with</vt:lpstr>
      <vt:lpstr>Imagine by John Lennon</vt:lpstr>
      <vt:lpstr>PowerPoint Presentation</vt:lpstr>
      <vt:lpstr>Let’s build!</vt:lpstr>
      <vt:lpstr>Marking notes</vt:lpstr>
      <vt:lpstr>Some simple melodies to 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Vibrations</dc:title>
  <cp:lastModifiedBy>Eli Sheldon</cp:lastModifiedBy>
  <cp:revision>4</cp:revision>
  <dcterms:modified xsi:type="dcterms:W3CDTF">2018-05-18T16:32:31Z</dcterms:modified>
</cp:coreProperties>
</file>