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944A-071B-41EB-8C48-17D8E85E543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494C-CA40-4F5D-A193-AAD4CBD3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52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76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42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6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96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24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835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93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B4F0-CAC6-4CB9-8213-D6D3334E8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35D90-E8B3-4D12-A0EB-967122CF9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EFA0-90CF-4FED-85D8-3DDA97ED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A2BF-5EA9-4CF8-B09F-BC483E01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35E0-011C-4511-99FC-A844CDE8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4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8525-2FEA-4A14-911E-26C3EE76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074EC-0F3A-4DFC-955A-E7C8F5A0F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4F97-80EA-46CA-A93B-6AAB9E2C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AEB2-254D-4C4B-A57C-26D37315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0FFE-9B53-4A7F-BA74-4FCE8481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4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4EA9F-3691-4CC8-861C-40F8B35FE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4D415-2F63-4118-9082-0171FD2F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01A0C-B490-4C87-BDCD-108827AC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9FF7-F9FB-47D6-B61F-472E1595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9321-0829-4813-81EB-061662B1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17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86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7513-8008-40CD-A9CF-6C312F6D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8498-BC6B-4D0F-A48B-326AFE9A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BD28-80CE-4E9E-BD77-288BCA68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B3BD-0D03-494A-8E5C-56596D63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CEC36-EDEF-4885-85F5-4CDFD245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7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882-138D-4C35-8723-61F2B13F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3D076-B399-4651-8BC9-7C3A0F4C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7AF6-6B8E-4BA9-B0E3-D3FF1A18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0B1A-DABE-42A7-BA04-17E803EA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C736-093D-48DD-91EE-19532976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83E4-99EB-463B-8879-6979A0B6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9945-BC4C-4063-B356-929E4B1CF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474B2-186F-490C-B2A0-0CC04CED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94A35-90A4-466B-9EB3-145ACFA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7F161-54BA-4EA6-BADF-35AAEF8C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06A95-C898-4B46-B44E-9732676E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9962-9993-421D-9484-14DF4EA9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80FB-AF78-4ADE-A0BB-748D9521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F76C-EE88-496F-829B-05C0A3763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49AA8-A84F-4A99-BF16-98BE249AB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6628B-0D3C-4B33-8806-C1E8BF314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8030C-4F4F-4079-82F0-85A4050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08C9A-6CA4-4BEB-BC74-8D52D24F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D8CEE-2D45-4624-B065-3525D00D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793B-9D6B-46E0-BC25-F555570B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48FB2-22B5-46B8-BDB6-11619B0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EC1F-D148-4705-A51D-400B8FCF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31B3D-18D6-4AC6-BFC9-F96FC4FA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C7CD7-5FF9-468D-ACA8-E2FB21C2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D77F2-1D5A-4688-A0F3-57E2B65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F5341-A214-4BB5-BF64-096CEB2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2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DD6F-8D35-4E12-AAF0-5B833854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3C40-44D9-4AFD-827C-879ADDC8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25A2F-DF59-4C52-9147-A879C5604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0187-BE28-4FFB-A96F-BB547765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17115-D173-4A58-B61E-1DE9B575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53ACD-7F81-4732-BDC6-3D26D122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7BC8-745A-41D7-9C86-2288A653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CAF31-177E-4CC2-9E79-AB9F79C15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24987-363B-43D7-8E5A-2A6F884CD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E7CB0-4D86-4E0F-9845-1BC6A11B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2AF5C-E0B4-48FF-BEDE-7BF54A4A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082B-01DE-4A8F-866C-3025D527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9F38C-A0F6-4BDC-BFCF-0AA945C4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92609-CD5F-4F07-987C-3AD3068ED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C7962-0DCB-4A59-9574-4BB7EC918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9B86-F28D-41B0-9A2D-E5A93C9373B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5BB3-55AB-48F5-B9C3-E016D69F2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50DE-5C07-438F-B870-7C67DD64F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EF732-EC93-48E3-B626-7AE5BC317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Image result for animal and plant cells"/>
          <p:cNvPicPr preferRelativeResize="0"/>
          <p:nvPr/>
        </p:nvPicPr>
        <p:blipFill rotWithShape="1">
          <a:blip r:embed="rId3">
            <a:alphaModFix/>
          </a:blip>
          <a:srcRect b="25127"/>
          <a:stretch/>
        </p:blipFill>
        <p:spPr>
          <a:xfrm>
            <a:off x="1844718" y="673218"/>
            <a:ext cx="8502567" cy="363503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713509" y="4502727"/>
            <a:ext cx="10764983" cy="1731819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ctr"/>
            <a:r>
              <a:rPr lang="en-US" sz="4800" b="1" dirty="0">
                <a:latin typeface="Calibri Light" panose="020F0302020204030204" pitchFamily="34" charset="0"/>
                <a:ea typeface="Pacifico"/>
                <a:cs typeface="Calibri Light" panose="020F0302020204030204" pitchFamily="34" charset="0"/>
                <a:sym typeface="Pacifico"/>
              </a:rPr>
              <a:t>Cell Analogies</a:t>
            </a:r>
          </a:p>
          <a:p>
            <a:pPr algn="ctr"/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667" u="sng" dirty="0">
                <a:latin typeface="Calibri" panose="020F0502020204030204" pitchFamily="34" charset="0"/>
                <a:cs typeface="Calibri" panose="020F0502020204030204" pitchFamily="34" charset="0"/>
              </a:rPr>
              <a:t>abstraction</a:t>
            </a:r>
            <a:r>
              <a:rPr lang="en-US" sz="2667" dirty="0">
                <a:latin typeface="Calibri" panose="020F0502020204030204" pitchFamily="34" charset="0"/>
                <a:cs typeface="Calibri" panose="020F0502020204030204" pitchFamily="34" charset="0"/>
              </a:rPr>
              <a:t> to show off your creativity and your knowledge of cells</a:t>
            </a:r>
          </a:p>
        </p:txBody>
      </p:sp>
    </p:spTree>
    <p:extLst>
      <p:ext uri="{BB962C8B-B14F-4D97-AF65-F5344CB8AC3E}">
        <p14:creationId xmlns:p14="http://schemas.microsoft.com/office/powerpoint/2010/main" val="393648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0" y="1778139"/>
            <a:ext cx="12192000" cy="3837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ctr"/>
            <a:r>
              <a:rPr lang="en" sz="6400" dirty="0">
                <a:latin typeface="+mj-lt"/>
                <a:ea typeface="Bitter"/>
                <a:cs typeface="Bitter"/>
                <a:sym typeface="Bitter"/>
              </a:rPr>
              <a:t>Project goal: Use </a:t>
            </a:r>
            <a:r>
              <a:rPr lang="en" sz="6400" u="sng" dirty="0">
                <a:latin typeface="+mj-lt"/>
                <a:ea typeface="Bitter"/>
                <a:cs typeface="Bitter"/>
                <a:sym typeface="Bitter"/>
              </a:rPr>
              <a:t>abstraction</a:t>
            </a:r>
            <a:r>
              <a:rPr lang="en" sz="6400" dirty="0">
                <a:latin typeface="+mj-lt"/>
                <a:ea typeface="Bitter"/>
                <a:cs typeface="Bitter"/>
                <a:sym typeface="Bitter"/>
              </a:rPr>
              <a:t> to represent a cell through the use of an analogy.</a:t>
            </a:r>
          </a:p>
        </p:txBody>
      </p:sp>
    </p:spTree>
    <p:extLst>
      <p:ext uri="{BB962C8B-B14F-4D97-AF65-F5344CB8AC3E}">
        <p14:creationId xmlns:p14="http://schemas.microsoft.com/office/powerpoint/2010/main" val="28968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imgur.com/L6CpsHi.jpg">
            <a:extLst>
              <a:ext uri="{FF2B5EF4-FFF2-40B4-BE49-F238E27FC236}">
                <a16:creationId xmlns:a16="http://schemas.microsoft.com/office/drawing/2014/main" id="{2C78F5C3-EC17-4EE1-B608-77E53BB16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6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0" y="228767"/>
            <a:ext cx="12192000" cy="1750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Possible analogies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576552" y="1816776"/>
            <a:ext cx="6395215" cy="4169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marL="574675" indent="-457200">
              <a:buSzPct val="100000"/>
              <a:buFont typeface="Wingdings" panose="05000000000000000000" pitchFamily="2" charset="2"/>
              <a:buChar char="q"/>
            </a:pPr>
            <a:r>
              <a:rPr lang="en" sz="2800" dirty="0">
                <a:latin typeface="+mj-lt"/>
                <a:ea typeface="Questrial"/>
                <a:cs typeface="Questrial"/>
                <a:sym typeface="Questrial"/>
              </a:rPr>
              <a:t>A real or fictional place - city, amusement park, store, restaurant, sports arena, school…</a:t>
            </a:r>
          </a:p>
          <a:p>
            <a:pPr marL="574675" indent="-457200">
              <a:buSzPct val="100000"/>
              <a:buFont typeface="Wingdings" panose="05000000000000000000" pitchFamily="2" charset="2"/>
              <a:buChar char="q"/>
            </a:pPr>
            <a:r>
              <a:rPr lang="en" sz="2800" dirty="0">
                <a:latin typeface="+mj-lt"/>
                <a:ea typeface="Questrial"/>
                <a:cs typeface="Questrial"/>
                <a:sym typeface="Questrial"/>
              </a:rPr>
              <a:t>An existing or made up game</a:t>
            </a:r>
          </a:p>
          <a:p>
            <a:pPr marL="574675" indent="-457200">
              <a:buSzPct val="100000"/>
              <a:buFont typeface="Wingdings" panose="05000000000000000000" pitchFamily="2" charset="2"/>
              <a:buChar char="q"/>
            </a:pPr>
            <a:r>
              <a:rPr lang="en" sz="2800" dirty="0">
                <a:latin typeface="+mj-lt"/>
                <a:ea typeface="Questrial"/>
                <a:cs typeface="Questrial"/>
                <a:sym typeface="Questrial"/>
              </a:rPr>
              <a:t>An existing or made up story</a:t>
            </a:r>
          </a:p>
          <a:p>
            <a:pPr marL="574675" indent="-457200">
              <a:buSzPct val="100000"/>
              <a:buFont typeface="Wingdings" panose="05000000000000000000" pitchFamily="2" charset="2"/>
              <a:buChar char="q"/>
            </a:pPr>
            <a:r>
              <a:rPr lang="en" sz="2800" dirty="0">
                <a:latin typeface="+mj-lt"/>
                <a:ea typeface="Questrial"/>
                <a:cs typeface="Questrial"/>
                <a:sym typeface="Questrial"/>
              </a:rPr>
              <a:t>An app - SnapChat, Instagram, YouTube...</a:t>
            </a:r>
          </a:p>
        </p:txBody>
      </p:sp>
      <p:pic>
        <p:nvPicPr>
          <p:cNvPr id="1026" name="Picture 2" descr="https://i.pinimg.com/564x/ed/f5/2d/edf52d9028a98657d59884bbb0d00f25--teaching-cells-teaching-biology.jpg">
            <a:extLst>
              <a:ext uri="{FF2B5EF4-FFF2-40B4-BE49-F238E27FC236}">
                <a16:creationId xmlns:a16="http://schemas.microsoft.com/office/drawing/2014/main" id="{353056DB-9A1E-4989-ADC4-EF10016E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2" y="1602883"/>
            <a:ext cx="51149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83840" y="445059"/>
            <a:ext cx="11360800" cy="10680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Step 1: Brainstorm what analogy you want to use, and how each cell part fits into your analogy</a:t>
            </a:r>
            <a:br>
              <a:rPr lang="en-US" dirty="0"/>
            </a:br>
            <a:endParaRPr lang="en" sz="4800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15600" y="2611433"/>
            <a:ext cx="5625200" cy="3480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609585" indent="-304792">
              <a:buFont typeface="Questrial"/>
            </a:pPr>
            <a:r>
              <a:rPr lang="en" dirty="0">
                <a:ea typeface="Questrial"/>
                <a:cs typeface="Questrial"/>
                <a:sym typeface="Questrial"/>
              </a:rPr>
              <a:t>A. Cell = City</a:t>
            </a:r>
          </a:p>
          <a:p>
            <a:pPr marL="609585" indent="-304792">
              <a:buFont typeface="Questrial"/>
            </a:pPr>
            <a:r>
              <a:rPr lang="en" dirty="0">
                <a:ea typeface="Questrial"/>
                <a:cs typeface="Questrial"/>
                <a:sym typeface="Questrial"/>
              </a:rPr>
              <a:t>B. Cell membrane = City limits</a:t>
            </a:r>
          </a:p>
          <a:p>
            <a:pPr marL="609585" indent="-304792">
              <a:buFont typeface="Questrial"/>
            </a:pPr>
            <a:r>
              <a:rPr lang="en" dirty="0">
                <a:ea typeface="Questrial"/>
                <a:cs typeface="Questrial"/>
                <a:sym typeface="Questrial"/>
              </a:rPr>
              <a:t>C. Cytoplasm = Environment</a:t>
            </a:r>
          </a:p>
          <a:p>
            <a:pPr marL="609585" indent="-304792">
              <a:buFont typeface="Questrial"/>
            </a:pPr>
            <a:r>
              <a:rPr lang="en" dirty="0">
                <a:ea typeface="Questrial"/>
                <a:cs typeface="Questrial"/>
                <a:sym typeface="Questrial"/>
              </a:rPr>
              <a:t>D. Nucleus = Town Hall</a:t>
            </a:r>
          </a:p>
          <a:p>
            <a:pPr marL="609585" indent="-304792">
              <a:buFont typeface="Questrial"/>
            </a:pPr>
            <a:r>
              <a:rPr lang="en" dirty="0">
                <a:ea typeface="Questrial"/>
                <a:cs typeface="Questrial"/>
                <a:sym typeface="Questrial"/>
              </a:rPr>
              <a:t>F. Ribosomes = Factory</a:t>
            </a:r>
          </a:p>
          <a:p>
            <a:pPr marL="609585" indent="-304792">
              <a:buFont typeface="Questrial"/>
            </a:pPr>
            <a:r>
              <a:rPr lang="en" dirty="0">
                <a:ea typeface="Questrial"/>
                <a:cs typeface="Questrial"/>
                <a:sym typeface="Questrial"/>
              </a:rPr>
              <a:t>G. Endoplasmic Reticulum =   	 Roads and Highways</a:t>
            </a:r>
          </a:p>
        </p:txBody>
      </p:sp>
      <p:pic>
        <p:nvPicPr>
          <p:cNvPr id="94" name="Shape 94" descr="Image result for cell ci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767" y="2401018"/>
            <a:ext cx="5437267" cy="3901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94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491318" y="0"/>
            <a:ext cx="11700681" cy="1750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400" dirty="0"/>
              <a:t>Step 2: </a:t>
            </a:r>
            <a:r>
              <a:rPr lang="en-US" sz="4400" dirty="0"/>
              <a:t>Visually create your analogy</a:t>
            </a:r>
            <a:endParaRPr lang="en" sz="4400" dirty="0"/>
          </a:p>
        </p:txBody>
      </p:sp>
      <p:sp>
        <p:nvSpPr>
          <p:cNvPr id="100" name="Shape 100"/>
          <p:cNvSpPr txBox="1"/>
          <p:nvPr/>
        </p:nvSpPr>
        <p:spPr>
          <a:xfrm>
            <a:off x="491318" y="2009910"/>
            <a:ext cx="11557582" cy="431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a map/drawing, a board game, an illustrated story, a labeled app walkthrough,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done on an 11x17” piece of paper, in a Google Presentation, or in Scratch.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it colorful and creative, and don’t forget to include something to represent each cell part!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may label cell parts directly, or label them with letters and include a legend or map key.</a:t>
            </a:r>
          </a:p>
        </p:txBody>
      </p:sp>
    </p:spTree>
    <p:extLst>
      <p:ext uri="{BB962C8B-B14F-4D97-AF65-F5344CB8AC3E}">
        <p14:creationId xmlns:p14="http://schemas.microsoft.com/office/powerpoint/2010/main" val="39807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633" y="6334"/>
            <a:ext cx="9144000" cy="6845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75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491318" y="0"/>
            <a:ext cx="11700681" cy="17504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400" dirty="0"/>
              <a:t>Step 3: </a:t>
            </a:r>
            <a:r>
              <a:rPr lang="en-US" sz="4400" dirty="0"/>
              <a:t>Explain your analogy</a:t>
            </a:r>
            <a:endParaRPr lang="en" sz="4400" dirty="0"/>
          </a:p>
        </p:txBody>
      </p:sp>
      <p:sp>
        <p:nvSpPr>
          <p:cNvPr id="100" name="Shape 100"/>
          <p:cNvSpPr txBox="1"/>
          <p:nvPr/>
        </p:nvSpPr>
        <p:spPr>
          <a:xfrm>
            <a:off x="491318" y="1504741"/>
            <a:ext cx="11557582" cy="4314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Justify why you selected each component of your analogy to represent that part of the cell and what that analogy part and the cell part have in common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 the type of cell you picked by writing down whether it is a plant or animal cell</a:t>
            </a:r>
            <a:endParaRPr lang="en-US" sz="2800" u="none" strike="noStrike" dirty="0">
              <a:effectLst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For each component, include: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name of the component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the name of the cell part it corresponds to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why you selected that component to represent the cell part. For example, the Town Hall represents the nucleus because it controls the town’s activities.</a:t>
            </a:r>
            <a:endParaRPr lang="en-US" sz="280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38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56" y="-7421"/>
            <a:ext cx="9248888" cy="6865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47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312</Words>
  <Application>Microsoft Office PowerPoint</Application>
  <PresentationFormat>Widescreen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Bitter</vt:lpstr>
      <vt:lpstr>Calibri</vt:lpstr>
      <vt:lpstr>Calibri Light</vt:lpstr>
      <vt:lpstr>Pacifico</vt:lpstr>
      <vt:lpstr>Questrial</vt:lpstr>
      <vt:lpstr>Wingdings</vt:lpstr>
      <vt:lpstr>Office Theme</vt:lpstr>
      <vt:lpstr>PowerPoint Presentation</vt:lpstr>
      <vt:lpstr>PowerPoint Presentation</vt:lpstr>
      <vt:lpstr>PowerPoint Presentation</vt:lpstr>
      <vt:lpstr>Possible analogies</vt:lpstr>
      <vt:lpstr>Step 1: Brainstorm what analogy you want to use, and how each cell part fits into your analogy </vt:lpstr>
      <vt:lpstr>Step 2: Visually create your analogy</vt:lpstr>
      <vt:lpstr>PowerPoint Presentation</vt:lpstr>
      <vt:lpstr>Step 3: Explain your analogy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Sheldon</dc:creator>
  <cp:lastModifiedBy>Eli Sheldon</cp:lastModifiedBy>
  <cp:revision>5</cp:revision>
  <dcterms:created xsi:type="dcterms:W3CDTF">2017-10-05T19:33:38Z</dcterms:created>
  <dcterms:modified xsi:type="dcterms:W3CDTF">2017-10-05T19:58:14Z</dcterms:modified>
</cp:coreProperties>
</file>