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BC5D2E-37AC-466D-8D11-6E3B1F00B38E}">
  <a:tblStyle styleId="{89BC5D2E-37AC-466D-8D11-6E3B1F00B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6E78A2-0B45-496E-A19F-0B2205D94C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7"/>
  </p:normalViewPr>
  <p:slideViewPr>
    <p:cSldViewPr snapToGrid="0">
      <p:cViewPr varScale="1">
        <p:scale>
          <a:sx n="141" d="100"/>
          <a:sy n="141" d="100"/>
        </p:scale>
        <p:origin x="9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mbria" panose="02040503050406030204" pitchFamily="18" charset="0"/>
                <a:ea typeface="Lemon"/>
                <a:cs typeface="Calibri" panose="020F0502020204030204" pitchFamily="34" charset="0"/>
                <a:sym typeface="Lemon"/>
              </a:rPr>
              <a:t>Cell Division Comics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Using </a:t>
            </a:r>
            <a:r>
              <a:rPr lang="en" u="sng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abstraction</a:t>
            </a:r>
            <a:r>
              <a:rPr lang="en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 to represent a complex scientific topic in a simple, artistic 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Cambria" panose="02040503050406030204" pitchFamily="18" charset="0"/>
                <a:ea typeface="Lemon"/>
                <a:cs typeface="Lemon"/>
                <a:sym typeface="Lemon"/>
              </a:rPr>
              <a:t>Cell Division Comics activity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You are going to create a comic strip that all about cell division. </a:t>
            </a:r>
          </a:p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Your comic can be funny, colorful, artsy, whatever - but it’s important that you demonstrate to me and your reader that you understand cell division. </a:t>
            </a:r>
          </a:p>
          <a:p>
            <a:pPr marL="419100" indent="-342900">
              <a:buClrTx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Be sure to include scientific vocabulary and rich details!</a:t>
            </a:r>
          </a:p>
          <a:p>
            <a:pPr lvl="0" rtl="0"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Cambria" panose="02040503050406030204" pitchFamily="18" charset="0"/>
              </a:rPr>
              <a:t>The following are some examples to get your creative juices flowing.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13" y="152400"/>
            <a:ext cx="6633375" cy="48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t="11426" r="3781"/>
          <a:stretch/>
        </p:blipFill>
        <p:spPr>
          <a:xfrm>
            <a:off x="1136563" y="152400"/>
            <a:ext cx="6870875" cy="4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l="3531" r="3054"/>
          <a:stretch/>
        </p:blipFill>
        <p:spPr>
          <a:xfrm>
            <a:off x="1836950" y="152400"/>
            <a:ext cx="5470100" cy="48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Shape 81"/>
          <p:cNvPicPr preferRelativeResize="0"/>
          <p:nvPr/>
        </p:nvPicPr>
        <p:blipFill>
          <a:blip r:embed="rId3"/>
          <a:srcRect/>
          <a:stretch/>
        </p:blipFill>
        <p:spPr>
          <a:xfrm>
            <a:off x="1463885" y="152400"/>
            <a:ext cx="6216230" cy="48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 panose="02040503050406030204" pitchFamily="18" charset="0"/>
                <a:ea typeface="Lemon"/>
                <a:cs typeface="Lemon"/>
                <a:sym typeface="Lemon"/>
              </a:rPr>
              <a:t>Activity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Cambria" panose="02040503050406030204" pitchFamily="18" charset="0"/>
                <a:ea typeface="Bree Serif"/>
                <a:cs typeface="Bree Serif"/>
                <a:sym typeface="Bree Serif"/>
              </a:rPr>
              <a:t>You will sketch your idea on your handout, then create your final comic on paper or in Google Slides. Your comic can be one, three, four or six panels.</a:t>
            </a:r>
          </a:p>
        </p:txBody>
      </p:sp>
      <p:sp>
        <p:nvSpPr>
          <p:cNvPr id="88" name="Shape 88"/>
          <p:cNvSpPr/>
          <p:nvPr/>
        </p:nvSpPr>
        <p:spPr>
          <a:xfrm>
            <a:off x="420675" y="2085825"/>
            <a:ext cx="1746300" cy="1746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Cambria" panose="02040503050406030204" pitchFamily="18" charset="0"/>
            </a:endParaRPr>
          </a:p>
        </p:txBody>
      </p:sp>
      <p:graphicFrame>
        <p:nvGraphicFramePr>
          <p:cNvPr id="89" name="Shape 89"/>
          <p:cNvGraphicFramePr/>
          <p:nvPr/>
        </p:nvGraphicFramePr>
        <p:xfrm>
          <a:off x="2714500" y="2085813"/>
          <a:ext cx="3526800" cy="10590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17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9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Shape 90"/>
          <p:cNvGraphicFramePr/>
          <p:nvPr/>
        </p:nvGraphicFramePr>
        <p:xfrm>
          <a:off x="6677225" y="2065275"/>
          <a:ext cx="2312600" cy="15908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15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4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1" name="Shape 91"/>
          <p:cNvGraphicFramePr/>
          <p:nvPr/>
        </p:nvGraphicFramePr>
        <p:xfrm>
          <a:off x="2925475" y="3342300"/>
          <a:ext cx="3104850" cy="1726000"/>
        </p:xfrm>
        <a:graphic>
          <a:graphicData uri="http://schemas.openxmlformats.org/drawingml/2006/table">
            <a:tbl>
              <a:tblPr>
                <a:noFill/>
                <a:tableStyleId>{89BC5D2E-37AC-466D-8D11-6E3B1F00B38E}</a:tableStyleId>
              </a:tblPr>
              <a:tblGrid>
                <a:gridCol w="10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 panose="02040503050406030204" pitchFamily="18" charset="0"/>
              </a:rPr>
              <a:t>Rubric</a:t>
            </a:r>
          </a:p>
        </p:txBody>
      </p:sp>
      <p:graphicFrame>
        <p:nvGraphicFramePr>
          <p:cNvPr id="97" name="Shape 97"/>
          <p:cNvGraphicFramePr/>
          <p:nvPr>
            <p:extLst>
              <p:ext uri="{D42A27DB-BD31-4B8C-83A1-F6EECF244321}">
                <p14:modId xmlns:p14="http://schemas.microsoft.com/office/powerpoint/2010/main" val="2931938233"/>
              </p:ext>
            </p:extLst>
          </p:nvPr>
        </p:nvGraphicFramePr>
        <p:xfrm>
          <a:off x="152400" y="1017725"/>
          <a:ext cx="8711300" cy="3904840"/>
        </p:xfrm>
        <a:graphic>
          <a:graphicData uri="http://schemas.openxmlformats.org/drawingml/2006/table">
            <a:tbl>
              <a:tblPr>
                <a:noFill/>
                <a:tableStyleId>{896E78A2-0B45-496E-A19F-0B2205D94C36}</a:tableStyleId>
              </a:tblPr>
              <a:tblGrid>
                <a:gridCol w="113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4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b="1">
                        <a:latin typeface="Cambria" panose="020405030504060302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latin typeface="Cambria" panose="02040503050406030204" pitchFamily="18" charset="0"/>
                        </a:rPr>
                        <a:t>Scientific Details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Many rich scientific details are included, demonstrating deep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Some scientific details are included, demonstrating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Few scientific details are included, demonstrating limited knowledge of cell division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No scientific details are included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45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Effort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neat and very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mostly neat and somewhat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a little messy and not very visually detailed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Final comic is very messy and doesn’t include any visual details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8500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b="1">
                          <a:latin typeface="Cambria" panose="02040503050406030204" pitchFamily="18" charset="0"/>
                        </a:rPr>
                        <a:t>Creativity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highly entertaining, using a great combination of cleverness, humor and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entertaining, using some cleverness, humor and/or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Cambria" panose="02040503050406030204" pitchFamily="18" charset="0"/>
                        </a:rPr>
                        <a:t>Comic is a little entertaining, using a bit of cleverness, humor or artistic flourish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Cambria" panose="02040503050406030204" pitchFamily="18" charset="0"/>
                        </a:rPr>
                        <a:t>Comic is not entertaining and does not use cleverness, humor or artistic flourish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Macintosh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Cambria</vt:lpstr>
      <vt:lpstr>Arial</vt:lpstr>
      <vt:lpstr>Simple Light</vt:lpstr>
      <vt:lpstr>Cell Division Comics</vt:lpstr>
      <vt:lpstr>Cell Division Comics activity</vt:lpstr>
      <vt:lpstr>PowerPoint Presentation</vt:lpstr>
      <vt:lpstr>PowerPoint Presentation</vt:lpstr>
      <vt:lpstr>PowerPoint Presentation</vt:lpstr>
      <vt:lpstr>PowerPoint Presentation</vt:lpstr>
      <vt:lpstr>Activity</vt:lpstr>
      <vt:lpstr>Rubric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Comics</dc:title>
  <dc:creator>Eli Sheldon</dc:creator>
  <cp:lastModifiedBy>Eli Sheldon</cp:lastModifiedBy>
  <cp:revision>2</cp:revision>
  <dcterms:modified xsi:type="dcterms:W3CDTF">2025-02-03T17:02:07Z</dcterms:modified>
</cp:coreProperties>
</file>