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0" r:id="rId2"/>
    <p:sldId id="275" r:id="rId3"/>
    <p:sldId id="274" r:id="rId4"/>
    <p:sldId id="273" r:id="rId5"/>
    <p:sldId id="287" r:id="rId6"/>
    <p:sldId id="272" r:id="rId7"/>
    <p:sldId id="271" r:id="rId8"/>
    <p:sldId id="257" r:id="rId9"/>
    <p:sldId id="264" r:id="rId10"/>
    <p:sldId id="265" r:id="rId11"/>
    <p:sldId id="266" r:id="rId12"/>
    <p:sldId id="258" r:id="rId13"/>
    <p:sldId id="276" r:id="rId14"/>
    <p:sldId id="259" r:id="rId15"/>
    <p:sldId id="260" r:id="rId16"/>
    <p:sldId id="261" r:id="rId17"/>
    <p:sldId id="262" r:id="rId18"/>
    <p:sldId id="267" r:id="rId19"/>
    <p:sldId id="269" r:id="rId20"/>
    <p:sldId id="282" r:id="rId21"/>
    <p:sldId id="277" r:id="rId22"/>
    <p:sldId id="284" r:id="rId23"/>
    <p:sldId id="279" r:id="rId24"/>
    <p:sldId id="283" r:id="rId25"/>
    <p:sldId id="285" r:id="rId26"/>
    <p:sldId id="286" r:id="rId27"/>
    <p:sldId id="278" r:id="rId28"/>
    <p:sldId id="288" r:id="rId29"/>
    <p:sldId id="268" r:id="rId30"/>
    <p:sldId id="280" r:id="rId31"/>
    <p:sldId id="281"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40A85D-DAE6-439E-AE49-D8DC84BF40A7}" v="26" dt="2021-07-23T02:46:00.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0461" autoAdjust="0"/>
  </p:normalViewPr>
  <p:slideViewPr>
    <p:cSldViewPr snapToGrid="0">
      <p:cViewPr varScale="1">
        <p:scale>
          <a:sx n="61" d="100"/>
          <a:sy n="61" d="100"/>
        </p:scale>
        <p:origin x="5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0A9B9-811F-4572-B47A-A45FD7067114}" type="datetimeFigureOut">
              <a:rPr lang="en-US" smtClean="0"/>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7815E-A93F-4302-B746-5BE39B22FFA2}" type="slidenum">
              <a:rPr lang="en-US" smtClean="0"/>
              <a:t>‹#›</a:t>
            </a:fld>
            <a:endParaRPr lang="en-US"/>
          </a:p>
        </p:txBody>
      </p:sp>
    </p:spTree>
    <p:extLst>
      <p:ext uri="{BB962C8B-B14F-4D97-AF65-F5344CB8AC3E}">
        <p14:creationId xmlns:p14="http://schemas.microsoft.com/office/powerpoint/2010/main" val="140433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pbs.org/pov/electionday/video/voter-registration-in-ohio-clip-1-of-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motherjones.com/politics/2012/07/voter-id-laws-charts-maps"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www.motherjones.com/politics/2014/10/minority-voters-election-long-lines-id" TargetMode="External"/><Relationship Id="rId4" Type="http://schemas.openxmlformats.org/officeDocument/2006/relationships/hyperlink" Target="http://www.pbs.org/wgbh/frontline/article/why-doesnt-everybody-have-a-voter-id/"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pbs.org/pov/electionday/video/voting-in-wisconsin-clip-2-of-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pbs.org/pov/electionday/video/waiting-to-vote-in-poor-and-rich-areas-in-missouri-clip-3-of-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pbs.org/pov/electionday/video/lined-up-to-vote-in-missouri-clip-4-of-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pbs.org/pov/electionday/video/tricky-ballot-in-illinois-clip-5-of-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sng" strike="noStrike" kern="1200" dirty="0">
                <a:solidFill>
                  <a:schemeClr val="tx1"/>
                </a:solidFill>
                <a:effectLst/>
                <a:latin typeface="+mn-lt"/>
                <a:ea typeface="+mn-ea"/>
                <a:cs typeface="+mn-cs"/>
                <a:hlinkClick r:id="rId3"/>
              </a:rPr>
              <a:t>Ohio</a:t>
            </a:r>
            <a:r>
              <a:rPr lang="en-US" sz="1200" b="0" i="0" u="none" strike="noStrike" kern="1200" dirty="0">
                <a:solidFill>
                  <a:schemeClr val="tx1"/>
                </a:solidFill>
                <a:effectLst/>
                <a:latin typeface="+mn-lt"/>
                <a:ea typeface="+mn-ea"/>
                <a:cs typeface="+mn-cs"/>
              </a:rPr>
              <a:t> - 2:40</a:t>
            </a:r>
            <a:endParaRPr lang="en-US" b="1" dirty="0">
              <a:effectLst/>
            </a:endParaRPr>
          </a:p>
          <a:p>
            <a:r>
              <a:rPr lang="en-US" sz="1200" b="0" i="0" u="none" strike="noStrike" kern="1200" dirty="0">
                <a:solidFill>
                  <a:schemeClr val="tx1"/>
                </a:solidFill>
                <a:effectLst/>
                <a:latin typeface="+mn-lt"/>
                <a:ea typeface="+mn-ea"/>
                <a:cs typeface="+mn-cs"/>
              </a:rPr>
              <a:t>What was the polling place like? (Was it empty, crowded, busy, calm?) Why couldn’t the man with the dark hair and glasses vote? (He thought he had registered at the DMV, but his name wasn’t on the list of registered voters.) Why do you think the woman with the baby was so motivated to vote? (Answers will vary)</a:t>
            </a:r>
            <a:endParaRPr lang="en-US" dirty="0"/>
          </a:p>
        </p:txBody>
      </p:sp>
      <p:sp>
        <p:nvSpPr>
          <p:cNvPr id="4" name="Slide Number Placeholder 3"/>
          <p:cNvSpPr>
            <a:spLocks noGrp="1"/>
          </p:cNvSpPr>
          <p:nvPr>
            <p:ph type="sldNum" sz="quarter" idx="10"/>
          </p:nvPr>
        </p:nvSpPr>
        <p:spPr/>
        <p:txBody>
          <a:bodyPr/>
          <a:lstStyle/>
          <a:p>
            <a:fld id="{9597815E-A93F-4302-B746-5BE39B22FFA2}" type="slidenum">
              <a:rPr lang="en-US" smtClean="0"/>
              <a:t>2</a:t>
            </a:fld>
            <a:endParaRPr lang="en-US"/>
          </a:p>
        </p:txBody>
      </p:sp>
    </p:spTree>
    <p:extLst>
      <p:ext uri="{BB962C8B-B14F-4D97-AF65-F5344CB8AC3E}">
        <p14:creationId xmlns:p14="http://schemas.microsoft.com/office/powerpoint/2010/main" val="1167216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http://www.crmvet.org/info/gavr_training.pdf</a:t>
            </a:r>
          </a:p>
          <a:p>
            <a:r>
              <a:rPr lang="en-US" dirty="0"/>
              <a:t>http://www.americanbar.org/content/dam/aba/administrative/public_education/resources/BarrierstoVoting.authcheckdam.pdf</a:t>
            </a:r>
          </a:p>
          <a:p>
            <a:endParaRPr lang="en-US" dirty="0"/>
          </a:p>
          <a:p>
            <a:r>
              <a:rPr lang="en-US" dirty="0"/>
              <a:t>10. Yes</a:t>
            </a:r>
          </a:p>
          <a:p>
            <a:r>
              <a:rPr lang="en-US" dirty="0"/>
              <a:t>11.  (subjective)</a:t>
            </a:r>
          </a:p>
          <a:p>
            <a:r>
              <a:rPr lang="en-US" dirty="0"/>
              <a:t>12. For example, Kent</a:t>
            </a:r>
            <a:r>
              <a:rPr lang="en-US" baseline="0" dirty="0"/>
              <a:t> WA is in District 11, King County</a:t>
            </a:r>
            <a:endParaRPr lang="en-US" dirty="0"/>
          </a:p>
          <a:p>
            <a:r>
              <a:rPr lang="en-US" dirty="0"/>
              <a:t>13. Article V. states</a:t>
            </a:r>
            <a:r>
              <a:rPr lang="en-US" baseline="0" dirty="0"/>
              <a:t> the congress, whenever 2/3 of both houses shall deem it necessary, shall propose amendments to this constitution or on the application of the legislature of 2/3 of the several states shall call a convention for proposing amendments, which either case shall be valid to all intents and purposes, as part of this constitution, when ratified by the legislature of ¾ of the several states or by conventions in ¾ thereof as the one or the other mode of ratification may be proposed by the congress</a:t>
            </a:r>
            <a:endParaRPr lang="en-US" dirty="0"/>
          </a:p>
          <a:p>
            <a:r>
              <a:rPr lang="en-US" dirty="0"/>
              <a:t>14. Loretta Lynch</a:t>
            </a:r>
          </a:p>
          <a:p>
            <a:r>
              <a:rPr lang="en-US" dirty="0"/>
              <a:t>15. Under the US Constitution</a:t>
            </a:r>
            <a:r>
              <a:rPr lang="en-US" baseline="0" dirty="0"/>
              <a:t> it cannot be done unless when in case of rebellion or invasion the public safety may require it</a:t>
            </a:r>
            <a:endParaRPr lang="en-US" dirty="0"/>
          </a:p>
        </p:txBody>
      </p:sp>
      <p:sp>
        <p:nvSpPr>
          <p:cNvPr id="4" name="Slide Number Placeholder 3"/>
          <p:cNvSpPr>
            <a:spLocks noGrp="1"/>
          </p:cNvSpPr>
          <p:nvPr>
            <p:ph type="sldNum" sz="quarter" idx="10"/>
          </p:nvPr>
        </p:nvSpPr>
        <p:spPr/>
        <p:txBody>
          <a:bodyPr/>
          <a:lstStyle/>
          <a:p>
            <a:fld id="{9597815E-A93F-4302-B746-5BE39B22FFA2}" type="slidenum">
              <a:rPr lang="en-US" smtClean="0"/>
              <a:t>11</a:t>
            </a:fld>
            <a:endParaRPr lang="en-US"/>
          </a:p>
        </p:txBody>
      </p:sp>
    </p:spTree>
    <p:extLst>
      <p:ext uri="{BB962C8B-B14F-4D97-AF65-F5344CB8AC3E}">
        <p14:creationId xmlns:p14="http://schemas.microsoft.com/office/powerpoint/2010/main" val="3952996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sng" strike="noStrike" kern="1200" dirty="0">
                <a:solidFill>
                  <a:schemeClr val="tx1"/>
                </a:solidFill>
                <a:effectLst/>
                <a:latin typeface="+mn-lt"/>
                <a:ea typeface="+mn-ea"/>
                <a:cs typeface="+mn-cs"/>
                <a:hlinkClick r:id="rId3"/>
              </a:rPr>
              <a:t>http://www.motherjones.com/politics/2012/07/voter-id-laws-charts-maps</a:t>
            </a:r>
            <a:endParaRPr lang="en-US" b="0" dirty="0">
              <a:effectLst/>
            </a:endParaRPr>
          </a:p>
          <a:p>
            <a:pPr rtl="0"/>
            <a:r>
              <a:rPr lang="en-US" sz="1200" b="0" i="0" u="sng" strike="noStrike" kern="1200" dirty="0">
                <a:solidFill>
                  <a:schemeClr val="tx1"/>
                </a:solidFill>
                <a:effectLst/>
                <a:latin typeface="+mn-lt"/>
                <a:ea typeface="+mn-ea"/>
                <a:cs typeface="+mn-cs"/>
                <a:hlinkClick r:id="rId4"/>
              </a:rPr>
              <a:t>http://www.pbs.org/wgbh/frontline/article/why-doesnt-everybody-have-a-voter-id/</a:t>
            </a:r>
            <a:r>
              <a:rPr lang="en-US" sz="1200" b="0" i="0" u="none" strike="noStrike" kern="1200" dirty="0">
                <a:solidFill>
                  <a:schemeClr val="tx1"/>
                </a:solidFill>
                <a:effectLst/>
                <a:latin typeface="+mn-lt"/>
                <a:ea typeface="+mn-ea"/>
                <a:cs typeface="+mn-cs"/>
              </a:rPr>
              <a:t> </a:t>
            </a:r>
            <a:endParaRPr lang="en-US" b="0" dirty="0">
              <a:effectLst/>
            </a:endParaRPr>
          </a:p>
          <a:p>
            <a:r>
              <a:rPr lang="en-US" sz="1200" b="0" i="0" u="sng" strike="noStrike" kern="1200" dirty="0">
                <a:solidFill>
                  <a:schemeClr val="tx1"/>
                </a:solidFill>
                <a:effectLst/>
                <a:latin typeface="+mn-lt"/>
                <a:ea typeface="+mn-ea"/>
                <a:cs typeface="+mn-cs"/>
                <a:hlinkClick r:id="rId5"/>
              </a:rPr>
              <a:t>http://www.motherjones.com/politics/2014/10/minority-voters-election-long-lines-id</a:t>
            </a:r>
            <a:r>
              <a:rPr lang="en-US" sz="1200" b="0" i="0" u="none" strike="noStrike" kern="1200" dirty="0">
                <a:solidFill>
                  <a:schemeClr val="tx1"/>
                </a:solidFill>
                <a:effectLst/>
                <a:latin typeface="+mn-lt"/>
                <a:ea typeface="+mn-ea"/>
                <a:cs typeface="+mn-cs"/>
              </a:rPr>
              <a:t> </a:t>
            </a:r>
          </a:p>
          <a:p>
            <a:r>
              <a:rPr lang="en-US" sz="1200" b="0" i="0" u="none" strike="noStrike" kern="1200" dirty="0">
                <a:solidFill>
                  <a:schemeClr val="tx1"/>
                </a:solidFill>
                <a:effectLst/>
                <a:latin typeface="+mn-lt"/>
                <a:ea typeface="+mn-ea"/>
                <a:cs typeface="+mn-cs"/>
              </a:rPr>
              <a:t>http://www.motherjones.com/politics/2012/07/voter-suppression-kevin-drum</a:t>
            </a:r>
            <a:br>
              <a:rPr lang="en-US" b="0" dirty="0">
                <a:effectLst/>
              </a:rPr>
            </a:br>
            <a:br>
              <a:rPr lang="en-US" dirty="0"/>
            </a:br>
            <a:endParaRPr lang="en-US" dirty="0"/>
          </a:p>
        </p:txBody>
      </p:sp>
      <p:sp>
        <p:nvSpPr>
          <p:cNvPr id="4" name="Slide Number Placeholder 3"/>
          <p:cNvSpPr>
            <a:spLocks noGrp="1"/>
          </p:cNvSpPr>
          <p:nvPr>
            <p:ph type="sldNum" sz="quarter" idx="10"/>
          </p:nvPr>
        </p:nvSpPr>
        <p:spPr/>
        <p:txBody>
          <a:bodyPr/>
          <a:lstStyle/>
          <a:p>
            <a:fld id="{9597815E-A93F-4302-B746-5BE39B22FFA2}" type="slidenum">
              <a:rPr lang="en-US" smtClean="0"/>
              <a:t>18</a:t>
            </a:fld>
            <a:endParaRPr lang="en-US"/>
          </a:p>
        </p:txBody>
      </p:sp>
    </p:spTree>
    <p:extLst>
      <p:ext uri="{BB962C8B-B14F-4D97-AF65-F5344CB8AC3E}">
        <p14:creationId xmlns:p14="http://schemas.microsoft.com/office/powerpoint/2010/main" val="611029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http://www.brennancenter.org/sites/default/files/legacy/The%20Truth%20About%20Voter%20Fraud.pdf</a:t>
            </a:r>
          </a:p>
        </p:txBody>
      </p:sp>
      <p:sp>
        <p:nvSpPr>
          <p:cNvPr id="4" name="Slide Number Placeholder 3"/>
          <p:cNvSpPr>
            <a:spLocks noGrp="1"/>
          </p:cNvSpPr>
          <p:nvPr>
            <p:ph type="sldNum" sz="quarter" idx="10"/>
          </p:nvPr>
        </p:nvSpPr>
        <p:spPr/>
        <p:txBody>
          <a:bodyPr/>
          <a:lstStyle/>
          <a:p>
            <a:fld id="{9597815E-A93F-4302-B746-5BE39B22FFA2}" type="slidenum">
              <a:rPr lang="en-US" smtClean="0"/>
              <a:t>20</a:t>
            </a:fld>
            <a:endParaRPr lang="en-US"/>
          </a:p>
        </p:txBody>
      </p:sp>
    </p:spTree>
    <p:extLst>
      <p:ext uri="{BB962C8B-B14F-4D97-AF65-F5344CB8AC3E}">
        <p14:creationId xmlns:p14="http://schemas.microsoft.com/office/powerpoint/2010/main" val="26596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http://www.motherjones.com/politics/2012/07/voter-id-laws-charts-maps</a:t>
            </a:r>
          </a:p>
          <a:p>
            <a:r>
              <a:rPr lang="en-US" dirty="0"/>
              <a:t>http://nc-democracy.org/downloads/SBOEDataNoIDApril2013PR.pdf</a:t>
            </a:r>
          </a:p>
        </p:txBody>
      </p:sp>
      <p:sp>
        <p:nvSpPr>
          <p:cNvPr id="4" name="Slide Number Placeholder 3"/>
          <p:cNvSpPr>
            <a:spLocks noGrp="1"/>
          </p:cNvSpPr>
          <p:nvPr>
            <p:ph type="sldNum" sz="quarter" idx="10"/>
          </p:nvPr>
        </p:nvSpPr>
        <p:spPr/>
        <p:txBody>
          <a:bodyPr/>
          <a:lstStyle/>
          <a:p>
            <a:fld id="{9597815E-A93F-4302-B746-5BE39B22FFA2}" type="slidenum">
              <a:rPr lang="en-US" smtClean="0"/>
              <a:t>23</a:t>
            </a:fld>
            <a:endParaRPr lang="en-US"/>
          </a:p>
        </p:txBody>
      </p:sp>
    </p:spTree>
    <p:extLst>
      <p:ext uri="{BB962C8B-B14F-4D97-AF65-F5344CB8AC3E}">
        <p14:creationId xmlns:p14="http://schemas.microsoft.com/office/powerpoint/2010/main" val="2947334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Royal Masset, the former political director for the Republican Party of Texas, concisely tied all of these strands together in a 2007 Houston Chronicle article concerning a highly controversial battle over photo identification legislation in Texas. Masset connected the inflated furor over voter fraud to photo identification laws and their expected impact on legitimate voters:</a:t>
            </a:r>
          </a:p>
          <a:p>
            <a:endParaRPr lang="en-US" dirty="0"/>
          </a:p>
          <a:p>
            <a:r>
              <a:rPr lang="en-US" dirty="0"/>
              <a:t>http://www.brennancenter.org/sites/default/files/legacy/The%20Truth%20About%20Voter%20Fraud.pdf</a:t>
            </a:r>
          </a:p>
        </p:txBody>
      </p:sp>
      <p:sp>
        <p:nvSpPr>
          <p:cNvPr id="4" name="Slide Number Placeholder 3"/>
          <p:cNvSpPr>
            <a:spLocks noGrp="1"/>
          </p:cNvSpPr>
          <p:nvPr>
            <p:ph type="sldNum" sz="quarter" idx="10"/>
          </p:nvPr>
        </p:nvSpPr>
        <p:spPr/>
        <p:txBody>
          <a:bodyPr/>
          <a:lstStyle/>
          <a:p>
            <a:fld id="{9597815E-A93F-4302-B746-5BE39B22FFA2}" type="slidenum">
              <a:rPr lang="en-US" smtClean="0"/>
              <a:t>24</a:t>
            </a:fld>
            <a:endParaRPr lang="en-US"/>
          </a:p>
        </p:txBody>
      </p:sp>
    </p:spTree>
    <p:extLst>
      <p:ext uri="{BB962C8B-B14F-4D97-AF65-F5344CB8AC3E}">
        <p14:creationId xmlns:p14="http://schemas.microsoft.com/office/powerpoint/2010/main" val="2202610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http://www.motherjones.com/mojo/2013/07/north-carolina-voter-id-bill-section-5-voting-rights-act</a:t>
            </a:r>
          </a:p>
          <a:p>
            <a:r>
              <a:rPr lang="en-US" dirty="0"/>
              <a:t>http://www.motherjones.com/politics/2014/10/voting-rights-november-voter-suppression-states</a:t>
            </a:r>
          </a:p>
        </p:txBody>
      </p:sp>
      <p:sp>
        <p:nvSpPr>
          <p:cNvPr id="4" name="Slide Number Placeholder 3"/>
          <p:cNvSpPr>
            <a:spLocks noGrp="1"/>
          </p:cNvSpPr>
          <p:nvPr>
            <p:ph type="sldNum" sz="quarter" idx="10"/>
          </p:nvPr>
        </p:nvSpPr>
        <p:spPr/>
        <p:txBody>
          <a:bodyPr/>
          <a:lstStyle/>
          <a:p>
            <a:fld id="{9597815E-A93F-4302-B746-5BE39B22FFA2}" type="slidenum">
              <a:rPr lang="en-US" smtClean="0"/>
              <a:t>26</a:t>
            </a:fld>
            <a:endParaRPr lang="en-US"/>
          </a:p>
        </p:txBody>
      </p:sp>
    </p:spTree>
    <p:extLst>
      <p:ext uri="{BB962C8B-B14F-4D97-AF65-F5344CB8AC3E}">
        <p14:creationId xmlns:p14="http://schemas.microsoft.com/office/powerpoint/2010/main" val="2430052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http://www.motherjones.com/politics/2015/10/jeb-bush-florida-felon-voting-rights-clemency</a:t>
            </a:r>
          </a:p>
        </p:txBody>
      </p:sp>
      <p:sp>
        <p:nvSpPr>
          <p:cNvPr id="4" name="Slide Number Placeholder 3"/>
          <p:cNvSpPr>
            <a:spLocks noGrp="1"/>
          </p:cNvSpPr>
          <p:nvPr>
            <p:ph type="sldNum" sz="quarter" idx="10"/>
          </p:nvPr>
        </p:nvSpPr>
        <p:spPr/>
        <p:txBody>
          <a:bodyPr/>
          <a:lstStyle/>
          <a:p>
            <a:fld id="{9597815E-A93F-4302-B746-5BE39B22FFA2}" type="slidenum">
              <a:rPr lang="en-US" smtClean="0"/>
              <a:t>27</a:t>
            </a:fld>
            <a:endParaRPr lang="en-US"/>
          </a:p>
        </p:txBody>
      </p:sp>
    </p:spTree>
    <p:extLst>
      <p:ext uri="{BB962C8B-B14F-4D97-AF65-F5344CB8AC3E}">
        <p14:creationId xmlns:p14="http://schemas.microsoft.com/office/powerpoint/2010/main" val="2204895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http://www.motherjones.com/politics/2015/10/jeb-bush-florida-felon-voting-rights-clemency</a:t>
            </a:r>
          </a:p>
          <a:p>
            <a:r>
              <a:rPr lang="en-US" dirty="0"/>
              <a:t>https://www.thenation.com/article/how-the-2000-election-in-florida-led-to-a-new-wave-of-voter-disenfranchisement/</a:t>
            </a:r>
          </a:p>
        </p:txBody>
      </p:sp>
      <p:sp>
        <p:nvSpPr>
          <p:cNvPr id="4" name="Slide Number Placeholder 3"/>
          <p:cNvSpPr>
            <a:spLocks noGrp="1"/>
          </p:cNvSpPr>
          <p:nvPr>
            <p:ph type="sldNum" sz="quarter" idx="10"/>
          </p:nvPr>
        </p:nvSpPr>
        <p:spPr/>
        <p:txBody>
          <a:bodyPr/>
          <a:lstStyle/>
          <a:p>
            <a:fld id="{9597815E-A93F-4302-B746-5BE39B22FFA2}" type="slidenum">
              <a:rPr lang="en-US" smtClean="0"/>
              <a:t>28</a:t>
            </a:fld>
            <a:endParaRPr lang="en-US"/>
          </a:p>
        </p:txBody>
      </p:sp>
    </p:spTree>
    <p:extLst>
      <p:ext uri="{BB962C8B-B14F-4D97-AF65-F5344CB8AC3E}">
        <p14:creationId xmlns:p14="http://schemas.microsoft.com/office/powerpoint/2010/main" val="1534605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http://www.brennancenter.org/analysis/voter-registration-modernization-states</a:t>
            </a:r>
          </a:p>
          <a:p>
            <a:r>
              <a:rPr lang="en-US" dirty="0"/>
              <a:t>http://www.motherjones.com/politics/2012/07/digital-voting-machines-fail-hacked</a:t>
            </a:r>
          </a:p>
          <a:p>
            <a:endParaRPr lang="en-US" dirty="0"/>
          </a:p>
          <a:p>
            <a:r>
              <a:rPr lang="en-US" dirty="0"/>
              <a:t>https://people.csail.mit.edu/rivest/pubs/AKSRx12.pdf</a:t>
            </a:r>
          </a:p>
          <a:p>
            <a:r>
              <a:rPr lang="en-US" dirty="0"/>
              <a:t>https://en.wikipedia.org/wiki/Electronic_voting</a:t>
            </a:r>
          </a:p>
          <a:p>
            <a:r>
              <a:rPr lang="en-US" dirty="0"/>
              <a:t>http://www.commoncause.org/research-reports/OR_080409_Report_Improving_Voter_Participation_2.pdf</a:t>
            </a:r>
          </a:p>
          <a:p>
            <a:r>
              <a:rPr lang="en-US" dirty="0"/>
              <a:t>http://www.theatlantic.com/politics/archive/2013/04/a-simple-plan-to-drastically-improve-voting-stop-fraud-and-save-money/275074/</a:t>
            </a:r>
          </a:p>
          <a:p>
            <a:r>
              <a:rPr lang="en-US" dirty="0"/>
              <a:t>http://news.blogs.cnn.com/2012/01/03/overheard-on-cnn-com-10-ideas-to-improve-voting-elections/</a:t>
            </a:r>
          </a:p>
          <a:p>
            <a:r>
              <a:rPr lang="en-US" dirty="0"/>
              <a:t>https://www.brennancenter.org/analysis/4-simple-ways-improve-voting </a:t>
            </a:r>
          </a:p>
        </p:txBody>
      </p:sp>
      <p:sp>
        <p:nvSpPr>
          <p:cNvPr id="4" name="Slide Number Placeholder 3"/>
          <p:cNvSpPr>
            <a:spLocks noGrp="1"/>
          </p:cNvSpPr>
          <p:nvPr>
            <p:ph type="sldNum" sz="quarter" idx="10"/>
          </p:nvPr>
        </p:nvSpPr>
        <p:spPr/>
        <p:txBody>
          <a:bodyPr/>
          <a:lstStyle/>
          <a:p>
            <a:fld id="{9597815E-A93F-4302-B746-5BE39B22FFA2}" type="slidenum">
              <a:rPr lang="en-US" smtClean="0"/>
              <a:t>29</a:t>
            </a:fld>
            <a:endParaRPr lang="en-US"/>
          </a:p>
        </p:txBody>
      </p:sp>
    </p:spTree>
    <p:extLst>
      <p:ext uri="{BB962C8B-B14F-4D97-AF65-F5344CB8AC3E}">
        <p14:creationId xmlns:p14="http://schemas.microsoft.com/office/powerpoint/2010/main" val="2139537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http://people.csail.mit.edu/rivest/pubs/AKSRx12.pdf</a:t>
            </a:r>
          </a:p>
          <a:p>
            <a:r>
              <a:rPr lang="en-US" dirty="0"/>
              <a:t>http://www.brennancenter.org/analysis/voter-registration-modernization-states</a:t>
            </a:r>
          </a:p>
        </p:txBody>
      </p:sp>
      <p:sp>
        <p:nvSpPr>
          <p:cNvPr id="4" name="Slide Number Placeholder 3"/>
          <p:cNvSpPr>
            <a:spLocks noGrp="1"/>
          </p:cNvSpPr>
          <p:nvPr>
            <p:ph type="sldNum" sz="quarter" idx="10"/>
          </p:nvPr>
        </p:nvSpPr>
        <p:spPr/>
        <p:txBody>
          <a:bodyPr/>
          <a:lstStyle/>
          <a:p>
            <a:fld id="{9597815E-A93F-4302-B746-5BE39B22FFA2}" type="slidenum">
              <a:rPr lang="en-US" smtClean="0"/>
              <a:t>30</a:t>
            </a:fld>
            <a:endParaRPr lang="en-US"/>
          </a:p>
        </p:txBody>
      </p:sp>
    </p:spTree>
    <p:extLst>
      <p:ext uri="{BB962C8B-B14F-4D97-AF65-F5344CB8AC3E}">
        <p14:creationId xmlns:p14="http://schemas.microsoft.com/office/powerpoint/2010/main" val="3329693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sng" strike="noStrike" kern="1200" dirty="0">
                <a:solidFill>
                  <a:schemeClr val="tx1"/>
                </a:solidFill>
                <a:effectLst/>
                <a:latin typeface="+mn-lt"/>
                <a:ea typeface="+mn-ea"/>
                <a:cs typeface="+mn-cs"/>
                <a:hlinkClick r:id="rId3"/>
              </a:rPr>
              <a:t>Wisconsin</a:t>
            </a:r>
            <a:r>
              <a:rPr lang="en-US" sz="1200" b="0" i="0" u="none" strike="noStrike" kern="1200" dirty="0">
                <a:solidFill>
                  <a:schemeClr val="tx1"/>
                </a:solidFill>
                <a:effectLst/>
                <a:latin typeface="+mn-lt"/>
                <a:ea typeface="+mn-ea"/>
                <a:cs typeface="+mn-cs"/>
              </a:rPr>
              <a:t> - 1:36</a:t>
            </a:r>
            <a:endParaRPr lang="en-US" b="1" dirty="0">
              <a:effectLst/>
            </a:endParaRPr>
          </a:p>
          <a:p>
            <a:r>
              <a:rPr lang="en-US" sz="1200" b="0" i="0" u="none" strike="noStrike" kern="1200" dirty="0">
                <a:solidFill>
                  <a:schemeClr val="tx1"/>
                </a:solidFill>
                <a:effectLst/>
                <a:latin typeface="+mn-lt"/>
                <a:ea typeface="+mn-ea"/>
                <a:cs typeface="+mn-cs"/>
              </a:rPr>
              <a:t>Ask students how this polling environment compared with the one shown from Ohio. What Wisconsin law made it possible for the 18-year-old girl to just show up and vote in her first election? (Wisconsin law allows same-day voter registration.) What was her ballot like? (It was a paper and pencil ballot.) How did her voting experience compare with the woman with the baby in the first video clip? Based on what the students have seen, how did voter registration procedures affect participation?</a:t>
            </a:r>
            <a:endParaRPr lang="en-US" dirty="0"/>
          </a:p>
        </p:txBody>
      </p:sp>
      <p:sp>
        <p:nvSpPr>
          <p:cNvPr id="4" name="Slide Number Placeholder 3"/>
          <p:cNvSpPr>
            <a:spLocks noGrp="1"/>
          </p:cNvSpPr>
          <p:nvPr>
            <p:ph type="sldNum" sz="quarter" idx="10"/>
          </p:nvPr>
        </p:nvSpPr>
        <p:spPr/>
        <p:txBody>
          <a:bodyPr/>
          <a:lstStyle/>
          <a:p>
            <a:fld id="{9597815E-A93F-4302-B746-5BE39B22FFA2}" type="slidenum">
              <a:rPr lang="en-US" smtClean="0"/>
              <a:t>3</a:t>
            </a:fld>
            <a:endParaRPr lang="en-US"/>
          </a:p>
        </p:txBody>
      </p:sp>
    </p:spTree>
    <p:extLst>
      <p:ext uri="{BB962C8B-B14F-4D97-AF65-F5344CB8AC3E}">
        <p14:creationId xmlns:p14="http://schemas.microsoft.com/office/powerpoint/2010/main" val="1652785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http://www.commoncause.org/research-reports/OR_080409_Report_Improving_Voter_Participation_2.pdf</a:t>
            </a:r>
          </a:p>
          <a:p>
            <a:r>
              <a:rPr lang="en-US" dirty="0"/>
              <a:t>http://www.internetlivestats.com/internet-users/</a:t>
            </a:r>
          </a:p>
          <a:p>
            <a:r>
              <a:rPr lang="en-US" dirty="0"/>
              <a:t>http://www.livescience.com/24521-online-voting-risks.html</a:t>
            </a:r>
          </a:p>
          <a:p>
            <a:r>
              <a:rPr lang="en-US" dirty="0"/>
              <a:t>http://www.futurity.org/internet-online-voting-1176522-2/</a:t>
            </a:r>
          </a:p>
        </p:txBody>
      </p:sp>
      <p:sp>
        <p:nvSpPr>
          <p:cNvPr id="4" name="Slide Number Placeholder 3"/>
          <p:cNvSpPr>
            <a:spLocks noGrp="1"/>
          </p:cNvSpPr>
          <p:nvPr>
            <p:ph type="sldNum" sz="quarter" idx="10"/>
          </p:nvPr>
        </p:nvSpPr>
        <p:spPr/>
        <p:txBody>
          <a:bodyPr/>
          <a:lstStyle/>
          <a:p>
            <a:fld id="{9597815E-A93F-4302-B746-5BE39B22FFA2}" type="slidenum">
              <a:rPr lang="en-US" smtClean="0"/>
              <a:t>31</a:t>
            </a:fld>
            <a:endParaRPr lang="en-US"/>
          </a:p>
        </p:txBody>
      </p:sp>
    </p:spTree>
    <p:extLst>
      <p:ext uri="{BB962C8B-B14F-4D97-AF65-F5344CB8AC3E}">
        <p14:creationId xmlns:p14="http://schemas.microsoft.com/office/powerpoint/2010/main" val="2679554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http://www.theatlantic.com/politics/archive/2013/04/a-simple-plan-to-drastically-improve-voting-stop-fraud-and-save-money/275074/</a:t>
            </a:r>
          </a:p>
        </p:txBody>
      </p:sp>
      <p:sp>
        <p:nvSpPr>
          <p:cNvPr id="4" name="Slide Number Placeholder 3"/>
          <p:cNvSpPr>
            <a:spLocks noGrp="1"/>
          </p:cNvSpPr>
          <p:nvPr>
            <p:ph type="sldNum" sz="quarter" idx="10"/>
          </p:nvPr>
        </p:nvSpPr>
        <p:spPr/>
        <p:txBody>
          <a:bodyPr/>
          <a:lstStyle/>
          <a:p>
            <a:fld id="{9597815E-A93F-4302-B746-5BE39B22FFA2}" type="slidenum">
              <a:rPr lang="en-US" smtClean="0"/>
              <a:t>32</a:t>
            </a:fld>
            <a:endParaRPr lang="en-US"/>
          </a:p>
        </p:txBody>
      </p:sp>
    </p:spTree>
    <p:extLst>
      <p:ext uri="{BB962C8B-B14F-4D97-AF65-F5344CB8AC3E}">
        <p14:creationId xmlns:p14="http://schemas.microsoft.com/office/powerpoint/2010/main" val="3815416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sng" strike="noStrike" kern="1200" dirty="0">
                <a:solidFill>
                  <a:schemeClr val="tx1"/>
                </a:solidFill>
                <a:effectLst/>
                <a:latin typeface="+mn-lt"/>
                <a:ea typeface="+mn-ea"/>
                <a:cs typeface="+mn-cs"/>
                <a:hlinkClick r:id="rId3"/>
              </a:rPr>
              <a:t>Missouri Part 1</a:t>
            </a:r>
            <a:r>
              <a:rPr lang="en-US" sz="1200" b="0" i="0" u="none" strike="noStrike" kern="1200" dirty="0">
                <a:solidFill>
                  <a:schemeClr val="tx1"/>
                </a:solidFill>
                <a:effectLst/>
                <a:latin typeface="+mn-lt"/>
                <a:ea typeface="+mn-ea"/>
                <a:cs typeface="+mn-cs"/>
              </a:rPr>
              <a:t> - 2:45</a:t>
            </a:r>
            <a:endParaRPr lang="en-US" b="1" dirty="0">
              <a:effectLst/>
            </a:endParaRPr>
          </a:p>
          <a:p>
            <a:r>
              <a:rPr lang="en-US" sz="1200" b="0" i="0" u="none" strike="noStrike" kern="1200" dirty="0">
                <a:solidFill>
                  <a:schemeClr val="tx1"/>
                </a:solidFill>
                <a:effectLst/>
                <a:latin typeface="+mn-lt"/>
                <a:ea typeface="+mn-ea"/>
                <a:cs typeface="+mn-cs"/>
              </a:rPr>
              <a:t>Explain that the woman shown traveling from one polling place to another is a poll watcher from Fair Election International. She observes the voting process on election day and writes a report about what happened. Ask students to note what differences she observed at the polling places in the poor area versus the affluent area. Explain that the long lines in the poor area continued throughout the day.</a:t>
            </a:r>
            <a:endParaRPr lang="en-US" dirty="0"/>
          </a:p>
        </p:txBody>
      </p:sp>
      <p:sp>
        <p:nvSpPr>
          <p:cNvPr id="4" name="Slide Number Placeholder 3"/>
          <p:cNvSpPr>
            <a:spLocks noGrp="1"/>
          </p:cNvSpPr>
          <p:nvPr>
            <p:ph type="sldNum" sz="quarter" idx="10"/>
          </p:nvPr>
        </p:nvSpPr>
        <p:spPr/>
        <p:txBody>
          <a:bodyPr/>
          <a:lstStyle/>
          <a:p>
            <a:fld id="{9597815E-A93F-4302-B746-5BE39B22FFA2}" type="slidenum">
              <a:rPr lang="en-US" smtClean="0"/>
              <a:t>4</a:t>
            </a:fld>
            <a:endParaRPr lang="en-US"/>
          </a:p>
        </p:txBody>
      </p:sp>
    </p:spTree>
    <p:extLst>
      <p:ext uri="{BB962C8B-B14F-4D97-AF65-F5344CB8AC3E}">
        <p14:creationId xmlns:p14="http://schemas.microsoft.com/office/powerpoint/2010/main" val="224375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http://www.motherjones.com/politics/2014/10/minority-voters-election-long-lines-id</a:t>
            </a:r>
          </a:p>
        </p:txBody>
      </p:sp>
      <p:sp>
        <p:nvSpPr>
          <p:cNvPr id="4" name="Slide Number Placeholder 3"/>
          <p:cNvSpPr>
            <a:spLocks noGrp="1"/>
          </p:cNvSpPr>
          <p:nvPr>
            <p:ph type="sldNum" sz="quarter" idx="10"/>
          </p:nvPr>
        </p:nvSpPr>
        <p:spPr/>
        <p:txBody>
          <a:bodyPr/>
          <a:lstStyle/>
          <a:p>
            <a:fld id="{9597815E-A93F-4302-B746-5BE39B22FFA2}" type="slidenum">
              <a:rPr lang="en-US" smtClean="0"/>
              <a:t>5</a:t>
            </a:fld>
            <a:endParaRPr lang="en-US"/>
          </a:p>
        </p:txBody>
      </p:sp>
    </p:spTree>
    <p:extLst>
      <p:ext uri="{BB962C8B-B14F-4D97-AF65-F5344CB8AC3E}">
        <p14:creationId xmlns:p14="http://schemas.microsoft.com/office/powerpoint/2010/main" val="367446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sng" strike="noStrike" kern="1200" dirty="0">
                <a:solidFill>
                  <a:schemeClr val="tx1"/>
                </a:solidFill>
                <a:effectLst/>
                <a:latin typeface="+mn-lt"/>
                <a:ea typeface="+mn-ea"/>
                <a:cs typeface="+mn-cs"/>
                <a:hlinkClick r:id="rId3"/>
              </a:rPr>
              <a:t>Missouri Part 2</a:t>
            </a:r>
            <a:r>
              <a:rPr lang="en-US" sz="1200" b="0" i="0" u="none" strike="noStrike" kern="1200" dirty="0">
                <a:solidFill>
                  <a:schemeClr val="tx1"/>
                </a:solidFill>
                <a:effectLst/>
                <a:latin typeface="+mn-lt"/>
                <a:ea typeface="+mn-ea"/>
                <a:cs typeface="+mn-cs"/>
              </a:rPr>
              <a:t> - 1:58</a:t>
            </a:r>
            <a:endParaRPr lang="en-US" b="1" dirty="0">
              <a:effectLst/>
            </a:endParaRPr>
          </a:p>
          <a:p>
            <a:r>
              <a:rPr lang="en-US" sz="1200" b="0" i="0" u="none" strike="noStrike" kern="1200" dirty="0">
                <a:solidFill>
                  <a:schemeClr val="tx1"/>
                </a:solidFill>
                <a:effectLst/>
                <a:latin typeface="+mn-lt"/>
                <a:ea typeface="+mn-ea"/>
                <a:cs typeface="+mn-cs"/>
              </a:rPr>
              <a:t>Tell students that Fair Election International’s report pointed out that low-income areas of St. Louis had fewer machines and poll workers than wealthier areas. Ask students to discuss the implications of Fair Election International’s findings.</a:t>
            </a:r>
            <a:endParaRPr lang="en-US" dirty="0"/>
          </a:p>
        </p:txBody>
      </p:sp>
      <p:sp>
        <p:nvSpPr>
          <p:cNvPr id="4" name="Slide Number Placeholder 3"/>
          <p:cNvSpPr>
            <a:spLocks noGrp="1"/>
          </p:cNvSpPr>
          <p:nvPr>
            <p:ph type="sldNum" sz="quarter" idx="10"/>
          </p:nvPr>
        </p:nvSpPr>
        <p:spPr/>
        <p:txBody>
          <a:bodyPr/>
          <a:lstStyle/>
          <a:p>
            <a:fld id="{9597815E-A93F-4302-B746-5BE39B22FFA2}" type="slidenum">
              <a:rPr lang="en-US" smtClean="0"/>
              <a:t>6</a:t>
            </a:fld>
            <a:endParaRPr lang="en-US"/>
          </a:p>
        </p:txBody>
      </p:sp>
    </p:spTree>
    <p:extLst>
      <p:ext uri="{BB962C8B-B14F-4D97-AF65-F5344CB8AC3E}">
        <p14:creationId xmlns:p14="http://schemas.microsoft.com/office/powerpoint/2010/main" val="241563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sng" strike="noStrike" kern="1200" dirty="0">
                <a:solidFill>
                  <a:schemeClr val="tx1"/>
                </a:solidFill>
                <a:effectLst/>
                <a:latin typeface="+mn-lt"/>
                <a:ea typeface="+mn-ea"/>
                <a:cs typeface="+mn-cs"/>
                <a:hlinkClick r:id="rId3"/>
              </a:rPr>
              <a:t>Illinois</a:t>
            </a:r>
            <a:r>
              <a:rPr lang="en-US" sz="1200" b="0" i="0" u="none" strike="noStrike" kern="1200" dirty="0">
                <a:solidFill>
                  <a:schemeClr val="tx1"/>
                </a:solidFill>
                <a:effectLst/>
                <a:latin typeface="+mn-lt"/>
                <a:ea typeface="+mn-ea"/>
                <a:cs typeface="+mn-cs"/>
              </a:rPr>
              <a:t> - 2:09</a:t>
            </a:r>
            <a:endParaRPr lang="en-US" b="1" dirty="0">
              <a:effectLst/>
            </a:endParaRPr>
          </a:p>
          <a:p>
            <a:r>
              <a:rPr lang="en-US" sz="1200" b="0" i="0" u="none" strike="noStrike" kern="1200" dirty="0">
                <a:solidFill>
                  <a:schemeClr val="tx1"/>
                </a:solidFill>
                <a:effectLst/>
                <a:latin typeface="+mn-lt"/>
                <a:ea typeface="+mn-ea"/>
                <a:cs typeface="+mn-cs"/>
              </a:rPr>
              <a:t>Remind students about the paper and pencil ballot shown in the second clip. Tell students that this clip shows another kind of paper ballot, in which voters use a tool to punch out a hole next to the candidate they choose. Explain that there are many different types of voting systems and machines in place all over the country. Some voters use lever machines, others use touch screen electronic devices. There are even scanner cards in which voters blacken in ovals next to their candidates (similar to how many standardized tests are taken in schools). Ask the class why they think there are so many different types of systems and machines. (Cost usually drives the decision to implement certain voting devices.)</a:t>
            </a:r>
            <a:endParaRPr lang="en-US" dirty="0"/>
          </a:p>
        </p:txBody>
      </p:sp>
      <p:sp>
        <p:nvSpPr>
          <p:cNvPr id="4" name="Slide Number Placeholder 3"/>
          <p:cNvSpPr>
            <a:spLocks noGrp="1"/>
          </p:cNvSpPr>
          <p:nvPr>
            <p:ph type="sldNum" sz="quarter" idx="10"/>
          </p:nvPr>
        </p:nvSpPr>
        <p:spPr/>
        <p:txBody>
          <a:bodyPr/>
          <a:lstStyle/>
          <a:p>
            <a:fld id="{9597815E-A93F-4302-B746-5BE39B22FFA2}" type="slidenum">
              <a:rPr lang="en-US" smtClean="0"/>
              <a:t>7</a:t>
            </a:fld>
            <a:endParaRPr lang="en-US"/>
          </a:p>
        </p:txBody>
      </p:sp>
    </p:spTree>
    <p:extLst>
      <p:ext uri="{BB962C8B-B14F-4D97-AF65-F5344CB8AC3E}">
        <p14:creationId xmlns:p14="http://schemas.microsoft.com/office/powerpoint/2010/main" val="1916860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a:t>
            </a:r>
            <a:r>
              <a:rPr lang="en-US" baseline="0" dirty="0"/>
              <a:t> even small poll taxes could be really hard to afford</a:t>
            </a:r>
            <a:endParaRPr lang="en-US" dirty="0"/>
          </a:p>
        </p:txBody>
      </p:sp>
      <p:sp>
        <p:nvSpPr>
          <p:cNvPr id="4" name="Slide Number Placeholder 3"/>
          <p:cNvSpPr>
            <a:spLocks noGrp="1"/>
          </p:cNvSpPr>
          <p:nvPr>
            <p:ph type="sldNum" sz="quarter" idx="10"/>
          </p:nvPr>
        </p:nvSpPr>
        <p:spPr/>
        <p:txBody>
          <a:bodyPr/>
          <a:lstStyle/>
          <a:p>
            <a:fld id="{9597815E-A93F-4302-B746-5BE39B22FFA2}" type="slidenum">
              <a:rPr lang="en-US" smtClean="0"/>
              <a:t>8</a:t>
            </a:fld>
            <a:endParaRPr lang="en-US"/>
          </a:p>
        </p:txBody>
      </p:sp>
    </p:spTree>
    <p:extLst>
      <p:ext uri="{BB962C8B-B14F-4D97-AF65-F5344CB8AC3E}">
        <p14:creationId xmlns:p14="http://schemas.microsoft.com/office/powerpoint/2010/main" val="2131201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http://www.slate.com/blogs/the_vault/2013/06/28/voting_rights_and_the_supreme_court_the_impossible_literacy_test_louisiana.html</a:t>
            </a:r>
          </a:p>
          <a:p>
            <a:pPr marL="0" indent="0">
              <a:buNone/>
            </a:pPr>
            <a:endParaRPr lang="en-US" baseline="0" dirty="0"/>
          </a:p>
          <a:p>
            <a:pPr marL="228600" indent="-228600">
              <a:buAutoNum type="arabicPeriod"/>
            </a:pPr>
            <a:r>
              <a:rPr lang="en-US" baseline="0" dirty="0"/>
              <a:t>The “1” at the start of the question should be circled</a:t>
            </a:r>
          </a:p>
          <a:p>
            <a:pPr marL="228600" indent="-228600">
              <a:buAutoNum type="arabicPeriod"/>
            </a:pPr>
            <a:r>
              <a:rPr lang="en-US" baseline="0" dirty="0"/>
              <a:t>The “a” in alphabet should be circled</a:t>
            </a:r>
          </a:p>
          <a:p>
            <a:pPr marL="228600" indent="-228600">
              <a:buAutoNum type="arabicPeriod"/>
            </a:pPr>
            <a:r>
              <a:rPr lang="en-US" baseline="0" dirty="0"/>
              <a:t>The left-most circle should have a “t” in it</a:t>
            </a:r>
          </a:p>
          <a:p>
            <a:pPr marL="228600" indent="-228600">
              <a:buAutoNum type="arabicPeriod"/>
            </a:pPr>
            <a:r>
              <a:rPr lang="en-US" baseline="0" dirty="0"/>
              <a:t>“</a:t>
            </a:r>
            <a:r>
              <a:rPr lang="en-US" baseline="0" dirty="0" err="1"/>
              <a:t>esiȯn</a:t>
            </a:r>
            <a:r>
              <a:rPr lang="en-US" baseline="0" dirty="0"/>
              <a:t>” (note  the dot over the o)</a:t>
            </a:r>
          </a:p>
          <a:p>
            <a:pPr marL="228600" indent="-228600">
              <a:buAutoNum type="arabicPeriod"/>
            </a:pPr>
            <a:r>
              <a:rPr lang="en-US" baseline="0" dirty="0"/>
              <a:t>“backwards”</a:t>
            </a:r>
          </a:p>
        </p:txBody>
      </p:sp>
      <p:sp>
        <p:nvSpPr>
          <p:cNvPr id="4" name="Slide Number Placeholder 3"/>
          <p:cNvSpPr>
            <a:spLocks noGrp="1"/>
          </p:cNvSpPr>
          <p:nvPr>
            <p:ph type="sldNum" sz="quarter" idx="10"/>
          </p:nvPr>
        </p:nvSpPr>
        <p:spPr/>
        <p:txBody>
          <a:bodyPr/>
          <a:lstStyle/>
          <a:p>
            <a:fld id="{9597815E-A93F-4302-B746-5BE39B22FFA2}" type="slidenum">
              <a:rPr lang="en-US" smtClean="0"/>
              <a:t>9</a:t>
            </a:fld>
            <a:endParaRPr lang="en-US"/>
          </a:p>
        </p:txBody>
      </p:sp>
    </p:spTree>
    <p:extLst>
      <p:ext uri="{BB962C8B-B14F-4D97-AF65-F5344CB8AC3E}">
        <p14:creationId xmlns:p14="http://schemas.microsoft.com/office/powerpoint/2010/main" val="42429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http://www.slate.com/blogs/the_vault/2013/06/28/voting_rights_and_the_supreme_court_the_impossible_literacy_test_louisiana.html</a:t>
            </a:r>
          </a:p>
          <a:p>
            <a:endParaRPr lang="en-US" dirty="0"/>
          </a:p>
          <a:p>
            <a:r>
              <a:rPr lang="en-US" dirty="0"/>
              <a:t>6.</a:t>
            </a:r>
            <a:r>
              <a:rPr lang="en-US" baseline="0" dirty="0"/>
              <a:t> </a:t>
            </a:r>
            <a:r>
              <a:rPr lang="en-US" baseline="0" dirty="0" err="1"/>
              <a:t>ʌoʇǝ</a:t>
            </a:r>
            <a:endParaRPr lang="en-US" baseline="0" dirty="0"/>
          </a:p>
          <a:p>
            <a:r>
              <a:rPr lang="en-US" baseline="0" dirty="0"/>
              <a:t>7. Paris in the </a:t>
            </a:r>
            <a:r>
              <a:rPr lang="en-US" b="1" baseline="0" dirty="0" err="1"/>
              <a:t>the</a:t>
            </a:r>
            <a:r>
              <a:rPr lang="en-US" baseline="0" dirty="0"/>
              <a:t> spring</a:t>
            </a:r>
          </a:p>
          <a:p>
            <a:r>
              <a:rPr lang="en-US" baseline="0" dirty="0"/>
              <a:t>8. right</a:t>
            </a:r>
          </a:p>
          <a:p>
            <a:r>
              <a:rPr lang="en-US" dirty="0"/>
              <a:t>9. A vertical</a:t>
            </a:r>
            <a:r>
              <a:rPr lang="en-US" baseline="0" dirty="0"/>
              <a:t> line with a shallow curve going from left to right, and the bottom (horizontal part) of the curve is where it meets the vertical line (shape is hidden to the left of the slide)</a:t>
            </a:r>
            <a:endParaRPr lang="en-US" dirty="0"/>
          </a:p>
        </p:txBody>
      </p:sp>
      <p:sp>
        <p:nvSpPr>
          <p:cNvPr id="4" name="Slide Number Placeholder 3"/>
          <p:cNvSpPr>
            <a:spLocks noGrp="1"/>
          </p:cNvSpPr>
          <p:nvPr>
            <p:ph type="sldNum" sz="quarter" idx="10"/>
          </p:nvPr>
        </p:nvSpPr>
        <p:spPr/>
        <p:txBody>
          <a:bodyPr/>
          <a:lstStyle/>
          <a:p>
            <a:fld id="{9597815E-A93F-4302-B746-5BE39B22FFA2}" type="slidenum">
              <a:rPr lang="en-US" smtClean="0"/>
              <a:t>10</a:t>
            </a:fld>
            <a:endParaRPr lang="en-US"/>
          </a:p>
        </p:txBody>
      </p:sp>
    </p:spTree>
    <p:extLst>
      <p:ext uri="{BB962C8B-B14F-4D97-AF65-F5344CB8AC3E}">
        <p14:creationId xmlns:p14="http://schemas.microsoft.com/office/powerpoint/2010/main" val="8866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8B0954-2AD6-4D18-8851-52BAFD2737E9}"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251580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8B0954-2AD6-4D18-8851-52BAFD2737E9}"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67380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8B0954-2AD6-4D18-8851-52BAFD2737E9}"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125846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8B0954-2AD6-4D18-8851-52BAFD2737E9}"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238540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8B0954-2AD6-4D18-8851-52BAFD2737E9}"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25838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8B0954-2AD6-4D18-8851-52BAFD2737E9}"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76540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8B0954-2AD6-4D18-8851-52BAFD2737E9}"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360497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8B0954-2AD6-4D18-8851-52BAFD2737E9}"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225257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B0954-2AD6-4D18-8851-52BAFD2737E9}" type="datetimeFigureOut">
              <a:rPr lang="en-US" smtClean="0"/>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54265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8B0954-2AD6-4D18-8851-52BAFD2737E9}"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216404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8B0954-2AD6-4D18-8851-52BAFD2737E9}"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B3BB6-F3B5-44E9-9E14-27B84C0BD952}" type="slidenum">
              <a:rPr lang="en-US" smtClean="0"/>
              <a:t>‹#›</a:t>
            </a:fld>
            <a:endParaRPr lang="en-US"/>
          </a:p>
        </p:txBody>
      </p:sp>
    </p:spTree>
    <p:extLst>
      <p:ext uri="{BB962C8B-B14F-4D97-AF65-F5344CB8AC3E}">
        <p14:creationId xmlns:p14="http://schemas.microsoft.com/office/powerpoint/2010/main" val="208742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B0954-2AD6-4D18-8851-52BAFD2737E9}" type="datetimeFigureOut">
              <a:rPr lang="en-US" smtClean="0"/>
              <a:t>7/22/2021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B3BB6-F3B5-44E9-9E14-27B84C0BD952}" type="slidenum">
              <a:rPr lang="en-US" smtClean="0"/>
              <a:t>‹#›</a:t>
            </a:fld>
            <a:endParaRPr lang="en-US"/>
          </a:p>
        </p:txBody>
      </p:sp>
    </p:spTree>
    <p:extLst>
      <p:ext uri="{BB962C8B-B14F-4D97-AF65-F5344CB8AC3E}">
        <p14:creationId xmlns:p14="http://schemas.microsoft.com/office/powerpoint/2010/main" val="3572290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71Yn6fv9hNs?feature=oembed" TargetMode="Externa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6Y4vqXBrS3o?feature=oembed" TargetMode="Externa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CEL0QtDbQM?feature=oembed"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p3ex8D2js-w?feature=oembed"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fuWZeHNg_Y4?feature=oembed"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Election Day Clips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2060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a real literacy test</a:t>
            </a:r>
          </a:p>
        </p:txBody>
      </p:sp>
      <p:sp>
        <p:nvSpPr>
          <p:cNvPr id="3" name="Content Placeholder 2"/>
          <p:cNvSpPr>
            <a:spLocks noGrp="1"/>
          </p:cNvSpPr>
          <p:nvPr>
            <p:ph idx="1"/>
          </p:nvPr>
        </p:nvSpPr>
        <p:spPr/>
        <p:txBody>
          <a:bodyPr/>
          <a:lstStyle/>
          <a:p>
            <a:pPr marL="514350" indent="-514350">
              <a:buFont typeface="+mj-lt"/>
              <a:buAutoNum type="arabicPeriod" startAt="6"/>
            </a:pPr>
            <a:r>
              <a:rPr lang="en-US" dirty="0"/>
              <a:t>Print the word vote upside down, but in the correct order.</a:t>
            </a:r>
          </a:p>
          <a:p>
            <a:pPr marL="514350" indent="-514350">
              <a:buFont typeface="+mj-lt"/>
              <a:buAutoNum type="arabicPeriod" startAt="6"/>
            </a:pPr>
            <a:r>
              <a:rPr lang="en-US" dirty="0"/>
              <a:t>What do you read in the triangle below?</a:t>
            </a:r>
          </a:p>
          <a:p>
            <a:pPr marL="514350" indent="-514350">
              <a:buFont typeface="+mj-lt"/>
              <a:buAutoNum type="arabicPeriod" startAt="6"/>
            </a:pPr>
            <a:endParaRPr lang="en-US" dirty="0"/>
          </a:p>
          <a:p>
            <a:pPr marL="514350" indent="-514350">
              <a:buFont typeface="+mj-lt"/>
              <a:buAutoNum type="arabicPeriod" startAt="6"/>
            </a:pPr>
            <a:endParaRPr lang="en-US" dirty="0"/>
          </a:p>
          <a:p>
            <a:pPr marL="514350" indent="-514350">
              <a:buFont typeface="+mj-lt"/>
              <a:buAutoNum type="arabicPeriod" startAt="6"/>
            </a:pPr>
            <a:endParaRPr lang="en-US" dirty="0"/>
          </a:p>
          <a:p>
            <a:pPr marL="514350" indent="-514350">
              <a:buFont typeface="+mj-lt"/>
              <a:buAutoNum type="arabicPeriod" startAt="6"/>
            </a:pPr>
            <a:r>
              <a:rPr lang="en-US" dirty="0"/>
              <a:t>Write right from the left to the right as you see it spelled here.</a:t>
            </a:r>
          </a:p>
          <a:p>
            <a:pPr marL="514350" indent="-514350">
              <a:buFont typeface="+mj-lt"/>
              <a:buAutoNum type="arabicPeriod" startAt="6"/>
            </a:pPr>
            <a:r>
              <a:rPr lang="en-US" dirty="0"/>
              <a:t>Divide a vertical line in two equal parts by bisecting it with a curved horizontal line that is only straight at its spot bisection of the vertical.</a:t>
            </a:r>
          </a:p>
        </p:txBody>
      </p:sp>
      <p:sp>
        <p:nvSpPr>
          <p:cNvPr id="4" name="Isosceles Triangle 3"/>
          <p:cNvSpPr/>
          <p:nvPr/>
        </p:nvSpPr>
        <p:spPr>
          <a:xfrm>
            <a:off x="7417748" y="2403515"/>
            <a:ext cx="2700472" cy="1804839"/>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Paris</a:t>
            </a:r>
            <a:br>
              <a:rPr lang="en-US" dirty="0">
                <a:solidFill>
                  <a:sysClr val="windowText" lastClr="000000"/>
                </a:solidFill>
              </a:rPr>
            </a:br>
            <a:r>
              <a:rPr lang="en-US" dirty="0">
                <a:solidFill>
                  <a:sysClr val="windowText" lastClr="000000"/>
                </a:solidFill>
              </a:rPr>
              <a:t>in the</a:t>
            </a:r>
            <a:br>
              <a:rPr lang="en-US" dirty="0">
                <a:solidFill>
                  <a:sysClr val="windowText" lastClr="000000"/>
                </a:solidFill>
              </a:rPr>
            </a:br>
            <a:r>
              <a:rPr lang="en-US" dirty="0">
                <a:solidFill>
                  <a:sysClr val="windowText" lastClr="000000"/>
                </a:solidFill>
              </a:rPr>
              <a:t>the spring</a:t>
            </a:r>
            <a:br>
              <a:rPr lang="en-US" dirty="0">
                <a:solidFill>
                  <a:sysClr val="windowText" lastClr="000000"/>
                </a:solidFill>
              </a:rPr>
            </a:br>
            <a:br>
              <a:rPr lang="en-US" dirty="0">
                <a:solidFill>
                  <a:sysClr val="windowText" lastClr="000000"/>
                </a:solidFill>
              </a:rPr>
            </a:br>
            <a:endParaRPr lang="en-US" dirty="0">
              <a:solidFill>
                <a:sysClr val="windowText" lastClr="000000"/>
              </a:solidFill>
            </a:endParaRPr>
          </a:p>
        </p:txBody>
      </p:sp>
      <p:cxnSp>
        <p:nvCxnSpPr>
          <p:cNvPr id="6" name="Straight Connector 5"/>
          <p:cNvCxnSpPr/>
          <p:nvPr/>
        </p:nvCxnSpPr>
        <p:spPr>
          <a:xfrm>
            <a:off x="-1504384" y="2591075"/>
            <a:ext cx="0" cy="156151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Arc 6"/>
          <p:cNvSpPr/>
          <p:nvPr/>
        </p:nvSpPr>
        <p:spPr>
          <a:xfrm rot="8173961">
            <a:off x="-2552427" y="1355472"/>
            <a:ext cx="2096086" cy="2096086"/>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527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a real literacy test</a:t>
            </a:r>
          </a:p>
        </p:txBody>
      </p:sp>
      <p:sp>
        <p:nvSpPr>
          <p:cNvPr id="3" name="Content Placeholder 2"/>
          <p:cNvSpPr>
            <a:spLocks noGrp="1"/>
          </p:cNvSpPr>
          <p:nvPr>
            <p:ph idx="1"/>
          </p:nvPr>
        </p:nvSpPr>
        <p:spPr/>
        <p:txBody>
          <a:bodyPr/>
          <a:lstStyle/>
          <a:p>
            <a:pPr marL="514350" indent="-514350">
              <a:buFont typeface="+mj-lt"/>
              <a:buAutoNum type="arabicPeriod" startAt="10"/>
            </a:pPr>
            <a:r>
              <a:rPr lang="en-US" dirty="0"/>
              <a:t>Will you bear arms for your country when called upon to do so?</a:t>
            </a:r>
          </a:p>
          <a:p>
            <a:pPr marL="514350" indent="-514350">
              <a:buFont typeface="+mj-lt"/>
              <a:buAutoNum type="arabicPeriod" startAt="10"/>
            </a:pPr>
            <a:r>
              <a:rPr lang="en-US" dirty="0"/>
              <a:t>Name some of the duties and obligations of citizenship.</a:t>
            </a:r>
          </a:p>
          <a:p>
            <a:pPr marL="514350" indent="-514350">
              <a:buFont typeface="+mj-lt"/>
              <a:buAutoNum type="arabicPeriod" startAt="10"/>
            </a:pPr>
            <a:r>
              <a:rPr lang="en-US" dirty="0"/>
              <a:t>In what State Senatorial District do you live, and what are the names of the counties in such district?</a:t>
            </a:r>
          </a:p>
          <a:p>
            <a:pPr marL="514350" indent="-514350">
              <a:buFont typeface="+mj-lt"/>
              <a:buAutoNum type="arabicPeriod" startAt="10"/>
            </a:pPr>
            <a:r>
              <a:rPr lang="en-US" dirty="0"/>
              <a:t>How does the Constitution of the United States provide that it may be amended?</a:t>
            </a:r>
          </a:p>
          <a:p>
            <a:pPr marL="514350" indent="-514350">
              <a:buFont typeface="+mj-lt"/>
              <a:buAutoNum type="arabicPeriod" startAt="10"/>
            </a:pPr>
            <a:r>
              <a:rPr lang="en-US" dirty="0"/>
              <a:t>Name the attorney general of the United States.</a:t>
            </a:r>
          </a:p>
          <a:p>
            <a:pPr marL="514350" indent="-514350">
              <a:buFont typeface="+mj-lt"/>
              <a:buAutoNum type="arabicPeriod" startAt="10"/>
            </a:pPr>
            <a:r>
              <a:rPr lang="en-US" dirty="0"/>
              <a:t>What does the Constitution of the United States provide regarding the suspension of the privilege of the Writ of Habeas Corpus?</a:t>
            </a:r>
          </a:p>
        </p:txBody>
      </p:sp>
    </p:spTree>
    <p:extLst>
      <p:ext uri="{BB962C8B-B14F-4D97-AF65-F5344CB8AC3E}">
        <p14:creationId xmlns:p14="http://schemas.microsoft.com/office/powerpoint/2010/main" val="35039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01196"/>
          </a:xfrm>
        </p:spPr>
        <p:txBody>
          <a:bodyPr/>
          <a:lstStyle/>
          <a:p>
            <a:r>
              <a:rPr lang="en-US" dirty="0"/>
              <a:t>1898: Grandfather clauses</a:t>
            </a:r>
          </a:p>
        </p:txBody>
      </p:sp>
      <p:sp>
        <p:nvSpPr>
          <p:cNvPr id="3" name="Content Placeholder 2"/>
          <p:cNvSpPr>
            <a:spLocks noGrp="1"/>
          </p:cNvSpPr>
          <p:nvPr>
            <p:ph type="subTitle" idx="1"/>
          </p:nvPr>
        </p:nvSpPr>
        <p:spPr>
          <a:xfrm>
            <a:off x="1524000" y="2623559"/>
            <a:ext cx="6705600" cy="2734654"/>
          </a:xfrm>
        </p:spPr>
        <p:txBody>
          <a:bodyPr/>
          <a:lstStyle/>
          <a:p>
            <a:r>
              <a:rPr lang="en-US" dirty="0"/>
              <a:t>Louisiana, Mississippi, South Carolina, Alabama and Virginia pass laws saying anyone whose father or grandfather could vote before the Civil War could skip poll taxes and literacy tests</a:t>
            </a:r>
          </a:p>
          <a:p>
            <a:endParaRPr lang="en-US" dirty="0"/>
          </a:p>
          <a:p>
            <a:r>
              <a:rPr lang="en-US" dirty="0"/>
              <a:t>In Louisiana, the percentage of African Americans registered to vote drops from 45% to 4%</a:t>
            </a:r>
          </a:p>
        </p:txBody>
      </p:sp>
      <p:pic>
        <p:nvPicPr>
          <p:cNvPr id="2050" name="Picture 2" descr="https://s-media-cache-ak0.pinimg.com/236x/e0/08/49/e008494fbf94012061a08d6791d225b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073" y="2750464"/>
            <a:ext cx="2568198" cy="385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869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01196"/>
          </a:xfrm>
        </p:spPr>
        <p:txBody>
          <a:bodyPr/>
          <a:lstStyle/>
          <a:p>
            <a:r>
              <a:rPr lang="en-US" dirty="0"/>
              <a:t>1920: 19th Amendment</a:t>
            </a:r>
          </a:p>
        </p:txBody>
      </p:sp>
      <p:sp>
        <p:nvSpPr>
          <p:cNvPr id="3" name="Content Placeholder 2"/>
          <p:cNvSpPr>
            <a:spLocks noGrp="1"/>
          </p:cNvSpPr>
          <p:nvPr>
            <p:ph type="subTitle" idx="1"/>
          </p:nvPr>
        </p:nvSpPr>
        <p:spPr>
          <a:xfrm>
            <a:off x="1524000" y="2623559"/>
            <a:ext cx="9144000" cy="2734654"/>
          </a:xfrm>
        </p:spPr>
        <p:txBody>
          <a:bodyPr/>
          <a:lstStyle/>
          <a:p>
            <a:r>
              <a:rPr lang="en-US" dirty="0"/>
              <a:t>The 19</a:t>
            </a:r>
            <a:r>
              <a:rPr lang="en-US" baseline="30000" dirty="0"/>
              <a:t>th</a:t>
            </a:r>
            <a:r>
              <a:rPr lang="en-US" dirty="0"/>
              <a:t> Amendment gave women the right to vote for the first time</a:t>
            </a:r>
          </a:p>
        </p:txBody>
      </p:sp>
      <p:pic>
        <p:nvPicPr>
          <p:cNvPr id="1026" name="Picture 2" descr="File:Suffragists Parade Down Fifth Avenue, 19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628" y="3233988"/>
            <a:ext cx="5364996" cy="334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9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01196"/>
          </a:xfrm>
        </p:spPr>
        <p:txBody>
          <a:bodyPr/>
          <a:lstStyle/>
          <a:p>
            <a:r>
              <a:rPr lang="en-US" dirty="0"/>
              <a:t>1964: 24th Amendment</a:t>
            </a:r>
          </a:p>
        </p:txBody>
      </p:sp>
      <p:sp>
        <p:nvSpPr>
          <p:cNvPr id="3" name="Content Placeholder 2"/>
          <p:cNvSpPr>
            <a:spLocks noGrp="1"/>
          </p:cNvSpPr>
          <p:nvPr>
            <p:ph type="subTitle" idx="1"/>
          </p:nvPr>
        </p:nvSpPr>
        <p:spPr>
          <a:xfrm>
            <a:off x="1524000" y="2623559"/>
            <a:ext cx="9144000" cy="2734654"/>
          </a:xfrm>
        </p:spPr>
        <p:txBody>
          <a:bodyPr/>
          <a:lstStyle/>
          <a:p>
            <a:r>
              <a:rPr lang="en-US" dirty="0"/>
              <a:t>The 24</a:t>
            </a:r>
            <a:r>
              <a:rPr lang="en-US" baseline="30000" dirty="0"/>
              <a:t>th</a:t>
            </a:r>
            <a:r>
              <a:rPr lang="en-US" dirty="0"/>
              <a:t> Amendment outlawed poll taxes</a:t>
            </a:r>
          </a:p>
        </p:txBody>
      </p:sp>
      <p:pic>
        <p:nvPicPr>
          <p:cNvPr id="2050" name="Picture 2" descr="https://www.aclu.org/sites/default/files/field_timeline_slide_img_fore/196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242239"/>
            <a:ext cx="51435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6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01196"/>
          </a:xfrm>
        </p:spPr>
        <p:txBody>
          <a:bodyPr/>
          <a:lstStyle/>
          <a:p>
            <a:r>
              <a:rPr lang="en-US" dirty="0"/>
              <a:t>1965: Selma to Montgomery</a:t>
            </a:r>
          </a:p>
        </p:txBody>
      </p:sp>
      <p:sp>
        <p:nvSpPr>
          <p:cNvPr id="3" name="Content Placeholder 2"/>
          <p:cNvSpPr>
            <a:spLocks noGrp="1"/>
          </p:cNvSpPr>
          <p:nvPr>
            <p:ph type="subTitle" idx="1"/>
          </p:nvPr>
        </p:nvSpPr>
        <p:spPr>
          <a:xfrm>
            <a:off x="1524000" y="2623559"/>
            <a:ext cx="9144000" cy="2734654"/>
          </a:xfrm>
        </p:spPr>
        <p:txBody>
          <a:bodyPr/>
          <a:lstStyle/>
          <a:p>
            <a:r>
              <a:rPr lang="en-US" dirty="0"/>
              <a:t>500 civil rights supporters, marching from Selma to Montgomery to demand voting rights for African Americans, are attacked by police</a:t>
            </a:r>
          </a:p>
        </p:txBody>
      </p:sp>
      <p:pic>
        <p:nvPicPr>
          <p:cNvPr id="4098" name="Picture 2" descr="https://www.aclu.org/sites/default/files/field_timeline_slide_img_fore/1965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811" y="3597780"/>
            <a:ext cx="4354833" cy="293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42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01196"/>
          </a:xfrm>
        </p:spPr>
        <p:txBody>
          <a:bodyPr/>
          <a:lstStyle/>
          <a:p>
            <a:r>
              <a:rPr lang="en-US" dirty="0"/>
              <a:t>1965: Voting Rights Act</a:t>
            </a:r>
          </a:p>
        </p:txBody>
      </p:sp>
      <p:sp>
        <p:nvSpPr>
          <p:cNvPr id="3" name="Content Placeholder 2"/>
          <p:cNvSpPr>
            <a:spLocks noGrp="1"/>
          </p:cNvSpPr>
          <p:nvPr>
            <p:ph type="subTitle" idx="1"/>
          </p:nvPr>
        </p:nvSpPr>
        <p:spPr>
          <a:xfrm>
            <a:off x="1524000" y="2623559"/>
            <a:ext cx="5217763" cy="2734654"/>
          </a:xfrm>
        </p:spPr>
        <p:txBody>
          <a:bodyPr/>
          <a:lstStyle/>
          <a:p>
            <a:r>
              <a:rPr lang="en-US" dirty="0"/>
              <a:t>The Voting Right Act outlaws </a:t>
            </a:r>
            <a:r>
              <a:rPr lang="en-US" u="sng" dirty="0"/>
              <a:t>any</a:t>
            </a:r>
            <a:r>
              <a:rPr lang="en-US" dirty="0"/>
              <a:t> barriers to voting based on race</a:t>
            </a:r>
          </a:p>
          <a:p>
            <a:endParaRPr lang="en-US" dirty="0"/>
          </a:p>
          <a:p>
            <a:r>
              <a:rPr lang="en-US" dirty="0"/>
              <a:t>It also requires many states with a history of discrimination to get federal approval for any changes to their election laws</a:t>
            </a:r>
          </a:p>
        </p:txBody>
      </p:sp>
      <p:pic>
        <p:nvPicPr>
          <p:cNvPr id="3074" name="Picture 2" descr="https://news.vanderbilt.edu/files/Lyndon_Johnson_Voting_Rights_Ac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132" y="2851687"/>
            <a:ext cx="4639177" cy="362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41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01196"/>
          </a:xfrm>
        </p:spPr>
        <p:txBody>
          <a:bodyPr>
            <a:normAutofit fontScale="90000"/>
          </a:bodyPr>
          <a:lstStyle/>
          <a:p>
            <a:r>
              <a:rPr lang="en-US" dirty="0"/>
              <a:t>2013: Supreme Court rules against section of the VRA</a:t>
            </a:r>
          </a:p>
        </p:txBody>
      </p:sp>
      <p:sp>
        <p:nvSpPr>
          <p:cNvPr id="3" name="Content Placeholder 2"/>
          <p:cNvSpPr>
            <a:spLocks noGrp="1"/>
          </p:cNvSpPr>
          <p:nvPr>
            <p:ph type="subTitle" idx="1"/>
          </p:nvPr>
        </p:nvSpPr>
        <p:spPr>
          <a:xfrm>
            <a:off x="1524000" y="2623559"/>
            <a:ext cx="9144000" cy="2734654"/>
          </a:xfrm>
        </p:spPr>
        <p:txBody>
          <a:bodyPr/>
          <a:lstStyle/>
          <a:p>
            <a:r>
              <a:rPr lang="en-US" dirty="0"/>
              <a:t>The US Supreme Court determines (in a 5-4 vote) that the way the Voting Rights Act determines which states must get approval on law changes is unconstitutional</a:t>
            </a:r>
          </a:p>
          <a:p>
            <a:endParaRPr lang="en-US" dirty="0"/>
          </a:p>
          <a:p>
            <a:r>
              <a:rPr lang="en-US" dirty="0"/>
              <a:t>Suddenly, those states with a history of voter discrimination can pass just about any law they want</a:t>
            </a:r>
          </a:p>
        </p:txBody>
      </p:sp>
    </p:spTree>
    <p:extLst>
      <p:ext uri="{BB962C8B-B14F-4D97-AF65-F5344CB8AC3E}">
        <p14:creationId xmlns:p14="http://schemas.microsoft.com/office/powerpoint/2010/main" val="262259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Voter fraud</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170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fraud</a:t>
            </a:r>
          </a:p>
        </p:txBody>
      </p:sp>
      <p:sp>
        <p:nvSpPr>
          <p:cNvPr id="3" name="Content Placeholder 2"/>
          <p:cNvSpPr>
            <a:spLocks noGrp="1"/>
          </p:cNvSpPr>
          <p:nvPr>
            <p:ph idx="1"/>
          </p:nvPr>
        </p:nvSpPr>
        <p:spPr/>
        <p:txBody>
          <a:bodyPr/>
          <a:lstStyle/>
          <a:p>
            <a:pPr marL="0" indent="0">
              <a:buNone/>
            </a:pPr>
            <a:r>
              <a:rPr lang="en-US" dirty="0"/>
              <a:t>There are many types of voting fraud, including:</a:t>
            </a:r>
          </a:p>
          <a:p>
            <a:r>
              <a:rPr lang="en-US" dirty="0"/>
              <a:t>Impersonation</a:t>
            </a:r>
          </a:p>
          <a:p>
            <a:r>
              <a:rPr lang="en-US" dirty="0"/>
              <a:t>Double voting</a:t>
            </a:r>
          </a:p>
          <a:p>
            <a:r>
              <a:rPr lang="en-US" dirty="0"/>
              <a:t>Vote buying</a:t>
            </a:r>
          </a:p>
          <a:p>
            <a:r>
              <a:rPr lang="en-US" dirty="0"/>
              <a:t>Absentee vote fraud</a:t>
            </a:r>
          </a:p>
          <a:p>
            <a:r>
              <a:rPr lang="en-US" dirty="0"/>
              <a:t>Voting while ineligible</a:t>
            </a:r>
          </a:p>
          <a:p>
            <a:endParaRPr lang="en-US" dirty="0"/>
          </a:p>
          <a:p>
            <a:pPr marL="0" indent="0">
              <a:buNone/>
            </a:pPr>
            <a:r>
              <a:rPr lang="en-US" dirty="0"/>
              <a:t>A conviction results in up to five years in prison and a $10,000 fine</a:t>
            </a:r>
          </a:p>
        </p:txBody>
      </p:sp>
    </p:spTree>
    <p:extLst>
      <p:ext uri="{BB962C8B-B14F-4D97-AF65-F5344CB8AC3E}">
        <p14:creationId xmlns:p14="http://schemas.microsoft.com/office/powerpoint/2010/main" val="257159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a:extLst>
              <a:ext uri="{FF2B5EF4-FFF2-40B4-BE49-F238E27FC236}">
                <a16:creationId xmlns:a16="http://schemas.microsoft.com/office/drawing/2014/main" id="{977DF801-873B-45CD-8420-D2E7645E4BA7}"/>
              </a:ext>
            </a:extLst>
          </p:cNvPr>
          <p:cNvPicPr>
            <a:picLocks noRot="1" noChangeAspect="1"/>
          </p:cNvPicPr>
          <p:nvPr>
            <a:videoFile r:link="rId1"/>
          </p:nvPr>
        </p:nvPicPr>
        <p:blipFill>
          <a:blip r:embed="rId4"/>
          <a:stretch>
            <a:fillRect/>
          </a:stretch>
        </p:blipFill>
        <p:spPr>
          <a:xfrm>
            <a:off x="-16212" y="-7768"/>
            <a:ext cx="12213616" cy="6868132"/>
          </a:xfrm>
          <a:prstGeom prst="rect">
            <a:avLst/>
          </a:prstGeom>
        </p:spPr>
      </p:pic>
    </p:spTree>
    <p:extLst>
      <p:ext uri="{BB962C8B-B14F-4D97-AF65-F5344CB8AC3E}">
        <p14:creationId xmlns:p14="http://schemas.microsoft.com/office/powerpoint/2010/main" val="139928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fraud – how often does it happen?</a:t>
            </a:r>
          </a:p>
        </p:txBody>
      </p:sp>
      <p:sp>
        <p:nvSpPr>
          <p:cNvPr id="3" name="Content Placeholder 2"/>
          <p:cNvSpPr>
            <a:spLocks noGrp="1"/>
          </p:cNvSpPr>
          <p:nvPr>
            <p:ph idx="1"/>
          </p:nvPr>
        </p:nvSpPr>
        <p:spPr/>
        <p:txBody>
          <a:bodyPr/>
          <a:lstStyle/>
          <a:p>
            <a:pPr marL="0" indent="0">
              <a:buNone/>
            </a:pPr>
            <a:r>
              <a:rPr lang="en-US" dirty="0"/>
              <a:t>Most “voter fraud” is due to typos and other innocent errors in data</a:t>
            </a:r>
          </a:p>
          <a:p>
            <a:endParaRPr lang="en-US" dirty="0"/>
          </a:p>
          <a:p>
            <a:pPr marL="0" indent="0">
              <a:buNone/>
            </a:pPr>
            <a:r>
              <a:rPr lang="en-US" dirty="0"/>
              <a:t>In cases where voter fraud has been reported “widespread”, sending the media into a frenzy, the rate of fraud consistently lands around .0003% - a handful of votes out of </a:t>
            </a:r>
            <a:r>
              <a:rPr lang="en-US" b="1" dirty="0"/>
              <a:t>millions</a:t>
            </a:r>
            <a:r>
              <a:rPr lang="en-US" dirty="0"/>
              <a:t>.</a:t>
            </a:r>
          </a:p>
          <a:p>
            <a:pPr marL="0" indent="0">
              <a:buNone/>
            </a:pPr>
            <a:endParaRPr lang="en-US" dirty="0"/>
          </a:p>
          <a:p>
            <a:pPr marL="0" indent="0">
              <a:buNone/>
            </a:pPr>
            <a:r>
              <a:rPr lang="en-US" dirty="0"/>
              <a:t>These are most commonly double voters (voters registered to vote in multiple counties or states) and ineligible voters who are still listed as eligible to vote.</a:t>
            </a:r>
          </a:p>
        </p:txBody>
      </p:sp>
    </p:spTree>
    <p:extLst>
      <p:ext uri="{BB962C8B-B14F-4D97-AF65-F5344CB8AC3E}">
        <p14:creationId xmlns:p14="http://schemas.microsoft.com/office/powerpoint/2010/main" val="276293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Voter ID Laws</a:t>
            </a:r>
          </a:p>
        </p:txBody>
      </p:sp>
      <p:sp>
        <p:nvSpPr>
          <p:cNvPr id="3" name="Content Placeholder 2"/>
          <p:cNvSpPr>
            <a:spLocks noGrp="1"/>
          </p:cNvSpPr>
          <p:nvPr>
            <p:ph idx="1"/>
          </p:nvPr>
        </p:nvSpPr>
        <p:spPr>
          <a:xfrm>
            <a:off x="838201" y="2456242"/>
            <a:ext cx="3607676" cy="4351338"/>
          </a:xfrm>
        </p:spPr>
        <p:txBody>
          <a:bodyPr>
            <a:normAutofit/>
          </a:bodyPr>
          <a:lstStyle/>
          <a:p>
            <a:pPr marL="0" indent="0">
              <a:buNone/>
            </a:pPr>
            <a:r>
              <a:rPr lang="en-US" dirty="0"/>
              <a:t>Types of ID:</a:t>
            </a:r>
          </a:p>
          <a:p>
            <a:pPr marL="0" indent="0" algn="r">
              <a:buNone/>
            </a:pPr>
            <a:r>
              <a:rPr lang="en-US" dirty="0"/>
              <a:t>Social security card</a:t>
            </a:r>
          </a:p>
          <a:p>
            <a:pPr marL="0" indent="0" algn="r">
              <a:buNone/>
            </a:pPr>
            <a:r>
              <a:rPr lang="en-US" dirty="0"/>
              <a:t>Passport </a:t>
            </a:r>
          </a:p>
          <a:p>
            <a:pPr marL="0" indent="0" algn="r">
              <a:buNone/>
            </a:pPr>
            <a:r>
              <a:rPr lang="en-US" dirty="0"/>
              <a:t>Driver’s license</a:t>
            </a:r>
          </a:p>
          <a:p>
            <a:pPr marL="0" indent="0" algn="r">
              <a:buNone/>
            </a:pPr>
            <a:r>
              <a:rPr lang="en-US" dirty="0"/>
              <a:t>Citizenship card</a:t>
            </a:r>
          </a:p>
          <a:p>
            <a:pPr marL="0" indent="0" algn="r">
              <a:buNone/>
            </a:pPr>
            <a:r>
              <a:rPr lang="en-US" dirty="0"/>
              <a:t>Military ID</a:t>
            </a:r>
          </a:p>
          <a:p>
            <a:pPr marL="0" indent="0" algn="r">
              <a:buNone/>
            </a:pPr>
            <a:r>
              <a:rPr lang="en-US" dirty="0"/>
              <a:t>Non-driver’s ID</a:t>
            </a:r>
          </a:p>
        </p:txBody>
      </p:sp>
      <p:sp>
        <p:nvSpPr>
          <p:cNvPr id="4" name="Content Placeholder 2"/>
          <p:cNvSpPr txBox="1">
            <a:spLocks/>
          </p:cNvSpPr>
          <p:nvPr/>
        </p:nvSpPr>
        <p:spPr>
          <a:xfrm>
            <a:off x="4319757" y="2456242"/>
            <a:ext cx="7420302" cy="4732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dirty="0"/>
              <a:t>- no photo, so it’s not eligible</a:t>
            </a:r>
          </a:p>
          <a:p>
            <a:pPr marL="0" indent="0">
              <a:buNone/>
            </a:pPr>
            <a:r>
              <a:rPr lang="en-US" dirty="0"/>
              <a:t>- expensive, less than 50% of Americans have one</a:t>
            </a:r>
          </a:p>
          <a:p>
            <a:pPr marL="0" indent="0">
              <a:buNone/>
            </a:pPr>
            <a:r>
              <a:rPr lang="en-US" dirty="0"/>
              <a:t>- only if you have a car</a:t>
            </a:r>
          </a:p>
          <a:p>
            <a:pPr marL="0" indent="0">
              <a:buNone/>
            </a:pPr>
            <a:r>
              <a:rPr lang="en-US" dirty="0"/>
              <a:t>- only if you’re born in another country</a:t>
            </a:r>
          </a:p>
          <a:p>
            <a:pPr marL="0" indent="0">
              <a:buNone/>
            </a:pPr>
            <a:r>
              <a:rPr lang="en-US" dirty="0"/>
              <a:t>- only if you’re in the military</a:t>
            </a:r>
          </a:p>
          <a:p>
            <a:pPr marL="0" indent="0">
              <a:buNone/>
            </a:pPr>
            <a:r>
              <a:rPr lang="en-US" dirty="0"/>
              <a:t>- need birth certificate, which can be challenging if you’ve lost it, and usually costs money</a:t>
            </a: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Voter ID laws were passed in ~30 states to prevent </a:t>
            </a:r>
            <a:r>
              <a:rPr lang="en-US" b="1" dirty="0"/>
              <a:t>impersonation.</a:t>
            </a:r>
          </a:p>
        </p:txBody>
      </p:sp>
    </p:spTree>
    <p:extLst>
      <p:ext uri="{BB962C8B-B14F-4D97-AF65-F5344CB8AC3E}">
        <p14:creationId xmlns:p14="http://schemas.microsoft.com/office/powerpoint/2010/main" val="36954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Impersonation – how often does it happen?</a:t>
            </a:r>
          </a:p>
        </p:txBody>
      </p:sp>
      <p:sp>
        <p:nvSpPr>
          <p:cNvPr id="3" name="Content Placeholder 2"/>
          <p:cNvSpPr>
            <a:spLocks noGrp="1"/>
          </p:cNvSpPr>
          <p:nvPr>
            <p:ph idx="1"/>
          </p:nvPr>
        </p:nvSpPr>
        <p:spPr/>
        <p:txBody>
          <a:bodyPr/>
          <a:lstStyle/>
          <a:p>
            <a:pPr marL="0" indent="0">
              <a:buNone/>
            </a:pPr>
            <a:r>
              <a:rPr lang="en-US" dirty="0"/>
              <a:t>Between 2000 and 2014, there were:</a:t>
            </a:r>
          </a:p>
          <a:p>
            <a:r>
              <a:rPr lang="en-US" dirty="0"/>
              <a:t>834,000,000 votes cast in general elections</a:t>
            </a:r>
          </a:p>
          <a:p>
            <a:r>
              <a:rPr lang="en-US" dirty="0"/>
              <a:t>76,000 reported UFO sightings</a:t>
            </a:r>
          </a:p>
          <a:p>
            <a:r>
              <a:rPr lang="en-US" dirty="0"/>
              <a:t>465 Americans killed by lightning</a:t>
            </a:r>
          </a:p>
          <a:p>
            <a:r>
              <a:rPr lang="en-US" dirty="0"/>
              <a:t>31 cases of impersonation</a:t>
            </a:r>
          </a:p>
          <a:p>
            <a:endParaRPr lang="en-US" dirty="0"/>
          </a:p>
        </p:txBody>
      </p:sp>
    </p:spTree>
    <p:extLst>
      <p:ext uri="{BB962C8B-B14F-4D97-AF65-F5344CB8AC3E}">
        <p14:creationId xmlns:p14="http://schemas.microsoft.com/office/powerpoint/2010/main" val="138346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Voter ID is </a:t>
            </a:r>
            <a:r>
              <a:rPr lang="en-US" u="sng" dirty="0"/>
              <a:t>discriminatory</a:t>
            </a:r>
            <a:endParaRPr lang="en-US" dirty="0"/>
          </a:p>
        </p:txBody>
      </p:sp>
      <p:sp>
        <p:nvSpPr>
          <p:cNvPr id="5" name="Content Placeholder 4"/>
          <p:cNvSpPr>
            <a:spLocks noGrp="1"/>
          </p:cNvSpPr>
          <p:nvPr>
            <p:ph idx="1"/>
          </p:nvPr>
        </p:nvSpPr>
        <p:spPr>
          <a:xfrm>
            <a:off x="838200" y="4845266"/>
            <a:ext cx="10607566" cy="1513490"/>
          </a:xfrm>
        </p:spPr>
        <p:txBody>
          <a:bodyPr/>
          <a:lstStyle/>
          <a:p>
            <a:pPr marL="0" indent="0">
              <a:buNone/>
            </a:pPr>
            <a:r>
              <a:rPr lang="en-US" dirty="0"/>
              <a:t>In North Carolina in 2013:</a:t>
            </a:r>
          </a:p>
          <a:p>
            <a:pPr marL="0" indent="0">
              <a:buNone/>
            </a:pPr>
            <a:r>
              <a:rPr lang="en-US" dirty="0"/>
              <a:t>Percentage of registered Democratic voters lacking ID: 8.9%</a:t>
            </a:r>
          </a:p>
          <a:p>
            <a:pPr marL="0" indent="0">
              <a:buNone/>
            </a:pPr>
            <a:r>
              <a:rPr lang="en-US" dirty="0"/>
              <a:t>Percentage of registered Republican voters lacking ID: 3.4%</a:t>
            </a:r>
          </a:p>
        </p:txBody>
      </p:sp>
      <p:grpSp>
        <p:nvGrpSpPr>
          <p:cNvPr id="4" name="Group 3"/>
          <p:cNvGrpSpPr/>
          <p:nvPr/>
        </p:nvGrpSpPr>
        <p:grpSpPr>
          <a:xfrm>
            <a:off x="3253431" y="1690688"/>
            <a:ext cx="5777103" cy="2933864"/>
            <a:chOff x="3253431" y="1690688"/>
            <a:chExt cx="5777103" cy="2933864"/>
          </a:xfrm>
        </p:grpSpPr>
        <p:pic>
          <p:nvPicPr>
            <p:cNvPr id="1026" name="Picture 2" descr="http://www.motherjones.com/files/images/adult-id-moj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431" y="1690688"/>
              <a:ext cx="5777103" cy="28602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746124" y="4193628"/>
              <a:ext cx="1284410" cy="430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9927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intentional?</a:t>
            </a:r>
          </a:p>
        </p:txBody>
      </p:sp>
      <p:sp>
        <p:nvSpPr>
          <p:cNvPr id="3" name="Content Placeholder 2"/>
          <p:cNvSpPr>
            <a:spLocks noGrp="1"/>
          </p:cNvSpPr>
          <p:nvPr>
            <p:ph idx="1"/>
          </p:nvPr>
        </p:nvSpPr>
        <p:spPr/>
        <p:txBody>
          <a:bodyPr/>
          <a:lstStyle/>
          <a:p>
            <a:pPr marL="0" indent="0">
              <a:buNone/>
            </a:pPr>
            <a:r>
              <a:rPr lang="en-US" dirty="0"/>
              <a:t>From a Houston Chronicle interview with Royal Masset, the former political director for Texas’ Republican Party:</a:t>
            </a:r>
          </a:p>
          <a:p>
            <a:pPr marL="0" indent="0">
              <a:buNone/>
            </a:pPr>
            <a:r>
              <a:rPr lang="en-US" i="1" dirty="0"/>
              <a:t>Among Republicans it is an “article of religious faith that voter fraud is causing us to lose elections,” Masset said. He doesn’t agree with that, but does believe that requiring photo IDs could cause enough of a </a:t>
            </a:r>
            <a:r>
              <a:rPr lang="en-US" i="1" dirty="0" err="1"/>
              <a:t>dropoff</a:t>
            </a:r>
            <a:r>
              <a:rPr lang="en-US" i="1" dirty="0"/>
              <a:t> in legitimate Democratic voting to add 3 percent to the Republican vote.</a:t>
            </a:r>
          </a:p>
        </p:txBody>
      </p:sp>
    </p:spTree>
    <p:extLst>
      <p:ext uri="{BB962C8B-B14F-4D97-AF65-F5344CB8AC3E}">
        <p14:creationId xmlns:p14="http://schemas.microsoft.com/office/powerpoint/2010/main" val="86841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compare those numbers</a:t>
            </a:r>
          </a:p>
        </p:txBody>
      </p:sp>
      <p:sp>
        <p:nvSpPr>
          <p:cNvPr id="3" name="Content Placeholder 2"/>
          <p:cNvSpPr>
            <a:spLocks noGrp="1"/>
          </p:cNvSpPr>
          <p:nvPr>
            <p:ph idx="1"/>
          </p:nvPr>
        </p:nvSpPr>
        <p:spPr>
          <a:xfrm>
            <a:off x="6600497" y="1978025"/>
            <a:ext cx="4753303" cy="4351338"/>
          </a:xfrm>
        </p:spPr>
        <p:txBody>
          <a:bodyPr/>
          <a:lstStyle/>
          <a:p>
            <a:pPr marL="0" indent="0" algn="ctr">
              <a:buNone/>
            </a:pPr>
            <a:r>
              <a:rPr lang="en-US" dirty="0"/>
              <a:t>Americans for whom it is now significantly harder to vote because of voter ID laws</a:t>
            </a:r>
          </a:p>
          <a:p>
            <a:pPr marL="0" indent="0" algn="ctr">
              <a:buNone/>
            </a:pPr>
            <a:endParaRPr lang="en-US" dirty="0"/>
          </a:p>
          <a:p>
            <a:pPr marL="0" indent="0" algn="ctr">
              <a:buNone/>
            </a:pPr>
            <a:r>
              <a:rPr lang="en-US" sz="4800" dirty="0"/>
              <a:t>More than 5,000,000</a:t>
            </a:r>
          </a:p>
        </p:txBody>
      </p:sp>
      <p:sp>
        <p:nvSpPr>
          <p:cNvPr id="4" name="Content Placeholder 2"/>
          <p:cNvSpPr txBox="1">
            <a:spLocks/>
          </p:cNvSpPr>
          <p:nvPr/>
        </p:nvSpPr>
        <p:spPr>
          <a:xfrm>
            <a:off x="990600" y="1978025"/>
            <a:ext cx="475330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Based on statistics from past elections, the likely number of cases of impersonation</a:t>
            </a:r>
          </a:p>
          <a:p>
            <a:pPr marL="0" indent="0" algn="ctr">
              <a:buFont typeface="Arial" panose="020B0604020202020204" pitchFamily="34" charset="0"/>
              <a:buNone/>
            </a:pPr>
            <a:endParaRPr lang="en-US" dirty="0"/>
          </a:p>
          <a:p>
            <a:pPr marL="0" indent="0" algn="ctr">
              <a:buFont typeface="Arial" panose="020B0604020202020204" pitchFamily="34" charset="0"/>
              <a:buNone/>
            </a:pPr>
            <a:r>
              <a:rPr lang="en-US" sz="4800" dirty="0"/>
              <a:t>Fewer than</a:t>
            </a:r>
            <a:br>
              <a:rPr lang="en-US" sz="4800" dirty="0"/>
            </a:br>
            <a:r>
              <a:rPr lang="en-US" sz="4800" dirty="0"/>
              <a:t>10</a:t>
            </a:r>
          </a:p>
        </p:txBody>
      </p:sp>
    </p:spTree>
    <p:extLst>
      <p:ext uri="{BB962C8B-B14F-4D97-AF65-F5344CB8AC3E}">
        <p14:creationId xmlns:p14="http://schemas.microsoft.com/office/powerpoint/2010/main" val="2816580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other state laws affect voters?</a:t>
            </a:r>
          </a:p>
        </p:txBody>
      </p:sp>
      <p:sp>
        <p:nvSpPr>
          <p:cNvPr id="3" name="Content Placeholder 2"/>
          <p:cNvSpPr>
            <a:spLocks noGrp="1"/>
          </p:cNvSpPr>
          <p:nvPr>
            <p:ph idx="1"/>
          </p:nvPr>
        </p:nvSpPr>
        <p:spPr/>
        <p:txBody>
          <a:bodyPr/>
          <a:lstStyle/>
          <a:p>
            <a:r>
              <a:rPr lang="en-US" dirty="0"/>
              <a:t>Shorter voting hours</a:t>
            </a:r>
          </a:p>
          <a:p>
            <a:r>
              <a:rPr lang="en-US" dirty="0"/>
              <a:t>Earlier voter registration deadlines</a:t>
            </a:r>
          </a:p>
          <a:p>
            <a:r>
              <a:rPr lang="en-US" dirty="0"/>
              <a:t>Removal of same-day voter registration</a:t>
            </a:r>
          </a:p>
          <a:p>
            <a:r>
              <a:rPr lang="en-US" dirty="0"/>
              <a:t>Removal or reduction of early voting</a:t>
            </a:r>
          </a:p>
          <a:p>
            <a:r>
              <a:rPr lang="en-US" dirty="0"/>
              <a:t>Restrictions on voter registration drives</a:t>
            </a:r>
          </a:p>
          <a:p>
            <a:r>
              <a:rPr lang="en-US" dirty="0"/>
              <a:t>Restrictions on whether ex-felons can vote</a:t>
            </a:r>
          </a:p>
        </p:txBody>
      </p:sp>
    </p:spTree>
    <p:extLst>
      <p:ext uri="{BB962C8B-B14F-4D97-AF65-F5344CB8AC3E}">
        <p14:creationId xmlns:p14="http://schemas.microsoft.com/office/powerpoint/2010/main" val="380117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does this matter?</a:t>
            </a:r>
          </a:p>
        </p:txBody>
      </p:sp>
      <p:sp>
        <p:nvSpPr>
          <p:cNvPr id="3" name="Content Placeholder 2"/>
          <p:cNvSpPr>
            <a:spLocks noGrp="1"/>
          </p:cNvSpPr>
          <p:nvPr>
            <p:ph idx="1"/>
          </p:nvPr>
        </p:nvSpPr>
        <p:spPr/>
        <p:txBody>
          <a:bodyPr/>
          <a:lstStyle/>
          <a:p>
            <a:pPr marL="0" indent="0">
              <a:buNone/>
            </a:pPr>
            <a:r>
              <a:rPr lang="en-US" dirty="0"/>
              <a:t>Let’s talk about the 2000 Presidential election in Florida</a:t>
            </a:r>
          </a:p>
          <a:p>
            <a:pPr marL="0" indent="0">
              <a:buNone/>
            </a:pPr>
            <a:endParaRPr lang="en-US" dirty="0"/>
          </a:p>
          <a:p>
            <a:pPr marL="0" indent="0">
              <a:buNone/>
            </a:pPr>
            <a:r>
              <a:rPr lang="en-US" dirty="0"/>
              <a:t>A private organization created a list of 58,000 names that should be purged from the list of eligible voters, because they were ex-felons</a:t>
            </a:r>
          </a:p>
          <a:p>
            <a:pPr marL="0" indent="0">
              <a:buNone/>
            </a:pPr>
            <a:endParaRPr lang="en-US" dirty="0"/>
          </a:p>
          <a:p>
            <a:pPr marL="0" indent="0">
              <a:buNone/>
            </a:pPr>
            <a:r>
              <a:rPr lang="en-US" dirty="0"/>
              <a:t>This list had </a:t>
            </a:r>
            <a:r>
              <a:rPr lang="en-US" u="sng" dirty="0"/>
              <a:t>a lot</a:t>
            </a:r>
            <a:r>
              <a:rPr lang="en-US" dirty="0"/>
              <a:t> of mistakes</a:t>
            </a:r>
          </a:p>
        </p:txBody>
      </p:sp>
    </p:spTree>
    <p:extLst>
      <p:ext uri="{BB962C8B-B14F-4D97-AF65-F5344CB8AC3E}">
        <p14:creationId xmlns:p14="http://schemas.microsoft.com/office/powerpoint/2010/main" val="30552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does this matter?</a:t>
            </a:r>
          </a:p>
        </p:txBody>
      </p:sp>
      <p:sp>
        <p:nvSpPr>
          <p:cNvPr id="3" name="Content Placeholder 2"/>
          <p:cNvSpPr>
            <a:spLocks noGrp="1"/>
          </p:cNvSpPr>
          <p:nvPr>
            <p:ph idx="1"/>
          </p:nvPr>
        </p:nvSpPr>
        <p:spPr/>
        <p:txBody>
          <a:bodyPr/>
          <a:lstStyle/>
          <a:p>
            <a:pPr marL="0" indent="0">
              <a:buNone/>
            </a:pPr>
            <a:r>
              <a:rPr lang="en-US" dirty="0"/>
              <a:t>After the election, the company was ordered to double-check the list</a:t>
            </a:r>
          </a:p>
          <a:p>
            <a:pPr marL="0" indent="0">
              <a:buNone/>
            </a:pPr>
            <a:endParaRPr lang="en-US" dirty="0"/>
          </a:p>
          <a:p>
            <a:pPr marL="0" indent="0">
              <a:buNone/>
            </a:pPr>
            <a:r>
              <a:rPr lang="en-US" dirty="0"/>
              <a:t>There were 12,000 eligible voters mistakenly on the list</a:t>
            </a:r>
          </a:p>
          <a:p>
            <a:pPr marL="0" indent="0">
              <a:buNone/>
            </a:pPr>
            <a:endParaRPr lang="en-US" dirty="0"/>
          </a:p>
          <a:p>
            <a:pPr marL="0" indent="0">
              <a:buNone/>
            </a:pPr>
            <a:r>
              <a:rPr lang="en-US" dirty="0"/>
              <a:t>President George W. Bush won Florida (and, thus, the election) by 537 votes</a:t>
            </a:r>
          </a:p>
        </p:txBody>
      </p:sp>
    </p:spTree>
    <p:extLst>
      <p:ext uri="{BB962C8B-B14F-4D97-AF65-F5344CB8AC3E}">
        <p14:creationId xmlns:p14="http://schemas.microsoft.com/office/powerpoint/2010/main" val="79679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Voting Modernization</a:t>
            </a:r>
          </a:p>
        </p:txBody>
      </p:sp>
      <p:sp>
        <p:nvSpPr>
          <p:cNvPr id="5" name="Subtitle 4"/>
          <p:cNvSpPr>
            <a:spLocks noGrp="1"/>
          </p:cNvSpPr>
          <p:nvPr>
            <p:ph type="subTitle" idx="1"/>
          </p:nvPr>
        </p:nvSpPr>
        <p:spPr/>
        <p:txBody>
          <a:bodyPr/>
          <a:lstStyle/>
          <a:p>
            <a:r>
              <a:rPr lang="en-US" dirty="0"/>
              <a:t>It’s not all bad!</a:t>
            </a:r>
          </a:p>
        </p:txBody>
      </p:sp>
    </p:spTree>
    <p:extLst>
      <p:ext uri="{BB962C8B-B14F-4D97-AF65-F5344CB8AC3E}">
        <p14:creationId xmlns:p14="http://schemas.microsoft.com/office/powerpoint/2010/main" val="284988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hlinkClick r:id="" action="ppaction://media"/>
            <a:extLst>
              <a:ext uri="{FF2B5EF4-FFF2-40B4-BE49-F238E27FC236}">
                <a16:creationId xmlns:a16="http://schemas.microsoft.com/office/drawing/2014/main" id="{37A94B84-7C6C-49E4-9680-CFCF860FB6CB}"/>
              </a:ext>
            </a:extLst>
          </p:cNvPr>
          <p:cNvPicPr>
            <a:picLocks noRot="1" noChangeAspect="1"/>
          </p:cNvPicPr>
          <p:nvPr>
            <a:videoFile r:link="rId1"/>
          </p:nvPr>
        </p:nvPicPr>
        <p:blipFill>
          <a:blip r:embed="rId4"/>
          <a:stretch>
            <a:fillRect/>
          </a:stretch>
        </p:blipFill>
        <p:spPr>
          <a:xfrm>
            <a:off x="-16212" y="-7768"/>
            <a:ext cx="12202807" cy="6862727"/>
          </a:xfrm>
          <a:prstGeom prst="rect">
            <a:avLst/>
          </a:prstGeom>
        </p:spPr>
      </p:pic>
    </p:spTree>
    <p:extLst>
      <p:ext uri="{BB962C8B-B14F-4D97-AF65-F5344CB8AC3E}">
        <p14:creationId xmlns:p14="http://schemas.microsoft.com/office/powerpoint/2010/main" val="3068637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Improvements over the last 20 years</a:t>
            </a:r>
          </a:p>
        </p:txBody>
      </p:sp>
      <p:sp>
        <p:nvSpPr>
          <p:cNvPr id="3" name="Content Placeholder 2"/>
          <p:cNvSpPr>
            <a:spLocks noGrp="1"/>
          </p:cNvSpPr>
          <p:nvPr>
            <p:ph idx="1"/>
          </p:nvPr>
        </p:nvSpPr>
        <p:spPr/>
        <p:txBody>
          <a:bodyPr/>
          <a:lstStyle/>
          <a:p>
            <a:r>
              <a:rPr lang="en-US" dirty="0"/>
              <a:t>Automatic voter registration at the DMV (five states)</a:t>
            </a:r>
          </a:p>
          <a:p>
            <a:r>
              <a:rPr lang="en-US" dirty="0"/>
              <a:t>Same-day registration (fifteen states)</a:t>
            </a:r>
          </a:p>
          <a:p>
            <a:r>
              <a:rPr lang="en-US" dirty="0"/>
              <a:t>Online registration (thirty-nine states, including WA)</a:t>
            </a:r>
          </a:p>
          <a:p>
            <a:endParaRPr lang="en-US" dirty="0"/>
          </a:p>
          <a:p>
            <a:r>
              <a:rPr lang="en-US" dirty="0"/>
              <a:t>Early voting and absentee voting</a:t>
            </a:r>
          </a:p>
          <a:p>
            <a:r>
              <a:rPr lang="en-US" dirty="0"/>
              <a:t>Electronic voting machines that aren’t terrible</a:t>
            </a:r>
          </a:p>
          <a:p>
            <a:r>
              <a:rPr lang="en-US" dirty="0"/>
              <a:t>Provisional ballots (2,100,000 in 2008, 62% of which were accepted)</a:t>
            </a:r>
          </a:p>
        </p:txBody>
      </p:sp>
    </p:spTree>
    <p:extLst>
      <p:ext uri="{BB962C8B-B14F-4D97-AF65-F5344CB8AC3E}">
        <p14:creationId xmlns:p14="http://schemas.microsoft.com/office/powerpoint/2010/main" val="2700584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voting – the future?</a:t>
            </a:r>
          </a:p>
        </p:txBody>
      </p:sp>
      <p:sp>
        <p:nvSpPr>
          <p:cNvPr id="3" name="Content Placeholder 2"/>
          <p:cNvSpPr>
            <a:spLocks noGrp="1"/>
          </p:cNvSpPr>
          <p:nvPr>
            <p:ph idx="1"/>
          </p:nvPr>
        </p:nvSpPr>
        <p:spPr/>
        <p:txBody>
          <a:bodyPr/>
          <a:lstStyle/>
          <a:p>
            <a:r>
              <a:rPr lang="en-US" dirty="0"/>
              <a:t>Security – hacks, viruses, phishing</a:t>
            </a:r>
          </a:p>
          <a:p>
            <a:r>
              <a:rPr lang="en-US" dirty="0"/>
              <a:t>Access – 12% of Americans do not use the internet, many more don’t have access at home</a:t>
            </a:r>
          </a:p>
          <a:p>
            <a:endParaRPr lang="en-US" dirty="0"/>
          </a:p>
          <a:p>
            <a:r>
              <a:rPr lang="en-US" dirty="0"/>
              <a:t>Today, Americans overseas (in the military, living abroad and </a:t>
            </a:r>
            <a:r>
              <a:rPr lang="en-US" b="1" dirty="0"/>
              <a:t>in space</a:t>
            </a:r>
            <a:r>
              <a:rPr lang="en-US" dirty="0"/>
              <a:t>) can submit absentee ballots by email</a:t>
            </a:r>
          </a:p>
          <a:p>
            <a:r>
              <a:rPr lang="en-US" dirty="0"/>
              <a:t>Countries like France, Canada and Australia have experimented with online voting, but have faced serious issues and security concerns</a:t>
            </a:r>
          </a:p>
        </p:txBody>
      </p:sp>
    </p:spTree>
    <p:extLst>
      <p:ext uri="{BB962C8B-B14F-4D97-AF65-F5344CB8AC3E}">
        <p14:creationId xmlns:p14="http://schemas.microsoft.com/office/powerpoint/2010/main" val="332808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do we fix this?</a:t>
            </a:r>
          </a:p>
        </p:txBody>
      </p:sp>
      <p:sp>
        <p:nvSpPr>
          <p:cNvPr id="3" name="Content Placeholder 2"/>
          <p:cNvSpPr>
            <a:spLocks noGrp="1"/>
          </p:cNvSpPr>
          <p:nvPr>
            <p:ph idx="1"/>
          </p:nvPr>
        </p:nvSpPr>
        <p:spPr/>
        <p:txBody>
          <a:bodyPr/>
          <a:lstStyle/>
          <a:p>
            <a:r>
              <a:rPr lang="en-US" dirty="0"/>
              <a:t>51 million eligible Americans are not registered to vote</a:t>
            </a:r>
          </a:p>
          <a:p>
            <a:r>
              <a:rPr lang="en-US" dirty="0"/>
              <a:t>3 million Americans showed up to vote in the 2008 election only to be turned away for being ineligible</a:t>
            </a:r>
          </a:p>
          <a:p>
            <a:r>
              <a:rPr lang="en-US" dirty="0"/>
              <a:t>Different types of ballots and electronic voting options have different issues – which is best?</a:t>
            </a:r>
          </a:p>
        </p:txBody>
      </p:sp>
    </p:spTree>
    <p:extLst>
      <p:ext uri="{BB962C8B-B14F-4D97-AF65-F5344CB8AC3E}">
        <p14:creationId xmlns:p14="http://schemas.microsoft.com/office/powerpoint/2010/main" val="314365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a:extLst>
              <a:ext uri="{FF2B5EF4-FFF2-40B4-BE49-F238E27FC236}">
                <a16:creationId xmlns:a16="http://schemas.microsoft.com/office/drawing/2014/main" id="{06184631-42C1-41C6-9AE2-3D63018FE06B}"/>
              </a:ext>
            </a:extLst>
          </p:cNvPr>
          <p:cNvPicPr>
            <a:picLocks noRot="1" noChangeAspect="1"/>
          </p:cNvPicPr>
          <p:nvPr>
            <a:videoFile r:link="rId1"/>
          </p:nvPr>
        </p:nvPicPr>
        <p:blipFill>
          <a:blip r:embed="rId4"/>
          <a:stretch>
            <a:fillRect/>
          </a:stretch>
        </p:blipFill>
        <p:spPr>
          <a:xfrm>
            <a:off x="-16212" y="-7768"/>
            <a:ext cx="12213616" cy="6868132"/>
          </a:xfrm>
          <a:prstGeom prst="rect">
            <a:avLst/>
          </a:prstGeom>
        </p:spPr>
      </p:pic>
    </p:spTree>
    <p:extLst>
      <p:ext uri="{BB962C8B-B14F-4D97-AF65-F5344CB8AC3E}">
        <p14:creationId xmlns:p14="http://schemas.microsoft.com/office/powerpoint/2010/main" val="187039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28775" y="804862"/>
            <a:ext cx="8934450" cy="5248275"/>
          </a:xfrm>
          <a:prstGeom prst="rect">
            <a:avLst/>
          </a:prstGeom>
        </p:spPr>
      </p:pic>
    </p:spTree>
    <p:extLst>
      <p:ext uri="{BB962C8B-B14F-4D97-AF65-F5344CB8AC3E}">
        <p14:creationId xmlns:p14="http://schemas.microsoft.com/office/powerpoint/2010/main" val="3851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a:extLst>
              <a:ext uri="{FF2B5EF4-FFF2-40B4-BE49-F238E27FC236}">
                <a16:creationId xmlns:a16="http://schemas.microsoft.com/office/drawing/2014/main" id="{12955022-ADEA-49FF-B0AA-4C6053F040B6}"/>
              </a:ext>
            </a:extLst>
          </p:cNvPr>
          <p:cNvPicPr>
            <a:picLocks noRot="1" noChangeAspect="1"/>
          </p:cNvPicPr>
          <p:nvPr>
            <a:videoFile r:link="rId1"/>
          </p:nvPr>
        </p:nvPicPr>
        <p:blipFill>
          <a:blip r:embed="rId4"/>
          <a:stretch>
            <a:fillRect/>
          </a:stretch>
        </p:blipFill>
        <p:spPr>
          <a:xfrm>
            <a:off x="5405" y="8445"/>
            <a:ext cx="12202807" cy="6851919"/>
          </a:xfrm>
          <a:prstGeom prst="rect">
            <a:avLst/>
          </a:prstGeom>
        </p:spPr>
      </p:pic>
    </p:spTree>
    <p:extLst>
      <p:ext uri="{BB962C8B-B14F-4D97-AF65-F5344CB8AC3E}">
        <p14:creationId xmlns:p14="http://schemas.microsoft.com/office/powerpoint/2010/main" val="99709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a:extLst>
              <a:ext uri="{FF2B5EF4-FFF2-40B4-BE49-F238E27FC236}">
                <a16:creationId xmlns:a16="http://schemas.microsoft.com/office/drawing/2014/main" id="{3253C03B-8EF2-4040-8F20-D8D05EBBA5C2}"/>
              </a:ext>
            </a:extLst>
          </p:cNvPr>
          <p:cNvPicPr>
            <a:picLocks noRot="1" noChangeAspect="1"/>
          </p:cNvPicPr>
          <p:nvPr>
            <a:videoFile r:link="rId1"/>
          </p:nvPr>
        </p:nvPicPr>
        <p:blipFill>
          <a:blip r:embed="rId4"/>
          <a:stretch>
            <a:fillRect/>
          </a:stretch>
        </p:blipFill>
        <p:spPr>
          <a:xfrm>
            <a:off x="-5404" y="3040"/>
            <a:ext cx="12202808" cy="6851920"/>
          </a:xfrm>
          <a:prstGeom prst="rect">
            <a:avLst/>
          </a:prstGeom>
        </p:spPr>
      </p:pic>
    </p:spTree>
    <p:extLst>
      <p:ext uri="{BB962C8B-B14F-4D97-AF65-F5344CB8AC3E}">
        <p14:creationId xmlns:p14="http://schemas.microsoft.com/office/powerpoint/2010/main" val="372595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01196"/>
          </a:xfrm>
        </p:spPr>
        <p:txBody>
          <a:bodyPr/>
          <a:lstStyle/>
          <a:p>
            <a:r>
              <a:rPr lang="en-US" dirty="0"/>
              <a:t>1869: 15th Amendment</a:t>
            </a:r>
          </a:p>
        </p:txBody>
      </p:sp>
      <p:sp>
        <p:nvSpPr>
          <p:cNvPr id="3" name="Content Placeholder 2"/>
          <p:cNvSpPr>
            <a:spLocks noGrp="1"/>
          </p:cNvSpPr>
          <p:nvPr>
            <p:ph type="subTitle" idx="1"/>
          </p:nvPr>
        </p:nvSpPr>
        <p:spPr>
          <a:xfrm>
            <a:off x="1524000" y="2623559"/>
            <a:ext cx="9144000" cy="1655762"/>
          </a:xfrm>
        </p:spPr>
        <p:txBody>
          <a:bodyPr/>
          <a:lstStyle/>
          <a:p>
            <a:r>
              <a:rPr lang="en-US" dirty="0"/>
              <a:t>The 15</a:t>
            </a:r>
            <a:r>
              <a:rPr lang="en-US" baseline="30000" dirty="0"/>
              <a:t>th</a:t>
            </a:r>
            <a:r>
              <a:rPr lang="en-US" dirty="0"/>
              <a:t> amendment gave African Americans the right to vote</a:t>
            </a:r>
          </a:p>
          <a:p>
            <a:r>
              <a:rPr lang="en-US" dirty="0"/>
              <a:t>However, states implemented unfair literacy tests and poll taxes to better control who could actually vote</a:t>
            </a:r>
          </a:p>
        </p:txBody>
      </p:sp>
      <p:pic>
        <p:nvPicPr>
          <p:cNvPr id="1026" name="Picture 2" descr="https://www.aclu.org/sites/default/files/field_timeline_slide_img_fore/186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475" y="3910767"/>
            <a:ext cx="3571050" cy="277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91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a real literacy test</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dirty="0"/>
              <a:t>Draw a line around the number or letter of this sentence.</a:t>
            </a:r>
          </a:p>
          <a:p>
            <a:pPr marL="514350" indent="-514350">
              <a:buFont typeface="+mj-lt"/>
              <a:buAutoNum type="arabicPeriod"/>
            </a:pPr>
            <a:r>
              <a:rPr lang="en-US" dirty="0"/>
              <a:t>Circle the first, first letter of the alphabet in this line.</a:t>
            </a:r>
          </a:p>
          <a:p>
            <a:pPr marL="514350" indent="-514350">
              <a:buFont typeface="+mj-lt"/>
              <a:buAutoNum type="arabicPeriod"/>
            </a:pPr>
            <a:r>
              <a:rPr lang="en-US" dirty="0"/>
              <a:t>In the first circle below write the last letter of the first word beginning with “L”.</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Write the word “noise” backwards and place a dot over what would be its second letter should it have been written forward.</a:t>
            </a:r>
          </a:p>
          <a:p>
            <a:pPr marL="514350" indent="-514350">
              <a:buFont typeface="+mj-lt"/>
              <a:buAutoNum type="arabicPeriod"/>
            </a:pPr>
            <a:endParaRPr lang="en-US" dirty="0"/>
          </a:p>
          <a:p>
            <a:pPr marL="514350" indent="-514350">
              <a:buFont typeface="+mj-lt"/>
              <a:buAutoNum type="arabicPeriod"/>
            </a:pPr>
            <a:r>
              <a:rPr lang="en-US" dirty="0"/>
              <a:t>Spell backwards, forwards.</a:t>
            </a:r>
          </a:p>
        </p:txBody>
      </p:sp>
      <p:sp>
        <p:nvSpPr>
          <p:cNvPr id="4" name="Oval 3"/>
          <p:cNvSpPr/>
          <p:nvPr/>
        </p:nvSpPr>
        <p:spPr>
          <a:xfrm>
            <a:off x="4603532" y="3365418"/>
            <a:ext cx="1271752" cy="12717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96000" y="3365418"/>
            <a:ext cx="1271752" cy="12717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588468" y="3365418"/>
            <a:ext cx="1271752" cy="127175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64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2520</Words>
  <Application>Microsoft Office PowerPoint</Application>
  <PresentationFormat>Widescreen</PresentationFormat>
  <Paragraphs>224</Paragraphs>
  <Slides>32</Slides>
  <Notes>21</Notes>
  <HiddenSlides>0</HiddenSlides>
  <MMClips>5</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Election Day Clips</vt:lpstr>
      <vt:lpstr>PowerPoint Presentation</vt:lpstr>
      <vt:lpstr>PowerPoint Presentation</vt:lpstr>
      <vt:lpstr>PowerPoint Presentation</vt:lpstr>
      <vt:lpstr>PowerPoint Presentation</vt:lpstr>
      <vt:lpstr>PowerPoint Presentation</vt:lpstr>
      <vt:lpstr>PowerPoint Presentation</vt:lpstr>
      <vt:lpstr>1869: 15th Amendment</vt:lpstr>
      <vt:lpstr>Questions from a real literacy test</vt:lpstr>
      <vt:lpstr>Questions from a real literacy test</vt:lpstr>
      <vt:lpstr>Questions from a real literacy test</vt:lpstr>
      <vt:lpstr>1898: Grandfather clauses</vt:lpstr>
      <vt:lpstr>1920: 19th Amendment</vt:lpstr>
      <vt:lpstr>1964: 24th Amendment</vt:lpstr>
      <vt:lpstr>1965: Selma to Montgomery</vt:lpstr>
      <vt:lpstr>1965: Voting Rights Act</vt:lpstr>
      <vt:lpstr>2013: Supreme Court rules against section of the VRA</vt:lpstr>
      <vt:lpstr>Voter fraud</vt:lpstr>
      <vt:lpstr>Voting fraud</vt:lpstr>
      <vt:lpstr>Voting fraud – how often does it happen?</vt:lpstr>
      <vt:lpstr>Voter ID Laws</vt:lpstr>
      <vt:lpstr>Impersonation – how often does it happen?</vt:lpstr>
      <vt:lpstr>Voter ID is discriminatory</vt:lpstr>
      <vt:lpstr>Is it intentional?</vt:lpstr>
      <vt:lpstr>Let’s compare those numbers</vt:lpstr>
      <vt:lpstr>What other state laws affect voters?</vt:lpstr>
      <vt:lpstr>How much does this matter?</vt:lpstr>
      <vt:lpstr>How much does this matter?</vt:lpstr>
      <vt:lpstr>Voting Modernization</vt:lpstr>
      <vt:lpstr>Improvements over the last 20 years</vt:lpstr>
      <vt:lpstr>Online voting – the future?</vt:lpstr>
      <vt:lpstr>So how do we fix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 Sheldon</dc:creator>
  <cp:lastModifiedBy>Eli Sheldon</cp:lastModifiedBy>
  <cp:revision>152</cp:revision>
  <dcterms:created xsi:type="dcterms:W3CDTF">2016-10-12T19:03:53Z</dcterms:created>
  <dcterms:modified xsi:type="dcterms:W3CDTF">2021-07-23T02:46:07Z</dcterms:modified>
</cp:coreProperties>
</file>