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9" r:id="rId4"/>
    <p:sldId id="260" r:id="rId5"/>
    <p:sldId id="261" r:id="rId6"/>
    <p:sldId id="262" r:id="rId7"/>
    <p:sldId id="257" r:id="rId8"/>
    <p:sldId id="258" r:id="rId9"/>
    <p:sldId id="275" r:id="rId10"/>
    <p:sldId id="266" r:id="rId11"/>
    <p:sldId id="271" r:id="rId12"/>
    <p:sldId id="268" r:id="rId13"/>
    <p:sldId id="269" r:id="rId14"/>
    <p:sldId id="270" r:id="rId15"/>
    <p:sldId id="274" r:id="rId16"/>
    <p:sldId id="276" r:id="rId17"/>
    <p:sldId id="277" r:id="rId18"/>
    <p:sldId id="278" r:id="rId19"/>
    <p:sldId id="279" r:id="rId20"/>
    <p:sldId id="280" r:id="rId21"/>
    <p:sldId id="265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572036"/>
          </a:xfrm>
        </p:spPr>
        <p:txBody>
          <a:bodyPr>
            <a:normAutofit/>
          </a:bodyPr>
          <a:lstStyle/>
          <a:p>
            <a:r>
              <a:rPr lang="en-US" b="1" dirty="0"/>
              <a:t>What They Are and How to Use Them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Elisheva Strauss</a:t>
            </a:r>
          </a:p>
          <a:p>
            <a:r>
              <a:rPr lang="en-US" dirty="0">
                <a:solidFill>
                  <a:schemeClr val="tx1"/>
                </a:solidFill>
              </a:rPr>
              <a:t>7/31/2018</a:t>
            </a:r>
          </a:p>
          <a:p>
            <a:r>
              <a:rPr lang="en-US" dirty="0" err="1">
                <a:solidFill>
                  <a:schemeClr val="tx1"/>
                </a:solidFill>
              </a:rPr>
              <a:t>Maalot</a:t>
            </a:r>
            <a:r>
              <a:rPr lang="en-US" dirty="0">
                <a:solidFill>
                  <a:schemeClr val="tx1"/>
                </a:solidFill>
              </a:rPr>
              <a:t> Capstone Senior Thesis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7627886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40068" b="74129"/>
          <a:stretch/>
        </p:blipFill>
        <p:spPr>
          <a:xfrm>
            <a:off x="410294" y="2461261"/>
            <a:ext cx="10505970" cy="14729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0294" y="3475615"/>
            <a:ext cx="8004836" cy="3795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74966" y="3475615"/>
            <a:ext cx="1589450" cy="39278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327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37" y="2286003"/>
            <a:ext cx="11119126" cy="36112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git</a:t>
            </a:r>
            <a:r>
              <a:rPr lang="en-US" dirty="0"/>
              <a:t> diff</a:t>
            </a:r>
          </a:p>
        </p:txBody>
      </p:sp>
      <p:sp>
        <p:nvSpPr>
          <p:cNvPr id="6" name="Rectangle 5"/>
          <p:cNvSpPr/>
          <p:nvPr/>
        </p:nvSpPr>
        <p:spPr>
          <a:xfrm>
            <a:off x="5693462" y="2955235"/>
            <a:ext cx="1012138" cy="2314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15547" y="3186662"/>
            <a:ext cx="1934817" cy="18228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9446" y="4061091"/>
            <a:ext cx="2087493" cy="2716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446" y="4373100"/>
            <a:ext cx="4035563" cy="10735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6194" y="5008626"/>
            <a:ext cx="2962137" cy="1964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58645" y="3176246"/>
            <a:ext cx="1934817" cy="18228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510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73" y="2243989"/>
            <a:ext cx="11371412" cy="14944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49476" y="3103623"/>
            <a:ext cx="3035717" cy="2526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git</a:t>
            </a:r>
            <a:r>
              <a:rPr lang="en-US" dirty="0"/>
              <a:t> add</a:t>
            </a:r>
          </a:p>
        </p:txBody>
      </p:sp>
    </p:spTree>
    <p:extLst>
      <p:ext uri="{BB962C8B-B14F-4D97-AF65-F5344CB8AC3E}">
        <p14:creationId xmlns:p14="http://schemas.microsoft.com/office/powerpoint/2010/main" val="10077635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25" y="2236558"/>
            <a:ext cx="10961646" cy="170660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git</a:t>
            </a:r>
            <a:r>
              <a:rPr lang="en-US" dirty="0"/>
              <a:t> commit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38285" y="3017100"/>
            <a:ext cx="1445405" cy="26597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4147" y="3304004"/>
            <a:ext cx="6647153" cy="20785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1" y="1855740"/>
            <a:ext cx="10351976" cy="44904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30" y="1784772"/>
            <a:ext cx="9341458" cy="463240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53425" y="2815363"/>
            <a:ext cx="2149333" cy="17584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74087" y="2449277"/>
            <a:ext cx="286224" cy="29511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537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76" y="2060860"/>
            <a:ext cx="10804044" cy="2219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git</a:t>
            </a:r>
            <a:r>
              <a:rPr lang="en-US" dirty="0"/>
              <a:t> commit</a:t>
            </a:r>
          </a:p>
        </p:txBody>
      </p:sp>
      <p:sp>
        <p:nvSpPr>
          <p:cNvPr id="6" name="Rectangle 5"/>
          <p:cNvSpPr/>
          <p:nvPr/>
        </p:nvSpPr>
        <p:spPr>
          <a:xfrm>
            <a:off x="366088" y="3333427"/>
            <a:ext cx="2566994" cy="3383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06804" y="3333427"/>
            <a:ext cx="2820789" cy="3383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7276" y="3704215"/>
            <a:ext cx="5050885" cy="3383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49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11573" y="2173357"/>
            <a:ext cx="10714236" cy="4881787"/>
            <a:chOff x="311573" y="2173357"/>
            <a:chExt cx="10714236" cy="488178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t="1604" r="4479" b="80865"/>
            <a:stretch/>
          </p:blipFill>
          <p:spPr>
            <a:xfrm>
              <a:off x="351141" y="2173357"/>
              <a:ext cx="10674668" cy="79513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t="15141"/>
            <a:stretch/>
          </p:blipFill>
          <p:spPr>
            <a:xfrm>
              <a:off x="311573" y="2930457"/>
              <a:ext cx="10714235" cy="148040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141" y="4396915"/>
              <a:ext cx="10674667" cy="265822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61002" y="2738586"/>
            <a:ext cx="951241" cy="1918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0444" y="2930457"/>
            <a:ext cx="5018077" cy="23019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4636" y="3180070"/>
            <a:ext cx="785707" cy="2189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573" y="3449508"/>
            <a:ext cx="785707" cy="2413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17593" y="3917747"/>
            <a:ext cx="2177398" cy="25227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975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52" y="2119105"/>
            <a:ext cx="9457118" cy="4123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 smtClean="0"/>
              <a:t>ref</a:t>
            </a:r>
            <a:r>
              <a:rPr lang="en-US" dirty="0" err="1" smtClean="0"/>
              <a:t>log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88723" y="2665080"/>
            <a:ext cx="1028981" cy="18240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99905" y="4601679"/>
            <a:ext cx="852245" cy="1907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73357" y="4610461"/>
            <a:ext cx="2562358" cy="1907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5752" y="4594022"/>
            <a:ext cx="744397" cy="20607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64070" y="4990959"/>
            <a:ext cx="600114" cy="20180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26367" y="5940428"/>
            <a:ext cx="637817" cy="2168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887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59" y="2173356"/>
            <a:ext cx="11391071" cy="36045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revert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3854" y="4839451"/>
            <a:ext cx="2616722" cy="2626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955" y="1527243"/>
            <a:ext cx="8713948" cy="501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643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03" y="2210835"/>
            <a:ext cx="11400179" cy="348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revert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0403" y="5051486"/>
            <a:ext cx="1844745" cy="2626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25148" y="5051486"/>
            <a:ext cx="2968487" cy="2626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305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89" y="2204097"/>
            <a:ext cx="11573372" cy="3110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revert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320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Version Control- an example</a:t>
            </a:r>
          </a:p>
          <a:p>
            <a:r>
              <a:rPr lang="en-US" dirty="0" smtClean="0"/>
              <a:t>Common Terminology</a:t>
            </a:r>
          </a:p>
          <a:p>
            <a:r>
              <a:rPr lang="en-US" dirty="0" smtClean="0"/>
              <a:t>Some Common Commands Using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Wrap Up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08631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reset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7" y="2100616"/>
            <a:ext cx="11114053" cy="47089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9077" y="2275156"/>
            <a:ext cx="6608314" cy="2162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202" y="5930347"/>
            <a:ext cx="758083" cy="2211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1999" y="5930347"/>
            <a:ext cx="1749287" cy="19215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060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Systems Allow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maintenance of code</a:t>
            </a:r>
          </a:p>
          <a:p>
            <a:pPr lvl="1"/>
            <a:r>
              <a:rPr lang="en-US" dirty="0"/>
              <a:t>Undoing</a:t>
            </a:r>
          </a:p>
          <a:p>
            <a:pPr lvl="1"/>
            <a:r>
              <a:rPr lang="en-US" dirty="0"/>
              <a:t>Branching</a:t>
            </a:r>
          </a:p>
          <a:p>
            <a:pPr lvl="1"/>
            <a:r>
              <a:rPr lang="en-US" dirty="0"/>
              <a:t>Merging</a:t>
            </a:r>
          </a:p>
          <a:p>
            <a:r>
              <a:rPr lang="en-US" dirty="0"/>
              <a:t>Multiple developers to work on the same code</a:t>
            </a:r>
          </a:p>
          <a:p>
            <a:endParaRPr lang="en-US" dirty="0"/>
          </a:p>
          <a:p>
            <a:r>
              <a:rPr lang="en-US" dirty="0"/>
              <a:t>Version Control Systems lead to organized, bug free code</a:t>
            </a:r>
          </a:p>
        </p:txBody>
      </p:sp>
    </p:spTree>
    <p:extLst>
      <p:ext uri="{BB962C8B-B14F-4D97-AF65-F5344CB8AC3E}">
        <p14:creationId xmlns:p14="http://schemas.microsoft.com/office/powerpoint/2010/main" val="27465195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08372"/>
            <a:ext cx="8596668" cy="4641274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Thank you for listening!</a:t>
            </a:r>
            <a:br>
              <a:rPr lang="en-US" sz="9600" dirty="0"/>
            </a:br>
            <a:r>
              <a:rPr lang="en-US" sz="96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9100387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 err="1"/>
              <a:t>Maalot</a:t>
            </a:r>
            <a:r>
              <a:rPr lang="en-US" dirty="0"/>
              <a:t> Coders</a:t>
            </a:r>
          </a:p>
        </p:txBody>
      </p:sp>
      <p:pic>
        <p:nvPicPr>
          <p:cNvPr id="4" name="Content Placeholder 3" descr="BIG IMAGE (PNG)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165" y="1930400"/>
            <a:ext cx="1905014" cy="1905014"/>
          </a:xfrm>
        </p:spPr>
      </p:pic>
      <p:sp>
        <p:nvSpPr>
          <p:cNvPr id="6" name="TextBox 5"/>
          <p:cNvSpPr txBox="1"/>
          <p:nvPr/>
        </p:nvSpPr>
        <p:spPr>
          <a:xfrm>
            <a:off x="2402128" y="3466082"/>
            <a:ext cx="8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87274" y="4303638"/>
            <a:ext cx="338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student = “Unknown”;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602583" y="2623599"/>
            <a:ext cx="963587" cy="518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3" descr="BIG IMAGE (PNG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574" y="1930400"/>
            <a:ext cx="1905014" cy="19050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31537" y="3466082"/>
            <a:ext cx="8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64500" y="3241106"/>
            <a:ext cx="243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John makes changes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04253" y="4303638"/>
            <a:ext cx="338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student = “Unknown”</a:t>
            </a:r>
          </a:p>
          <a:p>
            <a:r>
              <a:rPr lang="en-US" dirty="0">
                <a:solidFill>
                  <a:srgbClr val="FF0000"/>
                </a:solidFill>
              </a:rPr>
              <a:t>student = “John”</a:t>
            </a:r>
          </a:p>
        </p:txBody>
      </p:sp>
    </p:spTree>
    <p:extLst>
      <p:ext uri="{BB962C8B-B14F-4D97-AF65-F5344CB8AC3E}">
        <p14:creationId xmlns:p14="http://schemas.microsoft.com/office/powerpoint/2010/main" val="33895302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1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Maalot</a:t>
            </a:r>
            <a:r>
              <a:rPr lang="en-US" dirty="0"/>
              <a:t> Coders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conflicts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BIG IMAGE (PNG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3" y="2875844"/>
            <a:ext cx="1905014" cy="19050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47036" y="4411526"/>
            <a:ext cx="8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A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947491" y="3569043"/>
            <a:ext cx="963587" cy="518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BIG IMAGE (PNG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482" y="2875844"/>
            <a:ext cx="1905014" cy="19050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76445" y="4411526"/>
            <a:ext cx="8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9408" y="4186550"/>
            <a:ext cx="283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Charlie wants to make a change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2182" y="5249082"/>
            <a:ext cx="338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student = “Unknown”;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88776" y="5249082"/>
            <a:ext cx="338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>
                <a:solidFill>
                  <a:srgbClr val="FF0000"/>
                </a:solidFill>
              </a:rPr>
              <a:t>String student = “Unknown”;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13894" y="3366685"/>
            <a:ext cx="338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String student = “Unknown”;</a:t>
            </a:r>
          </a:p>
          <a:p>
            <a:r>
              <a:rPr lang="en-US" dirty="0"/>
              <a:t>student = “John”;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34002" y="2943737"/>
            <a:ext cx="179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John’s Changes</a:t>
            </a:r>
          </a:p>
        </p:txBody>
      </p:sp>
    </p:spTree>
    <p:extLst>
      <p:ext uri="{BB962C8B-B14F-4D97-AF65-F5344CB8AC3E}">
        <p14:creationId xmlns:p14="http://schemas.microsoft.com/office/powerpoint/2010/main" val="18612211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Maalot</a:t>
            </a:r>
            <a:r>
              <a:rPr lang="en-US" dirty="0"/>
              <a:t> Coders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Causes a bug</a:t>
            </a:r>
          </a:p>
          <a:p>
            <a:endParaRPr lang="en-US" dirty="0"/>
          </a:p>
        </p:txBody>
      </p:sp>
      <p:pic>
        <p:nvPicPr>
          <p:cNvPr id="4" name="Content Placeholder 3" descr="BIG IMAGE (PNG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715" y="2671128"/>
            <a:ext cx="1905014" cy="19050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42678" y="4206810"/>
            <a:ext cx="8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2746" y="4806331"/>
            <a:ext cx="338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student = “Unknown”;</a:t>
            </a:r>
          </a:p>
          <a:p>
            <a:r>
              <a:rPr lang="en-US" dirty="0"/>
              <a:t>student = </a:t>
            </a:r>
            <a:r>
              <a:rPr lang="en-US" dirty="0">
                <a:solidFill>
                  <a:srgbClr val="FF0000"/>
                </a:solidFill>
              </a:rPr>
              <a:t>“John”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xyz</a:t>
            </a:r>
            <a:endParaRPr lang="en-US" i="1" strike="sngStri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4083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Maalot</a:t>
            </a:r>
            <a:r>
              <a:rPr lang="en-US" dirty="0"/>
              <a:t> Coders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Needed Anymore</a:t>
            </a:r>
          </a:p>
        </p:txBody>
      </p:sp>
    </p:spTree>
    <p:extLst>
      <p:ext uri="{BB962C8B-B14F-4D97-AF65-F5344CB8AC3E}">
        <p14:creationId xmlns:p14="http://schemas.microsoft.com/office/powerpoint/2010/main" val="29196287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Systems Solve These Problems and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track of all changes</a:t>
            </a:r>
          </a:p>
          <a:p>
            <a:pPr lvl="1"/>
            <a:r>
              <a:rPr lang="en-US" dirty="0"/>
              <a:t>Who made them</a:t>
            </a:r>
          </a:p>
          <a:p>
            <a:pPr lvl="1"/>
            <a:r>
              <a:rPr lang="en-US" dirty="0"/>
              <a:t>When</a:t>
            </a:r>
          </a:p>
          <a:p>
            <a:pPr lvl="1"/>
            <a:r>
              <a:rPr lang="en-US" dirty="0"/>
              <a:t>What each change does</a:t>
            </a:r>
          </a:p>
          <a:p>
            <a:r>
              <a:rPr lang="en-US" dirty="0"/>
              <a:t>Reveal conflicts in the code</a:t>
            </a:r>
          </a:p>
          <a:p>
            <a:r>
              <a:rPr lang="en-US" dirty="0"/>
              <a:t>Allow the developers to go back in history</a:t>
            </a:r>
          </a:p>
          <a:p>
            <a:r>
              <a:rPr lang="en-US" dirty="0"/>
              <a:t>Supports merging of developer’s code to the main branch (trunk/master)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895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A group of files that is under version control</a:t>
            </a:r>
          </a:p>
          <a:p>
            <a:r>
              <a:rPr lang="en-US" dirty="0"/>
              <a:t>Trunk</a:t>
            </a:r>
          </a:p>
          <a:p>
            <a:pPr lvl="1"/>
            <a:r>
              <a:rPr lang="en-US" dirty="0"/>
              <a:t>The main version of the code (called master in </a:t>
            </a:r>
            <a:r>
              <a:rPr lang="en-US" dirty="0" err="1"/>
              <a:t>git</a:t>
            </a:r>
            <a:r>
              <a:rPr lang="en-US" dirty="0"/>
              <a:t>)</a:t>
            </a:r>
          </a:p>
          <a:p>
            <a:r>
              <a:rPr lang="en-US" dirty="0"/>
              <a:t>Branch</a:t>
            </a:r>
          </a:p>
          <a:p>
            <a:pPr lvl="1"/>
            <a:r>
              <a:rPr lang="en-US" dirty="0"/>
              <a:t>Divide from the trunk to attempt something new. Does not affect the trunk/master</a:t>
            </a:r>
          </a:p>
          <a:p>
            <a:r>
              <a:rPr lang="en-US" dirty="0"/>
              <a:t>Working Directory</a:t>
            </a:r>
          </a:p>
          <a:p>
            <a:pPr lvl="1"/>
            <a:r>
              <a:rPr lang="en-US" dirty="0"/>
              <a:t>Code that is being changed currently. Changes based on the branch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149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smtClean="0"/>
              <a:t>Terminology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</a:t>
            </a:r>
          </a:p>
          <a:p>
            <a:pPr lvl="1"/>
            <a:r>
              <a:rPr lang="en-US" dirty="0"/>
              <a:t>Save changes to a branch</a:t>
            </a:r>
          </a:p>
          <a:p>
            <a:r>
              <a:rPr lang="en-US" dirty="0"/>
              <a:t>Merge</a:t>
            </a:r>
          </a:p>
          <a:p>
            <a:pPr lvl="1"/>
            <a:r>
              <a:rPr lang="en-US" dirty="0"/>
              <a:t>Combine branches</a:t>
            </a:r>
          </a:p>
          <a:p>
            <a:r>
              <a:rPr lang="en-US" dirty="0"/>
              <a:t>Log</a:t>
            </a:r>
          </a:p>
          <a:p>
            <a:pPr lvl="1"/>
            <a:r>
              <a:rPr lang="en-US" dirty="0"/>
              <a:t>See </a:t>
            </a:r>
            <a:r>
              <a:rPr lang="en-US" dirty="0" smtClean="0"/>
              <a:t>history</a:t>
            </a:r>
          </a:p>
          <a:p>
            <a:r>
              <a:rPr lang="en-US" dirty="0" smtClean="0"/>
              <a:t>Revert</a:t>
            </a:r>
          </a:p>
          <a:p>
            <a:pPr lvl="1"/>
            <a:r>
              <a:rPr lang="en-US" dirty="0" smtClean="0"/>
              <a:t>Undo a specified commit</a:t>
            </a:r>
          </a:p>
          <a:p>
            <a:r>
              <a:rPr lang="en-US" dirty="0" smtClean="0"/>
              <a:t>Reset</a:t>
            </a:r>
          </a:p>
          <a:p>
            <a:pPr lvl="1"/>
            <a:r>
              <a:rPr lang="en-US" dirty="0" smtClean="0"/>
              <a:t>Go back to what the branch looked like at the specified commit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440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5630</TotalTime>
  <Words>382</Words>
  <Application>Microsoft Office PowerPoint</Application>
  <PresentationFormat>Widescreen</PresentationFormat>
  <Paragraphs>98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</vt:lpstr>
      <vt:lpstr>Version Control Systems</vt:lpstr>
      <vt:lpstr>Summary</vt:lpstr>
      <vt:lpstr>The Maalot Coders</vt:lpstr>
      <vt:lpstr>The Maalot Coders (continued)</vt:lpstr>
      <vt:lpstr>The Maalot Coders (continued)</vt:lpstr>
      <vt:lpstr>The Maalot Coders (continued)</vt:lpstr>
      <vt:lpstr>Version Control Systems Solve These Problems and More</vt:lpstr>
      <vt:lpstr>Common Terminology</vt:lpstr>
      <vt:lpstr>Common Terminology (continued)</vt:lpstr>
      <vt:lpstr>Some Common Commands Using Git</vt:lpstr>
      <vt:lpstr>Some Common Commands Using Git</vt:lpstr>
      <vt:lpstr>Some Common Commands Using Git</vt:lpstr>
      <vt:lpstr>Some Common Commands Using Git</vt:lpstr>
      <vt:lpstr>Some Common Commands Using Git</vt:lpstr>
      <vt:lpstr>Some Common Commands Using Git</vt:lpstr>
      <vt:lpstr>Some Common Commands Using Git</vt:lpstr>
      <vt:lpstr>Some Common Commands Using Git</vt:lpstr>
      <vt:lpstr>Some Common Commands Using Git</vt:lpstr>
      <vt:lpstr>Some Common Commands Using Git</vt:lpstr>
      <vt:lpstr>Some Common Commands Using Git</vt:lpstr>
      <vt:lpstr>Version Control Systems Allow</vt:lpstr>
      <vt:lpstr>Thank you for listening! Any Questions?</vt:lpstr>
    </vt:vector>
  </TitlesOfParts>
  <Company>GP Strategies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</dc:title>
  <dc:creator>Strauss, Elisheva</dc:creator>
  <cp:lastModifiedBy>Strauss, Elisheva</cp:lastModifiedBy>
  <cp:revision>81</cp:revision>
  <dcterms:created xsi:type="dcterms:W3CDTF">2018-07-26T17:02:54Z</dcterms:created>
  <dcterms:modified xsi:type="dcterms:W3CDTF">2018-08-06T00:37:46Z</dcterms:modified>
</cp:coreProperties>
</file>