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4922" r:id="rId5"/>
    <p:sldId id="4925" r:id="rId6"/>
    <p:sldId id="4949" r:id="rId7"/>
    <p:sldId id="4952" r:id="rId8"/>
    <p:sldId id="4950" r:id="rId9"/>
    <p:sldId id="4948" r:id="rId10"/>
    <p:sldId id="4951" r:id="rId11"/>
    <p:sldId id="4953" r:id="rId12"/>
    <p:sldId id="4955" r:id="rId13"/>
    <p:sldId id="4956" r:id="rId14"/>
    <p:sldId id="4958" r:id="rId15"/>
    <p:sldId id="4957" r:id="rId16"/>
    <p:sldId id="4954" r:id="rId17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9"/>
    <a:srgbClr val="253B4A"/>
    <a:srgbClr val="FFFFFF"/>
    <a:srgbClr val="2F6882"/>
    <a:srgbClr val="006583"/>
    <a:srgbClr val="54ADB6"/>
    <a:srgbClr val="0D3848"/>
    <a:srgbClr val="B3CF41"/>
    <a:srgbClr val="151F1F"/>
    <a:srgbClr val="229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29F0C-92D1-4548-B964-D6DBC6D6F8C6}" v="208" dt="2023-03-23T01:57:28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173" autoAdjust="0"/>
  </p:normalViewPr>
  <p:slideViewPr>
    <p:cSldViewPr snapToGrid="0">
      <p:cViewPr>
        <p:scale>
          <a:sx n="66" d="100"/>
          <a:sy n="66" d="100"/>
        </p:scale>
        <p:origin x="1506" y="54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BC08C6B-67AC-4E0C-92A5-326DAC1D50FD}" type="datetimeFigureOut">
              <a:rPr lang="pt-BR" smtClean="0"/>
              <a:t>22/03/2023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8D254E-8229-49BC-A554-1F47C5AC6C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07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ACB42-AEC0-4659-A1DC-0072DEB92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202C5-8C1D-42FC-907E-1A84025DA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009FE-67D9-4AE4-B4DA-8ECB613C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85334-9D4A-4C5E-9BE4-0E97406A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E8051-BBE2-4762-87B3-96C4D755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2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EEF84-8DD4-4DCB-B8F4-DFA941F3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21BD0B-745F-45FB-B959-18F976D9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D6D2F-6551-4F25-BE45-25F91EB8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E6710-A5A8-4B9B-9E76-A472E242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BE4B3-C787-47F2-B1B6-3EFDE91A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182196-5869-47D6-A3C4-D589F50F1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27C195-35C8-4259-8B7F-684F818FB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4A1C91-5273-40BB-A4D8-0713578E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11CB6-47C0-45EC-B926-FBEF4341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97855-C591-4AC6-9231-51FAF456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56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E06E-6708-4546-BAD0-E08E9B3A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6497" y="6356350"/>
            <a:ext cx="27432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87A4-088B-324A-A099-4439EFB8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303" y="6356350"/>
            <a:ext cx="2743200" cy="365125"/>
          </a:xfrm>
        </p:spPr>
        <p:txBody>
          <a:bodyPr/>
          <a:lstStyle/>
          <a:p>
            <a:fld id="{288C5FAD-291D-A24E-9F8F-46362AD8816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8C14B-E834-AF4B-A240-4B745735D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40" y="112349"/>
            <a:ext cx="1310305" cy="62296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48AD5A-6F68-D34C-840D-3C2F0B6ECE56}"/>
              </a:ext>
            </a:extLst>
          </p:cNvPr>
          <p:cNvCxnSpPr/>
          <p:nvPr userDrawn="1"/>
        </p:nvCxnSpPr>
        <p:spPr>
          <a:xfrm>
            <a:off x="276497" y="725029"/>
            <a:ext cx="11808000" cy="0"/>
          </a:xfrm>
          <a:prstGeom prst="line">
            <a:avLst/>
          </a:prstGeom>
          <a:ln>
            <a:solidFill>
              <a:srgbClr val="27668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790E0C4E-78C0-5B4D-9FF1-170635E7E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497" y="166870"/>
            <a:ext cx="10360991" cy="513926"/>
          </a:xfrm>
          <a:noFill/>
        </p:spPr>
        <p:txBody>
          <a:bodyPr wrap="square" rtlCol="0">
            <a:spAutoFit/>
          </a:bodyPr>
          <a:lstStyle>
            <a:lvl1pPr>
              <a:defRPr lang="pt-BR" sz="2400" b="1"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GB" dirty="0"/>
              <a:t>&lt;TÍTULO DO SLIDE&gt;</a:t>
            </a:r>
            <a:endParaRPr lang="pt-BR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1C1AD2-A1F3-8345-970D-46A528AE25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6225" y="773132"/>
            <a:ext cx="11739920" cy="723153"/>
          </a:xfrm>
          <a:noFill/>
        </p:spPr>
        <p:txBody>
          <a:bodyPr wrap="square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800" b="1" smtClean="0"/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mtClean="0"/>
            </a:lvl4pPr>
            <a:lvl5pPr>
              <a:defRPr lang="pt-BR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31438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"/>
          <p:cNvGrpSpPr/>
          <p:nvPr/>
        </p:nvGrpSpPr>
        <p:grpSpPr>
          <a:xfrm>
            <a:off x="-10587" y="6607253"/>
            <a:ext cx="12213173" cy="254935"/>
            <a:chOff x="0" y="0"/>
            <a:chExt cx="24426344" cy="509867"/>
          </a:xfrm>
        </p:grpSpPr>
        <p:sp>
          <p:nvSpPr>
            <p:cNvPr id="17" name="Retângulo"/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18" name="Retângulo"/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19" name="Retângulo"/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20" name="Retângulo"/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</p:grpSp>
      <p:pic>
        <p:nvPicPr>
          <p:cNvPr id="22" name="gentilnegocios.png" descr="gentilnegoci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9" y="4984611"/>
            <a:ext cx="2715816" cy="134772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101526" y="6401118"/>
            <a:ext cx="252274" cy="275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9820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EDAD-910B-4E71-8AC3-949452DD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5A888-057B-4ABA-A06E-AE1DFEC4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CFF03-FA03-4A94-B11F-4D6A35D6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A6F829-DAB8-4077-9158-04E98FBD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B932BE-F566-4C03-BE0E-10656910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33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BC9F4-5AA0-408D-A3D8-B4E0DFF8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666652-C4D3-48A0-97A0-1028451B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3A0C9-46D4-4A2D-80D2-735085CE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08675-EAF1-4B19-A6D9-260C7297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9CF20-4899-4FE2-BF4C-D9E25226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246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FBA9F-68E0-4B17-8C10-EE540C5B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02F40-0B83-4EEB-85D9-A61A14A03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9D3C4-62C9-4CA4-989E-2E07B383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B3476D-5D90-494E-83C0-519EAB81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47FB7-8C18-4604-A185-8BC91A50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A2F13D-C4CF-438B-82AD-9CC8B9B0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1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D4401-CA92-4B8D-8163-CE8102B9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D55660-198C-45C8-85DB-8B017B5D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FF4B95-E974-4821-9CFF-6D692AB77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B88C20-69AB-433E-863F-3A359FACC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724F10-F1C6-4ECC-8EF6-34D6AD13B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20C8BE-D412-4376-B366-F64EA88D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30D14E-6EA5-4822-B0FF-AA46BBA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FD220B-9FED-4517-8CCE-82C90408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07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56D76-6D49-47BF-A1EE-4F8FD15A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5A4E0A-4C5F-45B7-A6F5-67155076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145BF3-AD1B-488A-AF07-63667C13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9B9C5F-95CA-45BA-9EEC-5C6C6BE7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6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B59484-3A9A-4879-B52A-E75495B9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3CF604-0FCC-4736-9D07-BFF15A82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D3716-FE57-41D0-BAAD-9CC1140D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50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0BCA0-F77A-4434-AB9B-33190F7F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895C6-B9B7-4A79-9373-CFDDBE75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D35BB2-3DF4-47AB-A0F8-AB959866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79BF4-ECA6-4237-A942-937F6797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DD4DCC-145B-4D21-A38F-F0887B88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14B87C-B73F-4E3F-A242-1C03057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27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2168-BFD3-4002-B20A-EBE65185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50AF03-50BB-479C-BC6C-FCF40416A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95AC3-FCC1-49C1-9EFB-025D155E4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98CD18-2307-4DFF-B614-58E2B5B6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EB97AE-356E-459E-8F1D-484B7E8C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5D2EF7-F6C9-42E3-83CD-F487C8FC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27ED2F-E2C1-4819-A98A-AB04F535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AC386A-7BD8-4508-B74E-762320DC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7B93D3-20B5-458D-9E5B-0258106E5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0B6E1E-99B8-49BA-A726-503E8FA9A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81561D-A413-426E-8114-809050BA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AAA4-E692-4708-B893-096809D86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69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training/modules/explore-relational-data-offerings/4-query-with-sq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sql-easy.com/" TargetMode="External"/><Relationship Id="rId4" Type="http://schemas.openxmlformats.org/officeDocument/2006/relationships/hyperlink" Target="https://sqlbol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upo"/>
          <p:cNvGrpSpPr/>
          <p:nvPr/>
        </p:nvGrpSpPr>
        <p:grpSpPr>
          <a:xfrm>
            <a:off x="-10587" y="6607253"/>
            <a:ext cx="12213173" cy="254935"/>
            <a:chOff x="0" y="0"/>
            <a:chExt cx="24426344" cy="509867"/>
          </a:xfrm>
        </p:grpSpPr>
        <p:sp>
          <p:nvSpPr>
            <p:cNvPr id="423" name="Retângulo"/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424" name="Retângulo"/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425" name="Retângulo"/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426" name="Retângulo"/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</p:grpSp>
      <p:sp>
        <p:nvSpPr>
          <p:cNvPr id="429" name="Retângulo 4"/>
          <p:cNvSpPr/>
          <p:nvPr/>
        </p:nvSpPr>
        <p:spPr>
          <a:xfrm>
            <a:off x="0" y="0"/>
            <a:ext cx="12192000" cy="96819"/>
          </a:xfrm>
          <a:prstGeom prst="rect">
            <a:avLst/>
          </a:prstGeom>
          <a:solidFill>
            <a:srgbClr val="276686"/>
          </a:solidFill>
          <a:ln w="12700">
            <a:miter lim="400000"/>
          </a:ln>
        </p:spPr>
        <p:txBody>
          <a:bodyPr tIns="45720" bIns="45720" anchor="ctr"/>
          <a:lstStyle/>
          <a:p>
            <a:pPr algn="ctr">
              <a:defRPr sz="6400" i="1">
                <a:solidFill>
                  <a:srgbClr val="FFFFFF"/>
                </a:solidFill>
              </a:defRPr>
            </a:pPr>
            <a:endParaRPr sz="3200" dirty="0"/>
          </a:p>
        </p:txBody>
      </p:sp>
      <p:sp>
        <p:nvSpPr>
          <p:cNvPr id="431" name="Live com líderes"/>
          <p:cNvSpPr txBox="1"/>
          <p:nvPr/>
        </p:nvSpPr>
        <p:spPr>
          <a:xfrm>
            <a:off x="240571" y="1508672"/>
            <a:ext cx="8684973" cy="174129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 fontScale="40000" lnSpcReduction="20000"/>
          </a:bodyPr>
          <a:lstStyle/>
          <a:p>
            <a:pPr defTabSz="1609304">
              <a:lnSpc>
                <a:spcPct val="120000"/>
              </a:lnSpc>
              <a:defRPr sz="15312" b="1" spc="-306">
                <a:solidFill>
                  <a:srgbClr val="0044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pt-BR" sz="9000" dirty="0"/>
              <a:t>Tecnologia de Excelência Gentil</a:t>
            </a:r>
          </a:p>
          <a:p>
            <a:pPr defTabSz="1609304">
              <a:lnSpc>
                <a:spcPct val="120000"/>
              </a:lnSpc>
              <a:defRPr sz="15312" b="1" spc="-306">
                <a:solidFill>
                  <a:srgbClr val="0044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pt-BR" sz="7650" spc="-150" dirty="0">
                <a:solidFill>
                  <a:srgbClr val="A8D242"/>
                </a:solidFill>
              </a:rPr>
              <a:t>Boas práticas em projetos de desenvolvimento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C8854B-592E-4768-80DB-99FC158B03E4}"/>
              </a:ext>
            </a:extLst>
          </p:cNvPr>
          <p:cNvSpPr txBox="1"/>
          <p:nvPr/>
        </p:nvSpPr>
        <p:spPr>
          <a:xfrm>
            <a:off x="232523" y="4070397"/>
            <a:ext cx="610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23 de março de 2023</a:t>
            </a:r>
            <a:endParaRPr lang="pt-B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087F37A-2FFC-4FA9-B82C-73382105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31" y="5204369"/>
            <a:ext cx="691569" cy="91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EE8BC1D-E5D3-42A4-88DA-27F4B6976B2A}"/>
              </a:ext>
            </a:extLst>
          </p:cNvPr>
          <p:cNvCxnSpPr>
            <a:cxnSpLocks/>
          </p:cNvCxnSpPr>
          <p:nvPr/>
        </p:nvCxnSpPr>
        <p:spPr>
          <a:xfrm>
            <a:off x="3159364" y="5204369"/>
            <a:ext cx="0" cy="911244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905C92D-CB81-4AD5-9153-8B5C72662E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3643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10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01BC7E0-8F07-B3E8-5D8F-004A7422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211467"/>
            <a:ext cx="10360991" cy="424732"/>
          </a:xfrm>
        </p:spPr>
        <p:txBody>
          <a:bodyPr/>
          <a:lstStyle/>
          <a:p>
            <a:r>
              <a:rPr lang="pt-BR" dirty="0" smtClean="0">
                <a:cs typeface="Calibri"/>
              </a:rPr>
              <a:t>Banco de dados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3483358-8E5C-6813-D6B6-925CBDEEDD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5454" y="855703"/>
            <a:ext cx="11739920" cy="550064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Table, View e stored procedure</a:t>
            </a:r>
          </a:p>
          <a:p>
            <a:pPr marL="971550" lvl="1" indent="-285750"/>
            <a:r>
              <a:rPr lang="pt-BR" dirty="0"/>
              <a:t>Table – É um objeto formado por linhas e colunas.</a:t>
            </a:r>
          </a:p>
          <a:p>
            <a:pPr marL="971550" lvl="1" indent="-285750"/>
            <a:r>
              <a:rPr lang="pt-BR" dirty="0"/>
              <a:t>View – É uma query armazenada em uma tabela virtual.</a:t>
            </a:r>
          </a:p>
          <a:p>
            <a:pPr marL="971550" lvl="1" indent="-285750"/>
            <a:r>
              <a:rPr lang="pt-BR" dirty="0"/>
              <a:t>Store procedure – Código SQL salvo.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Formatos </a:t>
            </a:r>
            <a:r>
              <a:rPr lang="pt-BR" dirty="0"/>
              <a:t>de dados </a:t>
            </a:r>
            <a:endParaRPr lang="pt-BR" dirty="0" smtClean="0"/>
          </a:p>
          <a:p>
            <a:pPr marL="971550" lvl="1" indent="-285750"/>
            <a:r>
              <a:rPr lang="pt-BR" dirty="0" smtClean="0"/>
              <a:t>Esturturados – Esquema fixo, como por exemplo: XLS</a:t>
            </a:r>
          </a:p>
          <a:p>
            <a:pPr marL="971550" lvl="1" indent="-285750"/>
            <a:r>
              <a:rPr lang="pt-BR" b="0" dirty="0" smtClean="0"/>
              <a:t>Semi-estruturados – Tem alguma estrutura, </a:t>
            </a:r>
            <a:r>
              <a:rPr lang="pt-BR" dirty="0"/>
              <a:t>mas que permitem </a:t>
            </a:r>
            <a:r>
              <a:rPr lang="pt-BR" dirty="0" smtClean="0"/>
              <a:t>alguma variação </a:t>
            </a:r>
            <a:r>
              <a:rPr lang="pt-BR" dirty="0"/>
              <a:t>entre instâncias da </a:t>
            </a:r>
            <a:r>
              <a:rPr lang="pt-BR" dirty="0" smtClean="0"/>
              <a:t>entidade, como por exemplo: </a:t>
            </a:r>
            <a:r>
              <a:rPr lang="pt-BR" b="0" dirty="0" smtClean="0"/>
              <a:t>XML e JSON</a:t>
            </a:r>
          </a:p>
          <a:p>
            <a:pPr marL="971550" lvl="1" indent="-285750"/>
            <a:r>
              <a:rPr lang="pt-BR" dirty="0" smtClean="0"/>
              <a:t>Não estruturados – Não seguem uma estrutura, como por exemplo, imagem, vídeo, documentos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Tabela Fato x Dimensão</a:t>
            </a:r>
            <a:endParaRPr lang="pt-BR" dirty="0"/>
          </a:p>
          <a:p>
            <a:pPr marL="971550" lvl="1" indent="-285750"/>
            <a:r>
              <a:rPr lang="pt-BR" dirty="0" smtClean="0"/>
              <a:t>Dimensão </a:t>
            </a:r>
            <a:r>
              <a:rPr lang="pt-BR" dirty="0"/>
              <a:t>-  </a:t>
            </a:r>
            <a:r>
              <a:rPr lang="pt-BR" dirty="0" smtClean="0"/>
              <a:t>Contém </a:t>
            </a:r>
            <a:r>
              <a:rPr lang="pt-BR" dirty="0"/>
              <a:t>uma ou mais colunas de chave, que atuam como um identificador exclusivo, e colunas </a:t>
            </a:r>
            <a:r>
              <a:rPr lang="pt-BR" dirty="0" smtClean="0"/>
              <a:t>descritivas.</a:t>
            </a:r>
          </a:p>
          <a:p>
            <a:pPr marL="971550" lvl="1" indent="-285750"/>
            <a:r>
              <a:rPr lang="pt-BR" dirty="0"/>
              <a:t>Fato -  </a:t>
            </a:r>
            <a:r>
              <a:rPr lang="pt-BR" dirty="0" smtClean="0"/>
              <a:t>Armazenam </a:t>
            </a:r>
            <a:r>
              <a:rPr lang="pt-BR" dirty="0"/>
              <a:t>observações ou eventos e podem ser ordens de vendas, saldos de ações, taxas de câmbio, temperaturas, etc.</a:t>
            </a:r>
          </a:p>
        </p:txBody>
      </p:sp>
      <p:pic>
        <p:nvPicPr>
          <p:cNvPr id="3074" name="Picture 2" descr="Entenda o que são Dados Estruturados e Não Estruturados em 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92" y="1175092"/>
            <a:ext cx="4648411" cy="16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11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01BC7E0-8F07-B3E8-5D8F-004A7422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211467"/>
            <a:ext cx="10360991" cy="424732"/>
          </a:xfrm>
        </p:spPr>
        <p:txBody>
          <a:bodyPr/>
          <a:lstStyle/>
          <a:p>
            <a:r>
              <a:rPr lang="pt-BR" dirty="0" smtClean="0">
                <a:cs typeface="Calibri"/>
              </a:rPr>
              <a:t>Banco de dados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92" y="770102"/>
            <a:ext cx="6643482" cy="5832963"/>
          </a:xfrm>
          <a:prstGeom prst="rect">
            <a:avLst/>
          </a:prstGeom>
        </p:spPr>
      </p:pic>
      <p:pic>
        <p:nvPicPr>
          <p:cNvPr id="6148" name="Picture 4" descr="Fato e Dimensão no Power BI (Tabela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11" y="1405346"/>
            <a:ext cx="4953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12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01BC7E0-8F07-B3E8-5D8F-004A7422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211467"/>
            <a:ext cx="10360991" cy="424732"/>
          </a:xfrm>
        </p:spPr>
        <p:txBody>
          <a:bodyPr/>
          <a:lstStyle/>
          <a:p>
            <a:r>
              <a:rPr lang="pt-BR" dirty="0" smtClean="0">
                <a:cs typeface="Calibri"/>
              </a:rPr>
              <a:t>Banco de dados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3483358-8E5C-6813-D6B6-925CBDEEDD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5454" y="855703"/>
            <a:ext cx="11739920" cy="550064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Primary key (PK) </a:t>
            </a:r>
            <a:r>
              <a:rPr lang="pt-BR" dirty="0"/>
              <a:t>x </a:t>
            </a:r>
            <a:r>
              <a:rPr lang="pt-BR" dirty="0" smtClean="0"/>
              <a:t>Foreign key (FK)</a:t>
            </a:r>
            <a:endParaRPr lang="pt-BR" dirty="0"/>
          </a:p>
          <a:p>
            <a:pPr marL="971550" lvl="1" indent="-285750"/>
            <a:r>
              <a:rPr lang="pt-BR" dirty="0" smtClean="0"/>
              <a:t>PK </a:t>
            </a:r>
            <a:r>
              <a:rPr lang="pt-BR" dirty="0"/>
              <a:t>- </a:t>
            </a:r>
            <a:r>
              <a:rPr lang="pt-BR" dirty="0" smtClean="0"/>
              <a:t>É </a:t>
            </a:r>
            <a:r>
              <a:rPr lang="pt-BR" dirty="0"/>
              <a:t>o identificador único de um registro na tabela.</a:t>
            </a:r>
            <a:endParaRPr lang="pt-BR" dirty="0" smtClean="0"/>
          </a:p>
          <a:p>
            <a:pPr marL="971550" lvl="1" indent="-285750"/>
            <a:r>
              <a:rPr lang="pt-BR" dirty="0" smtClean="0"/>
              <a:t>FK - É </a:t>
            </a:r>
            <a:r>
              <a:rPr lang="pt-BR" dirty="0"/>
              <a:t>uma coluna ou combinação de colunas usada para estabelecer e impor um link entre os dados em duas tabelas para controlar os dados que podem ser armazenados na tabela de chave estrangeira .</a:t>
            </a:r>
            <a:endParaRPr lang="pt-BR" b="0" dirty="0" smtClean="0"/>
          </a:p>
          <a:p>
            <a:pPr marL="285750" indent="-285750"/>
            <a:endParaRPr lang="pt-BR" b="0" dirty="0"/>
          </a:p>
          <a:p>
            <a:pPr marL="285750" indent="-285750"/>
            <a:endParaRPr lang="pt-BR" b="0" dirty="0" smtClean="0"/>
          </a:p>
          <a:p>
            <a:pPr marL="285750" indent="-285750"/>
            <a:endParaRPr lang="pt-BR" b="0" dirty="0"/>
          </a:p>
          <a:p>
            <a:pPr marL="285750" indent="-285750"/>
            <a:endParaRPr lang="pt-BR" b="0" dirty="0" smtClean="0"/>
          </a:p>
          <a:p>
            <a:pPr marL="285750" indent="-285750"/>
            <a:endParaRPr lang="pt-BR" b="0" dirty="0"/>
          </a:p>
        </p:txBody>
      </p:sp>
      <p:pic>
        <p:nvPicPr>
          <p:cNvPr id="7170" name="Picture 2" descr="O Que São E Qual A Diferença Entre Tabela Fato e Tabela Dimensão? - Caderno  de Pr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6" y="3301318"/>
            <a:ext cx="5366363" cy="253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ntendendo as Chaves dos Bancos de Dados - Diego Macê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5" y="3301318"/>
            <a:ext cx="364807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5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13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01BC7E0-8F07-B3E8-5D8F-004A7422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211467"/>
            <a:ext cx="10360991" cy="424732"/>
          </a:xfrm>
        </p:spPr>
        <p:txBody>
          <a:bodyPr/>
          <a:lstStyle/>
          <a:p>
            <a:r>
              <a:rPr lang="pt-BR" dirty="0" smtClean="0">
                <a:cs typeface="Calibri"/>
              </a:rPr>
              <a:t>Links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3483358-8E5C-6813-D6B6-925CBDEEDD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9622" y="828547"/>
            <a:ext cx="11739920" cy="550064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pt-BR" b="0" dirty="0" smtClean="0"/>
          </a:p>
          <a:p>
            <a:pPr marL="285750" indent="-285750">
              <a:buFont typeface="Arial"/>
              <a:buChar char="•"/>
            </a:pPr>
            <a:r>
              <a:rPr lang="pt-BR" b="0" dirty="0" smtClean="0"/>
              <a:t>Tipos de instruções sql - </a:t>
            </a:r>
            <a:r>
              <a:rPr lang="pt-BR" b="0" dirty="0" smtClean="0">
                <a:hlinkClick r:id="rId3"/>
              </a:rPr>
              <a:t>https</a:t>
            </a:r>
            <a:r>
              <a:rPr lang="pt-BR" b="0" dirty="0">
                <a:hlinkClick r:id="rId3"/>
              </a:rPr>
              <a:t>://</a:t>
            </a:r>
            <a:r>
              <a:rPr lang="pt-BR" b="0" dirty="0" smtClean="0">
                <a:hlinkClick r:id="rId3"/>
              </a:rPr>
              <a:t>learn.microsoft.com/pt-br/training/modules/explore-relational-data-offerings/4-query-with-sql</a:t>
            </a:r>
            <a:endParaRPr lang="pt-BR" b="0" dirty="0" smtClean="0"/>
          </a:p>
          <a:p>
            <a:pPr marL="285750" indent="-285750">
              <a:buFont typeface="Arial"/>
              <a:buChar char="•"/>
            </a:pPr>
            <a:r>
              <a:rPr lang="pt-BR" b="0" dirty="0"/>
              <a:t>Treinar SQL - </a:t>
            </a:r>
            <a:r>
              <a:rPr lang="pt-BR" b="0" dirty="0">
                <a:hlinkClick r:id="rId4"/>
              </a:rPr>
              <a:t>https://sqlbolt.com</a:t>
            </a:r>
            <a:r>
              <a:rPr lang="pt-BR" b="0" dirty="0" smtClean="0">
                <a:hlinkClick r:id="rId4"/>
              </a:rPr>
              <a:t>/</a:t>
            </a:r>
            <a:r>
              <a:rPr lang="pt-BR" b="0" dirty="0"/>
              <a:t> | </a:t>
            </a:r>
            <a:r>
              <a:rPr lang="pt-BR" b="0" dirty="0">
                <a:hlinkClick r:id="rId5"/>
              </a:rPr>
              <a:t>https://www.sql-easy.com</a:t>
            </a:r>
            <a:r>
              <a:rPr lang="pt-BR" b="0" dirty="0" smtClean="0">
                <a:hlinkClick r:id="rId5"/>
              </a:rPr>
              <a:t>/</a:t>
            </a:r>
            <a:endParaRPr lang="pt-BR" b="0" dirty="0" smtClean="0"/>
          </a:p>
          <a:p>
            <a:pPr marL="285750" indent="-285750">
              <a:buFont typeface="Arial"/>
              <a:buChar char="•"/>
            </a:pPr>
            <a:endParaRPr lang="pt-BR" b="0" dirty="0"/>
          </a:p>
          <a:p>
            <a:pPr marL="285750" indent="-285750">
              <a:buFont typeface="Arial"/>
              <a:buChar char="•"/>
            </a:pPr>
            <a:endParaRPr lang="pt-BR" b="0" dirty="0" smtClean="0"/>
          </a:p>
          <a:p>
            <a:pPr marL="285750" indent="-285750"/>
            <a:r>
              <a:rPr lang="pt-BR" b="0" dirty="0" smtClean="0"/>
              <a:t> </a:t>
            </a:r>
            <a:endParaRPr lang="pt-BR" b="0" dirty="0"/>
          </a:p>
          <a:p>
            <a:pPr marL="285750" indent="-285750"/>
            <a:endParaRPr lang="pt-BR" b="0" dirty="0" smtClean="0"/>
          </a:p>
          <a:p>
            <a:pPr marL="285750" indent="-285750"/>
            <a:endParaRPr lang="pt-BR" b="0" dirty="0"/>
          </a:p>
          <a:p>
            <a:pPr marL="285750" indent="-285750"/>
            <a:endParaRPr lang="pt-BR" b="0" dirty="0" smtClean="0"/>
          </a:p>
          <a:p>
            <a:pPr marL="285750" indent="-285750"/>
            <a:endParaRPr lang="pt-BR" b="0" dirty="0"/>
          </a:p>
          <a:p>
            <a:pPr marL="285750" indent="-285750"/>
            <a:endParaRPr lang="pt-BR" b="0" dirty="0" smtClean="0"/>
          </a:p>
          <a:p>
            <a:pPr marL="285750" indent="-285750"/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0642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EF6F-D3A6-485E-9879-5852C49C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84" y="180102"/>
            <a:ext cx="10360991" cy="424732"/>
          </a:xfrm>
        </p:spPr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7" name="Google Shape;139;p2"/>
          <p:cNvSpPr txBox="1">
            <a:spLocks noGrp="1"/>
          </p:cNvSpPr>
          <p:nvPr>
            <p:ph sz="quarter" idx="13"/>
          </p:nvPr>
        </p:nvSpPr>
        <p:spPr>
          <a:xfrm>
            <a:off x="276225" y="773131"/>
            <a:ext cx="11739920" cy="574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Versionamento de código com </a:t>
            </a:r>
            <a:r>
              <a:rPr lang="pt-BR" sz="2000" dirty="0" err="1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 e </a:t>
            </a:r>
            <a:r>
              <a:rPr lang="pt-BR" sz="2000" dirty="0" err="1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 Hub;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Trabalhando com ambiente virtual;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Noções básicas de banco de dados;</a:t>
            </a:r>
            <a:endParaRPr lang="pt-BR" sz="2000" b="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Trabalhando com a api do </a:t>
            </a:r>
            <a:r>
              <a:rPr lang="pt-BR" sz="2000" dirty="0" err="1">
                <a:latin typeface="Calibri"/>
                <a:ea typeface="Calibri"/>
                <a:cs typeface="Calibri"/>
                <a:sym typeface="Calibri"/>
              </a:rPr>
              <a:t>Podio</a:t>
            </a: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. X</a:t>
            </a:r>
            <a:endParaRPr lang="pt-BR" sz="2000" dirty="0">
              <a:latin typeface="Calibri"/>
              <a:ea typeface="Calibri"/>
              <a:cs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b="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 dirty="0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BA3060A8-CFB1-4450-AF5C-1D00A548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1E11797-76FB-451A-AF5E-CE81A5B3B9BB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4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EF6F-D3A6-485E-9879-5852C49C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129297"/>
            <a:ext cx="10360991" cy="58907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Versionamento de código com </a:t>
            </a:r>
            <a:r>
              <a:rPr lang="pt-BR" dirty="0" err="1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 e </a:t>
            </a:r>
            <a:r>
              <a:rPr lang="pt-BR" dirty="0" err="1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Hub;</a:t>
            </a:r>
          </a:p>
        </p:txBody>
      </p:sp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3</a:t>
            </a:fld>
            <a:endParaRPr lang="pt-BR"/>
          </a:p>
        </p:txBody>
      </p:sp>
      <p:pic>
        <p:nvPicPr>
          <p:cNvPr id="1026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0A845A9F-6DC3-6F4B-A65F-54E6F047D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8" y="2436588"/>
            <a:ext cx="3560685" cy="19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F1A944D-7A76-C3EB-EAFB-DD22638A6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83" y="1799345"/>
            <a:ext cx="5889847" cy="382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15E84665-8D07-1C2D-CB32-93944E436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595" y="2686916"/>
            <a:ext cx="1673926" cy="15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3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EF6F-D3A6-485E-9879-5852C49C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129297"/>
            <a:ext cx="10360991" cy="58907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Versionamento de código com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Hub;</a:t>
            </a:r>
          </a:p>
        </p:txBody>
      </p:sp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A7F5D386-F4EE-537B-A5F8-542CED3798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5" y="951260"/>
            <a:ext cx="5685287" cy="216036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Colaboração entre desenvolvedores;</a:t>
            </a:r>
            <a:endParaRPr lang="pt-BR" dirty="0"/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Registros detalhados do progresso;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dirty="0"/>
              <a:t>Atualização do código base;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dirty="0"/>
              <a:t>Correção de bugs;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dirty="0"/>
              <a:t>Adição de novas funcionalidades.</a:t>
            </a:r>
          </a:p>
        </p:txBody>
      </p:sp>
      <p:pic>
        <p:nvPicPr>
          <p:cNvPr id="7" name="Imagem 2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870B0778-429B-F1DA-737D-D3A713F27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8" y="3078678"/>
            <a:ext cx="4306784" cy="3095500"/>
          </a:xfrm>
          <a:prstGeom prst="rect">
            <a:avLst/>
          </a:prstGeom>
        </p:spPr>
      </p:pic>
      <p:pic>
        <p:nvPicPr>
          <p:cNvPr id="32" name="Imagem 32">
            <a:extLst>
              <a:ext uri="{FF2B5EF4-FFF2-40B4-BE49-F238E27FC236}">
                <a16:creationId xmlns:a16="http://schemas.microsoft.com/office/drawing/2014/main" id="{065C1CE4-7E28-F01C-19D1-41E3B597B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906" y="3364795"/>
            <a:ext cx="5355771" cy="26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1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EF6F-D3A6-485E-9879-5852C49C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129297"/>
            <a:ext cx="10360991" cy="58907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Versionamento de código com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Hub;</a:t>
            </a:r>
          </a:p>
        </p:txBody>
      </p:sp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5</a:t>
            </a:fld>
            <a:endParaRPr lang="pt-BR"/>
          </a:p>
        </p:txBody>
      </p:sp>
      <p:pic>
        <p:nvPicPr>
          <p:cNvPr id="5" name="Picture 14" descr="Centralized vs Distributed Version Control System">
            <a:extLst>
              <a:ext uri="{FF2B5EF4-FFF2-40B4-BE49-F238E27FC236}">
                <a16:creationId xmlns:a16="http://schemas.microsoft.com/office/drawing/2014/main" id="{7AA9386B-F9FF-DDF1-85B3-8D3AA293F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35" y="1314883"/>
            <a:ext cx="7593367" cy="427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63FC22-6EA2-9208-6E8F-3D88EBBB35C5}"/>
              </a:ext>
            </a:extLst>
          </p:cNvPr>
          <p:cNvSpPr txBox="1"/>
          <p:nvPr/>
        </p:nvSpPr>
        <p:spPr>
          <a:xfrm>
            <a:off x="441664" y="1657450"/>
            <a:ext cx="61033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Modified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Stanging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Commited</a:t>
            </a:r>
            <a:endParaRPr lang="pt-BR" sz="2000" dirty="0"/>
          </a:p>
        </p:txBody>
      </p:sp>
      <p:pic>
        <p:nvPicPr>
          <p:cNvPr id="1026" name="Picture 2" descr="About - Git">
            <a:extLst>
              <a:ext uri="{FF2B5EF4-FFF2-40B4-BE49-F238E27FC236}">
                <a16:creationId xmlns:a16="http://schemas.microsoft.com/office/drawing/2014/main" id="{21A4C40D-2B63-6B12-36D8-7380FBB9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" y="3286779"/>
            <a:ext cx="3447588" cy="19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6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EF6F-D3A6-485E-9879-5852C49C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129297"/>
            <a:ext cx="10360991" cy="58907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Branch e Merge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6</a:t>
            </a:fld>
            <a:endParaRPr lang="pt-BR"/>
          </a:p>
        </p:txBody>
      </p:sp>
      <p:pic>
        <p:nvPicPr>
          <p:cNvPr id="3074" name="Picture 2" descr="Tutorial] Aprendendo sobre versionamento de código com Git - DEV Community">
            <a:extLst>
              <a:ext uri="{FF2B5EF4-FFF2-40B4-BE49-F238E27FC236}">
                <a16:creationId xmlns:a16="http://schemas.microsoft.com/office/drawing/2014/main" id="{A4C85177-E4E2-741B-5682-5CF90A3B9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428750"/>
            <a:ext cx="952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4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7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01BC7E0-8F07-B3E8-5D8F-004A7422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211467"/>
            <a:ext cx="10360991" cy="424732"/>
          </a:xfrm>
        </p:spPr>
        <p:txBody>
          <a:bodyPr/>
          <a:lstStyle/>
          <a:p>
            <a:r>
              <a:rPr lang="pt-BR" dirty="0">
                <a:cs typeface="Calibri"/>
              </a:rPr>
              <a:t>Ambiente virtual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3483358-8E5C-6813-D6B6-925CBDEEDD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Separar </a:t>
            </a:r>
            <a:r>
              <a:rPr lang="pt-BR" dirty="0" smtClean="0">
                <a:cs typeface="Calibri"/>
              </a:rPr>
              <a:t>as depêndencias dos projetos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7378F4-5D4A-E98D-5139-7D98EEFD930D}"/>
              </a:ext>
            </a:extLst>
          </p:cNvPr>
          <p:cNvSpPr txBox="1"/>
          <p:nvPr/>
        </p:nvSpPr>
        <p:spPr>
          <a:xfrm>
            <a:off x="7742712" y="5981205"/>
            <a:ext cx="4811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Set-</a:t>
            </a:r>
            <a:r>
              <a:rPr lang="en-US" dirty="0" err="1">
                <a:latin typeface="Roboto"/>
                <a:ea typeface="Roboto"/>
                <a:cs typeface="Roboto"/>
              </a:rPr>
              <a:t>ExecutionPolicy</a:t>
            </a:r>
            <a:r>
              <a:rPr lang="en-US" dirty="0">
                <a:latin typeface="Roboto"/>
                <a:ea typeface="Roboto"/>
                <a:cs typeface="Roboto"/>
              </a:rPr>
              <a:t> Unrestricted -Force</a:t>
            </a:r>
            <a:endParaRPr lang="en-US" dirty="0"/>
          </a:p>
        </p:txBody>
      </p:sp>
      <p:pic>
        <p:nvPicPr>
          <p:cNvPr id="5126" name="Picture 6" descr="Python: why should we create a virtual environment ? - Son 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" y="174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3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8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01BC7E0-8F07-B3E8-5D8F-004A7422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211467"/>
            <a:ext cx="10360991" cy="424732"/>
          </a:xfrm>
        </p:spPr>
        <p:txBody>
          <a:bodyPr/>
          <a:lstStyle/>
          <a:p>
            <a:r>
              <a:rPr lang="pt-BR" dirty="0" smtClean="0">
                <a:cs typeface="Calibri"/>
              </a:rPr>
              <a:t>Banco de dados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3483358-8E5C-6813-D6B6-925CBDEEDD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9622" y="828547"/>
            <a:ext cx="11739920" cy="550064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t-BR" b="0" dirty="0"/>
              <a:t>Um banco de dados é uma coleção organizada de informações - ou dados - estruturadas, normalmente armazenadas eletronicamente em um sistema de computador. Um banco de dados é geralmente controlado por um sistema de gerenciamento de banco de dados (DBMS</a:t>
            </a:r>
            <a:r>
              <a:rPr lang="pt-BR" b="0" dirty="0" smtClean="0"/>
              <a:t>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dirty="0" smtClean="0">
                <a:cs typeface="Calibri"/>
              </a:rPr>
              <a:t>Banco de dados relacional e não relacional | SQL e NO-SQL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dirty="0" smtClean="0">
                <a:cs typeface="Calibri"/>
              </a:rPr>
              <a:t>SQL </a:t>
            </a:r>
            <a:r>
              <a:rPr lang="pt-BR" dirty="0">
                <a:cs typeface="Calibri"/>
              </a:rPr>
              <a:t>– Linguagem de consulta / </a:t>
            </a:r>
            <a:r>
              <a:rPr lang="pt-BR" dirty="0" smtClean="0">
                <a:cs typeface="Calibri"/>
              </a:rPr>
              <a:t>persistência</a:t>
            </a:r>
          </a:p>
          <a:p>
            <a:pPr lvl="1"/>
            <a:r>
              <a:rPr lang="pt-BR" sz="1200" b="0" i="1" dirty="0"/>
              <a:t>T-SQL (Transact-SQL)</a:t>
            </a:r>
            <a:r>
              <a:rPr lang="pt-BR" sz="1200" b="0" dirty="0"/>
              <a:t>. Essa versão do SQL é usada pelo Microsoft SQL Server e pelos serviços de SQL do Azure.</a:t>
            </a:r>
          </a:p>
          <a:p>
            <a:pPr lvl="1"/>
            <a:r>
              <a:rPr lang="pt-BR" sz="1200" b="0" i="1" dirty="0"/>
              <a:t>pgSQL</a:t>
            </a:r>
            <a:r>
              <a:rPr lang="pt-BR" sz="1200" b="0" dirty="0"/>
              <a:t>. Esse é o dialeto que tem extensões implementadas no PostgreSQL.</a:t>
            </a:r>
          </a:p>
          <a:p>
            <a:pPr lvl="1"/>
            <a:r>
              <a:rPr lang="pt-BR" sz="1200" b="0" i="1" dirty="0"/>
              <a:t>PL/SQL</a:t>
            </a:r>
            <a:r>
              <a:rPr lang="pt-BR" sz="1200" b="0" dirty="0"/>
              <a:t>. Esse é o dialeto usado pela Oracle. PL/SQL significa Procedural Language/SQL</a:t>
            </a:r>
            <a:r>
              <a:rPr lang="pt-BR" sz="1200" b="0" dirty="0" smtClean="0"/>
              <a:t>.</a:t>
            </a:r>
          </a:p>
          <a:p>
            <a:pPr lvl="1"/>
            <a:endParaRPr lang="pt-BR" b="0" dirty="0" smtClean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Tipos </a:t>
            </a:r>
            <a:r>
              <a:rPr lang="pt-BR" dirty="0">
                <a:cs typeface="Calibri"/>
              </a:rPr>
              <a:t>de instrução </a:t>
            </a:r>
            <a:r>
              <a:rPr lang="pt-BR" dirty="0" smtClean="0">
                <a:cs typeface="Calibri"/>
              </a:rPr>
              <a:t>SQL</a:t>
            </a:r>
          </a:p>
          <a:p>
            <a:pPr marL="971550" lvl="1" indent="-285750">
              <a:lnSpc>
                <a:spcPct val="100000"/>
              </a:lnSpc>
            </a:pPr>
            <a:r>
              <a:rPr lang="pt-BR" b="0" dirty="0"/>
              <a:t>DDL (linguagem de definição de dados)</a:t>
            </a:r>
          </a:p>
          <a:p>
            <a:pPr marL="971550" lvl="1" indent="-285750">
              <a:lnSpc>
                <a:spcPct val="100000"/>
              </a:lnSpc>
            </a:pPr>
            <a:r>
              <a:rPr lang="pt-BR" b="0" dirty="0"/>
              <a:t>DCL (linguagem de controle de dados)</a:t>
            </a:r>
          </a:p>
          <a:p>
            <a:pPr marL="971550" lvl="1" indent="-285750">
              <a:lnSpc>
                <a:spcPct val="100000"/>
              </a:lnSpc>
            </a:pPr>
            <a:r>
              <a:rPr lang="pt-BR" b="0" dirty="0"/>
              <a:t>DML (linguagem de manipulação de dados</a:t>
            </a:r>
            <a:r>
              <a:rPr lang="pt-BR" b="0" dirty="0" smtClean="0"/>
              <a:t>)</a:t>
            </a:r>
          </a:p>
          <a:p>
            <a:pPr marL="285750" indent="-285750"/>
            <a:endParaRPr lang="pt-BR" b="0" dirty="0" smtClean="0"/>
          </a:p>
          <a:p>
            <a:pPr marL="285750" indent="-285750"/>
            <a:endParaRPr lang="pt-BR" b="0" dirty="0"/>
          </a:p>
          <a:p>
            <a:pPr marL="285750" indent="-285750"/>
            <a:endParaRPr lang="pt-BR" b="0" dirty="0" smtClean="0"/>
          </a:p>
          <a:p>
            <a:pPr marL="285750" indent="-285750"/>
            <a:endParaRPr lang="pt-BR" b="0" dirty="0"/>
          </a:p>
          <a:p>
            <a:pPr marL="285750" indent="-285750"/>
            <a:endParaRPr lang="pt-BR" b="0" dirty="0" smtClean="0"/>
          </a:p>
          <a:p>
            <a:pPr marL="285750" indent="-285750"/>
            <a:endParaRPr lang="pt-BR" b="0" dirty="0"/>
          </a:p>
          <a:p>
            <a:pPr marL="285750" indent="-285750"/>
            <a:endParaRPr lang="pt-BR" b="0" dirty="0" smtClean="0"/>
          </a:p>
          <a:p>
            <a:pPr marL="285750" indent="-285750"/>
            <a:endParaRPr lang="pt-BR" b="0" dirty="0"/>
          </a:p>
        </p:txBody>
      </p:sp>
      <p:pic>
        <p:nvPicPr>
          <p:cNvPr id="1034" name="Picture 10" descr="Guia Completo de SQL: Aprenda SQL do Básico ao Avanç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78" y="2721425"/>
            <a:ext cx="5217450" cy="360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">
            <a:extLst>
              <a:ext uri="{FF2B5EF4-FFF2-40B4-BE49-F238E27FC236}">
                <a16:creationId xmlns:a16="http://schemas.microsoft.com/office/drawing/2014/main" id="{99F970CA-0ADE-44B1-A4C9-FF8E9B745FDD}"/>
              </a:ext>
            </a:extLst>
          </p:cNvPr>
          <p:cNvGrpSpPr/>
          <p:nvPr/>
        </p:nvGrpSpPr>
        <p:grpSpPr>
          <a:xfrm>
            <a:off x="-21173" y="6603065"/>
            <a:ext cx="12213173" cy="254935"/>
            <a:chOff x="0" y="0"/>
            <a:chExt cx="24426344" cy="509867"/>
          </a:xfrm>
        </p:grpSpPr>
        <p:sp>
          <p:nvSpPr>
            <p:cNvPr id="27" name="Retângulo">
              <a:extLst>
                <a:ext uri="{FF2B5EF4-FFF2-40B4-BE49-F238E27FC236}">
                  <a16:creationId xmlns:a16="http://schemas.microsoft.com/office/drawing/2014/main" id="{E49B0BCB-A943-41F0-8A34-4680D9BB1D70}"/>
                </a:ext>
              </a:extLst>
            </p:cNvPr>
            <p:cNvSpPr/>
            <p:nvPr/>
          </p:nvSpPr>
          <p:spPr>
            <a:xfrm>
              <a:off x="0" y="0"/>
              <a:ext cx="24426345" cy="509868"/>
            </a:xfrm>
            <a:prstGeom prst="rect">
              <a:avLst/>
            </a:prstGeom>
            <a:solidFill>
              <a:srgbClr val="A8D24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8" name="Retângulo">
              <a:extLst>
                <a:ext uri="{FF2B5EF4-FFF2-40B4-BE49-F238E27FC236}">
                  <a16:creationId xmlns:a16="http://schemas.microsoft.com/office/drawing/2014/main" id="{E81B86CD-921E-4837-A2F3-38EB954432B2}"/>
                </a:ext>
              </a:extLst>
            </p:cNvPr>
            <p:cNvSpPr/>
            <p:nvPr/>
          </p:nvSpPr>
          <p:spPr>
            <a:xfrm>
              <a:off x="12136511" y="0"/>
              <a:ext cx="12289834" cy="509868"/>
            </a:xfrm>
            <a:prstGeom prst="rect">
              <a:avLst/>
            </a:prstGeom>
            <a:solidFill>
              <a:srgbClr val="253B4A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29" name="Retângulo">
              <a:extLst>
                <a:ext uri="{FF2B5EF4-FFF2-40B4-BE49-F238E27FC236}">
                  <a16:creationId xmlns:a16="http://schemas.microsoft.com/office/drawing/2014/main" id="{A8B45C6D-2B35-4CD2-8FDB-96AEEF436852}"/>
                </a:ext>
              </a:extLst>
            </p:cNvPr>
            <p:cNvSpPr/>
            <p:nvPr/>
          </p:nvSpPr>
          <p:spPr>
            <a:xfrm>
              <a:off x="12125265" y="0"/>
              <a:ext cx="5948778" cy="509868"/>
            </a:xfrm>
            <a:prstGeom prst="rect">
              <a:avLst/>
            </a:prstGeom>
            <a:solidFill>
              <a:srgbClr val="00447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  <p:sp>
          <p:nvSpPr>
            <p:cNvPr id="30" name="Retângulo">
              <a:extLst>
                <a:ext uri="{FF2B5EF4-FFF2-40B4-BE49-F238E27FC236}">
                  <a16:creationId xmlns:a16="http://schemas.microsoft.com/office/drawing/2014/main" id="{8A5273F4-D5AF-43B0-876D-252560DA21A7}"/>
                </a:ext>
              </a:extLst>
            </p:cNvPr>
            <p:cNvSpPr/>
            <p:nvPr/>
          </p:nvSpPr>
          <p:spPr>
            <a:xfrm>
              <a:off x="6212901" y="0"/>
              <a:ext cx="5948777" cy="509868"/>
            </a:xfrm>
            <a:prstGeom prst="rect">
              <a:avLst/>
            </a:prstGeom>
            <a:solidFill>
              <a:srgbClr val="2291B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3200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00FB0678-55DC-4B31-9219-3EE89F6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9" y="19119"/>
            <a:ext cx="48892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61E01-FCB7-47FD-8EAE-DC05BA143011}"/>
              </a:ext>
            </a:extLst>
          </p:cNvPr>
          <p:cNvCxnSpPr/>
          <p:nvPr/>
        </p:nvCxnSpPr>
        <p:spPr>
          <a:xfrm>
            <a:off x="10683875" y="81180"/>
            <a:ext cx="0" cy="56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EEEAD-E1DB-411D-8711-7900A3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5FAD-291D-A24E-9F8F-46362AD88166}" type="slidenum">
              <a:rPr lang="pt-BR" smtClean="0"/>
              <a:t>9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01BC7E0-8F07-B3E8-5D8F-004A7422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211467"/>
            <a:ext cx="10360991" cy="424732"/>
          </a:xfrm>
        </p:spPr>
        <p:txBody>
          <a:bodyPr/>
          <a:lstStyle/>
          <a:p>
            <a:r>
              <a:rPr lang="pt-BR" dirty="0" smtClean="0">
                <a:cs typeface="Calibri"/>
              </a:rPr>
              <a:t>Banco de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663" y="935736"/>
            <a:ext cx="4115502" cy="53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GN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FABB3"/>
      </a:accent1>
      <a:accent2>
        <a:srgbClr val="004C65"/>
      </a:accent2>
      <a:accent3>
        <a:srgbClr val="ABBE4E"/>
      </a:accent3>
      <a:accent4>
        <a:srgbClr val="004C65"/>
      </a:accent4>
      <a:accent5>
        <a:srgbClr val="5FABB3"/>
      </a:accent5>
      <a:accent6>
        <a:srgbClr val="ABBE4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b00aab3-2ff7-4977-a7f6-87704862d188" xsi:nil="true"/>
    <TaxCatchAll xmlns="11650913-886e-4af1-8fb4-e96f880a527d" xsi:nil="true"/>
    <lcf76f155ced4ddcb4097134ff3c332f xmlns="5b00aab3-2ff7-4977-a7f6-87704862d18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FA4702A0E410844AF6521FBE1821BA2" ma:contentTypeVersion="14" ma:contentTypeDescription="Criar um novo documento." ma:contentTypeScope="" ma:versionID="9b862543b30ef0bc03ffcfafe1e08579">
  <xsd:schema xmlns:xsd="http://www.w3.org/2001/XMLSchema" xmlns:xs="http://www.w3.org/2001/XMLSchema" xmlns:p="http://schemas.microsoft.com/office/2006/metadata/properties" xmlns:ns2="5b00aab3-2ff7-4977-a7f6-87704862d188" xmlns:ns3="11650913-886e-4af1-8fb4-e96f880a527d" targetNamespace="http://schemas.microsoft.com/office/2006/metadata/properties" ma:root="true" ma:fieldsID="1000286464a6cd1c4bd51eb5001a047c" ns2:_="" ns3:_="">
    <xsd:import namespace="5b00aab3-2ff7-4977-a7f6-87704862d188"/>
    <xsd:import namespace="11650913-886e-4af1-8fb4-e96f880a52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Flow_SignoffStatus" minOccurs="0"/>
                <xsd:element ref="ns2:MediaLengthInSecond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0aab3-2ff7-4977-a7f6-87704862d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Flow_SignoffStatus" ma:index="10" nillable="true" ma:displayName="Estado da aprovação" ma:internalName="Estado_x0020_da_x0020_aprova_x00e7__x00e3_o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f98cd274-88c9-4048-a4aa-c02285319f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650913-886e-4af1-8fb4-e96f880a527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bdceb6f-c556-4f78-9ca5-8766f0eea969}" ma:internalName="TaxCatchAll" ma:showField="CatchAllData" ma:web="11650913-886e-4af1-8fb4-e96f880a52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2D64F5-F1CE-4309-8B15-4187B4077424}">
  <ds:schemaRefs>
    <ds:schemaRef ds:uri="11650913-886e-4af1-8fb4-e96f880a527d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b00aab3-2ff7-4977-a7f6-87704862d18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529FBF6-E5F8-4CEA-A68F-21A74F617C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0aab3-2ff7-4977-a7f6-87704862d188"/>
    <ds:schemaRef ds:uri="11650913-886e-4af1-8fb4-e96f880a52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974190-CD94-4D74-967C-B6421EDE4B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43812</TotalTime>
  <Words>469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Helvetica Neue Medium</vt:lpstr>
      <vt:lpstr>Roboto</vt:lpstr>
      <vt:lpstr>Tema do Office</vt:lpstr>
      <vt:lpstr>Apresentação do PowerPoint</vt:lpstr>
      <vt:lpstr>Índice</vt:lpstr>
      <vt:lpstr>Versionamento de código com Git e Git Hub;</vt:lpstr>
      <vt:lpstr>Versionamento de código com Git Hub;</vt:lpstr>
      <vt:lpstr>Versionamento de código com Git Hub;</vt:lpstr>
      <vt:lpstr>Branch e Merge;</vt:lpstr>
      <vt:lpstr>Ambiente virtual</vt:lpstr>
      <vt:lpstr>Banco de dados</vt:lpstr>
      <vt:lpstr>Banco de dados</vt:lpstr>
      <vt:lpstr>Banco de dados</vt:lpstr>
      <vt:lpstr>Banco de dados</vt:lpstr>
      <vt:lpstr>Banco de dados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Santos</dc:creator>
  <cp:lastModifiedBy>Elison</cp:lastModifiedBy>
  <cp:revision>287</cp:revision>
  <dcterms:created xsi:type="dcterms:W3CDTF">2021-02-28T15:38:31Z</dcterms:created>
  <dcterms:modified xsi:type="dcterms:W3CDTF">2023-03-23T03:42:38Z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0x0101002FA4702A0E410844AF6521FBE1821BA2</vt:lpwstr>
  </property>
  <property fmtid="{D5CDD505-2E9C-101B-9397-08002B2CF9AE}" pid="3" name="MediaServiceImageTags">
    <vt:lpwstr/>
  </property>
</Properties>
</file>