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Lst>
  <p:notesMasterIdLst>
    <p:notesMasterId r:id="rId19"/>
  </p:notesMasterIdLst>
  <p:handoutMasterIdLst>
    <p:handoutMasterId r:id="rId20"/>
  </p:handoutMasterIdLst>
  <p:sldIdLst>
    <p:sldId id="287" r:id="rId4"/>
    <p:sldId id="311" r:id="rId5"/>
    <p:sldId id="319" r:id="rId6"/>
    <p:sldId id="320" r:id="rId7"/>
    <p:sldId id="321" r:id="rId8"/>
    <p:sldId id="323" r:id="rId9"/>
    <p:sldId id="324" r:id="rId10"/>
    <p:sldId id="314" r:id="rId11"/>
    <p:sldId id="330" r:id="rId12"/>
    <p:sldId id="325" r:id="rId13"/>
    <p:sldId id="326" r:id="rId14"/>
    <p:sldId id="328" r:id="rId15"/>
    <p:sldId id="329" r:id="rId16"/>
    <p:sldId id="331" r:id="rId17"/>
    <p:sldId id="33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9467" autoAdjust="0"/>
  </p:normalViewPr>
  <p:slideViewPr>
    <p:cSldViewPr snapToGrid="0">
      <p:cViewPr varScale="1">
        <p:scale>
          <a:sx n="80" d="100"/>
          <a:sy n="80" d="100"/>
        </p:scale>
        <p:origin x="58" y="120"/>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https://polymtlca0-my.sharepoint.com/personal/elissa_el-hajj_polymtl_ca/Documents/Desktop/first_project/plot%20for%20E.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polymtlca0-my.sharepoint.com/personal/elissa_el-hajj_polymtl_ca/Documents/Desktop/first_project/plot%20for%20F.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0752970925548075"/>
          <c:y val="5.3975298090850818E-2"/>
          <c:w val="0.77194025759572771"/>
          <c:h val="0.60807365367949651"/>
        </c:manualLayout>
      </c:layout>
      <c:scatterChart>
        <c:scatterStyle val="smoothMarker"/>
        <c:varyColors val="0"/>
        <c:ser>
          <c:idx val="0"/>
          <c:order val="0"/>
          <c:tx>
            <c:v>L2</c:v>
          </c:tx>
          <c:spPr>
            <a:ln w="19050" cap="rnd">
              <a:solidFill>
                <a:srgbClr val="FF0000"/>
              </a:solidFill>
              <a:round/>
            </a:ln>
            <a:effectLst/>
          </c:spPr>
          <c:marker>
            <c:symbol val="circle"/>
            <c:size val="5"/>
            <c:spPr>
              <a:solidFill>
                <a:schemeClr val="accent6"/>
              </a:solidFill>
              <a:ln w="9525">
                <a:solidFill>
                  <a:schemeClr val="accent6"/>
                </a:solidFill>
              </a:ln>
              <a:effectLst/>
            </c:spPr>
          </c:marker>
          <c:trendline>
            <c:spPr>
              <a:ln w="19050" cap="rnd">
                <a:solidFill>
                  <a:schemeClr val="accent6"/>
                </a:solidFill>
                <a:prstDash val="sysDot"/>
              </a:ln>
              <a:effectLst/>
            </c:spPr>
            <c:trendlineType val="linear"/>
            <c:dispRSqr val="0"/>
            <c:dispEq val="1"/>
            <c:trendlineLbl>
              <c:layout>
                <c:manualLayout>
                  <c:x val="0.26796375000983202"/>
                  <c:y val="1.5883227897197326E-3"/>
                </c:manualLayout>
              </c:layout>
              <c:tx>
                <c:rich>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US" sz="1000" b="1" baseline="0">
                        <a:solidFill>
                          <a:srgbClr val="FF0000"/>
                        </a:solidFill>
                      </a:rPr>
                      <a:t>y = 7.2617x - 4E-05</a:t>
                    </a:r>
                    <a:endParaRPr lang="en-US" sz="1000" b="1">
                      <a:solidFill>
                        <a:srgbClr val="FF0000"/>
                      </a:solidFill>
                    </a:endParaRPr>
                  </a:p>
                </c:rich>
              </c:tx>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rendlineLbl>
          </c:trendline>
          <c:xVal>
            <c:numRef>
              <c:f>Sheet1!$B$2:$B$6</c:f>
              <c:numCache>
                <c:formatCode>General</c:formatCode>
                <c:ptCount val="5"/>
                <c:pt idx="0">
                  <c:v>1.2500000000000001E-2</c:v>
                </c:pt>
                <c:pt idx="1">
                  <c:v>5.0000000000000001E-3</c:v>
                </c:pt>
                <c:pt idx="2">
                  <c:v>1.25E-3</c:v>
                </c:pt>
                <c:pt idx="3">
                  <c:v>1.25E-4</c:v>
                </c:pt>
                <c:pt idx="4">
                  <c:v>1.2500000000000001E-5</c:v>
                </c:pt>
              </c:numCache>
            </c:numRef>
          </c:xVal>
          <c:yVal>
            <c:numRef>
              <c:f>Sheet1!$C$2:$C$6</c:f>
              <c:numCache>
                <c:formatCode>0.000000</c:formatCode>
                <c:ptCount val="5"/>
                <c:pt idx="0">
                  <c:v>9.0773000000000006E-2</c:v>
                </c:pt>
                <c:pt idx="1">
                  <c:v>3.6173999999999998E-2</c:v>
                </c:pt>
                <c:pt idx="2">
                  <c:v>9.0270000000000003E-3</c:v>
                </c:pt>
                <c:pt idx="3">
                  <c:v>9.0200000000000002E-4</c:v>
                </c:pt>
                <c:pt idx="4" formatCode="0.00E+00">
                  <c:v>9.0199999999999997E-5</c:v>
                </c:pt>
              </c:numCache>
            </c:numRef>
          </c:yVal>
          <c:smooth val="1"/>
          <c:extLst>
            <c:ext xmlns:c16="http://schemas.microsoft.com/office/drawing/2014/chart" uri="{C3380CC4-5D6E-409C-BE32-E72D297353CC}">
              <c16:uniqueId val="{00000001-DC50-43B8-A855-FFC801733FAF}"/>
            </c:ext>
          </c:extLst>
        </c:ser>
        <c:ser>
          <c:idx val="1"/>
          <c:order val="1"/>
          <c:tx>
            <c:v>L1</c:v>
          </c:tx>
          <c:spPr>
            <a:ln w="19050" cap="rnd">
              <a:solidFill>
                <a:srgbClr val="FFC000"/>
              </a:solidFill>
              <a:round/>
            </a:ln>
            <a:effectLst/>
          </c:spPr>
          <c:marker>
            <c:symbol val="circle"/>
            <c:size val="5"/>
            <c:spPr>
              <a:solidFill>
                <a:schemeClr val="accent5"/>
              </a:solidFill>
              <a:ln w="9525">
                <a:solidFill>
                  <a:schemeClr val="accent5"/>
                </a:solidFill>
              </a:ln>
              <a:effectLst/>
            </c:spPr>
          </c:marker>
          <c:trendline>
            <c:spPr>
              <a:ln w="19050" cap="rnd">
                <a:solidFill>
                  <a:srgbClr val="FFC000"/>
                </a:solidFill>
                <a:prstDash val="sysDot"/>
              </a:ln>
              <a:effectLst/>
            </c:spPr>
            <c:trendlineType val="linear"/>
            <c:dispRSqr val="0"/>
            <c:dispEq val="1"/>
            <c:trendlineLbl>
              <c:layout>
                <c:manualLayout>
                  <c:x val="-0.15492055597706481"/>
                  <c:y val="0.45902395272049157"/>
                </c:manualLayout>
              </c:layout>
              <c:tx>
                <c:rich>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US" sz="1050" b="1" baseline="0">
                        <a:solidFill>
                          <a:srgbClr val="FFC000"/>
                        </a:solidFill>
                      </a:rPr>
                      <a:t>y = 6.25x + 5E-08</a:t>
                    </a:r>
                    <a:endParaRPr lang="en-US" sz="1050" b="1">
                      <a:solidFill>
                        <a:srgbClr val="FFC000"/>
                      </a:solidFill>
                    </a:endParaRPr>
                  </a:p>
                </c:rich>
              </c:tx>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rendlineLbl>
          </c:trendline>
          <c:xVal>
            <c:numRef>
              <c:f>Sheet1!$B$2:$B$6</c:f>
              <c:numCache>
                <c:formatCode>General</c:formatCode>
                <c:ptCount val="5"/>
                <c:pt idx="0">
                  <c:v>1.2500000000000001E-2</c:v>
                </c:pt>
                <c:pt idx="1">
                  <c:v>5.0000000000000001E-3</c:v>
                </c:pt>
                <c:pt idx="2">
                  <c:v>1.25E-3</c:v>
                </c:pt>
                <c:pt idx="3">
                  <c:v>1.25E-4</c:v>
                </c:pt>
                <c:pt idx="4">
                  <c:v>1.2500000000000001E-5</c:v>
                </c:pt>
              </c:numCache>
            </c:numRef>
          </c:xVal>
          <c:yVal>
            <c:numRef>
              <c:f>Sheet1!$D$2:$D$6</c:f>
              <c:numCache>
                <c:formatCode>General</c:formatCode>
                <c:ptCount val="5"/>
                <c:pt idx="0" formatCode="0.000000">
                  <c:v>7.8125E-2</c:v>
                </c:pt>
                <c:pt idx="1">
                  <c:v>3.125E-2</c:v>
                </c:pt>
                <c:pt idx="2">
                  <c:v>7.8130000000000005E-3</c:v>
                </c:pt>
                <c:pt idx="3">
                  <c:v>7.8100000000000001E-4</c:v>
                </c:pt>
                <c:pt idx="4" formatCode="0.00E+00">
                  <c:v>7.8100000000000001E-5</c:v>
                </c:pt>
              </c:numCache>
            </c:numRef>
          </c:yVal>
          <c:smooth val="1"/>
          <c:extLst>
            <c:ext xmlns:c16="http://schemas.microsoft.com/office/drawing/2014/chart" uri="{C3380CC4-5D6E-409C-BE32-E72D297353CC}">
              <c16:uniqueId val="{00000003-DC50-43B8-A855-FFC801733FAF}"/>
            </c:ext>
          </c:extLst>
        </c:ser>
        <c:ser>
          <c:idx val="2"/>
          <c:order val="2"/>
          <c:tx>
            <c:v>L3</c:v>
          </c:tx>
          <c:spPr>
            <a:ln w="19050" cap="rnd">
              <a:solidFill>
                <a:schemeClr val="accent1"/>
              </a:solidFill>
              <a:round/>
            </a:ln>
            <a:effectLst/>
          </c:spPr>
          <c:marker>
            <c:symbol val="circle"/>
            <c:size val="5"/>
            <c:spPr>
              <a:solidFill>
                <a:schemeClr val="accent4"/>
              </a:solidFill>
              <a:ln w="9525">
                <a:solidFill>
                  <a:schemeClr val="accent4"/>
                </a:solidFill>
              </a:ln>
              <a:effectLst/>
            </c:spPr>
          </c:marker>
          <c:trendline>
            <c:spPr>
              <a:ln w="47625" cap="rnd" cmpd="thickThin">
                <a:solidFill>
                  <a:srgbClr val="0070C0">
                    <a:alpha val="53000"/>
                  </a:srgbClr>
                </a:solidFill>
                <a:prstDash val="sysDot"/>
              </a:ln>
              <a:effectLst/>
            </c:spPr>
            <c:trendlineType val="linear"/>
            <c:dispRSqr val="0"/>
            <c:dispEq val="1"/>
            <c:trendlineLbl>
              <c:tx>
                <c:rich>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CA" sz="1050" b="1" baseline="0">
                        <a:solidFill>
                          <a:srgbClr val="0070C0"/>
                        </a:solidFill>
                      </a:rPr>
                      <a:t>y = 12.5x - 2E-07</a:t>
                    </a:r>
                    <a:endParaRPr lang="en-CA" sz="1050" b="1">
                      <a:solidFill>
                        <a:srgbClr val="0070C0"/>
                      </a:solidFill>
                    </a:endParaRPr>
                  </a:p>
                </c:rich>
              </c:tx>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rendlineLbl>
          </c:trendline>
          <c:xVal>
            <c:numRef>
              <c:f>Sheet1!$B$2:$B$6</c:f>
              <c:numCache>
                <c:formatCode>General</c:formatCode>
                <c:ptCount val="5"/>
                <c:pt idx="0">
                  <c:v>1.2500000000000001E-2</c:v>
                </c:pt>
                <c:pt idx="1">
                  <c:v>5.0000000000000001E-3</c:v>
                </c:pt>
                <c:pt idx="2">
                  <c:v>1.25E-3</c:v>
                </c:pt>
                <c:pt idx="3">
                  <c:v>1.25E-4</c:v>
                </c:pt>
                <c:pt idx="4">
                  <c:v>1.2500000000000001E-5</c:v>
                </c:pt>
              </c:numCache>
            </c:numRef>
          </c:xVal>
          <c:yVal>
            <c:numRef>
              <c:f>Sheet1!$E$2:$E$6</c:f>
              <c:numCache>
                <c:formatCode>General</c:formatCode>
                <c:ptCount val="5"/>
                <c:pt idx="0">
                  <c:v>0.15625</c:v>
                </c:pt>
                <c:pt idx="1">
                  <c:v>6.25E-2</c:v>
                </c:pt>
                <c:pt idx="2">
                  <c:v>1.5625E-2</c:v>
                </c:pt>
                <c:pt idx="3">
                  <c:v>1.562E-3</c:v>
                </c:pt>
                <c:pt idx="4">
                  <c:v>1.56E-4</c:v>
                </c:pt>
              </c:numCache>
            </c:numRef>
          </c:yVal>
          <c:smooth val="1"/>
          <c:extLst>
            <c:ext xmlns:c16="http://schemas.microsoft.com/office/drawing/2014/chart" uri="{C3380CC4-5D6E-409C-BE32-E72D297353CC}">
              <c16:uniqueId val="{00000005-DC50-43B8-A855-FFC801733FAF}"/>
            </c:ext>
          </c:extLst>
        </c:ser>
        <c:dLbls>
          <c:showLegendKey val="0"/>
          <c:showVal val="0"/>
          <c:showCatName val="0"/>
          <c:showSerName val="0"/>
          <c:showPercent val="0"/>
          <c:showBubbleSize val="0"/>
        </c:dLbls>
        <c:axId val="1338490032"/>
        <c:axId val="1338487952"/>
      </c:scatterChart>
      <c:valAx>
        <c:axId val="1338490032"/>
        <c:scaling>
          <c:logBase val="10"/>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200" b="1">
                    <a:latin typeface="Times New Roman" panose="02020603050405020304" pitchFamily="18" charset="0"/>
                    <a:cs typeface="Times New Roman" panose="02020603050405020304" pitchFamily="18" charset="0"/>
                  </a:rPr>
                  <a:t>h</a:t>
                </a:r>
                <a:r>
                  <a:rPr lang="en-US" sz="1200" b="1" baseline="0">
                    <a:latin typeface="Times New Roman" panose="02020603050405020304" pitchFamily="18" charset="0"/>
                    <a:cs typeface="Times New Roman" panose="02020603050405020304" pitchFamily="18" charset="0"/>
                  </a:rPr>
                  <a:t> spacing</a:t>
                </a:r>
                <a:endParaRPr lang="en-US" sz="1200" b="1">
                  <a:latin typeface="Times New Roman" panose="02020603050405020304" pitchFamily="18" charset="0"/>
                  <a:cs typeface="Times New Roman" panose="02020603050405020304" pitchFamily="18" charset="0"/>
                </a:endParaRPr>
              </a:p>
            </c:rich>
          </c:tx>
          <c:layout>
            <c:manualLayout>
              <c:xMode val="edge"/>
              <c:yMode val="edge"/>
              <c:x val="0.43751894743224401"/>
              <c:y val="0.824882730250873"/>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no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38487952"/>
        <c:crosses val="autoZero"/>
        <c:crossBetween val="midCat"/>
      </c:valAx>
      <c:valAx>
        <c:axId val="1338487952"/>
        <c:scaling>
          <c:logBase val="1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sz="1400" b="1">
                    <a:latin typeface="Times New Roman" panose="02020603050405020304" pitchFamily="18" charset="0"/>
                    <a:cs typeface="Times New Roman" panose="02020603050405020304" pitchFamily="18" charset="0"/>
                  </a:rPr>
                  <a:t>Error</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0000"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38490032"/>
        <c:crosses val="autoZero"/>
        <c:crossBetween val="midCat"/>
      </c:valAx>
      <c:spPr>
        <a:noFill/>
        <a:ln>
          <a:noFill/>
        </a:ln>
        <a:effectLst/>
      </c:spPr>
    </c:plotArea>
    <c:legend>
      <c:legendPos val="b"/>
      <c:layout>
        <c:manualLayout>
          <c:xMode val="edge"/>
          <c:yMode val="edge"/>
          <c:x val="0.25551298585313015"/>
          <c:y val="4.01399273942998E-2"/>
          <c:w val="0.59303107296953173"/>
          <c:h val="6.6146990431381072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38100" cap="flat" cmpd="sng" algn="ctr">
      <a:solidFill>
        <a:schemeClr val="tx1"/>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smoothMarker"/>
        <c:varyColors val="0"/>
        <c:ser>
          <c:idx val="0"/>
          <c:order val="0"/>
          <c:tx>
            <c:v>L2</c:v>
          </c:tx>
          <c:spPr>
            <a:ln w="19050" cap="rnd">
              <a:solidFill>
                <a:srgbClr val="FF0000"/>
              </a:solidFill>
              <a:round/>
            </a:ln>
            <a:effectLst/>
          </c:spPr>
          <c:marker>
            <c:symbol val="circle"/>
            <c:size val="5"/>
            <c:spPr>
              <a:solidFill>
                <a:schemeClr val="accent6"/>
              </a:solidFill>
              <a:ln w="9525">
                <a:solidFill>
                  <a:schemeClr val="accent6"/>
                </a:solidFill>
              </a:ln>
              <a:effectLst/>
            </c:spPr>
          </c:marker>
          <c:trendline>
            <c:spPr>
              <a:ln w="19050" cap="rnd">
                <a:solidFill>
                  <a:schemeClr val="accent6"/>
                </a:solidFill>
                <a:prstDash val="sysDot"/>
              </a:ln>
              <a:effectLst/>
            </c:spPr>
            <c:trendlineType val="linear"/>
            <c:dispRSqr val="0"/>
            <c:dispEq val="1"/>
            <c:trendlineLbl>
              <c:layout>
                <c:manualLayout>
                  <c:x val="0.26796375000983202"/>
                  <c:y val="1.5883227897197326E-3"/>
                </c:manualLayout>
              </c:layout>
              <c:tx>
                <c:rich>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US" sz="1000" b="1" baseline="0">
                        <a:solidFill>
                          <a:srgbClr val="FF0000"/>
                        </a:solidFill>
                      </a:rPr>
                      <a:t>y = 7.2617x - 4E-05</a:t>
                    </a:r>
                    <a:endParaRPr lang="en-US" sz="1000" b="1">
                      <a:solidFill>
                        <a:srgbClr val="FF0000"/>
                      </a:solidFill>
                    </a:endParaRPr>
                  </a:p>
                </c:rich>
              </c:tx>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rendlineLbl>
          </c:trendline>
          <c:xVal>
            <c:numRef>
              <c:f>Sheet1!$B$2:$B$6</c:f>
              <c:numCache>
                <c:formatCode>General</c:formatCode>
                <c:ptCount val="5"/>
                <c:pt idx="0">
                  <c:v>1.2500000000000001E-2</c:v>
                </c:pt>
                <c:pt idx="1">
                  <c:v>5.0000000000000001E-3</c:v>
                </c:pt>
                <c:pt idx="2">
                  <c:v>1.25E-3</c:v>
                </c:pt>
                <c:pt idx="3">
                  <c:v>1.25E-4</c:v>
                </c:pt>
                <c:pt idx="4">
                  <c:v>1.2500000000000001E-5</c:v>
                </c:pt>
              </c:numCache>
            </c:numRef>
          </c:xVal>
          <c:yVal>
            <c:numRef>
              <c:f>Sheet1!$C$2:$C$6</c:f>
              <c:numCache>
                <c:formatCode>0.0000000000</c:formatCode>
                <c:ptCount val="5"/>
                <c:pt idx="0">
                  <c:v>2.9880000000000002E-3</c:v>
                </c:pt>
                <c:pt idx="1">
                  <c:v>4.6299999999999998E-4</c:v>
                </c:pt>
                <c:pt idx="2" formatCode="0.00E+00">
                  <c:v>2.8099999999999999E-5</c:v>
                </c:pt>
                <c:pt idx="3" formatCode="0.00E+00">
                  <c:v>2.7700000000000001E-7</c:v>
                </c:pt>
                <c:pt idx="4" formatCode="0.00E+00">
                  <c:v>2.76E-9</c:v>
                </c:pt>
              </c:numCache>
            </c:numRef>
          </c:yVal>
          <c:smooth val="1"/>
          <c:extLst>
            <c:ext xmlns:c16="http://schemas.microsoft.com/office/drawing/2014/chart" uri="{C3380CC4-5D6E-409C-BE32-E72D297353CC}">
              <c16:uniqueId val="{00000001-17C3-40E7-9726-601DA3D34388}"/>
            </c:ext>
          </c:extLst>
        </c:ser>
        <c:ser>
          <c:idx val="1"/>
          <c:order val="1"/>
          <c:tx>
            <c:v>L1</c:v>
          </c:tx>
          <c:spPr>
            <a:ln w="19050" cap="rnd">
              <a:solidFill>
                <a:srgbClr val="FFC000"/>
              </a:solidFill>
              <a:round/>
            </a:ln>
            <a:effectLst/>
          </c:spPr>
          <c:marker>
            <c:symbol val="circle"/>
            <c:size val="5"/>
            <c:spPr>
              <a:solidFill>
                <a:schemeClr val="accent5"/>
              </a:solidFill>
              <a:ln w="9525">
                <a:solidFill>
                  <a:schemeClr val="accent5"/>
                </a:solidFill>
              </a:ln>
              <a:effectLst/>
            </c:spPr>
          </c:marker>
          <c:trendline>
            <c:spPr>
              <a:ln w="19050" cap="rnd">
                <a:solidFill>
                  <a:srgbClr val="FFC000"/>
                </a:solidFill>
                <a:prstDash val="sysDot"/>
              </a:ln>
              <a:effectLst/>
            </c:spPr>
            <c:trendlineType val="linear"/>
            <c:dispRSqr val="0"/>
            <c:dispEq val="1"/>
            <c:trendlineLbl>
              <c:layout>
                <c:manualLayout>
                  <c:x val="-0.15492055597706481"/>
                  <c:y val="0.45902395272049157"/>
                </c:manualLayout>
              </c:layout>
              <c:tx>
                <c:rich>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US" sz="1050" b="1" baseline="0">
                        <a:solidFill>
                          <a:srgbClr val="FFC000"/>
                        </a:solidFill>
                      </a:rPr>
                      <a:t>y = 6.25x + 5E-08</a:t>
                    </a:r>
                    <a:endParaRPr lang="en-US" sz="1050" b="1">
                      <a:solidFill>
                        <a:srgbClr val="FFC000"/>
                      </a:solidFill>
                    </a:endParaRPr>
                  </a:p>
                </c:rich>
              </c:tx>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rendlineLbl>
          </c:trendline>
          <c:xVal>
            <c:numRef>
              <c:f>Sheet1!$B$2:$B$6</c:f>
              <c:numCache>
                <c:formatCode>General</c:formatCode>
                <c:ptCount val="5"/>
                <c:pt idx="0">
                  <c:v>1.2500000000000001E-2</c:v>
                </c:pt>
                <c:pt idx="1">
                  <c:v>5.0000000000000001E-3</c:v>
                </c:pt>
                <c:pt idx="2">
                  <c:v>1.25E-3</c:v>
                </c:pt>
                <c:pt idx="3">
                  <c:v>1.25E-4</c:v>
                </c:pt>
                <c:pt idx="4">
                  <c:v>1.2500000000000001E-5</c:v>
                </c:pt>
              </c:numCache>
            </c:numRef>
          </c:xVal>
          <c:yVal>
            <c:numRef>
              <c:f>Sheet1!$D$2:$D$6</c:f>
              <c:numCache>
                <c:formatCode>0.0000000000</c:formatCode>
                <c:ptCount val="5"/>
                <c:pt idx="0">
                  <c:v>2.0400000000000001E-3</c:v>
                </c:pt>
                <c:pt idx="1">
                  <c:v>3.2000000000000003E-4</c:v>
                </c:pt>
                <c:pt idx="2">
                  <c:v>1.9700000000000001E-5</c:v>
                </c:pt>
                <c:pt idx="3">
                  <c:v>1.9600000000000001E-7</c:v>
                </c:pt>
                <c:pt idx="4">
                  <c:v>2.0000000000000001E-9</c:v>
                </c:pt>
              </c:numCache>
            </c:numRef>
          </c:yVal>
          <c:smooth val="1"/>
          <c:extLst>
            <c:ext xmlns:c16="http://schemas.microsoft.com/office/drawing/2014/chart" uri="{C3380CC4-5D6E-409C-BE32-E72D297353CC}">
              <c16:uniqueId val="{00000003-17C3-40E7-9726-601DA3D34388}"/>
            </c:ext>
          </c:extLst>
        </c:ser>
        <c:ser>
          <c:idx val="2"/>
          <c:order val="2"/>
          <c:tx>
            <c:v>L3</c:v>
          </c:tx>
          <c:spPr>
            <a:ln w="19050" cap="rnd">
              <a:solidFill>
                <a:schemeClr val="accent1"/>
              </a:solidFill>
              <a:round/>
            </a:ln>
            <a:effectLst/>
          </c:spPr>
          <c:marker>
            <c:symbol val="circle"/>
            <c:size val="5"/>
            <c:spPr>
              <a:solidFill>
                <a:schemeClr val="accent4"/>
              </a:solidFill>
              <a:ln w="9525">
                <a:solidFill>
                  <a:schemeClr val="accent4"/>
                </a:solidFill>
              </a:ln>
              <a:effectLst/>
            </c:spPr>
          </c:marker>
          <c:trendline>
            <c:spPr>
              <a:ln w="47625" cap="rnd" cmpd="thickThin">
                <a:solidFill>
                  <a:srgbClr val="0070C0">
                    <a:alpha val="53000"/>
                  </a:srgbClr>
                </a:solidFill>
                <a:prstDash val="sysDot"/>
              </a:ln>
              <a:effectLst/>
            </c:spPr>
            <c:trendlineType val="linear"/>
            <c:dispRSqr val="0"/>
            <c:dispEq val="1"/>
            <c:trendlineLbl>
              <c:tx>
                <c:rich>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CA" sz="1050" b="1" baseline="0">
                        <a:solidFill>
                          <a:srgbClr val="0070C0"/>
                        </a:solidFill>
                      </a:rPr>
                      <a:t>y = 12.5x - 2E-07</a:t>
                    </a:r>
                    <a:endParaRPr lang="en-CA" sz="1050" b="1">
                      <a:solidFill>
                        <a:srgbClr val="0070C0"/>
                      </a:solidFill>
                    </a:endParaRPr>
                  </a:p>
                </c:rich>
              </c:tx>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rendlineLbl>
          </c:trendline>
          <c:xVal>
            <c:numRef>
              <c:f>Sheet1!$B$2:$B$6</c:f>
              <c:numCache>
                <c:formatCode>General</c:formatCode>
                <c:ptCount val="5"/>
                <c:pt idx="0">
                  <c:v>1.2500000000000001E-2</c:v>
                </c:pt>
                <c:pt idx="1">
                  <c:v>5.0000000000000001E-3</c:v>
                </c:pt>
                <c:pt idx="2">
                  <c:v>1.25E-3</c:v>
                </c:pt>
                <c:pt idx="3">
                  <c:v>1.25E-4</c:v>
                </c:pt>
                <c:pt idx="4">
                  <c:v>1.2500000000000001E-5</c:v>
                </c:pt>
              </c:numCache>
            </c:numRef>
          </c:xVal>
          <c:yVal>
            <c:numRef>
              <c:f>Sheet1!$E$2:$E$6</c:f>
              <c:numCache>
                <c:formatCode>General</c:formatCode>
                <c:ptCount val="5"/>
                <c:pt idx="0">
                  <c:v>1.1039999999999999E-2</c:v>
                </c:pt>
                <c:pt idx="1">
                  <c:v>2.0530000000000001E-3</c:v>
                </c:pt>
                <c:pt idx="2">
                  <c:v>1.55E-4</c:v>
                </c:pt>
                <c:pt idx="3" formatCode="0.000000000">
                  <c:v>1.9999999999999999E-6</c:v>
                </c:pt>
                <c:pt idx="4" formatCode="0.000000000">
                  <c:v>2.4999999999999999E-8</c:v>
                </c:pt>
              </c:numCache>
            </c:numRef>
          </c:yVal>
          <c:smooth val="1"/>
          <c:extLst>
            <c:ext xmlns:c16="http://schemas.microsoft.com/office/drawing/2014/chart" uri="{C3380CC4-5D6E-409C-BE32-E72D297353CC}">
              <c16:uniqueId val="{00000005-17C3-40E7-9726-601DA3D34388}"/>
            </c:ext>
          </c:extLst>
        </c:ser>
        <c:dLbls>
          <c:showLegendKey val="0"/>
          <c:showVal val="0"/>
          <c:showCatName val="0"/>
          <c:showSerName val="0"/>
          <c:showPercent val="0"/>
          <c:showBubbleSize val="0"/>
        </c:dLbls>
        <c:axId val="1338490032"/>
        <c:axId val="1338487952"/>
      </c:scatterChart>
      <c:valAx>
        <c:axId val="1338490032"/>
        <c:scaling>
          <c:logBase val="10"/>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200" b="1">
                    <a:latin typeface="Times New Roman" panose="02020603050405020304" pitchFamily="18" charset="0"/>
                    <a:cs typeface="Times New Roman" panose="02020603050405020304" pitchFamily="18" charset="0"/>
                  </a:rPr>
                  <a:t>h</a:t>
                </a:r>
                <a:r>
                  <a:rPr lang="en-US" sz="1200" b="1" baseline="0">
                    <a:latin typeface="Times New Roman" panose="02020603050405020304" pitchFamily="18" charset="0"/>
                    <a:cs typeface="Times New Roman" panose="02020603050405020304" pitchFamily="18" charset="0"/>
                  </a:rPr>
                  <a:t> spacing</a:t>
                </a:r>
                <a:endParaRPr lang="en-US" sz="1200" b="1">
                  <a:latin typeface="Times New Roman" panose="02020603050405020304" pitchFamily="18" charset="0"/>
                  <a:cs typeface="Times New Roman" panose="02020603050405020304" pitchFamily="18" charset="0"/>
                </a:endParaRPr>
              </a:p>
            </c:rich>
          </c:tx>
          <c:layout>
            <c:manualLayout>
              <c:xMode val="edge"/>
              <c:yMode val="edge"/>
              <c:x val="0.43751894743224401"/>
              <c:y val="0.824882730250873"/>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no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38487952"/>
        <c:crosses val="autoZero"/>
        <c:crossBetween val="midCat"/>
      </c:valAx>
      <c:valAx>
        <c:axId val="1338487952"/>
        <c:scaling>
          <c:logBase val="1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sz="1400" b="1">
                    <a:latin typeface="Times New Roman" panose="02020603050405020304" pitchFamily="18" charset="0"/>
                    <a:cs typeface="Times New Roman" panose="02020603050405020304" pitchFamily="18" charset="0"/>
                  </a:rPr>
                  <a:t>Error</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00000000"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38490032"/>
        <c:crosses val="autoZero"/>
        <c:crossBetween val="midCat"/>
      </c:valAx>
      <c:spPr>
        <a:noFill/>
        <a:ln>
          <a:noFill/>
        </a:ln>
        <a:effectLst/>
      </c:spPr>
    </c:plotArea>
    <c:legend>
      <c:legendPos val="b"/>
      <c:layout>
        <c:manualLayout>
          <c:xMode val="edge"/>
          <c:yMode val="edge"/>
          <c:x val="0.25551298585313015"/>
          <c:y val="4.01399273942998E-2"/>
          <c:w val="0.59303107296953173"/>
          <c:h val="6.6146990431381072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38100" cap="flat" cmpd="sng" algn="ctr">
      <a:solidFill>
        <a:schemeClr val="tx1"/>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B01C7E4-BFC7-45CD-A887-2D4DADB20DB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dirty="0"/>
          </a:p>
        </p:txBody>
      </p:sp>
      <p:sp>
        <p:nvSpPr>
          <p:cNvPr id="3" name="Date Placeholder 2">
            <a:extLst>
              <a:ext uri="{FF2B5EF4-FFF2-40B4-BE49-F238E27FC236}">
                <a16:creationId xmlns:a16="http://schemas.microsoft.com/office/drawing/2014/main" id="{71347961-C3E4-4179-9952-5C924A1139F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027D19C-94F6-4265-B1FB-59CFF0679580}" type="datetimeFigureOut">
              <a:rPr lang="en-CA" smtClean="0"/>
              <a:t>2022-10-14</a:t>
            </a:fld>
            <a:endParaRPr lang="en-CA" dirty="0"/>
          </a:p>
        </p:txBody>
      </p:sp>
      <p:sp>
        <p:nvSpPr>
          <p:cNvPr id="4" name="Footer Placeholder 3">
            <a:extLst>
              <a:ext uri="{FF2B5EF4-FFF2-40B4-BE49-F238E27FC236}">
                <a16:creationId xmlns:a16="http://schemas.microsoft.com/office/drawing/2014/main" id="{E7DBA0FE-BFA9-44EB-ABBB-5C2109D88EF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dirty="0"/>
          </a:p>
        </p:txBody>
      </p:sp>
      <p:sp>
        <p:nvSpPr>
          <p:cNvPr id="5" name="Slide Number Placeholder 4">
            <a:extLst>
              <a:ext uri="{FF2B5EF4-FFF2-40B4-BE49-F238E27FC236}">
                <a16:creationId xmlns:a16="http://schemas.microsoft.com/office/drawing/2014/main" id="{B8F820AE-D7A8-4C27-916B-2E015597FBD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CEF66C8-46E0-43F4-BC16-0359ACF8663E}" type="slidenum">
              <a:rPr lang="en-CA" smtClean="0"/>
              <a:t>‹#›</a:t>
            </a:fld>
            <a:endParaRPr lang="en-CA" dirty="0"/>
          </a:p>
        </p:txBody>
      </p:sp>
    </p:spTree>
    <p:extLst>
      <p:ext uri="{BB962C8B-B14F-4D97-AF65-F5344CB8AC3E}">
        <p14:creationId xmlns:p14="http://schemas.microsoft.com/office/powerpoint/2010/main" val="199785747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D04785-92E4-4BA6-8922-3BDD936D9A85}" type="datetimeFigureOut">
              <a:rPr lang="en-CA" smtClean="0"/>
              <a:t>2022-10-14</a:t>
            </a:fld>
            <a:endParaRPr lang="en-CA"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88C53B-638C-4C9C-9B6A-C3E4745ED61E}" type="slidenum">
              <a:rPr lang="en-CA" smtClean="0"/>
              <a:t>‹#›</a:t>
            </a:fld>
            <a:endParaRPr lang="en-CA" dirty="0"/>
          </a:p>
        </p:txBody>
      </p:sp>
    </p:spTree>
    <p:extLst>
      <p:ext uri="{BB962C8B-B14F-4D97-AF65-F5344CB8AC3E}">
        <p14:creationId xmlns:p14="http://schemas.microsoft.com/office/powerpoint/2010/main" val="55644063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3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61" name="Google Shape;161;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 name="Slide Number Placeholder 1">
            <a:extLst>
              <a:ext uri="{FF2B5EF4-FFF2-40B4-BE49-F238E27FC236}">
                <a16:creationId xmlns:a16="http://schemas.microsoft.com/office/drawing/2014/main" id="{89D53BC6-8962-49D3-97A3-2A9BB356D535}"/>
              </a:ext>
            </a:extLst>
          </p:cNvPr>
          <p:cNvSpPr>
            <a:spLocks noGrp="1"/>
          </p:cNvSpPr>
          <p:nvPr>
            <p:ph type="sldNum" sz="quarter" idx="5"/>
          </p:nvPr>
        </p:nvSpPr>
        <p:spPr/>
        <p:txBody>
          <a:bodyPr/>
          <a:lstStyle/>
          <a:p>
            <a:fld id="{FB88C53B-638C-4C9C-9B6A-C3E4745ED61E}" type="slidenum">
              <a:rPr lang="en-CA" smtClean="0"/>
              <a:t>1</a:t>
            </a:fld>
            <a:endParaRPr lang="en-CA" dirty="0"/>
          </a:p>
        </p:txBody>
      </p:sp>
    </p:spTree>
    <p:extLst>
      <p:ext uri="{BB962C8B-B14F-4D97-AF65-F5344CB8AC3E}">
        <p14:creationId xmlns:p14="http://schemas.microsoft.com/office/powerpoint/2010/main" val="6967128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3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91" name="Google Shape;191;p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 name="Slide Number Placeholder 1">
            <a:extLst>
              <a:ext uri="{FF2B5EF4-FFF2-40B4-BE49-F238E27FC236}">
                <a16:creationId xmlns:a16="http://schemas.microsoft.com/office/drawing/2014/main" id="{5367A56A-B201-4677-B28E-7A82C11A6CEF}"/>
              </a:ext>
            </a:extLst>
          </p:cNvPr>
          <p:cNvSpPr>
            <a:spLocks noGrp="1"/>
          </p:cNvSpPr>
          <p:nvPr>
            <p:ph type="sldNum" sz="quarter" idx="5"/>
          </p:nvPr>
        </p:nvSpPr>
        <p:spPr/>
        <p:txBody>
          <a:bodyPr/>
          <a:lstStyle/>
          <a:p>
            <a:fld id="{FB88C53B-638C-4C9C-9B6A-C3E4745ED61E}" type="slidenum">
              <a:rPr lang="en-CA" smtClean="0"/>
              <a:t>10</a:t>
            </a:fld>
            <a:endParaRPr lang="en-CA" dirty="0"/>
          </a:p>
        </p:txBody>
      </p:sp>
    </p:spTree>
    <p:extLst>
      <p:ext uri="{BB962C8B-B14F-4D97-AF65-F5344CB8AC3E}">
        <p14:creationId xmlns:p14="http://schemas.microsoft.com/office/powerpoint/2010/main" val="36436054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3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91" name="Google Shape;191;p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 name="Slide Number Placeholder 1">
            <a:extLst>
              <a:ext uri="{FF2B5EF4-FFF2-40B4-BE49-F238E27FC236}">
                <a16:creationId xmlns:a16="http://schemas.microsoft.com/office/drawing/2014/main" id="{5367A56A-B201-4677-B28E-7A82C11A6CEF}"/>
              </a:ext>
            </a:extLst>
          </p:cNvPr>
          <p:cNvSpPr>
            <a:spLocks noGrp="1"/>
          </p:cNvSpPr>
          <p:nvPr>
            <p:ph type="sldNum" sz="quarter" idx="5"/>
          </p:nvPr>
        </p:nvSpPr>
        <p:spPr/>
        <p:txBody>
          <a:bodyPr/>
          <a:lstStyle/>
          <a:p>
            <a:fld id="{FB88C53B-638C-4C9C-9B6A-C3E4745ED61E}" type="slidenum">
              <a:rPr lang="en-CA" smtClean="0"/>
              <a:t>11</a:t>
            </a:fld>
            <a:endParaRPr lang="en-CA" dirty="0"/>
          </a:p>
        </p:txBody>
      </p:sp>
    </p:spTree>
    <p:extLst>
      <p:ext uri="{BB962C8B-B14F-4D97-AF65-F5344CB8AC3E}">
        <p14:creationId xmlns:p14="http://schemas.microsoft.com/office/powerpoint/2010/main" val="40011703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3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91" name="Google Shape;191;p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 name="Slide Number Placeholder 1">
            <a:extLst>
              <a:ext uri="{FF2B5EF4-FFF2-40B4-BE49-F238E27FC236}">
                <a16:creationId xmlns:a16="http://schemas.microsoft.com/office/drawing/2014/main" id="{5367A56A-B201-4677-B28E-7A82C11A6CEF}"/>
              </a:ext>
            </a:extLst>
          </p:cNvPr>
          <p:cNvSpPr>
            <a:spLocks noGrp="1"/>
          </p:cNvSpPr>
          <p:nvPr>
            <p:ph type="sldNum" sz="quarter" idx="5"/>
          </p:nvPr>
        </p:nvSpPr>
        <p:spPr/>
        <p:txBody>
          <a:bodyPr/>
          <a:lstStyle/>
          <a:p>
            <a:fld id="{FB88C53B-638C-4C9C-9B6A-C3E4745ED61E}" type="slidenum">
              <a:rPr lang="en-CA" smtClean="0"/>
              <a:t>12</a:t>
            </a:fld>
            <a:endParaRPr lang="en-CA" dirty="0"/>
          </a:p>
        </p:txBody>
      </p:sp>
    </p:spTree>
    <p:extLst>
      <p:ext uri="{BB962C8B-B14F-4D97-AF65-F5344CB8AC3E}">
        <p14:creationId xmlns:p14="http://schemas.microsoft.com/office/powerpoint/2010/main" val="28239027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3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91" name="Google Shape;191;p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 name="Slide Number Placeholder 1">
            <a:extLst>
              <a:ext uri="{FF2B5EF4-FFF2-40B4-BE49-F238E27FC236}">
                <a16:creationId xmlns:a16="http://schemas.microsoft.com/office/drawing/2014/main" id="{5367A56A-B201-4677-B28E-7A82C11A6CEF}"/>
              </a:ext>
            </a:extLst>
          </p:cNvPr>
          <p:cNvSpPr>
            <a:spLocks noGrp="1"/>
          </p:cNvSpPr>
          <p:nvPr>
            <p:ph type="sldNum" sz="quarter" idx="5"/>
          </p:nvPr>
        </p:nvSpPr>
        <p:spPr/>
        <p:txBody>
          <a:bodyPr/>
          <a:lstStyle/>
          <a:p>
            <a:fld id="{FB88C53B-638C-4C9C-9B6A-C3E4745ED61E}" type="slidenum">
              <a:rPr lang="en-CA" smtClean="0"/>
              <a:t>13</a:t>
            </a:fld>
            <a:endParaRPr lang="en-CA" dirty="0"/>
          </a:p>
        </p:txBody>
      </p:sp>
    </p:spTree>
    <p:extLst>
      <p:ext uri="{BB962C8B-B14F-4D97-AF65-F5344CB8AC3E}">
        <p14:creationId xmlns:p14="http://schemas.microsoft.com/office/powerpoint/2010/main" val="25278989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3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91" name="Google Shape;191;p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 name="Slide Number Placeholder 1">
            <a:extLst>
              <a:ext uri="{FF2B5EF4-FFF2-40B4-BE49-F238E27FC236}">
                <a16:creationId xmlns:a16="http://schemas.microsoft.com/office/drawing/2014/main" id="{5367A56A-B201-4677-B28E-7A82C11A6CEF}"/>
              </a:ext>
            </a:extLst>
          </p:cNvPr>
          <p:cNvSpPr>
            <a:spLocks noGrp="1"/>
          </p:cNvSpPr>
          <p:nvPr>
            <p:ph type="sldNum" sz="quarter" idx="5"/>
          </p:nvPr>
        </p:nvSpPr>
        <p:spPr/>
        <p:txBody>
          <a:bodyPr/>
          <a:lstStyle/>
          <a:p>
            <a:fld id="{FB88C53B-638C-4C9C-9B6A-C3E4745ED61E}" type="slidenum">
              <a:rPr lang="en-CA" smtClean="0"/>
              <a:t>14</a:t>
            </a:fld>
            <a:endParaRPr lang="en-CA" dirty="0"/>
          </a:p>
        </p:txBody>
      </p:sp>
    </p:spTree>
    <p:extLst>
      <p:ext uri="{BB962C8B-B14F-4D97-AF65-F5344CB8AC3E}">
        <p14:creationId xmlns:p14="http://schemas.microsoft.com/office/powerpoint/2010/main" val="21645038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3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91" name="Google Shape;191;p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 name="Slide Number Placeholder 1">
            <a:extLst>
              <a:ext uri="{FF2B5EF4-FFF2-40B4-BE49-F238E27FC236}">
                <a16:creationId xmlns:a16="http://schemas.microsoft.com/office/drawing/2014/main" id="{5367A56A-B201-4677-B28E-7A82C11A6CEF}"/>
              </a:ext>
            </a:extLst>
          </p:cNvPr>
          <p:cNvSpPr>
            <a:spLocks noGrp="1"/>
          </p:cNvSpPr>
          <p:nvPr>
            <p:ph type="sldNum" sz="quarter" idx="5"/>
          </p:nvPr>
        </p:nvSpPr>
        <p:spPr/>
        <p:txBody>
          <a:bodyPr/>
          <a:lstStyle/>
          <a:p>
            <a:fld id="{FB88C53B-638C-4C9C-9B6A-C3E4745ED61E}" type="slidenum">
              <a:rPr lang="en-CA" smtClean="0"/>
              <a:t>15</a:t>
            </a:fld>
            <a:endParaRPr lang="en-CA" dirty="0"/>
          </a:p>
        </p:txBody>
      </p:sp>
    </p:spTree>
    <p:extLst>
      <p:ext uri="{BB962C8B-B14F-4D97-AF65-F5344CB8AC3E}">
        <p14:creationId xmlns:p14="http://schemas.microsoft.com/office/powerpoint/2010/main" val="31394325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3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91" name="Google Shape;191;p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 name="Slide Number Placeholder 1">
            <a:extLst>
              <a:ext uri="{FF2B5EF4-FFF2-40B4-BE49-F238E27FC236}">
                <a16:creationId xmlns:a16="http://schemas.microsoft.com/office/drawing/2014/main" id="{5367A56A-B201-4677-B28E-7A82C11A6CEF}"/>
              </a:ext>
            </a:extLst>
          </p:cNvPr>
          <p:cNvSpPr>
            <a:spLocks noGrp="1"/>
          </p:cNvSpPr>
          <p:nvPr>
            <p:ph type="sldNum" sz="quarter" idx="5"/>
          </p:nvPr>
        </p:nvSpPr>
        <p:spPr/>
        <p:txBody>
          <a:bodyPr/>
          <a:lstStyle/>
          <a:p>
            <a:fld id="{FB88C53B-638C-4C9C-9B6A-C3E4745ED61E}" type="slidenum">
              <a:rPr lang="en-CA" smtClean="0"/>
              <a:t>2</a:t>
            </a:fld>
            <a:endParaRPr lang="en-CA" dirty="0"/>
          </a:p>
        </p:txBody>
      </p:sp>
    </p:spTree>
    <p:extLst>
      <p:ext uri="{BB962C8B-B14F-4D97-AF65-F5344CB8AC3E}">
        <p14:creationId xmlns:p14="http://schemas.microsoft.com/office/powerpoint/2010/main" val="319136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3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91" name="Google Shape;191;p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 name="Slide Number Placeholder 1">
            <a:extLst>
              <a:ext uri="{FF2B5EF4-FFF2-40B4-BE49-F238E27FC236}">
                <a16:creationId xmlns:a16="http://schemas.microsoft.com/office/drawing/2014/main" id="{5367A56A-B201-4677-B28E-7A82C11A6CEF}"/>
              </a:ext>
            </a:extLst>
          </p:cNvPr>
          <p:cNvSpPr>
            <a:spLocks noGrp="1"/>
          </p:cNvSpPr>
          <p:nvPr>
            <p:ph type="sldNum" sz="quarter" idx="5"/>
          </p:nvPr>
        </p:nvSpPr>
        <p:spPr/>
        <p:txBody>
          <a:bodyPr/>
          <a:lstStyle/>
          <a:p>
            <a:fld id="{FB88C53B-638C-4C9C-9B6A-C3E4745ED61E}" type="slidenum">
              <a:rPr lang="en-CA" smtClean="0"/>
              <a:t>3</a:t>
            </a:fld>
            <a:endParaRPr lang="en-CA" dirty="0"/>
          </a:p>
        </p:txBody>
      </p:sp>
    </p:spTree>
    <p:extLst>
      <p:ext uri="{BB962C8B-B14F-4D97-AF65-F5344CB8AC3E}">
        <p14:creationId xmlns:p14="http://schemas.microsoft.com/office/powerpoint/2010/main" val="4866191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3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91" name="Google Shape;191;p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 name="Slide Number Placeholder 1">
            <a:extLst>
              <a:ext uri="{FF2B5EF4-FFF2-40B4-BE49-F238E27FC236}">
                <a16:creationId xmlns:a16="http://schemas.microsoft.com/office/drawing/2014/main" id="{5367A56A-B201-4677-B28E-7A82C11A6CEF}"/>
              </a:ext>
            </a:extLst>
          </p:cNvPr>
          <p:cNvSpPr>
            <a:spLocks noGrp="1"/>
          </p:cNvSpPr>
          <p:nvPr>
            <p:ph type="sldNum" sz="quarter" idx="5"/>
          </p:nvPr>
        </p:nvSpPr>
        <p:spPr/>
        <p:txBody>
          <a:bodyPr/>
          <a:lstStyle/>
          <a:p>
            <a:fld id="{FB88C53B-638C-4C9C-9B6A-C3E4745ED61E}" type="slidenum">
              <a:rPr lang="en-CA" smtClean="0"/>
              <a:t>4</a:t>
            </a:fld>
            <a:endParaRPr lang="en-CA" dirty="0"/>
          </a:p>
        </p:txBody>
      </p:sp>
    </p:spTree>
    <p:extLst>
      <p:ext uri="{BB962C8B-B14F-4D97-AF65-F5344CB8AC3E}">
        <p14:creationId xmlns:p14="http://schemas.microsoft.com/office/powerpoint/2010/main" val="9368872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3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91" name="Google Shape;191;p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 name="Slide Number Placeholder 1">
            <a:extLst>
              <a:ext uri="{FF2B5EF4-FFF2-40B4-BE49-F238E27FC236}">
                <a16:creationId xmlns:a16="http://schemas.microsoft.com/office/drawing/2014/main" id="{5367A56A-B201-4677-B28E-7A82C11A6CEF}"/>
              </a:ext>
            </a:extLst>
          </p:cNvPr>
          <p:cNvSpPr>
            <a:spLocks noGrp="1"/>
          </p:cNvSpPr>
          <p:nvPr>
            <p:ph type="sldNum" sz="quarter" idx="5"/>
          </p:nvPr>
        </p:nvSpPr>
        <p:spPr/>
        <p:txBody>
          <a:bodyPr/>
          <a:lstStyle/>
          <a:p>
            <a:fld id="{FB88C53B-638C-4C9C-9B6A-C3E4745ED61E}" type="slidenum">
              <a:rPr lang="en-CA" smtClean="0"/>
              <a:t>5</a:t>
            </a:fld>
            <a:endParaRPr lang="en-CA" dirty="0"/>
          </a:p>
        </p:txBody>
      </p:sp>
    </p:spTree>
    <p:extLst>
      <p:ext uri="{BB962C8B-B14F-4D97-AF65-F5344CB8AC3E}">
        <p14:creationId xmlns:p14="http://schemas.microsoft.com/office/powerpoint/2010/main" val="41927731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3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91" name="Google Shape;191;p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 name="Slide Number Placeholder 1">
            <a:extLst>
              <a:ext uri="{FF2B5EF4-FFF2-40B4-BE49-F238E27FC236}">
                <a16:creationId xmlns:a16="http://schemas.microsoft.com/office/drawing/2014/main" id="{5367A56A-B201-4677-B28E-7A82C11A6CEF}"/>
              </a:ext>
            </a:extLst>
          </p:cNvPr>
          <p:cNvSpPr>
            <a:spLocks noGrp="1"/>
          </p:cNvSpPr>
          <p:nvPr>
            <p:ph type="sldNum" sz="quarter" idx="5"/>
          </p:nvPr>
        </p:nvSpPr>
        <p:spPr/>
        <p:txBody>
          <a:bodyPr/>
          <a:lstStyle/>
          <a:p>
            <a:fld id="{FB88C53B-638C-4C9C-9B6A-C3E4745ED61E}" type="slidenum">
              <a:rPr lang="en-CA" smtClean="0"/>
              <a:t>6</a:t>
            </a:fld>
            <a:endParaRPr lang="en-CA" dirty="0"/>
          </a:p>
        </p:txBody>
      </p:sp>
    </p:spTree>
    <p:extLst>
      <p:ext uri="{BB962C8B-B14F-4D97-AF65-F5344CB8AC3E}">
        <p14:creationId xmlns:p14="http://schemas.microsoft.com/office/powerpoint/2010/main" val="26265391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3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91" name="Google Shape;191;p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 name="Slide Number Placeholder 1">
            <a:extLst>
              <a:ext uri="{FF2B5EF4-FFF2-40B4-BE49-F238E27FC236}">
                <a16:creationId xmlns:a16="http://schemas.microsoft.com/office/drawing/2014/main" id="{5367A56A-B201-4677-B28E-7A82C11A6CEF}"/>
              </a:ext>
            </a:extLst>
          </p:cNvPr>
          <p:cNvSpPr>
            <a:spLocks noGrp="1"/>
          </p:cNvSpPr>
          <p:nvPr>
            <p:ph type="sldNum" sz="quarter" idx="5"/>
          </p:nvPr>
        </p:nvSpPr>
        <p:spPr/>
        <p:txBody>
          <a:bodyPr/>
          <a:lstStyle/>
          <a:p>
            <a:fld id="{FB88C53B-638C-4C9C-9B6A-C3E4745ED61E}" type="slidenum">
              <a:rPr lang="en-CA" smtClean="0"/>
              <a:t>7</a:t>
            </a:fld>
            <a:endParaRPr lang="en-CA" dirty="0"/>
          </a:p>
        </p:txBody>
      </p:sp>
    </p:spTree>
    <p:extLst>
      <p:ext uri="{BB962C8B-B14F-4D97-AF65-F5344CB8AC3E}">
        <p14:creationId xmlns:p14="http://schemas.microsoft.com/office/powerpoint/2010/main" val="24651720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3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91" name="Google Shape;191;p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 name="Slide Number Placeholder 1">
            <a:extLst>
              <a:ext uri="{FF2B5EF4-FFF2-40B4-BE49-F238E27FC236}">
                <a16:creationId xmlns:a16="http://schemas.microsoft.com/office/drawing/2014/main" id="{5367A56A-B201-4677-B28E-7A82C11A6CEF}"/>
              </a:ext>
            </a:extLst>
          </p:cNvPr>
          <p:cNvSpPr>
            <a:spLocks noGrp="1"/>
          </p:cNvSpPr>
          <p:nvPr>
            <p:ph type="sldNum" sz="quarter" idx="5"/>
          </p:nvPr>
        </p:nvSpPr>
        <p:spPr/>
        <p:txBody>
          <a:bodyPr/>
          <a:lstStyle/>
          <a:p>
            <a:fld id="{FB88C53B-638C-4C9C-9B6A-C3E4745ED61E}" type="slidenum">
              <a:rPr lang="en-CA" smtClean="0"/>
              <a:t>8</a:t>
            </a:fld>
            <a:endParaRPr lang="en-CA" dirty="0"/>
          </a:p>
        </p:txBody>
      </p:sp>
    </p:spTree>
    <p:extLst>
      <p:ext uri="{BB962C8B-B14F-4D97-AF65-F5344CB8AC3E}">
        <p14:creationId xmlns:p14="http://schemas.microsoft.com/office/powerpoint/2010/main" val="16775132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3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91" name="Google Shape;191;p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 name="Slide Number Placeholder 1">
            <a:extLst>
              <a:ext uri="{FF2B5EF4-FFF2-40B4-BE49-F238E27FC236}">
                <a16:creationId xmlns:a16="http://schemas.microsoft.com/office/drawing/2014/main" id="{5367A56A-B201-4677-B28E-7A82C11A6CEF}"/>
              </a:ext>
            </a:extLst>
          </p:cNvPr>
          <p:cNvSpPr>
            <a:spLocks noGrp="1"/>
          </p:cNvSpPr>
          <p:nvPr>
            <p:ph type="sldNum" sz="quarter" idx="5"/>
          </p:nvPr>
        </p:nvSpPr>
        <p:spPr/>
        <p:txBody>
          <a:bodyPr/>
          <a:lstStyle/>
          <a:p>
            <a:fld id="{FB88C53B-638C-4C9C-9B6A-C3E4745ED61E}" type="slidenum">
              <a:rPr lang="en-CA" smtClean="0"/>
              <a:t>9</a:t>
            </a:fld>
            <a:endParaRPr lang="en-CA" dirty="0"/>
          </a:p>
        </p:txBody>
      </p:sp>
    </p:spTree>
    <p:extLst>
      <p:ext uri="{BB962C8B-B14F-4D97-AF65-F5344CB8AC3E}">
        <p14:creationId xmlns:p14="http://schemas.microsoft.com/office/powerpoint/2010/main" val="26652418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060F5-30E9-4D58-BF12-49613AEDE3D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49E94594-0E5E-4188-B310-273D56FD20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C9A14214-CA7B-45BE-9087-C7C195270D20}"/>
              </a:ext>
            </a:extLst>
          </p:cNvPr>
          <p:cNvSpPr>
            <a:spLocks noGrp="1"/>
          </p:cNvSpPr>
          <p:nvPr>
            <p:ph type="dt" sz="half" idx="10"/>
          </p:nvPr>
        </p:nvSpPr>
        <p:spPr/>
        <p:txBody>
          <a:bodyPr/>
          <a:lstStyle/>
          <a:p>
            <a:fld id="{4062118E-7450-4997-ACE8-E71452AA0042}" type="datetime1">
              <a:rPr lang="en-CA" smtClean="0"/>
              <a:t>2022-10-14</a:t>
            </a:fld>
            <a:endParaRPr lang="en-CA" dirty="0"/>
          </a:p>
        </p:txBody>
      </p:sp>
      <p:sp>
        <p:nvSpPr>
          <p:cNvPr id="5" name="Footer Placeholder 4">
            <a:extLst>
              <a:ext uri="{FF2B5EF4-FFF2-40B4-BE49-F238E27FC236}">
                <a16:creationId xmlns:a16="http://schemas.microsoft.com/office/drawing/2014/main" id="{F07206A9-1671-4DF7-A33D-74415A036B4E}"/>
              </a:ext>
            </a:extLst>
          </p:cNvPr>
          <p:cNvSpPr>
            <a:spLocks noGrp="1"/>
          </p:cNvSpPr>
          <p:nvPr>
            <p:ph type="ftr" sz="quarter" idx="11"/>
          </p:nvPr>
        </p:nvSpPr>
        <p:spPr/>
        <p:txBody>
          <a:bodyPr/>
          <a:lstStyle/>
          <a:p>
            <a:endParaRPr lang="en-CA" dirty="0"/>
          </a:p>
        </p:txBody>
      </p:sp>
      <p:sp>
        <p:nvSpPr>
          <p:cNvPr id="6" name="Slide Number Placeholder 5">
            <a:extLst>
              <a:ext uri="{FF2B5EF4-FFF2-40B4-BE49-F238E27FC236}">
                <a16:creationId xmlns:a16="http://schemas.microsoft.com/office/drawing/2014/main" id="{5DD2F219-1FD5-4AB5-8E90-8D2E42823F60}"/>
              </a:ext>
            </a:extLst>
          </p:cNvPr>
          <p:cNvSpPr>
            <a:spLocks noGrp="1"/>
          </p:cNvSpPr>
          <p:nvPr>
            <p:ph type="sldNum" sz="quarter" idx="12"/>
          </p:nvPr>
        </p:nvSpPr>
        <p:spPr/>
        <p:txBody>
          <a:bodyPr/>
          <a:lstStyle/>
          <a:p>
            <a:fld id="{640E540A-2B47-4B87-9AED-00DC0EEFE8D2}" type="slidenum">
              <a:rPr lang="en-CA" smtClean="0"/>
              <a:t>‹#›</a:t>
            </a:fld>
            <a:endParaRPr lang="en-CA" dirty="0"/>
          </a:p>
        </p:txBody>
      </p:sp>
    </p:spTree>
    <p:extLst>
      <p:ext uri="{BB962C8B-B14F-4D97-AF65-F5344CB8AC3E}">
        <p14:creationId xmlns:p14="http://schemas.microsoft.com/office/powerpoint/2010/main" val="199389936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F7131-BED3-4066-B73B-9544C2574081}"/>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63B095A5-9B46-4796-8DC9-A2FCE0657A9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D2234C78-A331-4E4E-87B0-7D4B9FD94E35}"/>
              </a:ext>
            </a:extLst>
          </p:cNvPr>
          <p:cNvSpPr>
            <a:spLocks noGrp="1"/>
          </p:cNvSpPr>
          <p:nvPr>
            <p:ph type="dt" sz="half" idx="10"/>
          </p:nvPr>
        </p:nvSpPr>
        <p:spPr/>
        <p:txBody>
          <a:bodyPr/>
          <a:lstStyle/>
          <a:p>
            <a:fld id="{E3D14431-2DEB-4159-9B7D-683ECEB9529C}" type="datetime1">
              <a:rPr lang="en-CA" smtClean="0"/>
              <a:t>2022-10-14</a:t>
            </a:fld>
            <a:endParaRPr lang="en-CA" dirty="0"/>
          </a:p>
        </p:txBody>
      </p:sp>
      <p:sp>
        <p:nvSpPr>
          <p:cNvPr id="5" name="Footer Placeholder 4">
            <a:extLst>
              <a:ext uri="{FF2B5EF4-FFF2-40B4-BE49-F238E27FC236}">
                <a16:creationId xmlns:a16="http://schemas.microsoft.com/office/drawing/2014/main" id="{E3D499D0-5109-48BE-872D-4BF0FE59C9DE}"/>
              </a:ext>
            </a:extLst>
          </p:cNvPr>
          <p:cNvSpPr>
            <a:spLocks noGrp="1"/>
          </p:cNvSpPr>
          <p:nvPr>
            <p:ph type="ftr" sz="quarter" idx="11"/>
          </p:nvPr>
        </p:nvSpPr>
        <p:spPr/>
        <p:txBody>
          <a:bodyPr/>
          <a:lstStyle/>
          <a:p>
            <a:endParaRPr lang="en-CA" dirty="0"/>
          </a:p>
        </p:txBody>
      </p:sp>
      <p:sp>
        <p:nvSpPr>
          <p:cNvPr id="6" name="Slide Number Placeholder 5">
            <a:extLst>
              <a:ext uri="{FF2B5EF4-FFF2-40B4-BE49-F238E27FC236}">
                <a16:creationId xmlns:a16="http://schemas.microsoft.com/office/drawing/2014/main" id="{63F412F2-AE13-45C8-B011-A7C5ECCBE529}"/>
              </a:ext>
            </a:extLst>
          </p:cNvPr>
          <p:cNvSpPr>
            <a:spLocks noGrp="1"/>
          </p:cNvSpPr>
          <p:nvPr>
            <p:ph type="sldNum" sz="quarter" idx="12"/>
          </p:nvPr>
        </p:nvSpPr>
        <p:spPr/>
        <p:txBody>
          <a:bodyPr/>
          <a:lstStyle/>
          <a:p>
            <a:fld id="{640E540A-2B47-4B87-9AED-00DC0EEFE8D2}" type="slidenum">
              <a:rPr lang="en-CA" smtClean="0"/>
              <a:t>‹#›</a:t>
            </a:fld>
            <a:endParaRPr lang="en-CA" dirty="0"/>
          </a:p>
        </p:txBody>
      </p:sp>
    </p:spTree>
    <p:extLst>
      <p:ext uri="{BB962C8B-B14F-4D97-AF65-F5344CB8AC3E}">
        <p14:creationId xmlns:p14="http://schemas.microsoft.com/office/powerpoint/2010/main" val="11475235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99F6E9-061D-446B-9BDB-58E7672C34F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630F8F48-E32F-4C20-B99E-6D092FEB398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1F29AA65-BB9B-4E21-812C-4A27BD13A612}"/>
              </a:ext>
            </a:extLst>
          </p:cNvPr>
          <p:cNvSpPr>
            <a:spLocks noGrp="1"/>
          </p:cNvSpPr>
          <p:nvPr>
            <p:ph type="dt" sz="half" idx="10"/>
          </p:nvPr>
        </p:nvSpPr>
        <p:spPr/>
        <p:txBody>
          <a:bodyPr/>
          <a:lstStyle/>
          <a:p>
            <a:fld id="{C51880E7-E653-489E-BBDE-E50278D09B2C}" type="datetime1">
              <a:rPr lang="en-CA" smtClean="0"/>
              <a:t>2022-10-14</a:t>
            </a:fld>
            <a:endParaRPr lang="en-CA" dirty="0"/>
          </a:p>
        </p:txBody>
      </p:sp>
      <p:sp>
        <p:nvSpPr>
          <p:cNvPr id="5" name="Footer Placeholder 4">
            <a:extLst>
              <a:ext uri="{FF2B5EF4-FFF2-40B4-BE49-F238E27FC236}">
                <a16:creationId xmlns:a16="http://schemas.microsoft.com/office/drawing/2014/main" id="{2E7B8EDF-D4D9-4C30-A182-17D9DFC274C7}"/>
              </a:ext>
            </a:extLst>
          </p:cNvPr>
          <p:cNvSpPr>
            <a:spLocks noGrp="1"/>
          </p:cNvSpPr>
          <p:nvPr>
            <p:ph type="ftr" sz="quarter" idx="11"/>
          </p:nvPr>
        </p:nvSpPr>
        <p:spPr/>
        <p:txBody>
          <a:bodyPr/>
          <a:lstStyle/>
          <a:p>
            <a:endParaRPr lang="en-CA" dirty="0"/>
          </a:p>
        </p:txBody>
      </p:sp>
      <p:sp>
        <p:nvSpPr>
          <p:cNvPr id="6" name="Slide Number Placeholder 5">
            <a:extLst>
              <a:ext uri="{FF2B5EF4-FFF2-40B4-BE49-F238E27FC236}">
                <a16:creationId xmlns:a16="http://schemas.microsoft.com/office/drawing/2014/main" id="{256BC160-E18D-452C-A2E0-2F88F8843985}"/>
              </a:ext>
            </a:extLst>
          </p:cNvPr>
          <p:cNvSpPr>
            <a:spLocks noGrp="1"/>
          </p:cNvSpPr>
          <p:nvPr>
            <p:ph type="sldNum" sz="quarter" idx="12"/>
          </p:nvPr>
        </p:nvSpPr>
        <p:spPr/>
        <p:txBody>
          <a:bodyPr/>
          <a:lstStyle/>
          <a:p>
            <a:fld id="{640E540A-2B47-4B87-9AED-00DC0EEFE8D2}" type="slidenum">
              <a:rPr lang="en-CA" smtClean="0"/>
              <a:t>‹#›</a:t>
            </a:fld>
            <a:endParaRPr lang="en-CA" dirty="0"/>
          </a:p>
        </p:txBody>
      </p:sp>
    </p:spTree>
    <p:extLst>
      <p:ext uri="{BB962C8B-B14F-4D97-AF65-F5344CB8AC3E}">
        <p14:creationId xmlns:p14="http://schemas.microsoft.com/office/powerpoint/2010/main" val="12018608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D2160-8FE4-4F30-BE9C-72A2832AEFA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0325A14A-B48A-4D64-A266-566764D3422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11DD0920-BB05-4B50-BC95-10F054FD23B7}"/>
              </a:ext>
            </a:extLst>
          </p:cNvPr>
          <p:cNvSpPr>
            <a:spLocks noGrp="1"/>
          </p:cNvSpPr>
          <p:nvPr>
            <p:ph type="dt" sz="half" idx="10"/>
          </p:nvPr>
        </p:nvSpPr>
        <p:spPr/>
        <p:txBody>
          <a:bodyPr/>
          <a:lstStyle/>
          <a:p>
            <a:fld id="{1699A537-72EA-4C00-B280-8DC00FDC5BA9}" type="datetimeFigureOut">
              <a:rPr lang="en-CA" smtClean="0"/>
              <a:t>2022-10-14</a:t>
            </a:fld>
            <a:endParaRPr lang="en-CA" dirty="0"/>
          </a:p>
        </p:txBody>
      </p:sp>
      <p:sp>
        <p:nvSpPr>
          <p:cNvPr id="5" name="Footer Placeholder 4">
            <a:extLst>
              <a:ext uri="{FF2B5EF4-FFF2-40B4-BE49-F238E27FC236}">
                <a16:creationId xmlns:a16="http://schemas.microsoft.com/office/drawing/2014/main" id="{514CC939-319E-43A3-B488-A75D27F59032}"/>
              </a:ext>
            </a:extLst>
          </p:cNvPr>
          <p:cNvSpPr>
            <a:spLocks noGrp="1"/>
          </p:cNvSpPr>
          <p:nvPr>
            <p:ph type="ftr" sz="quarter" idx="11"/>
          </p:nvPr>
        </p:nvSpPr>
        <p:spPr/>
        <p:txBody>
          <a:bodyPr/>
          <a:lstStyle/>
          <a:p>
            <a:endParaRPr lang="en-CA" dirty="0"/>
          </a:p>
        </p:txBody>
      </p:sp>
      <p:sp>
        <p:nvSpPr>
          <p:cNvPr id="6" name="Slide Number Placeholder 5">
            <a:extLst>
              <a:ext uri="{FF2B5EF4-FFF2-40B4-BE49-F238E27FC236}">
                <a16:creationId xmlns:a16="http://schemas.microsoft.com/office/drawing/2014/main" id="{F98B53BB-2AAE-4F59-BFDC-C3F62CFD90FE}"/>
              </a:ext>
            </a:extLst>
          </p:cNvPr>
          <p:cNvSpPr>
            <a:spLocks noGrp="1"/>
          </p:cNvSpPr>
          <p:nvPr>
            <p:ph type="sldNum" sz="quarter" idx="12"/>
          </p:nvPr>
        </p:nvSpPr>
        <p:spPr/>
        <p:txBody>
          <a:bodyPr/>
          <a:lstStyle/>
          <a:p>
            <a:fld id="{C61BA3BB-4BC8-4946-8908-FC7BE7461893}" type="slidenum">
              <a:rPr lang="en-CA" smtClean="0"/>
              <a:t>‹#›</a:t>
            </a:fld>
            <a:endParaRPr lang="en-CA" dirty="0"/>
          </a:p>
        </p:txBody>
      </p:sp>
    </p:spTree>
    <p:extLst>
      <p:ext uri="{BB962C8B-B14F-4D97-AF65-F5344CB8AC3E}">
        <p14:creationId xmlns:p14="http://schemas.microsoft.com/office/powerpoint/2010/main" val="19091540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770D0-BE73-44E3-ACE1-1981FD2EF397}"/>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942A7A13-2F96-44A2-B946-DA4A134019D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2BA44770-DA75-4C47-A17F-A5EC9A146068}"/>
              </a:ext>
            </a:extLst>
          </p:cNvPr>
          <p:cNvSpPr>
            <a:spLocks noGrp="1"/>
          </p:cNvSpPr>
          <p:nvPr>
            <p:ph type="dt" sz="half" idx="10"/>
          </p:nvPr>
        </p:nvSpPr>
        <p:spPr/>
        <p:txBody>
          <a:bodyPr/>
          <a:lstStyle/>
          <a:p>
            <a:fld id="{1699A537-72EA-4C00-B280-8DC00FDC5BA9}" type="datetimeFigureOut">
              <a:rPr lang="en-CA" smtClean="0"/>
              <a:t>2022-10-14</a:t>
            </a:fld>
            <a:endParaRPr lang="en-CA" dirty="0"/>
          </a:p>
        </p:txBody>
      </p:sp>
      <p:sp>
        <p:nvSpPr>
          <p:cNvPr id="5" name="Footer Placeholder 4">
            <a:extLst>
              <a:ext uri="{FF2B5EF4-FFF2-40B4-BE49-F238E27FC236}">
                <a16:creationId xmlns:a16="http://schemas.microsoft.com/office/drawing/2014/main" id="{488325EA-8786-409D-9C8B-837ACA221AAF}"/>
              </a:ext>
            </a:extLst>
          </p:cNvPr>
          <p:cNvSpPr>
            <a:spLocks noGrp="1"/>
          </p:cNvSpPr>
          <p:nvPr>
            <p:ph type="ftr" sz="quarter" idx="11"/>
          </p:nvPr>
        </p:nvSpPr>
        <p:spPr/>
        <p:txBody>
          <a:bodyPr/>
          <a:lstStyle/>
          <a:p>
            <a:endParaRPr lang="en-CA" dirty="0"/>
          </a:p>
        </p:txBody>
      </p:sp>
      <p:sp>
        <p:nvSpPr>
          <p:cNvPr id="6" name="Slide Number Placeholder 5">
            <a:extLst>
              <a:ext uri="{FF2B5EF4-FFF2-40B4-BE49-F238E27FC236}">
                <a16:creationId xmlns:a16="http://schemas.microsoft.com/office/drawing/2014/main" id="{14DEEE42-C065-472E-B980-9B37DF34FD8B}"/>
              </a:ext>
            </a:extLst>
          </p:cNvPr>
          <p:cNvSpPr>
            <a:spLocks noGrp="1"/>
          </p:cNvSpPr>
          <p:nvPr>
            <p:ph type="sldNum" sz="quarter" idx="12"/>
          </p:nvPr>
        </p:nvSpPr>
        <p:spPr/>
        <p:txBody>
          <a:bodyPr/>
          <a:lstStyle/>
          <a:p>
            <a:fld id="{C61BA3BB-4BC8-4946-8908-FC7BE7461893}" type="slidenum">
              <a:rPr lang="en-CA" smtClean="0"/>
              <a:t>‹#›</a:t>
            </a:fld>
            <a:endParaRPr lang="en-CA" dirty="0"/>
          </a:p>
        </p:txBody>
      </p:sp>
    </p:spTree>
    <p:extLst>
      <p:ext uri="{BB962C8B-B14F-4D97-AF65-F5344CB8AC3E}">
        <p14:creationId xmlns:p14="http://schemas.microsoft.com/office/powerpoint/2010/main" val="12945038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C0AAC-E3F1-4E14-8C27-3617FAC5544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BEA836F7-051B-4B17-84F7-8939AA55D9C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97F811A-FF14-4AC9-89ED-F99C6B939690}"/>
              </a:ext>
            </a:extLst>
          </p:cNvPr>
          <p:cNvSpPr>
            <a:spLocks noGrp="1"/>
          </p:cNvSpPr>
          <p:nvPr>
            <p:ph type="dt" sz="half" idx="10"/>
          </p:nvPr>
        </p:nvSpPr>
        <p:spPr/>
        <p:txBody>
          <a:bodyPr/>
          <a:lstStyle/>
          <a:p>
            <a:fld id="{1699A537-72EA-4C00-B280-8DC00FDC5BA9}" type="datetimeFigureOut">
              <a:rPr lang="en-CA" smtClean="0"/>
              <a:t>2022-10-14</a:t>
            </a:fld>
            <a:endParaRPr lang="en-CA" dirty="0"/>
          </a:p>
        </p:txBody>
      </p:sp>
      <p:sp>
        <p:nvSpPr>
          <p:cNvPr id="5" name="Footer Placeholder 4">
            <a:extLst>
              <a:ext uri="{FF2B5EF4-FFF2-40B4-BE49-F238E27FC236}">
                <a16:creationId xmlns:a16="http://schemas.microsoft.com/office/drawing/2014/main" id="{7F51DEF9-8CB5-4CAE-9E7A-BF29F8CFF7A4}"/>
              </a:ext>
            </a:extLst>
          </p:cNvPr>
          <p:cNvSpPr>
            <a:spLocks noGrp="1"/>
          </p:cNvSpPr>
          <p:nvPr>
            <p:ph type="ftr" sz="quarter" idx="11"/>
          </p:nvPr>
        </p:nvSpPr>
        <p:spPr/>
        <p:txBody>
          <a:bodyPr/>
          <a:lstStyle/>
          <a:p>
            <a:endParaRPr lang="en-CA" dirty="0"/>
          </a:p>
        </p:txBody>
      </p:sp>
      <p:sp>
        <p:nvSpPr>
          <p:cNvPr id="6" name="Slide Number Placeholder 5">
            <a:extLst>
              <a:ext uri="{FF2B5EF4-FFF2-40B4-BE49-F238E27FC236}">
                <a16:creationId xmlns:a16="http://schemas.microsoft.com/office/drawing/2014/main" id="{6299BCF0-6D9A-468D-9360-B256E5A9F5BD}"/>
              </a:ext>
            </a:extLst>
          </p:cNvPr>
          <p:cNvSpPr>
            <a:spLocks noGrp="1"/>
          </p:cNvSpPr>
          <p:nvPr>
            <p:ph type="sldNum" sz="quarter" idx="12"/>
          </p:nvPr>
        </p:nvSpPr>
        <p:spPr/>
        <p:txBody>
          <a:bodyPr/>
          <a:lstStyle/>
          <a:p>
            <a:fld id="{C61BA3BB-4BC8-4946-8908-FC7BE7461893}" type="slidenum">
              <a:rPr lang="en-CA" smtClean="0"/>
              <a:t>‹#›</a:t>
            </a:fld>
            <a:endParaRPr lang="en-CA" dirty="0"/>
          </a:p>
        </p:txBody>
      </p:sp>
    </p:spTree>
    <p:extLst>
      <p:ext uri="{BB962C8B-B14F-4D97-AF65-F5344CB8AC3E}">
        <p14:creationId xmlns:p14="http://schemas.microsoft.com/office/powerpoint/2010/main" val="27499771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98BE9-7AA6-4FDE-9885-29D0B9268DA7}"/>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319D1948-BA01-43B4-A62E-F96D6C999D5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74D354DE-FC13-4EAE-B7BE-D5B81DFEEA3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538AB390-FD87-4F18-9DAD-941298EA6934}"/>
              </a:ext>
            </a:extLst>
          </p:cNvPr>
          <p:cNvSpPr>
            <a:spLocks noGrp="1"/>
          </p:cNvSpPr>
          <p:nvPr>
            <p:ph type="dt" sz="half" idx="10"/>
          </p:nvPr>
        </p:nvSpPr>
        <p:spPr/>
        <p:txBody>
          <a:bodyPr/>
          <a:lstStyle/>
          <a:p>
            <a:fld id="{1699A537-72EA-4C00-B280-8DC00FDC5BA9}" type="datetimeFigureOut">
              <a:rPr lang="en-CA" smtClean="0"/>
              <a:t>2022-10-14</a:t>
            </a:fld>
            <a:endParaRPr lang="en-CA" dirty="0"/>
          </a:p>
        </p:txBody>
      </p:sp>
      <p:sp>
        <p:nvSpPr>
          <p:cNvPr id="6" name="Footer Placeholder 5">
            <a:extLst>
              <a:ext uri="{FF2B5EF4-FFF2-40B4-BE49-F238E27FC236}">
                <a16:creationId xmlns:a16="http://schemas.microsoft.com/office/drawing/2014/main" id="{5B513732-6E2D-402B-A9D4-019BC3A902B7}"/>
              </a:ext>
            </a:extLst>
          </p:cNvPr>
          <p:cNvSpPr>
            <a:spLocks noGrp="1"/>
          </p:cNvSpPr>
          <p:nvPr>
            <p:ph type="ftr" sz="quarter" idx="11"/>
          </p:nvPr>
        </p:nvSpPr>
        <p:spPr/>
        <p:txBody>
          <a:bodyPr/>
          <a:lstStyle/>
          <a:p>
            <a:endParaRPr lang="en-CA" dirty="0"/>
          </a:p>
        </p:txBody>
      </p:sp>
      <p:sp>
        <p:nvSpPr>
          <p:cNvPr id="7" name="Slide Number Placeholder 6">
            <a:extLst>
              <a:ext uri="{FF2B5EF4-FFF2-40B4-BE49-F238E27FC236}">
                <a16:creationId xmlns:a16="http://schemas.microsoft.com/office/drawing/2014/main" id="{22B13C99-0354-4A38-91CD-0C66C2022357}"/>
              </a:ext>
            </a:extLst>
          </p:cNvPr>
          <p:cNvSpPr>
            <a:spLocks noGrp="1"/>
          </p:cNvSpPr>
          <p:nvPr>
            <p:ph type="sldNum" sz="quarter" idx="12"/>
          </p:nvPr>
        </p:nvSpPr>
        <p:spPr/>
        <p:txBody>
          <a:bodyPr/>
          <a:lstStyle/>
          <a:p>
            <a:fld id="{C61BA3BB-4BC8-4946-8908-FC7BE7461893}" type="slidenum">
              <a:rPr lang="en-CA" smtClean="0"/>
              <a:t>‹#›</a:t>
            </a:fld>
            <a:endParaRPr lang="en-CA" dirty="0"/>
          </a:p>
        </p:txBody>
      </p:sp>
    </p:spTree>
    <p:extLst>
      <p:ext uri="{BB962C8B-B14F-4D97-AF65-F5344CB8AC3E}">
        <p14:creationId xmlns:p14="http://schemas.microsoft.com/office/powerpoint/2010/main" val="12271412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DC714-285C-455E-9CD3-E0FEEE2AF86E}"/>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A37988AB-CF42-4DBC-B961-A4D3B963798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98FB378-BEDB-4EB6-9A44-EAD34FA076E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D08C4F24-2B22-476B-AFDA-2C1D4F26786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DF95048-4E8F-483F-8441-32FC3967EA2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C9A21C06-84B1-454B-B3A2-C211C83407A2}"/>
              </a:ext>
            </a:extLst>
          </p:cNvPr>
          <p:cNvSpPr>
            <a:spLocks noGrp="1"/>
          </p:cNvSpPr>
          <p:nvPr>
            <p:ph type="dt" sz="half" idx="10"/>
          </p:nvPr>
        </p:nvSpPr>
        <p:spPr/>
        <p:txBody>
          <a:bodyPr/>
          <a:lstStyle/>
          <a:p>
            <a:fld id="{1699A537-72EA-4C00-B280-8DC00FDC5BA9}" type="datetimeFigureOut">
              <a:rPr lang="en-CA" smtClean="0"/>
              <a:t>2022-10-14</a:t>
            </a:fld>
            <a:endParaRPr lang="en-CA" dirty="0"/>
          </a:p>
        </p:txBody>
      </p:sp>
      <p:sp>
        <p:nvSpPr>
          <p:cNvPr id="8" name="Footer Placeholder 7">
            <a:extLst>
              <a:ext uri="{FF2B5EF4-FFF2-40B4-BE49-F238E27FC236}">
                <a16:creationId xmlns:a16="http://schemas.microsoft.com/office/drawing/2014/main" id="{3242AF96-013A-4367-BF97-35C473CBE027}"/>
              </a:ext>
            </a:extLst>
          </p:cNvPr>
          <p:cNvSpPr>
            <a:spLocks noGrp="1"/>
          </p:cNvSpPr>
          <p:nvPr>
            <p:ph type="ftr" sz="quarter" idx="11"/>
          </p:nvPr>
        </p:nvSpPr>
        <p:spPr/>
        <p:txBody>
          <a:bodyPr/>
          <a:lstStyle/>
          <a:p>
            <a:endParaRPr lang="en-CA" dirty="0"/>
          </a:p>
        </p:txBody>
      </p:sp>
      <p:sp>
        <p:nvSpPr>
          <p:cNvPr id="9" name="Slide Number Placeholder 8">
            <a:extLst>
              <a:ext uri="{FF2B5EF4-FFF2-40B4-BE49-F238E27FC236}">
                <a16:creationId xmlns:a16="http://schemas.microsoft.com/office/drawing/2014/main" id="{490DC56C-8FAC-4E15-A766-11EF3165D0B3}"/>
              </a:ext>
            </a:extLst>
          </p:cNvPr>
          <p:cNvSpPr>
            <a:spLocks noGrp="1"/>
          </p:cNvSpPr>
          <p:nvPr>
            <p:ph type="sldNum" sz="quarter" idx="12"/>
          </p:nvPr>
        </p:nvSpPr>
        <p:spPr/>
        <p:txBody>
          <a:bodyPr/>
          <a:lstStyle/>
          <a:p>
            <a:fld id="{C61BA3BB-4BC8-4946-8908-FC7BE7461893}" type="slidenum">
              <a:rPr lang="en-CA" smtClean="0"/>
              <a:t>‹#›</a:t>
            </a:fld>
            <a:endParaRPr lang="en-CA" dirty="0"/>
          </a:p>
        </p:txBody>
      </p:sp>
    </p:spTree>
    <p:extLst>
      <p:ext uri="{BB962C8B-B14F-4D97-AF65-F5344CB8AC3E}">
        <p14:creationId xmlns:p14="http://schemas.microsoft.com/office/powerpoint/2010/main" val="29495820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F6E00-9F22-4187-8B2E-E735DF3CFF91}"/>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9AC19149-3984-4EF3-BD3A-6E5B32E379F8}"/>
              </a:ext>
            </a:extLst>
          </p:cNvPr>
          <p:cNvSpPr>
            <a:spLocks noGrp="1"/>
          </p:cNvSpPr>
          <p:nvPr>
            <p:ph type="dt" sz="half" idx="10"/>
          </p:nvPr>
        </p:nvSpPr>
        <p:spPr/>
        <p:txBody>
          <a:bodyPr/>
          <a:lstStyle/>
          <a:p>
            <a:fld id="{1699A537-72EA-4C00-B280-8DC00FDC5BA9}" type="datetimeFigureOut">
              <a:rPr lang="en-CA" smtClean="0"/>
              <a:t>2022-10-14</a:t>
            </a:fld>
            <a:endParaRPr lang="en-CA" dirty="0"/>
          </a:p>
        </p:txBody>
      </p:sp>
      <p:sp>
        <p:nvSpPr>
          <p:cNvPr id="4" name="Footer Placeholder 3">
            <a:extLst>
              <a:ext uri="{FF2B5EF4-FFF2-40B4-BE49-F238E27FC236}">
                <a16:creationId xmlns:a16="http://schemas.microsoft.com/office/drawing/2014/main" id="{923DA459-8C05-4E35-8021-EEA3EA2F6370}"/>
              </a:ext>
            </a:extLst>
          </p:cNvPr>
          <p:cNvSpPr>
            <a:spLocks noGrp="1"/>
          </p:cNvSpPr>
          <p:nvPr>
            <p:ph type="ftr" sz="quarter" idx="11"/>
          </p:nvPr>
        </p:nvSpPr>
        <p:spPr/>
        <p:txBody>
          <a:bodyPr/>
          <a:lstStyle/>
          <a:p>
            <a:endParaRPr lang="en-CA" dirty="0"/>
          </a:p>
        </p:txBody>
      </p:sp>
      <p:sp>
        <p:nvSpPr>
          <p:cNvPr id="5" name="Slide Number Placeholder 4">
            <a:extLst>
              <a:ext uri="{FF2B5EF4-FFF2-40B4-BE49-F238E27FC236}">
                <a16:creationId xmlns:a16="http://schemas.microsoft.com/office/drawing/2014/main" id="{E5CC42BE-7574-4166-9913-787150136AAC}"/>
              </a:ext>
            </a:extLst>
          </p:cNvPr>
          <p:cNvSpPr>
            <a:spLocks noGrp="1"/>
          </p:cNvSpPr>
          <p:nvPr>
            <p:ph type="sldNum" sz="quarter" idx="12"/>
          </p:nvPr>
        </p:nvSpPr>
        <p:spPr/>
        <p:txBody>
          <a:bodyPr/>
          <a:lstStyle/>
          <a:p>
            <a:fld id="{C61BA3BB-4BC8-4946-8908-FC7BE7461893}" type="slidenum">
              <a:rPr lang="en-CA" smtClean="0"/>
              <a:t>‹#›</a:t>
            </a:fld>
            <a:endParaRPr lang="en-CA" dirty="0"/>
          </a:p>
        </p:txBody>
      </p:sp>
    </p:spTree>
    <p:extLst>
      <p:ext uri="{BB962C8B-B14F-4D97-AF65-F5344CB8AC3E}">
        <p14:creationId xmlns:p14="http://schemas.microsoft.com/office/powerpoint/2010/main" val="32546657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E969938-C817-494B-A5C0-EE49A61D0F06}"/>
              </a:ext>
            </a:extLst>
          </p:cNvPr>
          <p:cNvSpPr>
            <a:spLocks noGrp="1"/>
          </p:cNvSpPr>
          <p:nvPr>
            <p:ph type="dt" sz="half" idx="10"/>
          </p:nvPr>
        </p:nvSpPr>
        <p:spPr/>
        <p:txBody>
          <a:bodyPr/>
          <a:lstStyle/>
          <a:p>
            <a:fld id="{1699A537-72EA-4C00-B280-8DC00FDC5BA9}" type="datetimeFigureOut">
              <a:rPr lang="en-CA" smtClean="0"/>
              <a:t>2022-10-14</a:t>
            </a:fld>
            <a:endParaRPr lang="en-CA" dirty="0"/>
          </a:p>
        </p:txBody>
      </p:sp>
      <p:sp>
        <p:nvSpPr>
          <p:cNvPr id="3" name="Footer Placeholder 2">
            <a:extLst>
              <a:ext uri="{FF2B5EF4-FFF2-40B4-BE49-F238E27FC236}">
                <a16:creationId xmlns:a16="http://schemas.microsoft.com/office/drawing/2014/main" id="{FFB097C2-18FC-45CF-86C8-829EBCF10093}"/>
              </a:ext>
            </a:extLst>
          </p:cNvPr>
          <p:cNvSpPr>
            <a:spLocks noGrp="1"/>
          </p:cNvSpPr>
          <p:nvPr>
            <p:ph type="ftr" sz="quarter" idx="11"/>
          </p:nvPr>
        </p:nvSpPr>
        <p:spPr/>
        <p:txBody>
          <a:bodyPr/>
          <a:lstStyle/>
          <a:p>
            <a:endParaRPr lang="en-CA" dirty="0"/>
          </a:p>
        </p:txBody>
      </p:sp>
      <p:sp>
        <p:nvSpPr>
          <p:cNvPr id="4" name="Slide Number Placeholder 3">
            <a:extLst>
              <a:ext uri="{FF2B5EF4-FFF2-40B4-BE49-F238E27FC236}">
                <a16:creationId xmlns:a16="http://schemas.microsoft.com/office/drawing/2014/main" id="{30472654-D65F-4C45-B17E-F85EB4BA8C8B}"/>
              </a:ext>
            </a:extLst>
          </p:cNvPr>
          <p:cNvSpPr>
            <a:spLocks noGrp="1"/>
          </p:cNvSpPr>
          <p:nvPr>
            <p:ph type="sldNum" sz="quarter" idx="12"/>
          </p:nvPr>
        </p:nvSpPr>
        <p:spPr/>
        <p:txBody>
          <a:bodyPr/>
          <a:lstStyle/>
          <a:p>
            <a:fld id="{C61BA3BB-4BC8-4946-8908-FC7BE7461893}" type="slidenum">
              <a:rPr lang="en-CA" smtClean="0"/>
              <a:t>‹#›</a:t>
            </a:fld>
            <a:endParaRPr lang="en-CA" dirty="0"/>
          </a:p>
        </p:txBody>
      </p:sp>
    </p:spTree>
    <p:extLst>
      <p:ext uri="{BB962C8B-B14F-4D97-AF65-F5344CB8AC3E}">
        <p14:creationId xmlns:p14="http://schemas.microsoft.com/office/powerpoint/2010/main" val="31454172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16240-E654-497A-9AED-5BDC40E5C2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95D3DEF9-C7D5-4DCB-B2B4-9BD4AC9F955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DE2FC5A9-4B3E-4F2C-8D9E-62A7878AAA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FB8FEA-A3B5-4153-B9D3-154406CC9592}"/>
              </a:ext>
            </a:extLst>
          </p:cNvPr>
          <p:cNvSpPr>
            <a:spLocks noGrp="1"/>
          </p:cNvSpPr>
          <p:nvPr>
            <p:ph type="dt" sz="half" idx="10"/>
          </p:nvPr>
        </p:nvSpPr>
        <p:spPr/>
        <p:txBody>
          <a:bodyPr/>
          <a:lstStyle/>
          <a:p>
            <a:fld id="{1699A537-72EA-4C00-B280-8DC00FDC5BA9}" type="datetimeFigureOut">
              <a:rPr lang="en-CA" smtClean="0"/>
              <a:t>2022-10-14</a:t>
            </a:fld>
            <a:endParaRPr lang="en-CA" dirty="0"/>
          </a:p>
        </p:txBody>
      </p:sp>
      <p:sp>
        <p:nvSpPr>
          <p:cNvPr id="6" name="Footer Placeholder 5">
            <a:extLst>
              <a:ext uri="{FF2B5EF4-FFF2-40B4-BE49-F238E27FC236}">
                <a16:creationId xmlns:a16="http://schemas.microsoft.com/office/drawing/2014/main" id="{CD6099BD-E04E-417D-8CAA-E552F303D415}"/>
              </a:ext>
            </a:extLst>
          </p:cNvPr>
          <p:cNvSpPr>
            <a:spLocks noGrp="1"/>
          </p:cNvSpPr>
          <p:nvPr>
            <p:ph type="ftr" sz="quarter" idx="11"/>
          </p:nvPr>
        </p:nvSpPr>
        <p:spPr/>
        <p:txBody>
          <a:bodyPr/>
          <a:lstStyle/>
          <a:p>
            <a:endParaRPr lang="en-CA" dirty="0"/>
          </a:p>
        </p:txBody>
      </p:sp>
      <p:sp>
        <p:nvSpPr>
          <p:cNvPr id="7" name="Slide Number Placeholder 6">
            <a:extLst>
              <a:ext uri="{FF2B5EF4-FFF2-40B4-BE49-F238E27FC236}">
                <a16:creationId xmlns:a16="http://schemas.microsoft.com/office/drawing/2014/main" id="{E7F50518-D0B8-432E-9092-2BBE1979EC7A}"/>
              </a:ext>
            </a:extLst>
          </p:cNvPr>
          <p:cNvSpPr>
            <a:spLocks noGrp="1"/>
          </p:cNvSpPr>
          <p:nvPr>
            <p:ph type="sldNum" sz="quarter" idx="12"/>
          </p:nvPr>
        </p:nvSpPr>
        <p:spPr/>
        <p:txBody>
          <a:bodyPr/>
          <a:lstStyle/>
          <a:p>
            <a:fld id="{C61BA3BB-4BC8-4946-8908-FC7BE7461893}" type="slidenum">
              <a:rPr lang="en-CA" smtClean="0"/>
              <a:t>‹#›</a:t>
            </a:fld>
            <a:endParaRPr lang="en-CA" dirty="0"/>
          </a:p>
        </p:txBody>
      </p:sp>
    </p:spTree>
    <p:extLst>
      <p:ext uri="{BB962C8B-B14F-4D97-AF65-F5344CB8AC3E}">
        <p14:creationId xmlns:p14="http://schemas.microsoft.com/office/powerpoint/2010/main" val="24465778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AD37D-9511-4C07-866D-5E4E40A609BC}"/>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7B03F72A-E15D-4FB8-ADA8-D669295C6E6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0671B7B-1363-4183-A27B-0A38E6FF1C88}"/>
              </a:ext>
            </a:extLst>
          </p:cNvPr>
          <p:cNvSpPr>
            <a:spLocks noGrp="1"/>
          </p:cNvSpPr>
          <p:nvPr>
            <p:ph type="dt" sz="half" idx="10"/>
          </p:nvPr>
        </p:nvSpPr>
        <p:spPr/>
        <p:txBody>
          <a:bodyPr/>
          <a:lstStyle/>
          <a:p>
            <a:fld id="{22D01E55-6812-4AD8-8EA1-57F3AAB5D81C}" type="datetime1">
              <a:rPr lang="en-CA" smtClean="0"/>
              <a:t>2022-10-14</a:t>
            </a:fld>
            <a:endParaRPr lang="en-CA" dirty="0"/>
          </a:p>
        </p:txBody>
      </p:sp>
      <p:sp>
        <p:nvSpPr>
          <p:cNvPr id="5" name="Footer Placeholder 4">
            <a:extLst>
              <a:ext uri="{FF2B5EF4-FFF2-40B4-BE49-F238E27FC236}">
                <a16:creationId xmlns:a16="http://schemas.microsoft.com/office/drawing/2014/main" id="{8BBB8069-EA66-49FE-A5BA-CDA80C6B1E0F}"/>
              </a:ext>
            </a:extLst>
          </p:cNvPr>
          <p:cNvSpPr>
            <a:spLocks noGrp="1"/>
          </p:cNvSpPr>
          <p:nvPr>
            <p:ph type="ftr" sz="quarter" idx="11"/>
          </p:nvPr>
        </p:nvSpPr>
        <p:spPr/>
        <p:txBody>
          <a:bodyPr/>
          <a:lstStyle/>
          <a:p>
            <a:endParaRPr lang="en-CA" dirty="0"/>
          </a:p>
        </p:txBody>
      </p:sp>
      <p:sp>
        <p:nvSpPr>
          <p:cNvPr id="6" name="Slide Number Placeholder 5">
            <a:extLst>
              <a:ext uri="{FF2B5EF4-FFF2-40B4-BE49-F238E27FC236}">
                <a16:creationId xmlns:a16="http://schemas.microsoft.com/office/drawing/2014/main" id="{1D00B521-031D-497E-A450-2EA7719FDCC7}"/>
              </a:ext>
            </a:extLst>
          </p:cNvPr>
          <p:cNvSpPr>
            <a:spLocks noGrp="1"/>
          </p:cNvSpPr>
          <p:nvPr>
            <p:ph type="sldNum" sz="quarter" idx="12"/>
          </p:nvPr>
        </p:nvSpPr>
        <p:spPr/>
        <p:txBody>
          <a:bodyPr/>
          <a:lstStyle/>
          <a:p>
            <a:fld id="{640E540A-2B47-4B87-9AED-00DC0EEFE8D2}" type="slidenum">
              <a:rPr lang="en-CA" smtClean="0"/>
              <a:t>‹#›</a:t>
            </a:fld>
            <a:endParaRPr lang="en-CA" dirty="0"/>
          </a:p>
        </p:txBody>
      </p:sp>
    </p:spTree>
    <p:extLst>
      <p:ext uri="{BB962C8B-B14F-4D97-AF65-F5344CB8AC3E}">
        <p14:creationId xmlns:p14="http://schemas.microsoft.com/office/powerpoint/2010/main" val="339456903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8D891-18F8-477D-BF52-EB700C6243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44D06F8F-F13E-4EA8-8603-493F4FE96D8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dirty="0"/>
          </a:p>
        </p:txBody>
      </p:sp>
      <p:sp>
        <p:nvSpPr>
          <p:cNvPr id="4" name="Text Placeholder 3">
            <a:extLst>
              <a:ext uri="{FF2B5EF4-FFF2-40B4-BE49-F238E27FC236}">
                <a16:creationId xmlns:a16="http://schemas.microsoft.com/office/drawing/2014/main" id="{F28C447F-2093-4AAE-B8A9-E6550A5B39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14A5A10-5DE2-4CB3-8829-AFCB78F9788E}"/>
              </a:ext>
            </a:extLst>
          </p:cNvPr>
          <p:cNvSpPr>
            <a:spLocks noGrp="1"/>
          </p:cNvSpPr>
          <p:nvPr>
            <p:ph type="dt" sz="half" idx="10"/>
          </p:nvPr>
        </p:nvSpPr>
        <p:spPr/>
        <p:txBody>
          <a:bodyPr/>
          <a:lstStyle/>
          <a:p>
            <a:fld id="{1699A537-72EA-4C00-B280-8DC00FDC5BA9}" type="datetimeFigureOut">
              <a:rPr lang="en-CA" smtClean="0"/>
              <a:t>2022-10-14</a:t>
            </a:fld>
            <a:endParaRPr lang="en-CA" dirty="0"/>
          </a:p>
        </p:txBody>
      </p:sp>
      <p:sp>
        <p:nvSpPr>
          <p:cNvPr id="6" name="Footer Placeholder 5">
            <a:extLst>
              <a:ext uri="{FF2B5EF4-FFF2-40B4-BE49-F238E27FC236}">
                <a16:creationId xmlns:a16="http://schemas.microsoft.com/office/drawing/2014/main" id="{3423D8EC-2809-4D55-A400-51E58328521C}"/>
              </a:ext>
            </a:extLst>
          </p:cNvPr>
          <p:cNvSpPr>
            <a:spLocks noGrp="1"/>
          </p:cNvSpPr>
          <p:nvPr>
            <p:ph type="ftr" sz="quarter" idx="11"/>
          </p:nvPr>
        </p:nvSpPr>
        <p:spPr/>
        <p:txBody>
          <a:bodyPr/>
          <a:lstStyle/>
          <a:p>
            <a:endParaRPr lang="en-CA" dirty="0"/>
          </a:p>
        </p:txBody>
      </p:sp>
      <p:sp>
        <p:nvSpPr>
          <p:cNvPr id="7" name="Slide Number Placeholder 6">
            <a:extLst>
              <a:ext uri="{FF2B5EF4-FFF2-40B4-BE49-F238E27FC236}">
                <a16:creationId xmlns:a16="http://schemas.microsoft.com/office/drawing/2014/main" id="{4A1A07A4-E4D2-4959-A05F-516544072B5D}"/>
              </a:ext>
            </a:extLst>
          </p:cNvPr>
          <p:cNvSpPr>
            <a:spLocks noGrp="1"/>
          </p:cNvSpPr>
          <p:nvPr>
            <p:ph type="sldNum" sz="quarter" idx="12"/>
          </p:nvPr>
        </p:nvSpPr>
        <p:spPr/>
        <p:txBody>
          <a:bodyPr/>
          <a:lstStyle/>
          <a:p>
            <a:fld id="{C61BA3BB-4BC8-4946-8908-FC7BE7461893}" type="slidenum">
              <a:rPr lang="en-CA" smtClean="0"/>
              <a:t>‹#›</a:t>
            </a:fld>
            <a:endParaRPr lang="en-CA" dirty="0"/>
          </a:p>
        </p:txBody>
      </p:sp>
    </p:spTree>
    <p:extLst>
      <p:ext uri="{BB962C8B-B14F-4D97-AF65-F5344CB8AC3E}">
        <p14:creationId xmlns:p14="http://schemas.microsoft.com/office/powerpoint/2010/main" val="332555863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695A6-B025-4B63-B846-687A62B69F13}"/>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654166BD-26A9-463E-8EFA-E08A2CBC92E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E131DCFE-39D8-4682-82E5-8444A2426ECC}"/>
              </a:ext>
            </a:extLst>
          </p:cNvPr>
          <p:cNvSpPr>
            <a:spLocks noGrp="1"/>
          </p:cNvSpPr>
          <p:nvPr>
            <p:ph type="dt" sz="half" idx="10"/>
          </p:nvPr>
        </p:nvSpPr>
        <p:spPr/>
        <p:txBody>
          <a:bodyPr/>
          <a:lstStyle/>
          <a:p>
            <a:fld id="{1699A537-72EA-4C00-B280-8DC00FDC5BA9}" type="datetimeFigureOut">
              <a:rPr lang="en-CA" smtClean="0"/>
              <a:t>2022-10-14</a:t>
            </a:fld>
            <a:endParaRPr lang="en-CA" dirty="0"/>
          </a:p>
        </p:txBody>
      </p:sp>
      <p:sp>
        <p:nvSpPr>
          <p:cNvPr id="5" name="Footer Placeholder 4">
            <a:extLst>
              <a:ext uri="{FF2B5EF4-FFF2-40B4-BE49-F238E27FC236}">
                <a16:creationId xmlns:a16="http://schemas.microsoft.com/office/drawing/2014/main" id="{93E9E9A4-3EE7-4CEB-B425-A2351D460659}"/>
              </a:ext>
            </a:extLst>
          </p:cNvPr>
          <p:cNvSpPr>
            <a:spLocks noGrp="1"/>
          </p:cNvSpPr>
          <p:nvPr>
            <p:ph type="ftr" sz="quarter" idx="11"/>
          </p:nvPr>
        </p:nvSpPr>
        <p:spPr/>
        <p:txBody>
          <a:bodyPr/>
          <a:lstStyle/>
          <a:p>
            <a:endParaRPr lang="en-CA" dirty="0"/>
          </a:p>
        </p:txBody>
      </p:sp>
      <p:sp>
        <p:nvSpPr>
          <p:cNvPr id="6" name="Slide Number Placeholder 5">
            <a:extLst>
              <a:ext uri="{FF2B5EF4-FFF2-40B4-BE49-F238E27FC236}">
                <a16:creationId xmlns:a16="http://schemas.microsoft.com/office/drawing/2014/main" id="{8BD081CD-E381-47A2-B2D4-B8699B0E615A}"/>
              </a:ext>
            </a:extLst>
          </p:cNvPr>
          <p:cNvSpPr>
            <a:spLocks noGrp="1"/>
          </p:cNvSpPr>
          <p:nvPr>
            <p:ph type="sldNum" sz="quarter" idx="12"/>
          </p:nvPr>
        </p:nvSpPr>
        <p:spPr/>
        <p:txBody>
          <a:bodyPr/>
          <a:lstStyle/>
          <a:p>
            <a:fld id="{C61BA3BB-4BC8-4946-8908-FC7BE7461893}" type="slidenum">
              <a:rPr lang="en-CA" smtClean="0"/>
              <a:t>‹#›</a:t>
            </a:fld>
            <a:endParaRPr lang="en-CA" dirty="0"/>
          </a:p>
        </p:txBody>
      </p:sp>
    </p:spTree>
    <p:extLst>
      <p:ext uri="{BB962C8B-B14F-4D97-AF65-F5344CB8AC3E}">
        <p14:creationId xmlns:p14="http://schemas.microsoft.com/office/powerpoint/2010/main" val="20624037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50516E7-3CCB-4367-913C-174CB228BD4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97F76615-6B95-4068-A42D-181AC9585BB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BB5FF092-50E0-4E6C-A85D-98766AD8BCF9}"/>
              </a:ext>
            </a:extLst>
          </p:cNvPr>
          <p:cNvSpPr>
            <a:spLocks noGrp="1"/>
          </p:cNvSpPr>
          <p:nvPr>
            <p:ph type="dt" sz="half" idx="10"/>
          </p:nvPr>
        </p:nvSpPr>
        <p:spPr/>
        <p:txBody>
          <a:bodyPr/>
          <a:lstStyle/>
          <a:p>
            <a:fld id="{1699A537-72EA-4C00-B280-8DC00FDC5BA9}" type="datetimeFigureOut">
              <a:rPr lang="en-CA" smtClean="0"/>
              <a:t>2022-10-14</a:t>
            </a:fld>
            <a:endParaRPr lang="en-CA" dirty="0"/>
          </a:p>
        </p:txBody>
      </p:sp>
      <p:sp>
        <p:nvSpPr>
          <p:cNvPr id="5" name="Footer Placeholder 4">
            <a:extLst>
              <a:ext uri="{FF2B5EF4-FFF2-40B4-BE49-F238E27FC236}">
                <a16:creationId xmlns:a16="http://schemas.microsoft.com/office/drawing/2014/main" id="{A4A8BAB2-9789-462A-8634-2F088FCD227B}"/>
              </a:ext>
            </a:extLst>
          </p:cNvPr>
          <p:cNvSpPr>
            <a:spLocks noGrp="1"/>
          </p:cNvSpPr>
          <p:nvPr>
            <p:ph type="ftr" sz="quarter" idx="11"/>
          </p:nvPr>
        </p:nvSpPr>
        <p:spPr/>
        <p:txBody>
          <a:bodyPr/>
          <a:lstStyle/>
          <a:p>
            <a:endParaRPr lang="en-CA" dirty="0"/>
          </a:p>
        </p:txBody>
      </p:sp>
      <p:sp>
        <p:nvSpPr>
          <p:cNvPr id="6" name="Slide Number Placeholder 5">
            <a:extLst>
              <a:ext uri="{FF2B5EF4-FFF2-40B4-BE49-F238E27FC236}">
                <a16:creationId xmlns:a16="http://schemas.microsoft.com/office/drawing/2014/main" id="{A5BA7D01-9858-4F95-B81F-A749459467EE}"/>
              </a:ext>
            </a:extLst>
          </p:cNvPr>
          <p:cNvSpPr>
            <a:spLocks noGrp="1"/>
          </p:cNvSpPr>
          <p:nvPr>
            <p:ph type="sldNum" sz="quarter" idx="12"/>
          </p:nvPr>
        </p:nvSpPr>
        <p:spPr/>
        <p:txBody>
          <a:bodyPr/>
          <a:lstStyle/>
          <a:p>
            <a:fld id="{C61BA3BB-4BC8-4946-8908-FC7BE7461893}" type="slidenum">
              <a:rPr lang="en-CA" smtClean="0"/>
              <a:t>‹#›</a:t>
            </a:fld>
            <a:endParaRPr lang="en-CA" dirty="0"/>
          </a:p>
        </p:txBody>
      </p:sp>
    </p:spTree>
    <p:extLst>
      <p:ext uri="{BB962C8B-B14F-4D97-AF65-F5344CB8AC3E}">
        <p14:creationId xmlns:p14="http://schemas.microsoft.com/office/powerpoint/2010/main" val="62995733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4059B-AB2A-455B-9154-440D800F82E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5AE0EBB0-57D8-4634-B4B2-7D3D01985DE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5804996D-7D7B-4A6C-9EC4-DD5277389BC7}"/>
              </a:ext>
            </a:extLst>
          </p:cNvPr>
          <p:cNvSpPr>
            <a:spLocks noGrp="1"/>
          </p:cNvSpPr>
          <p:nvPr>
            <p:ph type="dt" sz="half" idx="10"/>
          </p:nvPr>
        </p:nvSpPr>
        <p:spPr/>
        <p:txBody>
          <a:bodyPr/>
          <a:lstStyle/>
          <a:p>
            <a:fld id="{A526D3AB-2706-4FFD-B7E4-A88FFF100918}" type="datetimeFigureOut">
              <a:rPr lang="en-CA" smtClean="0"/>
              <a:t>2022-10-14</a:t>
            </a:fld>
            <a:endParaRPr lang="en-CA" dirty="0"/>
          </a:p>
        </p:txBody>
      </p:sp>
      <p:sp>
        <p:nvSpPr>
          <p:cNvPr id="5" name="Footer Placeholder 4">
            <a:extLst>
              <a:ext uri="{FF2B5EF4-FFF2-40B4-BE49-F238E27FC236}">
                <a16:creationId xmlns:a16="http://schemas.microsoft.com/office/drawing/2014/main" id="{65C9F89B-64AE-47FA-AE1A-782067D44D96}"/>
              </a:ext>
            </a:extLst>
          </p:cNvPr>
          <p:cNvSpPr>
            <a:spLocks noGrp="1"/>
          </p:cNvSpPr>
          <p:nvPr>
            <p:ph type="ftr" sz="quarter" idx="11"/>
          </p:nvPr>
        </p:nvSpPr>
        <p:spPr/>
        <p:txBody>
          <a:bodyPr/>
          <a:lstStyle/>
          <a:p>
            <a:endParaRPr lang="en-CA" dirty="0"/>
          </a:p>
        </p:txBody>
      </p:sp>
      <p:sp>
        <p:nvSpPr>
          <p:cNvPr id="6" name="Slide Number Placeholder 5">
            <a:extLst>
              <a:ext uri="{FF2B5EF4-FFF2-40B4-BE49-F238E27FC236}">
                <a16:creationId xmlns:a16="http://schemas.microsoft.com/office/drawing/2014/main" id="{AC0EB514-CEE5-4CED-89AC-D5903A74C3F4}"/>
              </a:ext>
            </a:extLst>
          </p:cNvPr>
          <p:cNvSpPr>
            <a:spLocks noGrp="1"/>
          </p:cNvSpPr>
          <p:nvPr>
            <p:ph type="sldNum" sz="quarter" idx="12"/>
          </p:nvPr>
        </p:nvSpPr>
        <p:spPr/>
        <p:txBody>
          <a:bodyPr/>
          <a:lstStyle/>
          <a:p>
            <a:fld id="{50794A7D-3525-4BE2-8DE3-8E14658D9923}" type="slidenum">
              <a:rPr lang="en-CA" smtClean="0"/>
              <a:t>‹#›</a:t>
            </a:fld>
            <a:endParaRPr lang="en-CA" dirty="0"/>
          </a:p>
        </p:txBody>
      </p:sp>
    </p:spTree>
    <p:extLst>
      <p:ext uri="{BB962C8B-B14F-4D97-AF65-F5344CB8AC3E}">
        <p14:creationId xmlns:p14="http://schemas.microsoft.com/office/powerpoint/2010/main" val="111992033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D3B0B-2039-4643-9C9C-DD5A47D5F3A0}"/>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1A92C052-9B4F-4DA3-9DBB-DE9EC03DA85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7B4CDE8-D22E-46CF-B23C-84773084E7AA}"/>
              </a:ext>
            </a:extLst>
          </p:cNvPr>
          <p:cNvSpPr>
            <a:spLocks noGrp="1"/>
          </p:cNvSpPr>
          <p:nvPr>
            <p:ph type="dt" sz="half" idx="10"/>
          </p:nvPr>
        </p:nvSpPr>
        <p:spPr/>
        <p:txBody>
          <a:bodyPr/>
          <a:lstStyle/>
          <a:p>
            <a:fld id="{A526D3AB-2706-4FFD-B7E4-A88FFF100918}" type="datetimeFigureOut">
              <a:rPr lang="en-CA" smtClean="0"/>
              <a:t>2022-10-14</a:t>
            </a:fld>
            <a:endParaRPr lang="en-CA" dirty="0"/>
          </a:p>
        </p:txBody>
      </p:sp>
      <p:sp>
        <p:nvSpPr>
          <p:cNvPr id="5" name="Footer Placeholder 4">
            <a:extLst>
              <a:ext uri="{FF2B5EF4-FFF2-40B4-BE49-F238E27FC236}">
                <a16:creationId xmlns:a16="http://schemas.microsoft.com/office/drawing/2014/main" id="{4B288467-523F-48E1-B645-B3E32327C8F0}"/>
              </a:ext>
            </a:extLst>
          </p:cNvPr>
          <p:cNvSpPr>
            <a:spLocks noGrp="1"/>
          </p:cNvSpPr>
          <p:nvPr>
            <p:ph type="ftr" sz="quarter" idx="11"/>
          </p:nvPr>
        </p:nvSpPr>
        <p:spPr/>
        <p:txBody>
          <a:bodyPr/>
          <a:lstStyle/>
          <a:p>
            <a:endParaRPr lang="en-CA" dirty="0"/>
          </a:p>
        </p:txBody>
      </p:sp>
      <p:sp>
        <p:nvSpPr>
          <p:cNvPr id="6" name="Slide Number Placeholder 5">
            <a:extLst>
              <a:ext uri="{FF2B5EF4-FFF2-40B4-BE49-F238E27FC236}">
                <a16:creationId xmlns:a16="http://schemas.microsoft.com/office/drawing/2014/main" id="{C19C2145-51F0-488C-BD21-7AE1E7FD3175}"/>
              </a:ext>
            </a:extLst>
          </p:cNvPr>
          <p:cNvSpPr>
            <a:spLocks noGrp="1"/>
          </p:cNvSpPr>
          <p:nvPr>
            <p:ph type="sldNum" sz="quarter" idx="12"/>
          </p:nvPr>
        </p:nvSpPr>
        <p:spPr/>
        <p:txBody>
          <a:bodyPr/>
          <a:lstStyle/>
          <a:p>
            <a:fld id="{50794A7D-3525-4BE2-8DE3-8E14658D9923}" type="slidenum">
              <a:rPr lang="en-CA" smtClean="0"/>
              <a:t>‹#›</a:t>
            </a:fld>
            <a:endParaRPr lang="en-CA" dirty="0"/>
          </a:p>
        </p:txBody>
      </p:sp>
    </p:spTree>
    <p:extLst>
      <p:ext uri="{BB962C8B-B14F-4D97-AF65-F5344CB8AC3E}">
        <p14:creationId xmlns:p14="http://schemas.microsoft.com/office/powerpoint/2010/main" val="264350449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B8BE5-05B4-4B49-8A7E-C18B75F5C43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DA7DEAA5-A9BE-4233-82E9-D1C5330B943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E6276C-4285-43AE-A918-F65432EF5EAF}"/>
              </a:ext>
            </a:extLst>
          </p:cNvPr>
          <p:cNvSpPr>
            <a:spLocks noGrp="1"/>
          </p:cNvSpPr>
          <p:nvPr>
            <p:ph type="dt" sz="half" idx="10"/>
          </p:nvPr>
        </p:nvSpPr>
        <p:spPr/>
        <p:txBody>
          <a:bodyPr/>
          <a:lstStyle/>
          <a:p>
            <a:fld id="{A526D3AB-2706-4FFD-B7E4-A88FFF100918}" type="datetimeFigureOut">
              <a:rPr lang="en-CA" smtClean="0"/>
              <a:t>2022-10-14</a:t>
            </a:fld>
            <a:endParaRPr lang="en-CA" dirty="0"/>
          </a:p>
        </p:txBody>
      </p:sp>
      <p:sp>
        <p:nvSpPr>
          <p:cNvPr id="5" name="Footer Placeholder 4">
            <a:extLst>
              <a:ext uri="{FF2B5EF4-FFF2-40B4-BE49-F238E27FC236}">
                <a16:creationId xmlns:a16="http://schemas.microsoft.com/office/drawing/2014/main" id="{4D989808-4BF1-44CC-8F62-5604E77E59A9}"/>
              </a:ext>
            </a:extLst>
          </p:cNvPr>
          <p:cNvSpPr>
            <a:spLocks noGrp="1"/>
          </p:cNvSpPr>
          <p:nvPr>
            <p:ph type="ftr" sz="quarter" idx="11"/>
          </p:nvPr>
        </p:nvSpPr>
        <p:spPr/>
        <p:txBody>
          <a:bodyPr/>
          <a:lstStyle/>
          <a:p>
            <a:endParaRPr lang="en-CA" dirty="0"/>
          </a:p>
        </p:txBody>
      </p:sp>
      <p:sp>
        <p:nvSpPr>
          <p:cNvPr id="6" name="Slide Number Placeholder 5">
            <a:extLst>
              <a:ext uri="{FF2B5EF4-FFF2-40B4-BE49-F238E27FC236}">
                <a16:creationId xmlns:a16="http://schemas.microsoft.com/office/drawing/2014/main" id="{C603547A-1094-489A-9B54-14F75DF5A306}"/>
              </a:ext>
            </a:extLst>
          </p:cNvPr>
          <p:cNvSpPr>
            <a:spLocks noGrp="1"/>
          </p:cNvSpPr>
          <p:nvPr>
            <p:ph type="sldNum" sz="quarter" idx="12"/>
          </p:nvPr>
        </p:nvSpPr>
        <p:spPr/>
        <p:txBody>
          <a:bodyPr/>
          <a:lstStyle/>
          <a:p>
            <a:fld id="{50794A7D-3525-4BE2-8DE3-8E14658D9923}" type="slidenum">
              <a:rPr lang="en-CA" smtClean="0"/>
              <a:t>‹#›</a:t>
            </a:fld>
            <a:endParaRPr lang="en-CA" dirty="0"/>
          </a:p>
        </p:txBody>
      </p:sp>
    </p:spTree>
    <p:extLst>
      <p:ext uri="{BB962C8B-B14F-4D97-AF65-F5344CB8AC3E}">
        <p14:creationId xmlns:p14="http://schemas.microsoft.com/office/powerpoint/2010/main" val="198846487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5018E-7C53-4CFE-8852-8B52E1FBCE99}"/>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0361599D-4197-4845-9E9D-B64F56C83A2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D2E89739-785F-41D8-A15B-A8F19698A9F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AE0C20DE-FBCF-4029-B904-2D1635D859E6}"/>
              </a:ext>
            </a:extLst>
          </p:cNvPr>
          <p:cNvSpPr>
            <a:spLocks noGrp="1"/>
          </p:cNvSpPr>
          <p:nvPr>
            <p:ph type="dt" sz="half" idx="10"/>
          </p:nvPr>
        </p:nvSpPr>
        <p:spPr/>
        <p:txBody>
          <a:bodyPr/>
          <a:lstStyle/>
          <a:p>
            <a:fld id="{A526D3AB-2706-4FFD-B7E4-A88FFF100918}" type="datetimeFigureOut">
              <a:rPr lang="en-CA" smtClean="0"/>
              <a:t>2022-10-14</a:t>
            </a:fld>
            <a:endParaRPr lang="en-CA" dirty="0"/>
          </a:p>
        </p:txBody>
      </p:sp>
      <p:sp>
        <p:nvSpPr>
          <p:cNvPr id="6" name="Footer Placeholder 5">
            <a:extLst>
              <a:ext uri="{FF2B5EF4-FFF2-40B4-BE49-F238E27FC236}">
                <a16:creationId xmlns:a16="http://schemas.microsoft.com/office/drawing/2014/main" id="{44085A0B-DF12-4480-8D36-15CAE3F21E35}"/>
              </a:ext>
            </a:extLst>
          </p:cNvPr>
          <p:cNvSpPr>
            <a:spLocks noGrp="1"/>
          </p:cNvSpPr>
          <p:nvPr>
            <p:ph type="ftr" sz="quarter" idx="11"/>
          </p:nvPr>
        </p:nvSpPr>
        <p:spPr/>
        <p:txBody>
          <a:bodyPr/>
          <a:lstStyle/>
          <a:p>
            <a:endParaRPr lang="en-CA" dirty="0"/>
          </a:p>
        </p:txBody>
      </p:sp>
      <p:sp>
        <p:nvSpPr>
          <p:cNvPr id="7" name="Slide Number Placeholder 6">
            <a:extLst>
              <a:ext uri="{FF2B5EF4-FFF2-40B4-BE49-F238E27FC236}">
                <a16:creationId xmlns:a16="http://schemas.microsoft.com/office/drawing/2014/main" id="{7C2A342D-A8CA-4AEA-A356-358D4A5BCDC9}"/>
              </a:ext>
            </a:extLst>
          </p:cNvPr>
          <p:cNvSpPr>
            <a:spLocks noGrp="1"/>
          </p:cNvSpPr>
          <p:nvPr>
            <p:ph type="sldNum" sz="quarter" idx="12"/>
          </p:nvPr>
        </p:nvSpPr>
        <p:spPr/>
        <p:txBody>
          <a:bodyPr/>
          <a:lstStyle/>
          <a:p>
            <a:fld id="{50794A7D-3525-4BE2-8DE3-8E14658D9923}" type="slidenum">
              <a:rPr lang="en-CA" smtClean="0"/>
              <a:t>‹#›</a:t>
            </a:fld>
            <a:endParaRPr lang="en-CA" dirty="0"/>
          </a:p>
        </p:txBody>
      </p:sp>
    </p:spTree>
    <p:extLst>
      <p:ext uri="{BB962C8B-B14F-4D97-AF65-F5344CB8AC3E}">
        <p14:creationId xmlns:p14="http://schemas.microsoft.com/office/powerpoint/2010/main" val="569801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2C295-E4F4-44B6-8DB9-98D0711F1A8D}"/>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09B79A07-7CE3-45A2-B629-1BF24E1E102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6BC864F-AE2E-4ECA-BEC5-EC2F6846F23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FAD4C77D-81AB-447E-B3D2-2D25291182D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4B3A60E-CED1-4296-8859-A8BE3E409BC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98BD5C4D-805A-4E57-975C-B0ECFF5F7961}"/>
              </a:ext>
            </a:extLst>
          </p:cNvPr>
          <p:cNvSpPr>
            <a:spLocks noGrp="1"/>
          </p:cNvSpPr>
          <p:nvPr>
            <p:ph type="dt" sz="half" idx="10"/>
          </p:nvPr>
        </p:nvSpPr>
        <p:spPr/>
        <p:txBody>
          <a:bodyPr/>
          <a:lstStyle/>
          <a:p>
            <a:fld id="{A526D3AB-2706-4FFD-B7E4-A88FFF100918}" type="datetimeFigureOut">
              <a:rPr lang="en-CA" smtClean="0"/>
              <a:t>2022-10-14</a:t>
            </a:fld>
            <a:endParaRPr lang="en-CA" dirty="0"/>
          </a:p>
        </p:txBody>
      </p:sp>
      <p:sp>
        <p:nvSpPr>
          <p:cNvPr id="8" name="Footer Placeholder 7">
            <a:extLst>
              <a:ext uri="{FF2B5EF4-FFF2-40B4-BE49-F238E27FC236}">
                <a16:creationId xmlns:a16="http://schemas.microsoft.com/office/drawing/2014/main" id="{DB87CFEE-35B1-4F96-A157-5855B88D5058}"/>
              </a:ext>
            </a:extLst>
          </p:cNvPr>
          <p:cNvSpPr>
            <a:spLocks noGrp="1"/>
          </p:cNvSpPr>
          <p:nvPr>
            <p:ph type="ftr" sz="quarter" idx="11"/>
          </p:nvPr>
        </p:nvSpPr>
        <p:spPr/>
        <p:txBody>
          <a:bodyPr/>
          <a:lstStyle/>
          <a:p>
            <a:endParaRPr lang="en-CA" dirty="0"/>
          </a:p>
        </p:txBody>
      </p:sp>
      <p:sp>
        <p:nvSpPr>
          <p:cNvPr id="9" name="Slide Number Placeholder 8">
            <a:extLst>
              <a:ext uri="{FF2B5EF4-FFF2-40B4-BE49-F238E27FC236}">
                <a16:creationId xmlns:a16="http://schemas.microsoft.com/office/drawing/2014/main" id="{BD13A3B2-95BC-4E06-B9E1-D66A8A7841C5}"/>
              </a:ext>
            </a:extLst>
          </p:cNvPr>
          <p:cNvSpPr>
            <a:spLocks noGrp="1"/>
          </p:cNvSpPr>
          <p:nvPr>
            <p:ph type="sldNum" sz="quarter" idx="12"/>
          </p:nvPr>
        </p:nvSpPr>
        <p:spPr/>
        <p:txBody>
          <a:bodyPr/>
          <a:lstStyle/>
          <a:p>
            <a:fld id="{50794A7D-3525-4BE2-8DE3-8E14658D9923}" type="slidenum">
              <a:rPr lang="en-CA" smtClean="0"/>
              <a:t>‹#›</a:t>
            </a:fld>
            <a:endParaRPr lang="en-CA" dirty="0"/>
          </a:p>
        </p:txBody>
      </p:sp>
    </p:spTree>
    <p:extLst>
      <p:ext uri="{BB962C8B-B14F-4D97-AF65-F5344CB8AC3E}">
        <p14:creationId xmlns:p14="http://schemas.microsoft.com/office/powerpoint/2010/main" val="56358966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FBD4F-F614-43C1-B9DA-C62F1B6DDD93}"/>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E7EFD63E-8868-44C9-A735-9767944DF041}"/>
              </a:ext>
            </a:extLst>
          </p:cNvPr>
          <p:cNvSpPr>
            <a:spLocks noGrp="1"/>
          </p:cNvSpPr>
          <p:nvPr>
            <p:ph type="dt" sz="half" idx="10"/>
          </p:nvPr>
        </p:nvSpPr>
        <p:spPr/>
        <p:txBody>
          <a:bodyPr/>
          <a:lstStyle/>
          <a:p>
            <a:fld id="{A526D3AB-2706-4FFD-B7E4-A88FFF100918}" type="datetimeFigureOut">
              <a:rPr lang="en-CA" smtClean="0"/>
              <a:t>2022-10-14</a:t>
            </a:fld>
            <a:endParaRPr lang="en-CA" dirty="0"/>
          </a:p>
        </p:txBody>
      </p:sp>
      <p:sp>
        <p:nvSpPr>
          <p:cNvPr id="4" name="Footer Placeholder 3">
            <a:extLst>
              <a:ext uri="{FF2B5EF4-FFF2-40B4-BE49-F238E27FC236}">
                <a16:creationId xmlns:a16="http://schemas.microsoft.com/office/drawing/2014/main" id="{BA3C5E97-229C-45D8-B2E2-FD3FE72D9AF1}"/>
              </a:ext>
            </a:extLst>
          </p:cNvPr>
          <p:cNvSpPr>
            <a:spLocks noGrp="1"/>
          </p:cNvSpPr>
          <p:nvPr>
            <p:ph type="ftr" sz="quarter" idx="11"/>
          </p:nvPr>
        </p:nvSpPr>
        <p:spPr/>
        <p:txBody>
          <a:bodyPr/>
          <a:lstStyle/>
          <a:p>
            <a:endParaRPr lang="en-CA" dirty="0"/>
          </a:p>
        </p:txBody>
      </p:sp>
      <p:sp>
        <p:nvSpPr>
          <p:cNvPr id="5" name="Slide Number Placeholder 4">
            <a:extLst>
              <a:ext uri="{FF2B5EF4-FFF2-40B4-BE49-F238E27FC236}">
                <a16:creationId xmlns:a16="http://schemas.microsoft.com/office/drawing/2014/main" id="{84471A37-4A34-4BA4-875E-D7FB8C9395A3}"/>
              </a:ext>
            </a:extLst>
          </p:cNvPr>
          <p:cNvSpPr>
            <a:spLocks noGrp="1"/>
          </p:cNvSpPr>
          <p:nvPr>
            <p:ph type="sldNum" sz="quarter" idx="12"/>
          </p:nvPr>
        </p:nvSpPr>
        <p:spPr/>
        <p:txBody>
          <a:bodyPr/>
          <a:lstStyle/>
          <a:p>
            <a:fld id="{50794A7D-3525-4BE2-8DE3-8E14658D9923}" type="slidenum">
              <a:rPr lang="en-CA" smtClean="0"/>
              <a:t>‹#›</a:t>
            </a:fld>
            <a:endParaRPr lang="en-CA" dirty="0"/>
          </a:p>
        </p:txBody>
      </p:sp>
    </p:spTree>
    <p:extLst>
      <p:ext uri="{BB962C8B-B14F-4D97-AF65-F5344CB8AC3E}">
        <p14:creationId xmlns:p14="http://schemas.microsoft.com/office/powerpoint/2010/main" val="179761045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175AA4E-0732-409A-BA6F-37AC80D6591E}"/>
              </a:ext>
            </a:extLst>
          </p:cNvPr>
          <p:cNvSpPr>
            <a:spLocks noGrp="1"/>
          </p:cNvSpPr>
          <p:nvPr>
            <p:ph type="dt" sz="half" idx="10"/>
          </p:nvPr>
        </p:nvSpPr>
        <p:spPr/>
        <p:txBody>
          <a:bodyPr/>
          <a:lstStyle/>
          <a:p>
            <a:fld id="{A526D3AB-2706-4FFD-B7E4-A88FFF100918}" type="datetimeFigureOut">
              <a:rPr lang="en-CA" smtClean="0"/>
              <a:t>2022-10-14</a:t>
            </a:fld>
            <a:endParaRPr lang="en-CA" dirty="0"/>
          </a:p>
        </p:txBody>
      </p:sp>
      <p:sp>
        <p:nvSpPr>
          <p:cNvPr id="3" name="Footer Placeholder 2">
            <a:extLst>
              <a:ext uri="{FF2B5EF4-FFF2-40B4-BE49-F238E27FC236}">
                <a16:creationId xmlns:a16="http://schemas.microsoft.com/office/drawing/2014/main" id="{CEA7BE4B-D6EF-46D1-B1D1-05B46CF24E01}"/>
              </a:ext>
            </a:extLst>
          </p:cNvPr>
          <p:cNvSpPr>
            <a:spLocks noGrp="1"/>
          </p:cNvSpPr>
          <p:nvPr>
            <p:ph type="ftr" sz="quarter" idx="11"/>
          </p:nvPr>
        </p:nvSpPr>
        <p:spPr/>
        <p:txBody>
          <a:bodyPr/>
          <a:lstStyle/>
          <a:p>
            <a:endParaRPr lang="en-CA" dirty="0"/>
          </a:p>
        </p:txBody>
      </p:sp>
      <p:sp>
        <p:nvSpPr>
          <p:cNvPr id="4" name="Slide Number Placeholder 3">
            <a:extLst>
              <a:ext uri="{FF2B5EF4-FFF2-40B4-BE49-F238E27FC236}">
                <a16:creationId xmlns:a16="http://schemas.microsoft.com/office/drawing/2014/main" id="{BAD38DF5-0847-437B-B7FC-78EE4F294D8E}"/>
              </a:ext>
            </a:extLst>
          </p:cNvPr>
          <p:cNvSpPr>
            <a:spLocks noGrp="1"/>
          </p:cNvSpPr>
          <p:nvPr>
            <p:ph type="sldNum" sz="quarter" idx="12"/>
          </p:nvPr>
        </p:nvSpPr>
        <p:spPr/>
        <p:txBody>
          <a:bodyPr/>
          <a:lstStyle/>
          <a:p>
            <a:fld id="{50794A7D-3525-4BE2-8DE3-8E14658D9923}" type="slidenum">
              <a:rPr lang="en-CA" smtClean="0"/>
              <a:t>‹#›</a:t>
            </a:fld>
            <a:endParaRPr lang="en-CA" dirty="0"/>
          </a:p>
        </p:txBody>
      </p:sp>
    </p:spTree>
    <p:extLst>
      <p:ext uri="{BB962C8B-B14F-4D97-AF65-F5344CB8AC3E}">
        <p14:creationId xmlns:p14="http://schemas.microsoft.com/office/powerpoint/2010/main" val="2940623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D38DD-B1EE-47AC-8477-50DDE085F0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B6795781-47B0-4A51-9A7E-F62EF8772C9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ACAD1A3-C589-48DB-8878-4A61B1DA6772}"/>
              </a:ext>
            </a:extLst>
          </p:cNvPr>
          <p:cNvSpPr>
            <a:spLocks noGrp="1"/>
          </p:cNvSpPr>
          <p:nvPr>
            <p:ph type="dt" sz="half" idx="10"/>
          </p:nvPr>
        </p:nvSpPr>
        <p:spPr/>
        <p:txBody>
          <a:bodyPr/>
          <a:lstStyle/>
          <a:p>
            <a:fld id="{9392D23B-9CC6-4E6A-A022-6F405053A04C}" type="datetime1">
              <a:rPr lang="en-CA" smtClean="0"/>
              <a:t>2022-10-14</a:t>
            </a:fld>
            <a:endParaRPr lang="en-CA" dirty="0"/>
          </a:p>
        </p:txBody>
      </p:sp>
      <p:sp>
        <p:nvSpPr>
          <p:cNvPr id="5" name="Footer Placeholder 4">
            <a:extLst>
              <a:ext uri="{FF2B5EF4-FFF2-40B4-BE49-F238E27FC236}">
                <a16:creationId xmlns:a16="http://schemas.microsoft.com/office/drawing/2014/main" id="{39691FB1-132E-410A-99B9-81854933A4F6}"/>
              </a:ext>
            </a:extLst>
          </p:cNvPr>
          <p:cNvSpPr>
            <a:spLocks noGrp="1"/>
          </p:cNvSpPr>
          <p:nvPr>
            <p:ph type="ftr" sz="quarter" idx="11"/>
          </p:nvPr>
        </p:nvSpPr>
        <p:spPr/>
        <p:txBody>
          <a:bodyPr/>
          <a:lstStyle/>
          <a:p>
            <a:endParaRPr lang="en-CA" dirty="0"/>
          </a:p>
        </p:txBody>
      </p:sp>
      <p:sp>
        <p:nvSpPr>
          <p:cNvPr id="6" name="Slide Number Placeholder 5">
            <a:extLst>
              <a:ext uri="{FF2B5EF4-FFF2-40B4-BE49-F238E27FC236}">
                <a16:creationId xmlns:a16="http://schemas.microsoft.com/office/drawing/2014/main" id="{86A34226-98F8-482C-B262-991EB65B2F84}"/>
              </a:ext>
            </a:extLst>
          </p:cNvPr>
          <p:cNvSpPr>
            <a:spLocks noGrp="1"/>
          </p:cNvSpPr>
          <p:nvPr>
            <p:ph type="sldNum" sz="quarter" idx="12"/>
          </p:nvPr>
        </p:nvSpPr>
        <p:spPr/>
        <p:txBody>
          <a:bodyPr/>
          <a:lstStyle/>
          <a:p>
            <a:fld id="{640E540A-2B47-4B87-9AED-00DC0EEFE8D2}" type="slidenum">
              <a:rPr lang="en-CA" smtClean="0"/>
              <a:t>‹#›</a:t>
            </a:fld>
            <a:endParaRPr lang="en-CA" dirty="0"/>
          </a:p>
        </p:txBody>
      </p:sp>
    </p:spTree>
    <p:extLst>
      <p:ext uri="{BB962C8B-B14F-4D97-AF65-F5344CB8AC3E}">
        <p14:creationId xmlns:p14="http://schemas.microsoft.com/office/powerpoint/2010/main" val="410129961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54320-6618-4AB4-98AA-6D4F894442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F56B103F-7185-497B-AA0C-05867AA787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FAADA17F-1D84-44BE-9B09-970D2F9928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B2F98B-2AAE-4F15-882F-6AD0C1DD20D3}"/>
              </a:ext>
            </a:extLst>
          </p:cNvPr>
          <p:cNvSpPr>
            <a:spLocks noGrp="1"/>
          </p:cNvSpPr>
          <p:nvPr>
            <p:ph type="dt" sz="half" idx="10"/>
          </p:nvPr>
        </p:nvSpPr>
        <p:spPr/>
        <p:txBody>
          <a:bodyPr/>
          <a:lstStyle/>
          <a:p>
            <a:fld id="{A526D3AB-2706-4FFD-B7E4-A88FFF100918}" type="datetimeFigureOut">
              <a:rPr lang="en-CA" smtClean="0"/>
              <a:t>2022-10-14</a:t>
            </a:fld>
            <a:endParaRPr lang="en-CA" dirty="0"/>
          </a:p>
        </p:txBody>
      </p:sp>
      <p:sp>
        <p:nvSpPr>
          <p:cNvPr id="6" name="Footer Placeholder 5">
            <a:extLst>
              <a:ext uri="{FF2B5EF4-FFF2-40B4-BE49-F238E27FC236}">
                <a16:creationId xmlns:a16="http://schemas.microsoft.com/office/drawing/2014/main" id="{66CBC4F7-DF5D-475C-AFD4-1E84DE303245}"/>
              </a:ext>
            </a:extLst>
          </p:cNvPr>
          <p:cNvSpPr>
            <a:spLocks noGrp="1"/>
          </p:cNvSpPr>
          <p:nvPr>
            <p:ph type="ftr" sz="quarter" idx="11"/>
          </p:nvPr>
        </p:nvSpPr>
        <p:spPr/>
        <p:txBody>
          <a:bodyPr/>
          <a:lstStyle/>
          <a:p>
            <a:endParaRPr lang="en-CA" dirty="0"/>
          </a:p>
        </p:txBody>
      </p:sp>
      <p:sp>
        <p:nvSpPr>
          <p:cNvPr id="7" name="Slide Number Placeholder 6">
            <a:extLst>
              <a:ext uri="{FF2B5EF4-FFF2-40B4-BE49-F238E27FC236}">
                <a16:creationId xmlns:a16="http://schemas.microsoft.com/office/drawing/2014/main" id="{09E6C534-7092-40A1-97B0-C6B1EEA5C53F}"/>
              </a:ext>
            </a:extLst>
          </p:cNvPr>
          <p:cNvSpPr>
            <a:spLocks noGrp="1"/>
          </p:cNvSpPr>
          <p:nvPr>
            <p:ph type="sldNum" sz="quarter" idx="12"/>
          </p:nvPr>
        </p:nvSpPr>
        <p:spPr/>
        <p:txBody>
          <a:bodyPr/>
          <a:lstStyle/>
          <a:p>
            <a:fld id="{50794A7D-3525-4BE2-8DE3-8E14658D9923}" type="slidenum">
              <a:rPr lang="en-CA" smtClean="0"/>
              <a:t>‹#›</a:t>
            </a:fld>
            <a:endParaRPr lang="en-CA" dirty="0"/>
          </a:p>
        </p:txBody>
      </p:sp>
    </p:spTree>
    <p:extLst>
      <p:ext uri="{BB962C8B-B14F-4D97-AF65-F5344CB8AC3E}">
        <p14:creationId xmlns:p14="http://schemas.microsoft.com/office/powerpoint/2010/main" val="161960893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F9125-4C62-471E-A2A8-0E97DD2DB1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A592C117-D9C0-43F7-8DF4-42CBFF0FB5A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dirty="0"/>
          </a:p>
        </p:txBody>
      </p:sp>
      <p:sp>
        <p:nvSpPr>
          <p:cNvPr id="4" name="Text Placeholder 3">
            <a:extLst>
              <a:ext uri="{FF2B5EF4-FFF2-40B4-BE49-F238E27FC236}">
                <a16:creationId xmlns:a16="http://schemas.microsoft.com/office/drawing/2014/main" id="{09C12576-572B-400B-AA52-7EBDE259D4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6D784E-EB95-40E4-B19C-528F37DBD3CF}"/>
              </a:ext>
            </a:extLst>
          </p:cNvPr>
          <p:cNvSpPr>
            <a:spLocks noGrp="1"/>
          </p:cNvSpPr>
          <p:nvPr>
            <p:ph type="dt" sz="half" idx="10"/>
          </p:nvPr>
        </p:nvSpPr>
        <p:spPr/>
        <p:txBody>
          <a:bodyPr/>
          <a:lstStyle/>
          <a:p>
            <a:fld id="{A526D3AB-2706-4FFD-B7E4-A88FFF100918}" type="datetimeFigureOut">
              <a:rPr lang="en-CA" smtClean="0"/>
              <a:t>2022-10-14</a:t>
            </a:fld>
            <a:endParaRPr lang="en-CA" dirty="0"/>
          </a:p>
        </p:txBody>
      </p:sp>
      <p:sp>
        <p:nvSpPr>
          <p:cNvPr id="6" name="Footer Placeholder 5">
            <a:extLst>
              <a:ext uri="{FF2B5EF4-FFF2-40B4-BE49-F238E27FC236}">
                <a16:creationId xmlns:a16="http://schemas.microsoft.com/office/drawing/2014/main" id="{AF4C9CA7-E5B8-43C5-82A7-C2F077654702}"/>
              </a:ext>
            </a:extLst>
          </p:cNvPr>
          <p:cNvSpPr>
            <a:spLocks noGrp="1"/>
          </p:cNvSpPr>
          <p:nvPr>
            <p:ph type="ftr" sz="quarter" idx="11"/>
          </p:nvPr>
        </p:nvSpPr>
        <p:spPr/>
        <p:txBody>
          <a:bodyPr/>
          <a:lstStyle/>
          <a:p>
            <a:endParaRPr lang="en-CA" dirty="0"/>
          </a:p>
        </p:txBody>
      </p:sp>
      <p:sp>
        <p:nvSpPr>
          <p:cNvPr id="7" name="Slide Number Placeholder 6">
            <a:extLst>
              <a:ext uri="{FF2B5EF4-FFF2-40B4-BE49-F238E27FC236}">
                <a16:creationId xmlns:a16="http://schemas.microsoft.com/office/drawing/2014/main" id="{38A26C69-5807-4D59-B324-6498C3BC962A}"/>
              </a:ext>
            </a:extLst>
          </p:cNvPr>
          <p:cNvSpPr>
            <a:spLocks noGrp="1"/>
          </p:cNvSpPr>
          <p:nvPr>
            <p:ph type="sldNum" sz="quarter" idx="12"/>
          </p:nvPr>
        </p:nvSpPr>
        <p:spPr/>
        <p:txBody>
          <a:bodyPr/>
          <a:lstStyle/>
          <a:p>
            <a:fld id="{50794A7D-3525-4BE2-8DE3-8E14658D9923}" type="slidenum">
              <a:rPr lang="en-CA" smtClean="0"/>
              <a:t>‹#›</a:t>
            </a:fld>
            <a:endParaRPr lang="en-CA" dirty="0"/>
          </a:p>
        </p:txBody>
      </p:sp>
    </p:spTree>
    <p:extLst>
      <p:ext uri="{BB962C8B-B14F-4D97-AF65-F5344CB8AC3E}">
        <p14:creationId xmlns:p14="http://schemas.microsoft.com/office/powerpoint/2010/main" val="287862824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8C91E-52BC-4358-ADCF-608F5F2F1AE3}"/>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B21E67C8-0AAE-4726-991D-8402619D8EA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F5BCF7ED-0261-4B6F-A875-CB2CFB0A0A8A}"/>
              </a:ext>
            </a:extLst>
          </p:cNvPr>
          <p:cNvSpPr>
            <a:spLocks noGrp="1"/>
          </p:cNvSpPr>
          <p:nvPr>
            <p:ph type="dt" sz="half" idx="10"/>
          </p:nvPr>
        </p:nvSpPr>
        <p:spPr/>
        <p:txBody>
          <a:bodyPr/>
          <a:lstStyle/>
          <a:p>
            <a:fld id="{A526D3AB-2706-4FFD-B7E4-A88FFF100918}" type="datetimeFigureOut">
              <a:rPr lang="en-CA" smtClean="0"/>
              <a:t>2022-10-14</a:t>
            </a:fld>
            <a:endParaRPr lang="en-CA" dirty="0"/>
          </a:p>
        </p:txBody>
      </p:sp>
      <p:sp>
        <p:nvSpPr>
          <p:cNvPr id="5" name="Footer Placeholder 4">
            <a:extLst>
              <a:ext uri="{FF2B5EF4-FFF2-40B4-BE49-F238E27FC236}">
                <a16:creationId xmlns:a16="http://schemas.microsoft.com/office/drawing/2014/main" id="{D9869DD6-D91F-474C-90FB-49D1A829A338}"/>
              </a:ext>
            </a:extLst>
          </p:cNvPr>
          <p:cNvSpPr>
            <a:spLocks noGrp="1"/>
          </p:cNvSpPr>
          <p:nvPr>
            <p:ph type="ftr" sz="quarter" idx="11"/>
          </p:nvPr>
        </p:nvSpPr>
        <p:spPr/>
        <p:txBody>
          <a:bodyPr/>
          <a:lstStyle/>
          <a:p>
            <a:endParaRPr lang="en-CA" dirty="0"/>
          </a:p>
        </p:txBody>
      </p:sp>
      <p:sp>
        <p:nvSpPr>
          <p:cNvPr id="6" name="Slide Number Placeholder 5">
            <a:extLst>
              <a:ext uri="{FF2B5EF4-FFF2-40B4-BE49-F238E27FC236}">
                <a16:creationId xmlns:a16="http://schemas.microsoft.com/office/drawing/2014/main" id="{884B69B3-121E-4DD9-82E9-533E00329B86}"/>
              </a:ext>
            </a:extLst>
          </p:cNvPr>
          <p:cNvSpPr>
            <a:spLocks noGrp="1"/>
          </p:cNvSpPr>
          <p:nvPr>
            <p:ph type="sldNum" sz="quarter" idx="12"/>
          </p:nvPr>
        </p:nvSpPr>
        <p:spPr/>
        <p:txBody>
          <a:bodyPr/>
          <a:lstStyle/>
          <a:p>
            <a:fld id="{50794A7D-3525-4BE2-8DE3-8E14658D9923}" type="slidenum">
              <a:rPr lang="en-CA" smtClean="0"/>
              <a:t>‹#›</a:t>
            </a:fld>
            <a:endParaRPr lang="en-CA" dirty="0"/>
          </a:p>
        </p:txBody>
      </p:sp>
    </p:spTree>
    <p:extLst>
      <p:ext uri="{BB962C8B-B14F-4D97-AF65-F5344CB8AC3E}">
        <p14:creationId xmlns:p14="http://schemas.microsoft.com/office/powerpoint/2010/main" val="189514656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1424E1C-BEB0-48B0-AD3A-C97A1D5270C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4E439635-E260-4E21-8FE5-5A9A80A1CAD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6269330C-2ACE-4AFA-89FF-711D9496957C}"/>
              </a:ext>
            </a:extLst>
          </p:cNvPr>
          <p:cNvSpPr>
            <a:spLocks noGrp="1"/>
          </p:cNvSpPr>
          <p:nvPr>
            <p:ph type="dt" sz="half" idx="10"/>
          </p:nvPr>
        </p:nvSpPr>
        <p:spPr/>
        <p:txBody>
          <a:bodyPr/>
          <a:lstStyle/>
          <a:p>
            <a:fld id="{A526D3AB-2706-4FFD-B7E4-A88FFF100918}" type="datetimeFigureOut">
              <a:rPr lang="en-CA" smtClean="0"/>
              <a:t>2022-10-14</a:t>
            </a:fld>
            <a:endParaRPr lang="en-CA" dirty="0"/>
          </a:p>
        </p:txBody>
      </p:sp>
      <p:sp>
        <p:nvSpPr>
          <p:cNvPr id="5" name="Footer Placeholder 4">
            <a:extLst>
              <a:ext uri="{FF2B5EF4-FFF2-40B4-BE49-F238E27FC236}">
                <a16:creationId xmlns:a16="http://schemas.microsoft.com/office/drawing/2014/main" id="{3F9A7ACF-AFE6-4CA8-8179-6CF81E1AEDF6}"/>
              </a:ext>
            </a:extLst>
          </p:cNvPr>
          <p:cNvSpPr>
            <a:spLocks noGrp="1"/>
          </p:cNvSpPr>
          <p:nvPr>
            <p:ph type="ftr" sz="quarter" idx="11"/>
          </p:nvPr>
        </p:nvSpPr>
        <p:spPr/>
        <p:txBody>
          <a:bodyPr/>
          <a:lstStyle/>
          <a:p>
            <a:endParaRPr lang="en-CA" dirty="0"/>
          </a:p>
        </p:txBody>
      </p:sp>
      <p:sp>
        <p:nvSpPr>
          <p:cNvPr id="6" name="Slide Number Placeholder 5">
            <a:extLst>
              <a:ext uri="{FF2B5EF4-FFF2-40B4-BE49-F238E27FC236}">
                <a16:creationId xmlns:a16="http://schemas.microsoft.com/office/drawing/2014/main" id="{6245390D-4F0E-46AE-82BA-2953E87EBAAE}"/>
              </a:ext>
            </a:extLst>
          </p:cNvPr>
          <p:cNvSpPr>
            <a:spLocks noGrp="1"/>
          </p:cNvSpPr>
          <p:nvPr>
            <p:ph type="sldNum" sz="quarter" idx="12"/>
          </p:nvPr>
        </p:nvSpPr>
        <p:spPr/>
        <p:txBody>
          <a:bodyPr/>
          <a:lstStyle/>
          <a:p>
            <a:fld id="{50794A7D-3525-4BE2-8DE3-8E14658D9923}" type="slidenum">
              <a:rPr lang="en-CA" smtClean="0"/>
              <a:t>‹#›</a:t>
            </a:fld>
            <a:endParaRPr lang="en-CA" dirty="0"/>
          </a:p>
        </p:txBody>
      </p:sp>
    </p:spTree>
    <p:extLst>
      <p:ext uri="{BB962C8B-B14F-4D97-AF65-F5344CB8AC3E}">
        <p14:creationId xmlns:p14="http://schemas.microsoft.com/office/powerpoint/2010/main" val="4940394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10285-1CA2-4C2D-8E16-BB3D6DB10913}"/>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72725291-D87A-4683-8227-02D07C1F470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C43B4F71-E3DE-477D-9E79-A1F81D37F5D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BE87E122-140A-4025-BAA3-47821B4526CA}"/>
              </a:ext>
            </a:extLst>
          </p:cNvPr>
          <p:cNvSpPr>
            <a:spLocks noGrp="1"/>
          </p:cNvSpPr>
          <p:nvPr>
            <p:ph type="dt" sz="half" idx="10"/>
          </p:nvPr>
        </p:nvSpPr>
        <p:spPr/>
        <p:txBody>
          <a:bodyPr/>
          <a:lstStyle/>
          <a:p>
            <a:fld id="{055E27B4-97C4-46EC-818D-CE95C2C7777F}" type="datetime1">
              <a:rPr lang="en-CA" smtClean="0"/>
              <a:t>2022-10-14</a:t>
            </a:fld>
            <a:endParaRPr lang="en-CA" dirty="0"/>
          </a:p>
        </p:txBody>
      </p:sp>
      <p:sp>
        <p:nvSpPr>
          <p:cNvPr id="6" name="Footer Placeholder 5">
            <a:extLst>
              <a:ext uri="{FF2B5EF4-FFF2-40B4-BE49-F238E27FC236}">
                <a16:creationId xmlns:a16="http://schemas.microsoft.com/office/drawing/2014/main" id="{AEEECC05-ACBE-4ABC-80CF-96C4DA713317}"/>
              </a:ext>
            </a:extLst>
          </p:cNvPr>
          <p:cNvSpPr>
            <a:spLocks noGrp="1"/>
          </p:cNvSpPr>
          <p:nvPr>
            <p:ph type="ftr" sz="quarter" idx="11"/>
          </p:nvPr>
        </p:nvSpPr>
        <p:spPr/>
        <p:txBody>
          <a:bodyPr/>
          <a:lstStyle/>
          <a:p>
            <a:endParaRPr lang="en-CA" dirty="0"/>
          </a:p>
        </p:txBody>
      </p:sp>
      <p:sp>
        <p:nvSpPr>
          <p:cNvPr id="7" name="Slide Number Placeholder 6">
            <a:extLst>
              <a:ext uri="{FF2B5EF4-FFF2-40B4-BE49-F238E27FC236}">
                <a16:creationId xmlns:a16="http://schemas.microsoft.com/office/drawing/2014/main" id="{BA4F8A5F-1DF1-4B7D-A3B1-C60A9A1A0C84}"/>
              </a:ext>
            </a:extLst>
          </p:cNvPr>
          <p:cNvSpPr>
            <a:spLocks noGrp="1"/>
          </p:cNvSpPr>
          <p:nvPr>
            <p:ph type="sldNum" sz="quarter" idx="12"/>
          </p:nvPr>
        </p:nvSpPr>
        <p:spPr/>
        <p:txBody>
          <a:bodyPr/>
          <a:lstStyle/>
          <a:p>
            <a:fld id="{640E540A-2B47-4B87-9AED-00DC0EEFE8D2}" type="slidenum">
              <a:rPr lang="en-CA" smtClean="0"/>
              <a:t>‹#›</a:t>
            </a:fld>
            <a:endParaRPr lang="en-CA" dirty="0"/>
          </a:p>
        </p:txBody>
      </p:sp>
    </p:spTree>
    <p:extLst>
      <p:ext uri="{BB962C8B-B14F-4D97-AF65-F5344CB8AC3E}">
        <p14:creationId xmlns:p14="http://schemas.microsoft.com/office/powerpoint/2010/main" val="173254412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E22DB-62C7-4DC6-9C07-60F210D041CA}"/>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6FE0CD1C-A6B5-4032-ACCB-721D3F5A0E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3328073-BB66-44FF-A62E-C8D6CAAC489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1ED352CF-7199-42E9-BA91-575E47A54BA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B93BA6-3A59-4660-83B0-7F00677F50F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169D19EE-A1D1-4294-B384-22C227F201C0}"/>
              </a:ext>
            </a:extLst>
          </p:cNvPr>
          <p:cNvSpPr>
            <a:spLocks noGrp="1"/>
          </p:cNvSpPr>
          <p:nvPr>
            <p:ph type="dt" sz="half" idx="10"/>
          </p:nvPr>
        </p:nvSpPr>
        <p:spPr/>
        <p:txBody>
          <a:bodyPr/>
          <a:lstStyle/>
          <a:p>
            <a:fld id="{266864CD-B367-4715-A4C5-BBB5CBE099CA}" type="datetime1">
              <a:rPr lang="en-CA" smtClean="0"/>
              <a:t>2022-10-14</a:t>
            </a:fld>
            <a:endParaRPr lang="en-CA" dirty="0"/>
          </a:p>
        </p:txBody>
      </p:sp>
      <p:sp>
        <p:nvSpPr>
          <p:cNvPr id="8" name="Footer Placeholder 7">
            <a:extLst>
              <a:ext uri="{FF2B5EF4-FFF2-40B4-BE49-F238E27FC236}">
                <a16:creationId xmlns:a16="http://schemas.microsoft.com/office/drawing/2014/main" id="{F7E6C584-931D-43C5-BA1C-17D878C4E7AD}"/>
              </a:ext>
            </a:extLst>
          </p:cNvPr>
          <p:cNvSpPr>
            <a:spLocks noGrp="1"/>
          </p:cNvSpPr>
          <p:nvPr>
            <p:ph type="ftr" sz="quarter" idx="11"/>
          </p:nvPr>
        </p:nvSpPr>
        <p:spPr/>
        <p:txBody>
          <a:bodyPr/>
          <a:lstStyle/>
          <a:p>
            <a:endParaRPr lang="en-CA" dirty="0"/>
          </a:p>
        </p:txBody>
      </p:sp>
      <p:sp>
        <p:nvSpPr>
          <p:cNvPr id="9" name="Slide Number Placeholder 8">
            <a:extLst>
              <a:ext uri="{FF2B5EF4-FFF2-40B4-BE49-F238E27FC236}">
                <a16:creationId xmlns:a16="http://schemas.microsoft.com/office/drawing/2014/main" id="{313DE7E4-350C-47B9-8278-25037FB2DF44}"/>
              </a:ext>
            </a:extLst>
          </p:cNvPr>
          <p:cNvSpPr>
            <a:spLocks noGrp="1"/>
          </p:cNvSpPr>
          <p:nvPr>
            <p:ph type="sldNum" sz="quarter" idx="12"/>
          </p:nvPr>
        </p:nvSpPr>
        <p:spPr/>
        <p:txBody>
          <a:bodyPr/>
          <a:lstStyle/>
          <a:p>
            <a:fld id="{640E540A-2B47-4B87-9AED-00DC0EEFE8D2}" type="slidenum">
              <a:rPr lang="en-CA" smtClean="0"/>
              <a:t>‹#›</a:t>
            </a:fld>
            <a:endParaRPr lang="en-CA" dirty="0"/>
          </a:p>
        </p:txBody>
      </p:sp>
    </p:spTree>
    <p:extLst>
      <p:ext uri="{BB962C8B-B14F-4D97-AF65-F5344CB8AC3E}">
        <p14:creationId xmlns:p14="http://schemas.microsoft.com/office/powerpoint/2010/main" val="10966913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DFD0C-25B1-40F6-AD0C-7FD9BE6B92AB}"/>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CD9DE397-110D-4E0A-8B26-6886E0910589}"/>
              </a:ext>
            </a:extLst>
          </p:cNvPr>
          <p:cNvSpPr>
            <a:spLocks noGrp="1"/>
          </p:cNvSpPr>
          <p:nvPr>
            <p:ph type="dt" sz="half" idx="10"/>
          </p:nvPr>
        </p:nvSpPr>
        <p:spPr/>
        <p:txBody>
          <a:bodyPr/>
          <a:lstStyle/>
          <a:p>
            <a:fld id="{C952C533-33E5-4747-96E7-4A383C9FE31E}" type="datetime1">
              <a:rPr lang="en-CA" smtClean="0"/>
              <a:t>2022-10-14</a:t>
            </a:fld>
            <a:endParaRPr lang="en-CA" dirty="0"/>
          </a:p>
        </p:txBody>
      </p:sp>
      <p:sp>
        <p:nvSpPr>
          <p:cNvPr id="4" name="Footer Placeholder 3">
            <a:extLst>
              <a:ext uri="{FF2B5EF4-FFF2-40B4-BE49-F238E27FC236}">
                <a16:creationId xmlns:a16="http://schemas.microsoft.com/office/drawing/2014/main" id="{C1878A78-F1A6-4839-B05A-5C1AA36B2676}"/>
              </a:ext>
            </a:extLst>
          </p:cNvPr>
          <p:cNvSpPr>
            <a:spLocks noGrp="1"/>
          </p:cNvSpPr>
          <p:nvPr>
            <p:ph type="ftr" sz="quarter" idx="11"/>
          </p:nvPr>
        </p:nvSpPr>
        <p:spPr/>
        <p:txBody>
          <a:bodyPr/>
          <a:lstStyle/>
          <a:p>
            <a:endParaRPr lang="en-CA" dirty="0"/>
          </a:p>
        </p:txBody>
      </p:sp>
      <p:sp>
        <p:nvSpPr>
          <p:cNvPr id="5" name="Slide Number Placeholder 4">
            <a:extLst>
              <a:ext uri="{FF2B5EF4-FFF2-40B4-BE49-F238E27FC236}">
                <a16:creationId xmlns:a16="http://schemas.microsoft.com/office/drawing/2014/main" id="{052F4911-8878-4C6A-94BC-EB68B5061E30}"/>
              </a:ext>
            </a:extLst>
          </p:cNvPr>
          <p:cNvSpPr>
            <a:spLocks noGrp="1"/>
          </p:cNvSpPr>
          <p:nvPr>
            <p:ph type="sldNum" sz="quarter" idx="12"/>
          </p:nvPr>
        </p:nvSpPr>
        <p:spPr/>
        <p:txBody>
          <a:bodyPr/>
          <a:lstStyle/>
          <a:p>
            <a:fld id="{640E540A-2B47-4B87-9AED-00DC0EEFE8D2}" type="slidenum">
              <a:rPr lang="en-CA" smtClean="0"/>
              <a:t>‹#›</a:t>
            </a:fld>
            <a:endParaRPr lang="en-CA" dirty="0"/>
          </a:p>
        </p:txBody>
      </p:sp>
    </p:spTree>
    <p:extLst>
      <p:ext uri="{BB962C8B-B14F-4D97-AF65-F5344CB8AC3E}">
        <p14:creationId xmlns:p14="http://schemas.microsoft.com/office/powerpoint/2010/main" val="41165831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5160DE-33E3-4E79-98B3-82025D618402}"/>
              </a:ext>
            </a:extLst>
          </p:cNvPr>
          <p:cNvSpPr>
            <a:spLocks noGrp="1"/>
          </p:cNvSpPr>
          <p:nvPr>
            <p:ph type="dt" sz="half" idx="10"/>
          </p:nvPr>
        </p:nvSpPr>
        <p:spPr/>
        <p:txBody>
          <a:bodyPr/>
          <a:lstStyle/>
          <a:p>
            <a:fld id="{3966CB7B-F3DF-4BFF-887C-1C1DB19CDC94}" type="datetime1">
              <a:rPr lang="en-CA" smtClean="0"/>
              <a:t>2022-10-14</a:t>
            </a:fld>
            <a:endParaRPr lang="en-CA" dirty="0"/>
          </a:p>
        </p:txBody>
      </p:sp>
      <p:sp>
        <p:nvSpPr>
          <p:cNvPr id="3" name="Footer Placeholder 2">
            <a:extLst>
              <a:ext uri="{FF2B5EF4-FFF2-40B4-BE49-F238E27FC236}">
                <a16:creationId xmlns:a16="http://schemas.microsoft.com/office/drawing/2014/main" id="{0329D92C-D4F0-4144-BFCA-98A9A40CDFA0}"/>
              </a:ext>
            </a:extLst>
          </p:cNvPr>
          <p:cNvSpPr>
            <a:spLocks noGrp="1"/>
          </p:cNvSpPr>
          <p:nvPr>
            <p:ph type="ftr" sz="quarter" idx="11"/>
          </p:nvPr>
        </p:nvSpPr>
        <p:spPr/>
        <p:txBody>
          <a:bodyPr/>
          <a:lstStyle/>
          <a:p>
            <a:endParaRPr lang="en-CA" dirty="0"/>
          </a:p>
        </p:txBody>
      </p:sp>
      <p:sp>
        <p:nvSpPr>
          <p:cNvPr id="4" name="Slide Number Placeholder 3">
            <a:extLst>
              <a:ext uri="{FF2B5EF4-FFF2-40B4-BE49-F238E27FC236}">
                <a16:creationId xmlns:a16="http://schemas.microsoft.com/office/drawing/2014/main" id="{33C5C4DE-D06F-46A3-A762-6D3CB7046A3E}"/>
              </a:ext>
            </a:extLst>
          </p:cNvPr>
          <p:cNvSpPr>
            <a:spLocks noGrp="1"/>
          </p:cNvSpPr>
          <p:nvPr>
            <p:ph type="sldNum" sz="quarter" idx="12"/>
          </p:nvPr>
        </p:nvSpPr>
        <p:spPr/>
        <p:txBody>
          <a:bodyPr/>
          <a:lstStyle/>
          <a:p>
            <a:fld id="{640E540A-2B47-4B87-9AED-00DC0EEFE8D2}" type="slidenum">
              <a:rPr lang="en-CA" smtClean="0"/>
              <a:t>‹#›</a:t>
            </a:fld>
            <a:endParaRPr lang="en-CA" dirty="0"/>
          </a:p>
        </p:txBody>
      </p:sp>
    </p:spTree>
    <p:extLst>
      <p:ext uri="{BB962C8B-B14F-4D97-AF65-F5344CB8AC3E}">
        <p14:creationId xmlns:p14="http://schemas.microsoft.com/office/powerpoint/2010/main" val="12001034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799E4-3014-43D2-BDB6-62CAFBD1AE2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462B490F-3C4D-40A8-A8D1-29D05DCC641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9201353F-1061-48F8-BD78-4E3D534220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068AA6-2F85-40E8-9ABA-A15FA4B5036F}"/>
              </a:ext>
            </a:extLst>
          </p:cNvPr>
          <p:cNvSpPr>
            <a:spLocks noGrp="1"/>
          </p:cNvSpPr>
          <p:nvPr>
            <p:ph type="dt" sz="half" idx="10"/>
          </p:nvPr>
        </p:nvSpPr>
        <p:spPr/>
        <p:txBody>
          <a:bodyPr/>
          <a:lstStyle/>
          <a:p>
            <a:fld id="{4FD61E8A-F613-461B-95E4-42F3DEA5832D}" type="datetime1">
              <a:rPr lang="en-CA" smtClean="0"/>
              <a:t>2022-10-14</a:t>
            </a:fld>
            <a:endParaRPr lang="en-CA" dirty="0"/>
          </a:p>
        </p:txBody>
      </p:sp>
      <p:sp>
        <p:nvSpPr>
          <p:cNvPr id="6" name="Footer Placeholder 5">
            <a:extLst>
              <a:ext uri="{FF2B5EF4-FFF2-40B4-BE49-F238E27FC236}">
                <a16:creationId xmlns:a16="http://schemas.microsoft.com/office/drawing/2014/main" id="{99BF1DB1-6A05-405C-A088-8F22C9B645B9}"/>
              </a:ext>
            </a:extLst>
          </p:cNvPr>
          <p:cNvSpPr>
            <a:spLocks noGrp="1"/>
          </p:cNvSpPr>
          <p:nvPr>
            <p:ph type="ftr" sz="quarter" idx="11"/>
          </p:nvPr>
        </p:nvSpPr>
        <p:spPr/>
        <p:txBody>
          <a:bodyPr/>
          <a:lstStyle/>
          <a:p>
            <a:endParaRPr lang="en-CA" dirty="0"/>
          </a:p>
        </p:txBody>
      </p:sp>
      <p:sp>
        <p:nvSpPr>
          <p:cNvPr id="7" name="Slide Number Placeholder 6">
            <a:extLst>
              <a:ext uri="{FF2B5EF4-FFF2-40B4-BE49-F238E27FC236}">
                <a16:creationId xmlns:a16="http://schemas.microsoft.com/office/drawing/2014/main" id="{64EE872E-5918-4F0B-BCD7-84D84D0E35FE}"/>
              </a:ext>
            </a:extLst>
          </p:cNvPr>
          <p:cNvSpPr>
            <a:spLocks noGrp="1"/>
          </p:cNvSpPr>
          <p:nvPr>
            <p:ph type="sldNum" sz="quarter" idx="12"/>
          </p:nvPr>
        </p:nvSpPr>
        <p:spPr/>
        <p:txBody>
          <a:bodyPr/>
          <a:lstStyle/>
          <a:p>
            <a:fld id="{640E540A-2B47-4B87-9AED-00DC0EEFE8D2}" type="slidenum">
              <a:rPr lang="en-CA" smtClean="0"/>
              <a:t>‹#›</a:t>
            </a:fld>
            <a:endParaRPr lang="en-CA" dirty="0"/>
          </a:p>
        </p:txBody>
      </p:sp>
    </p:spTree>
    <p:extLst>
      <p:ext uri="{BB962C8B-B14F-4D97-AF65-F5344CB8AC3E}">
        <p14:creationId xmlns:p14="http://schemas.microsoft.com/office/powerpoint/2010/main" val="2744167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086E8-219B-4489-9C95-9C1935B3A3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65346527-C51C-4B28-A446-9310850D8BB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dirty="0"/>
          </a:p>
        </p:txBody>
      </p:sp>
      <p:sp>
        <p:nvSpPr>
          <p:cNvPr id="4" name="Text Placeholder 3">
            <a:extLst>
              <a:ext uri="{FF2B5EF4-FFF2-40B4-BE49-F238E27FC236}">
                <a16:creationId xmlns:a16="http://schemas.microsoft.com/office/drawing/2014/main" id="{9C6C0D95-C656-4268-B54F-8E9FEB0E0D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4C747B-B893-44EC-BCAB-AA0BB7DC9B2B}"/>
              </a:ext>
            </a:extLst>
          </p:cNvPr>
          <p:cNvSpPr>
            <a:spLocks noGrp="1"/>
          </p:cNvSpPr>
          <p:nvPr>
            <p:ph type="dt" sz="half" idx="10"/>
          </p:nvPr>
        </p:nvSpPr>
        <p:spPr/>
        <p:txBody>
          <a:bodyPr/>
          <a:lstStyle/>
          <a:p>
            <a:fld id="{337487A9-A94C-4476-8A6F-67F94F99D36C}" type="datetime1">
              <a:rPr lang="en-CA" smtClean="0"/>
              <a:t>2022-10-14</a:t>
            </a:fld>
            <a:endParaRPr lang="en-CA" dirty="0"/>
          </a:p>
        </p:txBody>
      </p:sp>
      <p:sp>
        <p:nvSpPr>
          <p:cNvPr id="6" name="Footer Placeholder 5">
            <a:extLst>
              <a:ext uri="{FF2B5EF4-FFF2-40B4-BE49-F238E27FC236}">
                <a16:creationId xmlns:a16="http://schemas.microsoft.com/office/drawing/2014/main" id="{890BF982-74A6-456A-8A1B-4B0FB017D315}"/>
              </a:ext>
            </a:extLst>
          </p:cNvPr>
          <p:cNvSpPr>
            <a:spLocks noGrp="1"/>
          </p:cNvSpPr>
          <p:nvPr>
            <p:ph type="ftr" sz="quarter" idx="11"/>
          </p:nvPr>
        </p:nvSpPr>
        <p:spPr/>
        <p:txBody>
          <a:bodyPr/>
          <a:lstStyle/>
          <a:p>
            <a:endParaRPr lang="en-CA" dirty="0"/>
          </a:p>
        </p:txBody>
      </p:sp>
      <p:sp>
        <p:nvSpPr>
          <p:cNvPr id="7" name="Slide Number Placeholder 6">
            <a:extLst>
              <a:ext uri="{FF2B5EF4-FFF2-40B4-BE49-F238E27FC236}">
                <a16:creationId xmlns:a16="http://schemas.microsoft.com/office/drawing/2014/main" id="{91FF6D91-B52B-431F-BF4E-AD585DF148ED}"/>
              </a:ext>
            </a:extLst>
          </p:cNvPr>
          <p:cNvSpPr>
            <a:spLocks noGrp="1"/>
          </p:cNvSpPr>
          <p:nvPr>
            <p:ph type="sldNum" sz="quarter" idx="12"/>
          </p:nvPr>
        </p:nvSpPr>
        <p:spPr/>
        <p:txBody>
          <a:bodyPr/>
          <a:lstStyle/>
          <a:p>
            <a:fld id="{640E540A-2B47-4B87-9AED-00DC0EEFE8D2}" type="slidenum">
              <a:rPr lang="en-CA" smtClean="0"/>
              <a:t>‹#›</a:t>
            </a:fld>
            <a:endParaRPr lang="en-CA" dirty="0"/>
          </a:p>
        </p:txBody>
      </p:sp>
    </p:spTree>
    <p:extLst>
      <p:ext uri="{BB962C8B-B14F-4D97-AF65-F5344CB8AC3E}">
        <p14:creationId xmlns:p14="http://schemas.microsoft.com/office/powerpoint/2010/main" val="2960374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1DEEA3-D581-4861-AF01-09DA0A716F1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9A385280-360A-4CD5-8DEE-13DEA028FEC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EE3835E4-E016-4437-993C-9ADC2856C82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891653-239D-4AFD-9E9D-2BDCDE30ABBC}" type="datetime1">
              <a:rPr lang="en-CA" smtClean="0"/>
              <a:t>2022-10-14</a:t>
            </a:fld>
            <a:endParaRPr lang="en-CA" dirty="0"/>
          </a:p>
        </p:txBody>
      </p:sp>
      <p:sp>
        <p:nvSpPr>
          <p:cNvPr id="5" name="Footer Placeholder 4">
            <a:extLst>
              <a:ext uri="{FF2B5EF4-FFF2-40B4-BE49-F238E27FC236}">
                <a16:creationId xmlns:a16="http://schemas.microsoft.com/office/drawing/2014/main" id="{877159CA-063C-4DC1-AAB6-44AB2A49496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dirty="0"/>
          </a:p>
        </p:txBody>
      </p:sp>
      <p:sp>
        <p:nvSpPr>
          <p:cNvPr id="6" name="Slide Number Placeholder 5">
            <a:extLst>
              <a:ext uri="{FF2B5EF4-FFF2-40B4-BE49-F238E27FC236}">
                <a16:creationId xmlns:a16="http://schemas.microsoft.com/office/drawing/2014/main" id="{1B3589C6-A437-4FEF-AF6C-7984A09B5E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0E540A-2B47-4B87-9AED-00DC0EEFE8D2}" type="slidenum">
              <a:rPr lang="en-CA" smtClean="0"/>
              <a:t>‹#›</a:t>
            </a:fld>
            <a:endParaRPr lang="en-CA" dirty="0"/>
          </a:p>
        </p:txBody>
      </p:sp>
    </p:spTree>
    <p:extLst>
      <p:ext uri="{BB962C8B-B14F-4D97-AF65-F5344CB8AC3E}">
        <p14:creationId xmlns:p14="http://schemas.microsoft.com/office/powerpoint/2010/main" val="22442064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8B854AC-82AF-46F2-A335-8FCA605F1D3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B0C2EA3C-ACE6-4E14-8022-22630B20F37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3F78AE8A-7417-4CEA-835F-4816DEE5C2D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99A537-72EA-4C00-B280-8DC00FDC5BA9}" type="datetimeFigureOut">
              <a:rPr lang="en-CA" smtClean="0"/>
              <a:t>2022-10-14</a:t>
            </a:fld>
            <a:endParaRPr lang="en-CA" dirty="0"/>
          </a:p>
        </p:txBody>
      </p:sp>
      <p:sp>
        <p:nvSpPr>
          <p:cNvPr id="5" name="Footer Placeholder 4">
            <a:extLst>
              <a:ext uri="{FF2B5EF4-FFF2-40B4-BE49-F238E27FC236}">
                <a16:creationId xmlns:a16="http://schemas.microsoft.com/office/drawing/2014/main" id="{2715C487-C322-4768-80E6-5D3D195C75C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dirty="0"/>
          </a:p>
        </p:txBody>
      </p:sp>
      <p:sp>
        <p:nvSpPr>
          <p:cNvPr id="6" name="Slide Number Placeholder 5">
            <a:extLst>
              <a:ext uri="{FF2B5EF4-FFF2-40B4-BE49-F238E27FC236}">
                <a16:creationId xmlns:a16="http://schemas.microsoft.com/office/drawing/2014/main" id="{09FF1D9D-5D31-47E2-8520-4253998122D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1BA3BB-4BC8-4946-8908-FC7BE7461893}" type="slidenum">
              <a:rPr lang="en-CA" smtClean="0"/>
              <a:t>‹#›</a:t>
            </a:fld>
            <a:endParaRPr lang="en-CA" dirty="0"/>
          </a:p>
        </p:txBody>
      </p:sp>
    </p:spTree>
    <p:extLst>
      <p:ext uri="{BB962C8B-B14F-4D97-AF65-F5344CB8AC3E}">
        <p14:creationId xmlns:p14="http://schemas.microsoft.com/office/powerpoint/2010/main" val="27915213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E26C7F9-72E8-40B4-8041-36D78E48407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30CD1E02-F2DA-47F6-A0FF-2D6122F70BE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C0076E36-BB0C-4351-8631-5FEC3767286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26D3AB-2706-4FFD-B7E4-A88FFF100918}" type="datetimeFigureOut">
              <a:rPr lang="en-CA" smtClean="0"/>
              <a:t>2022-10-14</a:t>
            </a:fld>
            <a:endParaRPr lang="en-CA" dirty="0"/>
          </a:p>
        </p:txBody>
      </p:sp>
      <p:sp>
        <p:nvSpPr>
          <p:cNvPr id="5" name="Footer Placeholder 4">
            <a:extLst>
              <a:ext uri="{FF2B5EF4-FFF2-40B4-BE49-F238E27FC236}">
                <a16:creationId xmlns:a16="http://schemas.microsoft.com/office/drawing/2014/main" id="{F136C62B-4ACC-49C2-AA8E-7B8DED0F8DB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dirty="0"/>
          </a:p>
        </p:txBody>
      </p:sp>
      <p:sp>
        <p:nvSpPr>
          <p:cNvPr id="6" name="Slide Number Placeholder 5">
            <a:extLst>
              <a:ext uri="{FF2B5EF4-FFF2-40B4-BE49-F238E27FC236}">
                <a16:creationId xmlns:a16="http://schemas.microsoft.com/office/drawing/2014/main" id="{90E0574C-ABC4-49C6-BE2F-1AC0D7C6DB9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794A7D-3525-4BE2-8DE3-8E14658D9923}" type="slidenum">
              <a:rPr lang="en-CA" smtClean="0"/>
              <a:t>‹#›</a:t>
            </a:fld>
            <a:endParaRPr lang="en-CA" dirty="0"/>
          </a:p>
        </p:txBody>
      </p:sp>
    </p:spTree>
    <p:extLst>
      <p:ext uri="{BB962C8B-B14F-4D97-AF65-F5344CB8AC3E}">
        <p14:creationId xmlns:p14="http://schemas.microsoft.com/office/powerpoint/2010/main" val="191583926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image" Target="../media/image240.png"/><Relationship Id="rId3" Type="http://schemas.openxmlformats.org/officeDocument/2006/relationships/image" Target="../media/image1.png"/><Relationship Id="rId7" Type="http://schemas.openxmlformats.org/officeDocument/2006/relationships/image" Target="../media/image230.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220.png"/><Relationship Id="rId5" Type="http://schemas.openxmlformats.org/officeDocument/2006/relationships/image" Target="../media/image2.png"/><Relationship Id="rId10" Type="http://schemas.openxmlformats.org/officeDocument/2006/relationships/image" Target="../media/image260.png"/><Relationship Id="rId4" Type="http://schemas.openxmlformats.org/officeDocument/2006/relationships/image" Target="../media/image3.jpeg"/><Relationship Id="rId9" Type="http://schemas.openxmlformats.org/officeDocument/2006/relationships/image" Target="../media/image250.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80.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270.png"/><Relationship Id="rId5" Type="http://schemas.openxmlformats.org/officeDocument/2006/relationships/image" Target="../media/image2.png"/><Relationship Id="rId4" Type="http://schemas.openxmlformats.org/officeDocument/2006/relationships/image" Target="../media/image3.jpeg"/></Relationships>
</file>

<file path=ppt/slides/_rels/slide12.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1.png"/><Relationship Id="rId7"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29.png"/><Relationship Id="rId5" Type="http://schemas.openxmlformats.org/officeDocument/2006/relationships/image" Target="../media/image2.png"/><Relationship Id="rId4" Type="http://schemas.openxmlformats.org/officeDocument/2006/relationships/image" Target="../media/image3.jpeg"/><Relationship Id="rId9" Type="http://schemas.openxmlformats.org/officeDocument/2006/relationships/image" Target="../media/image31.png"/></Relationships>
</file>

<file path=ppt/slides/_rels/slide13.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1.png"/><Relationship Id="rId7" Type="http://schemas.openxmlformats.org/officeDocument/2006/relationships/image" Target="../media/image34.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32.png"/><Relationship Id="rId5" Type="http://schemas.openxmlformats.org/officeDocument/2006/relationships/image" Target="../media/image2.png"/><Relationship Id="rId10" Type="http://schemas.openxmlformats.org/officeDocument/2006/relationships/chart" Target="../charts/chart1.xml"/><Relationship Id="rId4" Type="http://schemas.openxmlformats.org/officeDocument/2006/relationships/image" Target="../media/image3.jpeg"/><Relationship Id="rId9" Type="http://schemas.openxmlformats.org/officeDocument/2006/relationships/image" Target="../media/image36.png"/></Relationships>
</file>

<file path=ppt/slides/_rels/slide14.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1.png"/><Relationship Id="rId7" Type="http://schemas.openxmlformats.org/officeDocument/2006/relationships/image" Target="../media/image38.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37.png"/><Relationship Id="rId5" Type="http://schemas.openxmlformats.org/officeDocument/2006/relationships/image" Target="../media/image2.png"/><Relationship Id="rId4" Type="http://schemas.openxmlformats.org/officeDocument/2006/relationships/image" Target="../media/image3.jpeg"/></Relationships>
</file>

<file path=ppt/slides/_rels/slide15.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1.png"/><Relationship Id="rId7" Type="http://schemas.openxmlformats.org/officeDocument/2006/relationships/image" Target="../media/image41.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40.png"/><Relationship Id="rId5" Type="http://schemas.openxmlformats.org/officeDocument/2006/relationships/image" Target="../media/image2.png"/><Relationship Id="rId10" Type="http://schemas.openxmlformats.org/officeDocument/2006/relationships/chart" Target="../charts/chart2.xml"/><Relationship Id="rId4" Type="http://schemas.openxmlformats.org/officeDocument/2006/relationships/image" Target="../media/image3.jpeg"/><Relationship Id="rId9" Type="http://schemas.openxmlformats.org/officeDocument/2006/relationships/image" Target="../media/image43.png"/></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2.png"/><Relationship Id="rId10" Type="http://schemas.openxmlformats.org/officeDocument/2006/relationships/hyperlink" Target="https://github.com/elissa8/first_project" TargetMode="External"/><Relationship Id="rId4" Type="http://schemas.openxmlformats.org/officeDocument/2006/relationships/image" Target="../media/image3.jpeg"/><Relationship Id="rId9"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2.png"/><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2.png"/><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1.png"/><Relationship Id="rId7"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2.png"/><Relationship Id="rId10" Type="http://schemas.openxmlformats.org/officeDocument/2006/relationships/image" Target="../media/image15.png"/><Relationship Id="rId4" Type="http://schemas.openxmlformats.org/officeDocument/2006/relationships/image" Target="../media/image3.jpeg"/><Relationship Id="rId9" Type="http://schemas.openxmlformats.org/officeDocument/2006/relationships/image" Target="../media/image14.png"/></Relationships>
</file>

<file path=ppt/slides/_rels/slide6.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png"/><Relationship Id="rId7"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2.png"/><Relationship Id="rId4" Type="http://schemas.openxmlformats.org/officeDocument/2006/relationships/image" Target="../media/image3.jpeg"/><Relationship Id="rId9" Type="http://schemas.openxmlformats.org/officeDocument/2006/relationships/image" Target="../media/image19.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2.png"/><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3.jpeg"/></Relationships>
</file>

<file path=ppt/slides/_rels/slide9.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png"/><Relationship Id="rId7" Type="http://schemas.openxmlformats.org/officeDocument/2006/relationships/image" Target="../media/image23.png"/><Relationship Id="rId12" Type="http://schemas.openxmlformats.org/officeDocument/2006/relationships/image" Target="../media/image28.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22.png"/><Relationship Id="rId11" Type="http://schemas.openxmlformats.org/officeDocument/2006/relationships/image" Target="../media/image27.png"/><Relationship Id="rId5" Type="http://schemas.openxmlformats.org/officeDocument/2006/relationships/image" Target="../media/image2.png"/><Relationship Id="rId10" Type="http://schemas.openxmlformats.org/officeDocument/2006/relationships/image" Target="../media/image26.png"/><Relationship Id="rId4" Type="http://schemas.openxmlformats.org/officeDocument/2006/relationships/image" Target="../media/image3.jpeg"/><Relationship Id="rId9"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pic>
        <p:nvPicPr>
          <p:cNvPr id="163" name="Google Shape;163;p31"/>
          <p:cNvPicPr preferRelativeResize="0"/>
          <p:nvPr/>
        </p:nvPicPr>
        <p:blipFill rotWithShape="1">
          <a:blip r:embed="rId3">
            <a:alphaModFix/>
          </a:blip>
          <a:srcRect/>
          <a:stretch/>
        </p:blipFill>
        <p:spPr>
          <a:xfrm>
            <a:off x="0" y="43"/>
            <a:ext cx="12192000" cy="558988"/>
          </a:xfrm>
          <a:prstGeom prst="rect">
            <a:avLst/>
          </a:prstGeom>
          <a:noFill/>
          <a:ln>
            <a:noFill/>
          </a:ln>
        </p:spPr>
      </p:pic>
      <p:pic>
        <p:nvPicPr>
          <p:cNvPr id="164" name="Google Shape;164;p31"/>
          <p:cNvPicPr preferRelativeResize="0"/>
          <p:nvPr/>
        </p:nvPicPr>
        <p:blipFill rotWithShape="1">
          <a:blip r:embed="rId4">
            <a:alphaModFix/>
          </a:blip>
          <a:srcRect/>
          <a:stretch/>
        </p:blipFill>
        <p:spPr>
          <a:xfrm flipH="1">
            <a:off x="5827995" y="6139949"/>
            <a:ext cx="536011" cy="546689"/>
          </a:xfrm>
          <a:prstGeom prst="rect">
            <a:avLst/>
          </a:prstGeom>
          <a:noFill/>
          <a:ln>
            <a:noFill/>
          </a:ln>
        </p:spPr>
      </p:pic>
      <p:pic>
        <p:nvPicPr>
          <p:cNvPr id="165" name="Google Shape;165;p31"/>
          <p:cNvPicPr preferRelativeResize="0"/>
          <p:nvPr/>
        </p:nvPicPr>
        <p:blipFill rotWithShape="1">
          <a:blip r:embed="rId5">
            <a:alphaModFix/>
          </a:blip>
          <a:srcRect/>
          <a:stretch/>
        </p:blipFill>
        <p:spPr>
          <a:xfrm>
            <a:off x="-1" y="6760342"/>
            <a:ext cx="12192000" cy="96983"/>
          </a:xfrm>
          <a:prstGeom prst="rect">
            <a:avLst/>
          </a:prstGeom>
          <a:noFill/>
          <a:ln>
            <a:noFill/>
          </a:ln>
        </p:spPr>
      </p:pic>
      <p:sp>
        <p:nvSpPr>
          <p:cNvPr id="166" name="Google Shape;166;p31"/>
          <p:cNvSpPr txBox="1"/>
          <p:nvPr/>
        </p:nvSpPr>
        <p:spPr>
          <a:xfrm>
            <a:off x="2463881" y="1938866"/>
            <a:ext cx="7264223" cy="646290"/>
          </a:xfrm>
          <a:prstGeom prst="rect">
            <a:avLst/>
          </a:prstGeom>
          <a:noFill/>
          <a:ln>
            <a:noFill/>
          </a:ln>
        </p:spPr>
        <p:txBody>
          <a:bodyPr spcFirstLastPara="1" wrap="square" lIns="91425" tIns="45700" rIns="91425" bIns="45700" anchor="t" anchorCtr="0">
            <a:spAutoFit/>
          </a:bodyPr>
          <a:lstStyle/>
          <a:p>
            <a:pPr algn="ctr">
              <a:buSzPts val="2400"/>
            </a:pPr>
            <a:r>
              <a:rPr lang="en-US" b="1" i="0" u="none" strike="noStrike" baseline="0" dirty="0"/>
              <a:t>MEC8211 </a:t>
            </a:r>
          </a:p>
          <a:p>
            <a:pPr algn="ctr">
              <a:buSzPts val="2400"/>
            </a:pPr>
            <a:r>
              <a:rPr lang="fr-FR" b="1" i="0" u="none" strike="noStrike" baseline="0" dirty="0"/>
              <a:t>Vérification et Validation en Modélisation Numérique</a:t>
            </a:r>
            <a:endParaRPr b="0" i="0" u="none" strike="noStrike" cap="none" dirty="0">
              <a:solidFill>
                <a:schemeClr val="dk1"/>
              </a:solidFill>
              <a:ea typeface="Times New Roman"/>
              <a:cs typeface="Times New Roman" panose="02020603050405020304" pitchFamily="18" charset="0"/>
              <a:sym typeface="Times New Roman"/>
            </a:endParaRPr>
          </a:p>
        </p:txBody>
      </p:sp>
      <p:sp>
        <p:nvSpPr>
          <p:cNvPr id="167" name="Google Shape;167;p31"/>
          <p:cNvSpPr txBox="1"/>
          <p:nvPr/>
        </p:nvSpPr>
        <p:spPr>
          <a:xfrm>
            <a:off x="3531108" y="4069755"/>
            <a:ext cx="5129784" cy="1246455"/>
          </a:xfrm>
          <a:prstGeom prst="rect">
            <a:avLst/>
          </a:prstGeom>
          <a:noFill/>
          <a:ln>
            <a:noFill/>
          </a:ln>
        </p:spPr>
        <p:txBody>
          <a:bodyPr spcFirstLastPara="1" wrap="square" lIns="91425" tIns="45700" rIns="91425" bIns="45700" anchor="ctr" anchorCtr="0">
            <a:spAutoFit/>
          </a:bodyPr>
          <a:lstStyle/>
          <a:p>
            <a:pPr marL="0" marR="0" lvl="0" indent="0" algn="ctr" rtl="0">
              <a:lnSpc>
                <a:spcPct val="150000"/>
              </a:lnSpc>
              <a:spcBef>
                <a:spcPts val="0"/>
              </a:spcBef>
              <a:spcAft>
                <a:spcPts val="0"/>
              </a:spcAft>
              <a:buClr>
                <a:srgbClr val="000000"/>
              </a:buClr>
              <a:buSzPts val="1800"/>
              <a:buFont typeface="Arial"/>
              <a:buNone/>
            </a:pPr>
            <a:r>
              <a:rPr lang="en-CA" b="1" i="0" u="none" strike="noStrike" baseline="0" dirty="0">
                <a:cs typeface="Times New Roman" panose="02020603050405020304" pitchFamily="18" charset="0"/>
              </a:rPr>
              <a:t>Student Name:</a:t>
            </a:r>
          </a:p>
          <a:p>
            <a:pPr marL="0" marR="0" lvl="0" indent="0" algn="ctr" rtl="0">
              <a:lnSpc>
                <a:spcPct val="150000"/>
              </a:lnSpc>
              <a:spcBef>
                <a:spcPts val="0"/>
              </a:spcBef>
              <a:spcAft>
                <a:spcPts val="0"/>
              </a:spcAft>
              <a:buClr>
                <a:srgbClr val="000000"/>
              </a:buClr>
              <a:buSzPts val="1800"/>
              <a:buFont typeface="Arial"/>
              <a:buNone/>
            </a:pPr>
            <a:r>
              <a:rPr lang="en-CA" sz="1600" cap="none" dirty="0">
                <a:solidFill>
                  <a:schemeClr val="dk1"/>
                </a:solidFill>
                <a:ea typeface="Times New Roman"/>
                <a:cs typeface="Times New Roman" panose="02020603050405020304" pitchFamily="18" charset="0"/>
                <a:sym typeface="Times New Roman"/>
              </a:rPr>
              <a:t>Elissa </a:t>
            </a:r>
            <a:r>
              <a:rPr lang="en-CA" sz="1600" dirty="0">
                <a:solidFill>
                  <a:schemeClr val="dk1"/>
                </a:solidFill>
                <a:ea typeface="Times New Roman"/>
                <a:cs typeface="Times New Roman" panose="02020603050405020304" pitchFamily="18" charset="0"/>
                <a:sym typeface="Times New Roman"/>
              </a:rPr>
              <a:t>El Hajj 2189711</a:t>
            </a:r>
            <a:endParaRPr lang="en-CA" sz="1600" cap="none" dirty="0">
              <a:solidFill>
                <a:schemeClr val="dk1"/>
              </a:solidFill>
              <a:ea typeface="Times New Roman"/>
              <a:cs typeface="Times New Roman" panose="02020603050405020304" pitchFamily="18" charset="0"/>
              <a:sym typeface="Times New Roman"/>
            </a:endParaRPr>
          </a:p>
          <a:p>
            <a:pPr marL="0" marR="0" lvl="0" indent="0" algn="ctr" rtl="0">
              <a:lnSpc>
                <a:spcPct val="150000"/>
              </a:lnSpc>
              <a:spcBef>
                <a:spcPts val="0"/>
              </a:spcBef>
              <a:spcAft>
                <a:spcPts val="0"/>
              </a:spcAft>
              <a:buClr>
                <a:srgbClr val="000000"/>
              </a:buClr>
              <a:buSzPts val="1800"/>
              <a:buFont typeface="Arial"/>
              <a:buNone/>
            </a:pPr>
            <a:r>
              <a:rPr lang="en-CA" sz="1600" dirty="0">
                <a:solidFill>
                  <a:schemeClr val="dk1"/>
                </a:solidFill>
                <a:ea typeface="Times New Roman"/>
                <a:cs typeface="Times New Roman" panose="02020603050405020304" pitchFamily="18" charset="0"/>
                <a:sym typeface="Times New Roman"/>
              </a:rPr>
              <a:t>Mohamad Mobin Nurzad Liyasi  2141987</a:t>
            </a:r>
            <a:endParaRPr lang="en-CA" sz="1600" cap="none" dirty="0">
              <a:solidFill>
                <a:schemeClr val="dk1"/>
              </a:solidFill>
              <a:ea typeface="Times New Roman"/>
              <a:cs typeface="Times New Roman" panose="02020603050405020304" pitchFamily="18" charset="0"/>
              <a:sym typeface="Times New Roman"/>
            </a:endParaRPr>
          </a:p>
        </p:txBody>
      </p:sp>
      <p:sp>
        <p:nvSpPr>
          <p:cNvPr id="168" name="Google Shape;168;p31"/>
          <p:cNvSpPr txBox="1"/>
          <p:nvPr/>
        </p:nvSpPr>
        <p:spPr>
          <a:xfrm>
            <a:off x="2608165" y="1133786"/>
            <a:ext cx="6975656" cy="523180"/>
          </a:xfrm>
          <a:prstGeom prst="rect">
            <a:avLst/>
          </a:prstGeom>
          <a:noFill/>
          <a:ln>
            <a:noFill/>
          </a:ln>
        </p:spPr>
        <p:txBody>
          <a:bodyPr spcFirstLastPara="1" wrap="square" lIns="91425" tIns="45700" rIns="91425" bIns="45700" anchor="t" anchorCtr="0">
            <a:spAutoFit/>
          </a:bodyPr>
          <a:lstStyle/>
          <a:p>
            <a:pPr algn="ctr"/>
            <a:r>
              <a:rPr lang="en-US" sz="2800" b="1" dirty="0">
                <a:ea typeface="Arial" charset="0"/>
                <a:cs typeface="Times New Roman" panose="02020603050405020304" pitchFamily="18" charset="0"/>
                <a:sym typeface="Times New Roman"/>
              </a:rPr>
              <a:t>Assignment #01: Finite Difference Method </a:t>
            </a:r>
            <a:endParaRPr lang="fr-FR" sz="2800" b="1" i="0" u="none" strike="noStrike" cap="none" dirty="0">
              <a:solidFill>
                <a:srgbClr val="000000"/>
              </a:solidFill>
              <a:ea typeface="Arial" charset="0"/>
              <a:cs typeface="Times New Roman" panose="02020603050405020304" pitchFamily="18" charset="0"/>
              <a:sym typeface="Times New Roman"/>
            </a:endParaRPr>
          </a:p>
        </p:txBody>
      </p:sp>
      <p:sp>
        <p:nvSpPr>
          <p:cNvPr id="12" name="TextBox 11">
            <a:extLst>
              <a:ext uri="{FF2B5EF4-FFF2-40B4-BE49-F238E27FC236}">
                <a16:creationId xmlns:a16="http://schemas.microsoft.com/office/drawing/2014/main" id="{C51CF436-E2BA-4F65-8FC0-AFB75A71528D}"/>
              </a:ext>
            </a:extLst>
          </p:cNvPr>
          <p:cNvSpPr txBox="1"/>
          <p:nvPr/>
        </p:nvSpPr>
        <p:spPr>
          <a:xfrm>
            <a:off x="4634840" y="3233472"/>
            <a:ext cx="2922309" cy="769441"/>
          </a:xfrm>
          <a:prstGeom prst="rect">
            <a:avLst/>
          </a:prstGeom>
          <a:noFill/>
        </p:spPr>
        <p:txBody>
          <a:bodyPr wrap="square">
            <a:spAutoFit/>
          </a:bodyPr>
          <a:lstStyle/>
          <a:p>
            <a:pPr algn="ctr"/>
            <a:r>
              <a:rPr lang="en-CA" sz="2400" b="1" dirty="0">
                <a:cs typeface="Times New Roman" panose="02020603050405020304" pitchFamily="18" charset="0"/>
              </a:rPr>
              <a:t>Instructor:</a:t>
            </a:r>
          </a:p>
          <a:p>
            <a:pPr algn="ctr"/>
            <a:r>
              <a:rPr lang="en-CA" sz="2000" dirty="0">
                <a:cs typeface="Times New Roman" panose="02020603050405020304" pitchFamily="18" charset="0"/>
              </a:rPr>
              <a:t>David Vidal</a:t>
            </a:r>
          </a:p>
        </p:txBody>
      </p:sp>
      <p:sp>
        <p:nvSpPr>
          <p:cNvPr id="14" name="TextBox 13">
            <a:extLst>
              <a:ext uri="{FF2B5EF4-FFF2-40B4-BE49-F238E27FC236}">
                <a16:creationId xmlns:a16="http://schemas.microsoft.com/office/drawing/2014/main" id="{83C378CC-DC9E-413B-B29C-460215CB01DA}"/>
              </a:ext>
            </a:extLst>
          </p:cNvPr>
          <p:cNvSpPr txBox="1"/>
          <p:nvPr/>
        </p:nvSpPr>
        <p:spPr>
          <a:xfrm>
            <a:off x="5121500" y="5334849"/>
            <a:ext cx="1948991" cy="338554"/>
          </a:xfrm>
          <a:prstGeom prst="rect">
            <a:avLst/>
          </a:prstGeom>
          <a:noFill/>
        </p:spPr>
        <p:txBody>
          <a:bodyPr wrap="square">
            <a:spAutoFit/>
          </a:bodyPr>
          <a:lstStyle/>
          <a:p>
            <a:pPr algn="ctr"/>
            <a:r>
              <a:rPr lang="en-CA" sz="1600" b="1" i="0" u="none" strike="noStrike" baseline="0" dirty="0"/>
              <a:t>Fall 2022</a:t>
            </a:r>
            <a:endParaRPr lang="en-CA" sz="1600" b="1" dirty="0"/>
          </a:p>
        </p:txBody>
      </p:sp>
      <p:sp>
        <p:nvSpPr>
          <p:cNvPr id="3" name="Slide Number Placeholder 2">
            <a:extLst>
              <a:ext uri="{FF2B5EF4-FFF2-40B4-BE49-F238E27FC236}">
                <a16:creationId xmlns:a16="http://schemas.microsoft.com/office/drawing/2014/main" id="{C14DFBC3-D688-4A1E-9404-245976F1633E}"/>
              </a:ext>
            </a:extLst>
          </p:cNvPr>
          <p:cNvSpPr>
            <a:spLocks noGrp="1"/>
          </p:cNvSpPr>
          <p:nvPr>
            <p:ph type="sldNum" sz="quarter" idx="12"/>
          </p:nvPr>
        </p:nvSpPr>
        <p:spPr/>
        <p:txBody>
          <a:bodyPr/>
          <a:lstStyle/>
          <a:p>
            <a:fld id="{640E540A-2B47-4B87-9AED-00DC0EEFE8D2}" type="slidenum">
              <a:rPr lang="en-CA" smtClean="0"/>
              <a:t>1</a:t>
            </a:fld>
            <a:endParaRPr lang="en-CA" dirty="0"/>
          </a:p>
        </p:txBody>
      </p:sp>
    </p:spTree>
    <p:extLst>
      <p:ext uri="{BB962C8B-B14F-4D97-AF65-F5344CB8AC3E}">
        <p14:creationId xmlns:p14="http://schemas.microsoft.com/office/powerpoint/2010/main" val="15063593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pic>
        <p:nvPicPr>
          <p:cNvPr id="193" name="Google Shape;193;p34"/>
          <p:cNvPicPr preferRelativeResize="0"/>
          <p:nvPr/>
        </p:nvPicPr>
        <p:blipFill rotWithShape="1">
          <a:blip r:embed="rId3">
            <a:alphaModFix/>
          </a:blip>
          <a:srcRect/>
          <a:stretch/>
        </p:blipFill>
        <p:spPr>
          <a:xfrm>
            <a:off x="0" y="42"/>
            <a:ext cx="12192000" cy="863601"/>
          </a:xfrm>
          <a:prstGeom prst="rect">
            <a:avLst/>
          </a:prstGeom>
          <a:noFill/>
          <a:ln>
            <a:noFill/>
          </a:ln>
        </p:spPr>
      </p:pic>
      <p:pic>
        <p:nvPicPr>
          <p:cNvPr id="194" name="Google Shape;194;p34"/>
          <p:cNvPicPr preferRelativeResize="0"/>
          <p:nvPr/>
        </p:nvPicPr>
        <p:blipFill rotWithShape="1">
          <a:blip r:embed="rId4">
            <a:alphaModFix/>
          </a:blip>
          <a:srcRect/>
          <a:stretch/>
        </p:blipFill>
        <p:spPr>
          <a:xfrm flipV="1">
            <a:off x="-1" y="6857325"/>
            <a:ext cx="12192000" cy="45719"/>
          </a:xfrm>
          <a:prstGeom prst="rect">
            <a:avLst/>
          </a:prstGeom>
          <a:noFill/>
          <a:ln>
            <a:noFill/>
          </a:ln>
        </p:spPr>
      </p:pic>
      <p:sp>
        <p:nvSpPr>
          <p:cNvPr id="195" name="Google Shape;195;p34"/>
          <p:cNvSpPr txBox="1"/>
          <p:nvPr/>
        </p:nvSpPr>
        <p:spPr>
          <a:xfrm>
            <a:off x="413722" y="2669"/>
            <a:ext cx="11778278" cy="830997"/>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4800"/>
              <a:buFont typeface="Arial"/>
              <a:buNone/>
            </a:pPr>
            <a:r>
              <a:rPr lang="en-US" sz="4800" b="1" i="0" u="none" strike="noStrike" cap="none" dirty="0">
                <a:solidFill>
                  <a:schemeClr val="lt1"/>
                </a:solidFill>
                <a:ea typeface="Arial" charset="0"/>
                <a:cs typeface="Times New Roman" panose="02020603050405020304" pitchFamily="18" charset="0"/>
                <a:sym typeface="Times New Roman"/>
              </a:rPr>
              <a:t>C. </a:t>
            </a:r>
            <a:r>
              <a:rPr lang="en-US" sz="4800" b="1" dirty="0">
                <a:solidFill>
                  <a:schemeClr val="lt1"/>
                </a:solidFill>
                <a:ea typeface="Arial" charset="0"/>
                <a:cs typeface="Times New Roman" panose="02020603050405020304" pitchFamily="18" charset="0"/>
                <a:sym typeface="Times New Roman"/>
              </a:rPr>
              <a:t>A</a:t>
            </a:r>
            <a:r>
              <a:rPr lang="en-US" sz="4800" b="1" i="0" u="none" strike="noStrike" cap="none" dirty="0">
                <a:solidFill>
                  <a:schemeClr val="lt1"/>
                </a:solidFill>
                <a:ea typeface="Arial" charset="0"/>
                <a:cs typeface="Times New Roman" panose="02020603050405020304" pitchFamily="18" charset="0"/>
                <a:sym typeface="Times New Roman"/>
              </a:rPr>
              <a:t>nalytical Steady State Solution</a:t>
            </a:r>
            <a:r>
              <a:rPr lang="en-US" sz="4800" b="1" dirty="0">
                <a:solidFill>
                  <a:schemeClr val="lt1"/>
                </a:solidFill>
                <a:ea typeface="Arial" charset="0"/>
                <a:cs typeface="Times New Roman" panose="02020603050405020304" pitchFamily="18" charset="0"/>
                <a:sym typeface="Times New Roman"/>
              </a:rPr>
              <a:t> </a:t>
            </a:r>
            <a:endParaRPr lang="en-US" sz="1400" b="0" i="0" u="none" strike="noStrike" cap="none" dirty="0">
              <a:solidFill>
                <a:srgbClr val="000000"/>
              </a:solidFill>
              <a:ea typeface="Arial" charset="0"/>
              <a:cs typeface="Times New Roman" panose="02020603050405020304" pitchFamily="18" charset="0"/>
              <a:sym typeface="Arial"/>
            </a:endParaRPr>
          </a:p>
        </p:txBody>
      </p:sp>
      <p:pic>
        <p:nvPicPr>
          <p:cNvPr id="196" name="Google Shape;196;p34"/>
          <p:cNvPicPr preferRelativeResize="0"/>
          <p:nvPr/>
        </p:nvPicPr>
        <p:blipFill rotWithShape="1">
          <a:blip r:embed="rId5">
            <a:alphaModFix/>
          </a:blip>
          <a:srcRect/>
          <a:stretch/>
        </p:blipFill>
        <p:spPr>
          <a:xfrm flipH="1">
            <a:off x="5827994" y="6297419"/>
            <a:ext cx="536011" cy="499962"/>
          </a:xfrm>
          <a:prstGeom prst="rect">
            <a:avLst/>
          </a:prstGeom>
          <a:noFill/>
          <a:ln>
            <a:noFill/>
          </a:ln>
        </p:spPr>
      </p:pic>
      <p:sp>
        <p:nvSpPr>
          <p:cNvPr id="5" name="Slide Number Placeholder 4">
            <a:extLst>
              <a:ext uri="{FF2B5EF4-FFF2-40B4-BE49-F238E27FC236}">
                <a16:creationId xmlns:a16="http://schemas.microsoft.com/office/drawing/2014/main" id="{7F9106D8-9D9D-46DC-B371-081E72410FE3}"/>
              </a:ext>
            </a:extLst>
          </p:cNvPr>
          <p:cNvSpPr>
            <a:spLocks noGrp="1"/>
          </p:cNvSpPr>
          <p:nvPr>
            <p:ph type="sldNum" sz="quarter" idx="12"/>
          </p:nvPr>
        </p:nvSpPr>
        <p:spPr/>
        <p:txBody>
          <a:bodyPr/>
          <a:lstStyle/>
          <a:p>
            <a:fld id="{640E540A-2B47-4B87-9AED-00DC0EEFE8D2}" type="slidenum">
              <a:rPr lang="en-CA" smtClean="0"/>
              <a:t>10</a:t>
            </a:fld>
            <a:endParaRPr lang="en-CA" dirty="0"/>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C39D009D-847E-5362-4E69-9009C6C99549}"/>
                  </a:ext>
                </a:extLst>
              </p:cNvPr>
              <p:cNvSpPr txBox="1"/>
              <p:nvPr/>
            </p:nvSpPr>
            <p:spPr>
              <a:xfrm>
                <a:off x="464633" y="1180037"/>
                <a:ext cx="11117484" cy="1053558"/>
              </a:xfrm>
              <a:prstGeom prst="rect">
                <a:avLst/>
              </a:prstGeom>
              <a:noFill/>
            </p:spPr>
            <p:txBody>
              <a:bodyPr wrap="square" rtlCol="0">
                <a:spAutoFit/>
              </a:bodyPr>
              <a:lstStyle/>
              <a:p>
                <a:r>
                  <a:rPr lang="en-CA" dirty="0">
                    <a:latin typeface="Times New Roman" panose="02020603050405020304" pitchFamily="18" charset="0"/>
                    <a:cs typeface="Times New Roman" panose="02020603050405020304" pitchFamily="18" charset="0"/>
                  </a:rPr>
                  <a:t>First, we begin with Fick’s Law                                          </a:t>
                </a:r>
                <a14:m>
                  <m:oMath xmlns:m="http://schemas.openxmlformats.org/officeDocument/2006/math">
                    <m:f>
                      <m:fPr>
                        <m:ctrlPr>
                          <a:rPr lang="en-CA" sz="1800" i="1" kern="1200" smtClean="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ctrlPr>
                      </m:fPr>
                      <m:num>
                        <m:r>
                          <a:rPr lang="en-US" sz="18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m:t>
                        </m:r>
                        <m:r>
                          <a:rPr lang="en-US" sz="18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𝐶</m:t>
                        </m:r>
                      </m:num>
                      <m:den>
                        <m:r>
                          <a:rPr lang="en-US" sz="18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m:t>
                        </m:r>
                        <m:r>
                          <a:rPr lang="en-US" sz="18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𝑡</m:t>
                        </m:r>
                      </m:den>
                    </m:f>
                    <m:r>
                      <a:rPr lang="en-US" sz="18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m:t>
                    </m:r>
                    <m:r>
                      <a:rPr lang="en-US" sz="18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𝐷</m:t>
                    </m:r>
                    <m:sSup>
                      <m:sSupPr>
                        <m:ctrlPr>
                          <a:rPr lang="en-CA" sz="18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ctrlPr>
                      </m:sSupPr>
                      <m:e>
                        <m:r>
                          <a:rPr lang="en-US" sz="18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m:t>
                        </m:r>
                      </m:e>
                      <m:sup>
                        <m:r>
                          <a:rPr lang="en-US" sz="18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2</m:t>
                        </m:r>
                      </m:sup>
                    </m:sSup>
                    <m:r>
                      <a:rPr lang="en-US" sz="18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𝐶</m:t>
                    </m:r>
                    <m:r>
                      <a:rPr lang="en-US" sz="18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m:t>
                    </m:r>
                    <m:r>
                      <a:rPr lang="en-US" sz="18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𝑆</m:t>
                    </m:r>
                  </m:oMath>
                </a14:m>
                <a:endParaRPr lang="en-CA" sz="1800" dirty="0">
                  <a:effectLst/>
                  <a:latin typeface="Times New Roman" panose="02020603050405020304" pitchFamily="18" charset="0"/>
                  <a:ea typeface="Calibri" panose="020F0502020204030204" pitchFamily="34" charset="0"/>
                  <a:cs typeface="Arial" panose="020B0604020202020204" pitchFamily="34" charset="0"/>
                </a:endParaRPr>
              </a:p>
              <a:p>
                <a:pPr algn="l"/>
                <a:endParaRPr lang="en-CA" dirty="0">
                  <a:latin typeface="Times New Roman" panose="02020603050405020304" pitchFamily="18" charset="0"/>
                  <a:cs typeface="Times New Roman" panose="02020603050405020304" pitchFamily="18" charset="0"/>
                </a:endParaRPr>
              </a:p>
              <a:p>
                <a:pPr algn="l"/>
                <a:endParaRPr lang="en-CA" dirty="0" err="1">
                  <a:latin typeface="Times New Roman" panose="02020603050405020304" pitchFamily="18" charset="0"/>
                  <a:cs typeface="Times New Roman" panose="02020603050405020304" pitchFamily="18" charset="0"/>
                </a:endParaRPr>
              </a:p>
            </p:txBody>
          </p:sp>
        </mc:Choice>
        <mc:Fallback xmlns="">
          <p:sp>
            <p:nvSpPr>
              <p:cNvPr id="3" name="TextBox 2">
                <a:extLst>
                  <a:ext uri="{FF2B5EF4-FFF2-40B4-BE49-F238E27FC236}">
                    <a16:creationId xmlns:a16="http://schemas.microsoft.com/office/drawing/2014/main" id="{C39D009D-847E-5362-4E69-9009C6C99549}"/>
                  </a:ext>
                </a:extLst>
              </p:cNvPr>
              <p:cNvSpPr txBox="1">
                <a:spLocks noRot="1" noChangeAspect="1" noMove="1" noResize="1" noEditPoints="1" noAdjustHandles="1" noChangeArrowheads="1" noChangeShapeType="1" noTextEdit="1"/>
              </p:cNvSpPr>
              <p:nvPr/>
            </p:nvSpPr>
            <p:spPr>
              <a:xfrm>
                <a:off x="464633" y="1180037"/>
                <a:ext cx="11117484" cy="1053558"/>
              </a:xfrm>
              <a:prstGeom prst="rect">
                <a:avLst/>
              </a:prstGeom>
              <a:blipFill>
                <a:blip r:embed="rId6"/>
                <a:stretch>
                  <a:fillRect l="-439"/>
                </a:stretch>
              </a:blipFill>
            </p:spPr>
            <p:txBody>
              <a:bodyPr/>
              <a:lstStyle/>
              <a:p>
                <a:r>
                  <a:rPr lang="en-CA">
                    <a:noFill/>
                  </a:rPr>
                  <a:t> </a:t>
                </a:r>
              </a:p>
            </p:txBody>
          </p:sp>
        </mc:Fallback>
      </mc:AlternateContent>
      <p:cxnSp>
        <p:nvCxnSpPr>
          <p:cNvPr id="7" name="Straight Arrow Connector 6">
            <a:extLst>
              <a:ext uri="{FF2B5EF4-FFF2-40B4-BE49-F238E27FC236}">
                <a16:creationId xmlns:a16="http://schemas.microsoft.com/office/drawing/2014/main" id="{CC8D692B-3420-97CE-D6A8-9AC6302CD2B0}"/>
              </a:ext>
            </a:extLst>
          </p:cNvPr>
          <p:cNvCxnSpPr/>
          <p:nvPr/>
        </p:nvCxnSpPr>
        <p:spPr>
          <a:xfrm>
            <a:off x="3553428" y="1464197"/>
            <a:ext cx="2089230" cy="0"/>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85C1E1D-6B54-B84F-AD87-759462F4ACB7}"/>
                  </a:ext>
                </a:extLst>
              </p:cNvPr>
              <p:cNvSpPr txBox="1"/>
              <p:nvPr/>
            </p:nvSpPr>
            <p:spPr>
              <a:xfrm>
                <a:off x="413722" y="1864263"/>
                <a:ext cx="10556112" cy="808042"/>
              </a:xfrm>
              <a:prstGeom prst="rect">
                <a:avLst/>
              </a:prstGeom>
              <a:noFill/>
            </p:spPr>
            <p:txBody>
              <a:bodyPr wrap="square" rtlCol="0">
                <a:spAutoFit/>
              </a:bodyPr>
              <a:lstStyle/>
              <a:p>
                <a:r>
                  <a:rPr lang="en-CA" dirty="0">
                    <a:latin typeface="Times New Roman" panose="02020603050405020304" pitchFamily="18" charset="0"/>
                    <a:cs typeface="Times New Roman" panose="02020603050405020304" pitchFamily="18" charset="0"/>
                  </a:rPr>
                  <a:t>In cylindrical coordinate we have                                       </a:t>
                </a:r>
                <a14:m>
                  <m:oMath xmlns:m="http://schemas.openxmlformats.org/officeDocument/2006/math">
                    <m:sSup>
                      <m:sSupPr>
                        <m:ctrlPr>
                          <a:rPr lang="en-CA" sz="1800" i="1" kern="1200" smtClean="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ctrlPr>
                      </m:sSupPr>
                      <m:e>
                        <m:r>
                          <a:rPr lang="en-US" sz="18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m:t>
                        </m:r>
                      </m:e>
                      <m:sup>
                        <m:r>
                          <a:rPr lang="en-US" sz="18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2</m:t>
                        </m:r>
                      </m:sup>
                    </m:sSup>
                    <m:r>
                      <a:rPr lang="en-US" sz="18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𝑓</m:t>
                    </m:r>
                    <m:r>
                      <a:rPr lang="en-US" sz="18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m:t>
                    </m:r>
                    <m:f>
                      <m:fPr>
                        <m:ctrlPr>
                          <a:rPr lang="en-CA" sz="18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ctrlPr>
                      </m:fPr>
                      <m:num>
                        <m:r>
                          <a:rPr lang="en-US" sz="18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1</m:t>
                        </m:r>
                      </m:num>
                      <m:den>
                        <m:r>
                          <a:rPr lang="en-US" sz="18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𝑟</m:t>
                        </m:r>
                      </m:den>
                    </m:f>
                    <m:f>
                      <m:fPr>
                        <m:ctrlPr>
                          <a:rPr lang="en-CA" sz="18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ctrlPr>
                      </m:fPr>
                      <m:num>
                        <m:r>
                          <a:rPr lang="en-US" sz="18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m:t>
                        </m:r>
                      </m:num>
                      <m:den>
                        <m:r>
                          <a:rPr lang="en-US" sz="18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m:t>
                        </m:r>
                        <m:r>
                          <a:rPr lang="en-US" sz="18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𝑟</m:t>
                        </m:r>
                      </m:den>
                    </m:f>
                    <m:d>
                      <m:dPr>
                        <m:ctrlPr>
                          <a:rPr lang="en-CA" sz="18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ctrlPr>
                      </m:dPr>
                      <m:e>
                        <m:r>
                          <a:rPr lang="en-US" sz="18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𝑟</m:t>
                        </m:r>
                        <m:f>
                          <m:fPr>
                            <m:ctrlPr>
                              <a:rPr lang="en-CA" sz="18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ctrlPr>
                          </m:fPr>
                          <m:num>
                            <m:r>
                              <a:rPr lang="en-US" sz="18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m:t>
                            </m:r>
                            <m:r>
                              <a:rPr lang="en-US" sz="18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𝑓</m:t>
                            </m:r>
                          </m:num>
                          <m:den>
                            <m:r>
                              <a:rPr lang="en-US" sz="18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m:t>
                            </m:r>
                            <m:r>
                              <a:rPr lang="en-US" sz="18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𝑟</m:t>
                            </m:r>
                          </m:den>
                        </m:f>
                      </m:e>
                    </m:d>
                    <m:r>
                      <a:rPr lang="en-US" sz="18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m:t>
                    </m:r>
                    <m:f>
                      <m:fPr>
                        <m:ctrlPr>
                          <a:rPr lang="en-CA" sz="18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ctrlPr>
                      </m:fPr>
                      <m:num>
                        <m:r>
                          <a:rPr lang="en-US" sz="18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1</m:t>
                        </m:r>
                      </m:num>
                      <m:den>
                        <m:sSup>
                          <m:sSupPr>
                            <m:ctrlPr>
                              <a:rPr lang="en-CA" sz="18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ctrlPr>
                          </m:sSupPr>
                          <m:e>
                            <m:r>
                              <a:rPr lang="en-US" sz="18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𝑟</m:t>
                            </m:r>
                          </m:e>
                          <m:sup>
                            <m:r>
                              <a:rPr lang="en-US" sz="18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2</m:t>
                            </m:r>
                          </m:sup>
                        </m:sSup>
                      </m:den>
                    </m:f>
                    <m:f>
                      <m:fPr>
                        <m:ctrlPr>
                          <a:rPr lang="en-CA" sz="18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ctrlPr>
                      </m:fPr>
                      <m:num>
                        <m:sSup>
                          <m:sSupPr>
                            <m:ctrlPr>
                              <a:rPr lang="en-CA" sz="18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ctrlPr>
                          </m:sSupPr>
                          <m:e>
                            <m:r>
                              <a:rPr lang="en-US" sz="18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m:t>
                            </m:r>
                          </m:e>
                          <m:sup>
                            <m:r>
                              <a:rPr lang="en-US" sz="18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2</m:t>
                            </m:r>
                          </m:sup>
                        </m:sSup>
                        <m:r>
                          <a:rPr lang="en-US" sz="18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𝑓</m:t>
                        </m:r>
                      </m:num>
                      <m:den>
                        <m:sSup>
                          <m:sSupPr>
                            <m:ctrlPr>
                              <a:rPr lang="en-CA" sz="18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ctrlPr>
                          </m:sSupPr>
                          <m:e>
                            <m:r>
                              <a:rPr lang="en-US" sz="18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Cambria Math" panose="02040503050406030204" pitchFamily="18" charset="0"/>
                              </a:rPr>
                              <m:t>𝜃</m:t>
                            </m:r>
                          </m:e>
                          <m:sup>
                            <m:r>
                              <a:rPr lang="en-US" sz="18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2</m:t>
                            </m:r>
                          </m:sup>
                        </m:sSup>
                      </m:den>
                    </m:f>
                    <m:r>
                      <a:rPr lang="en-US" sz="18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m:t>
                    </m:r>
                    <m:f>
                      <m:fPr>
                        <m:ctrlPr>
                          <a:rPr lang="en-CA" sz="18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ctrlPr>
                      </m:fPr>
                      <m:num>
                        <m:sSup>
                          <m:sSupPr>
                            <m:ctrlPr>
                              <a:rPr lang="en-CA" sz="18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ctrlPr>
                          </m:sSupPr>
                          <m:e>
                            <m:r>
                              <a:rPr lang="en-US" sz="18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m:t>
                            </m:r>
                          </m:e>
                          <m:sup>
                            <m:r>
                              <a:rPr lang="en-US" sz="18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2</m:t>
                            </m:r>
                          </m:sup>
                        </m:sSup>
                        <m:r>
                          <a:rPr lang="en-US" sz="18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𝑓</m:t>
                        </m:r>
                      </m:num>
                      <m:den>
                        <m:sSup>
                          <m:sSupPr>
                            <m:ctrlPr>
                              <a:rPr lang="en-CA" sz="18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ctrlPr>
                          </m:sSupPr>
                          <m:e>
                            <m:r>
                              <a:rPr lang="en-US" sz="18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m:t>
                            </m:r>
                            <m:r>
                              <a:rPr lang="en-CA" sz="1800" i="1">
                                <a:effectLst/>
                                <a:latin typeface="Cambria Math" panose="02040503050406030204" pitchFamily="18" charset="0"/>
                                <a:ea typeface="Calibri" panose="020F0502020204030204" pitchFamily="34" charset="0"/>
                                <a:cs typeface="Cambria Math" panose="02040503050406030204" pitchFamily="18" charset="0"/>
                              </a:rPr>
                              <m:t>𝑧</m:t>
                            </m:r>
                          </m:e>
                          <m:sup>
                            <m:r>
                              <a:rPr lang="en-US" sz="18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2</m:t>
                            </m:r>
                          </m:sup>
                        </m:sSup>
                      </m:den>
                    </m:f>
                  </m:oMath>
                </a14:m>
                <a:endParaRPr lang="en-CA" sz="1800" dirty="0">
                  <a:effectLst/>
                  <a:latin typeface="Times New Roman" panose="02020603050405020304" pitchFamily="18" charset="0"/>
                  <a:ea typeface="Calibri" panose="020F0502020204030204" pitchFamily="34" charset="0"/>
                  <a:cs typeface="Arial" panose="020B0604020202020204" pitchFamily="34" charset="0"/>
                </a:endParaRPr>
              </a:p>
              <a:p>
                <a:pPr algn="l"/>
                <a:endParaRPr lang="en-CA" dirty="0">
                  <a:latin typeface="Times New Roman" panose="02020603050405020304" pitchFamily="18" charset="0"/>
                  <a:cs typeface="Times New Roman" panose="02020603050405020304" pitchFamily="18" charset="0"/>
                </a:endParaRPr>
              </a:p>
            </p:txBody>
          </p:sp>
        </mc:Choice>
        <mc:Fallback xmlns="">
          <p:sp>
            <p:nvSpPr>
              <p:cNvPr id="8" name="TextBox 7">
                <a:extLst>
                  <a:ext uri="{FF2B5EF4-FFF2-40B4-BE49-F238E27FC236}">
                    <a16:creationId xmlns:a16="http://schemas.microsoft.com/office/drawing/2014/main" id="{785C1E1D-6B54-B84F-AD87-759462F4ACB7}"/>
                  </a:ext>
                </a:extLst>
              </p:cNvPr>
              <p:cNvSpPr txBox="1">
                <a:spLocks noRot="1" noChangeAspect="1" noMove="1" noResize="1" noEditPoints="1" noAdjustHandles="1" noChangeArrowheads="1" noChangeShapeType="1" noTextEdit="1"/>
              </p:cNvSpPr>
              <p:nvPr/>
            </p:nvSpPr>
            <p:spPr>
              <a:xfrm>
                <a:off x="413722" y="1864263"/>
                <a:ext cx="10556112" cy="808042"/>
              </a:xfrm>
              <a:prstGeom prst="rect">
                <a:avLst/>
              </a:prstGeom>
              <a:blipFill>
                <a:blip r:embed="rId7"/>
                <a:stretch>
                  <a:fillRect l="-520"/>
                </a:stretch>
              </a:blipFill>
            </p:spPr>
            <p:txBody>
              <a:bodyPr/>
              <a:lstStyle/>
              <a:p>
                <a:r>
                  <a:rPr lang="en-CA">
                    <a:noFill/>
                  </a:rPr>
                  <a:t> </a:t>
                </a:r>
              </a:p>
            </p:txBody>
          </p:sp>
        </mc:Fallback>
      </mc:AlternateContent>
      <p:cxnSp>
        <p:nvCxnSpPr>
          <p:cNvPr id="9" name="Straight Arrow Connector 8">
            <a:extLst>
              <a:ext uri="{FF2B5EF4-FFF2-40B4-BE49-F238E27FC236}">
                <a16:creationId xmlns:a16="http://schemas.microsoft.com/office/drawing/2014/main" id="{0DBCC602-365A-7B7E-AD41-731917C7F4C8}"/>
              </a:ext>
            </a:extLst>
          </p:cNvPr>
          <p:cNvCxnSpPr/>
          <p:nvPr/>
        </p:nvCxnSpPr>
        <p:spPr>
          <a:xfrm>
            <a:off x="3602548" y="2169934"/>
            <a:ext cx="2089230" cy="0"/>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AE2169CA-9E00-38CF-4E5E-9BBC8917C5BE}"/>
              </a:ext>
            </a:extLst>
          </p:cNvPr>
          <p:cNvSpPr txBox="1"/>
          <p:nvPr/>
        </p:nvSpPr>
        <p:spPr>
          <a:xfrm>
            <a:off x="413722" y="2475606"/>
            <a:ext cx="7649220" cy="646331"/>
          </a:xfrm>
          <a:prstGeom prst="rect">
            <a:avLst/>
          </a:prstGeom>
          <a:noFill/>
        </p:spPr>
        <p:txBody>
          <a:bodyPr wrap="square" rtlCol="0">
            <a:spAutoFit/>
          </a:bodyPr>
          <a:lstStyle/>
          <a:p>
            <a:r>
              <a:rPr lang="en-US" sz="1800" kern="12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As mentioned in the description of problem:</a:t>
            </a:r>
            <a:endParaRPr lang="en-CA" sz="1800" dirty="0">
              <a:effectLst/>
              <a:latin typeface="Times New Roman" panose="02020603050405020304" pitchFamily="18" charset="0"/>
              <a:ea typeface="Calibri" panose="020F0502020204030204" pitchFamily="34" charset="0"/>
              <a:cs typeface="Arial" panose="020B0604020202020204" pitchFamily="34" charset="0"/>
            </a:endParaRPr>
          </a:p>
          <a:p>
            <a:pPr algn="l"/>
            <a:endParaRPr lang="en-CA" dirty="0" err="1">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graphicFrame>
            <p:nvGraphicFramePr>
              <p:cNvPr id="11" name="Table 10">
                <a:extLst>
                  <a:ext uri="{FF2B5EF4-FFF2-40B4-BE49-F238E27FC236}">
                    <a16:creationId xmlns:a16="http://schemas.microsoft.com/office/drawing/2014/main" id="{4BF86F9C-312C-F510-D4D1-5450AB72F801}"/>
                  </a:ext>
                </a:extLst>
              </p:cNvPr>
              <p:cNvGraphicFramePr>
                <a:graphicFrameLocks noGrp="1"/>
              </p:cNvGraphicFramePr>
              <p:nvPr>
                <p:extLst>
                  <p:ext uri="{D42A27DB-BD31-4B8C-83A1-F6EECF244321}">
                    <p14:modId xmlns:p14="http://schemas.microsoft.com/office/powerpoint/2010/main" val="1386023613"/>
                  </p:ext>
                </p:extLst>
              </p:nvPr>
            </p:nvGraphicFramePr>
            <p:xfrm>
              <a:off x="511496" y="2992312"/>
              <a:ext cx="5937250" cy="868172"/>
            </p:xfrm>
            <a:graphic>
              <a:graphicData uri="http://schemas.openxmlformats.org/drawingml/2006/table">
                <a:tbl>
                  <a:tblPr firstRow="1" firstCol="1" bandRow="1"/>
                  <a:tblGrid>
                    <a:gridCol w="2968625">
                      <a:extLst>
                        <a:ext uri="{9D8B030D-6E8A-4147-A177-3AD203B41FA5}">
                          <a16:colId xmlns:a16="http://schemas.microsoft.com/office/drawing/2014/main" val="3587673478"/>
                        </a:ext>
                      </a:extLst>
                    </a:gridCol>
                    <a:gridCol w="2968625">
                      <a:extLst>
                        <a:ext uri="{9D8B030D-6E8A-4147-A177-3AD203B41FA5}">
                          <a16:colId xmlns:a16="http://schemas.microsoft.com/office/drawing/2014/main" val="3161544249"/>
                        </a:ext>
                      </a:extLst>
                    </a:gridCol>
                  </a:tblGrid>
                  <a:tr h="0">
                    <a:tc>
                      <a:txBody>
                        <a:bodyPr/>
                        <a:lstStyle/>
                        <a:p>
                          <a:pPr marL="0" marR="0">
                            <a:lnSpc>
                              <a:spcPct val="107000"/>
                            </a:lnSpc>
                            <a:spcBef>
                              <a:spcPts val="1200"/>
                            </a:spcBef>
                            <a:spcAft>
                              <a:spcPts val="0"/>
                            </a:spcAft>
                          </a:pPr>
                          <a:r>
                            <a:rPr lang="en-US" sz="14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Infinitely high</a:t>
                          </a:r>
                          <a:endParaRPr lang="en-CA" sz="14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14:m>
                            <m:oMathPara xmlns:m="http://schemas.openxmlformats.org/officeDocument/2006/math">
                              <m:oMathParaPr>
                                <m:jc m:val="left"/>
                              </m:oMathParaPr>
                              <m:oMath xmlns:m="http://schemas.openxmlformats.org/officeDocument/2006/math">
                                <m:f>
                                  <m:fPr>
                                    <m:ctrlPr>
                                      <a:rPr lang="en-CA" sz="14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ctrlPr>
                                  </m:fPr>
                                  <m:num>
                                    <m:r>
                                      <a:rPr lang="en-US" sz="14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m:t>
                                    </m:r>
                                  </m:num>
                                  <m:den>
                                    <m:r>
                                      <a:rPr lang="en-US" sz="14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m:t>
                                    </m:r>
                                    <m:r>
                                      <a:rPr lang="en-US" sz="14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𝑧</m:t>
                                    </m:r>
                                  </m:den>
                                </m:f>
                                <m:r>
                                  <a:rPr lang="en-US" sz="14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=0</m:t>
                                </m:r>
                              </m:oMath>
                            </m:oMathPara>
                          </a14:m>
                          <a:endParaRPr lang="en-CA" sz="12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19095742"/>
                      </a:ext>
                    </a:extLst>
                  </a:tr>
                  <a:tr h="0">
                    <a:tc>
                      <a:txBody>
                        <a:bodyPr/>
                        <a:lstStyle/>
                        <a:p>
                          <a:pPr marL="0" marR="0">
                            <a:lnSpc>
                              <a:spcPct val="107000"/>
                            </a:lnSpc>
                            <a:spcBef>
                              <a:spcPts val="1200"/>
                            </a:spcBef>
                            <a:spcAft>
                              <a:spcPts val="0"/>
                            </a:spcAft>
                          </a:pPr>
                          <a:r>
                            <a:rPr lang="en-US" sz="14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Concrete pillar completely submerged</a:t>
                          </a:r>
                          <a:endParaRPr lang="en-CA" sz="14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14:m>
                            <m:oMathPara xmlns:m="http://schemas.openxmlformats.org/officeDocument/2006/math">
                              <m:oMathParaPr>
                                <m:jc m:val="left"/>
                              </m:oMathParaPr>
                              <m:oMath xmlns:m="http://schemas.openxmlformats.org/officeDocument/2006/math">
                                <m:f>
                                  <m:fPr>
                                    <m:ctrlPr>
                                      <a:rPr lang="en-CA" sz="14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ctrlPr>
                                  </m:fPr>
                                  <m:num>
                                    <m:r>
                                      <a:rPr lang="en-US" sz="14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m:t>
                                    </m:r>
                                  </m:num>
                                  <m:den>
                                    <m:r>
                                      <a:rPr lang="en-US" sz="14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m:t>
                                    </m:r>
                                    <m:r>
                                      <m:rPr>
                                        <m:sty m:val="p"/>
                                      </m:rPr>
                                      <a:rPr lang="el-GR" sz="1400" i="1" kern="1200" smtClean="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θ</m:t>
                                    </m:r>
                                  </m:den>
                                </m:f>
                                <m:r>
                                  <a:rPr lang="en-US" sz="14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=0</m:t>
                                </m:r>
                              </m:oMath>
                            </m:oMathPara>
                          </a14:m>
                          <a:endParaRPr lang="en-CA" sz="12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86576450"/>
                      </a:ext>
                    </a:extLst>
                  </a:tr>
                </a:tbl>
              </a:graphicData>
            </a:graphic>
          </p:graphicFrame>
        </mc:Choice>
        <mc:Fallback xmlns="">
          <p:graphicFrame>
            <p:nvGraphicFramePr>
              <p:cNvPr id="11" name="Table 10">
                <a:extLst>
                  <a:ext uri="{FF2B5EF4-FFF2-40B4-BE49-F238E27FC236}">
                    <a16:creationId xmlns:a16="http://schemas.microsoft.com/office/drawing/2014/main" id="{4BF86F9C-312C-F510-D4D1-5450AB72F801}"/>
                  </a:ext>
                </a:extLst>
              </p:cNvPr>
              <p:cNvGraphicFramePr>
                <a:graphicFrameLocks noGrp="1"/>
              </p:cNvGraphicFramePr>
              <p:nvPr>
                <p:extLst>
                  <p:ext uri="{D42A27DB-BD31-4B8C-83A1-F6EECF244321}">
                    <p14:modId xmlns:p14="http://schemas.microsoft.com/office/powerpoint/2010/main" val="1386023613"/>
                  </p:ext>
                </p:extLst>
              </p:nvPr>
            </p:nvGraphicFramePr>
            <p:xfrm>
              <a:off x="511496" y="2992312"/>
              <a:ext cx="5937250" cy="868172"/>
            </p:xfrm>
            <a:graphic>
              <a:graphicData uri="http://schemas.openxmlformats.org/drawingml/2006/table">
                <a:tbl>
                  <a:tblPr firstRow="1" firstCol="1" bandRow="1"/>
                  <a:tblGrid>
                    <a:gridCol w="2968625">
                      <a:extLst>
                        <a:ext uri="{9D8B030D-6E8A-4147-A177-3AD203B41FA5}">
                          <a16:colId xmlns:a16="http://schemas.microsoft.com/office/drawing/2014/main" val="3587673478"/>
                        </a:ext>
                      </a:extLst>
                    </a:gridCol>
                    <a:gridCol w="2968625">
                      <a:extLst>
                        <a:ext uri="{9D8B030D-6E8A-4147-A177-3AD203B41FA5}">
                          <a16:colId xmlns:a16="http://schemas.microsoft.com/office/drawing/2014/main" val="3161544249"/>
                        </a:ext>
                      </a:extLst>
                    </a:gridCol>
                  </a:tblGrid>
                  <a:tr h="434086">
                    <a:tc>
                      <a:txBody>
                        <a:bodyPr/>
                        <a:lstStyle/>
                        <a:p>
                          <a:pPr marL="0" marR="0">
                            <a:lnSpc>
                              <a:spcPct val="107000"/>
                            </a:lnSpc>
                            <a:spcBef>
                              <a:spcPts val="1200"/>
                            </a:spcBef>
                            <a:spcAft>
                              <a:spcPts val="0"/>
                            </a:spcAft>
                          </a:pPr>
                          <a:r>
                            <a:rPr lang="en-US" sz="14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Infinitely high</a:t>
                          </a:r>
                          <a:endParaRPr lang="en-CA" sz="14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8"/>
                          <a:stretch>
                            <a:fillRect l="-100411" t="-11111" r="-411" b="-102778"/>
                          </a:stretch>
                        </a:blipFill>
                      </a:tcPr>
                    </a:tc>
                    <a:extLst>
                      <a:ext uri="{0D108BD9-81ED-4DB2-BD59-A6C34878D82A}">
                        <a16:rowId xmlns:a16="http://schemas.microsoft.com/office/drawing/2014/main" val="1819095742"/>
                      </a:ext>
                    </a:extLst>
                  </a:tr>
                  <a:tr h="434086">
                    <a:tc>
                      <a:txBody>
                        <a:bodyPr/>
                        <a:lstStyle/>
                        <a:p>
                          <a:pPr marL="0" marR="0">
                            <a:lnSpc>
                              <a:spcPct val="107000"/>
                            </a:lnSpc>
                            <a:spcBef>
                              <a:spcPts val="1200"/>
                            </a:spcBef>
                            <a:spcAft>
                              <a:spcPts val="0"/>
                            </a:spcAft>
                          </a:pPr>
                          <a:r>
                            <a:rPr lang="en-US" sz="14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Concrete pillar completely submerged</a:t>
                          </a:r>
                          <a:endParaRPr lang="en-CA" sz="14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8"/>
                          <a:stretch>
                            <a:fillRect l="-100411" t="-111111" r="-411" b="-2778"/>
                          </a:stretch>
                        </a:blipFill>
                      </a:tcPr>
                    </a:tc>
                    <a:extLst>
                      <a:ext uri="{0D108BD9-81ED-4DB2-BD59-A6C34878D82A}">
                        <a16:rowId xmlns:a16="http://schemas.microsoft.com/office/drawing/2014/main" val="4286576450"/>
                      </a:ext>
                    </a:extLst>
                  </a:tr>
                </a:tbl>
              </a:graphicData>
            </a:graphic>
          </p:graphicFrame>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573587A0-2AD2-8198-27F5-9B4E8D3F9F51}"/>
                  </a:ext>
                </a:extLst>
              </p:cNvPr>
              <p:cNvSpPr txBox="1"/>
              <p:nvPr/>
            </p:nvSpPr>
            <p:spPr>
              <a:xfrm>
                <a:off x="425296" y="4106560"/>
                <a:ext cx="9141790" cy="2376676"/>
              </a:xfrm>
              <a:prstGeom prst="rect">
                <a:avLst/>
              </a:prstGeom>
              <a:noFill/>
            </p:spPr>
            <p:txBody>
              <a:bodyPr wrap="square" rtlCol="0">
                <a:spAutoFit/>
              </a:bodyPr>
              <a:lstStyle/>
              <a:p>
                <a:r>
                  <a:rPr lang="en-US" sz="18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So, to simplify the problem can be assumed as a one-dimensional unsteady diffusion.</a:t>
                </a:r>
              </a:p>
              <a:p>
                <a:endPar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a14:m>
                  <m:oMathPara xmlns:m="http://schemas.openxmlformats.org/officeDocument/2006/math">
                    <m:oMathParaPr>
                      <m:jc m:val="left"/>
                    </m:oMathParaPr>
                    <m:oMath xmlns:m="http://schemas.openxmlformats.org/officeDocument/2006/math">
                      <m:f>
                        <m:fPr>
                          <m:ctrlPr>
                            <a:rPr lang="en-CA" sz="1600" i="1" kern="1200" smtClean="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ctrlPr>
                        </m:fPr>
                        <m:num>
                          <m:r>
                            <a:rPr lang="en-US" sz="16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m:t>
                          </m:r>
                          <m:r>
                            <a:rPr lang="en-US" sz="16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𝐶</m:t>
                          </m:r>
                        </m:num>
                        <m:den>
                          <m:r>
                            <a:rPr lang="en-US" sz="16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m:t>
                          </m:r>
                          <m:r>
                            <a:rPr lang="en-US" sz="16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𝑡</m:t>
                          </m:r>
                        </m:den>
                      </m:f>
                      <m:r>
                        <a:rPr lang="en-US" sz="16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m:t>
                      </m:r>
                      <m:r>
                        <a:rPr lang="en-US" sz="16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𝐷</m:t>
                      </m:r>
                      <m:f>
                        <m:fPr>
                          <m:ctrlPr>
                            <a:rPr lang="en-CA" sz="16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ctrlPr>
                        </m:fPr>
                        <m:num>
                          <m:r>
                            <a:rPr lang="en-US" sz="16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1</m:t>
                          </m:r>
                        </m:num>
                        <m:den>
                          <m:r>
                            <a:rPr lang="en-US" sz="16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𝑟</m:t>
                          </m:r>
                        </m:den>
                      </m:f>
                      <m:f>
                        <m:fPr>
                          <m:ctrlPr>
                            <a:rPr lang="en-CA" sz="16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ctrlPr>
                        </m:fPr>
                        <m:num>
                          <m:r>
                            <a:rPr lang="en-US" sz="16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m:t>
                          </m:r>
                        </m:num>
                        <m:den>
                          <m:r>
                            <a:rPr lang="en-US" sz="16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m:t>
                          </m:r>
                          <m:r>
                            <a:rPr lang="en-US" sz="16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𝑟</m:t>
                          </m:r>
                        </m:den>
                      </m:f>
                      <m:d>
                        <m:dPr>
                          <m:ctrlPr>
                            <a:rPr lang="en-CA" sz="16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ctrlPr>
                        </m:dPr>
                        <m:e>
                          <m:r>
                            <a:rPr lang="en-US" sz="16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𝑟</m:t>
                          </m:r>
                          <m:f>
                            <m:fPr>
                              <m:ctrlPr>
                                <a:rPr lang="en-CA" sz="16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ctrlPr>
                            </m:fPr>
                            <m:num>
                              <m:r>
                                <a:rPr lang="en-US" sz="16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m:t>
                              </m:r>
                              <m:r>
                                <a:rPr lang="en-US" sz="16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𝐶</m:t>
                              </m:r>
                            </m:num>
                            <m:den>
                              <m:r>
                                <a:rPr lang="en-US" sz="16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m:t>
                              </m:r>
                              <m:r>
                                <a:rPr lang="en-US" sz="16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𝑟</m:t>
                              </m:r>
                            </m:den>
                          </m:f>
                        </m:e>
                      </m:d>
                      <m:r>
                        <a:rPr lang="en-US" sz="16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m:t>
                      </m:r>
                      <m:r>
                        <a:rPr lang="en-US" sz="16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𝑆</m:t>
                      </m:r>
                    </m:oMath>
                  </m:oMathPara>
                </a14:m>
                <a:endParaRPr lang="en-US" sz="1600" kern="12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p>
                <a:endParaRPr lang="en-CA" sz="1800" dirty="0">
                  <a:effectLst/>
                  <a:latin typeface="Times New Roman" panose="02020603050405020304" pitchFamily="18" charset="0"/>
                  <a:ea typeface="Calibri" panose="020F0502020204030204" pitchFamily="34" charset="0"/>
                  <a:cs typeface="Arial" panose="020B0604020202020204" pitchFamily="34" charset="0"/>
                </a:endParaRPr>
              </a:p>
              <a:p>
                <a:endParaRPr lang="en-CA" sz="1800" dirty="0">
                  <a:effectLst/>
                  <a:latin typeface="Times New Roman" panose="02020603050405020304" pitchFamily="18" charset="0"/>
                  <a:ea typeface="Calibri" panose="020F0502020204030204" pitchFamily="34" charset="0"/>
                  <a:cs typeface="Arial" panose="020B0604020202020204" pitchFamily="34" charset="0"/>
                </a:endParaRPr>
              </a:p>
              <a:p>
                <a:endParaRPr lang="en-CA" sz="1800" dirty="0">
                  <a:effectLst/>
                  <a:latin typeface="Times New Roman" panose="02020603050405020304" pitchFamily="18" charset="0"/>
                  <a:ea typeface="Calibri" panose="020F0502020204030204" pitchFamily="34" charset="0"/>
                  <a:cs typeface="Arial" panose="020B0604020202020204" pitchFamily="34" charset="0"/>
                </a:endParaRPr>
              </a:p>
              <a:p>
                <a:pPr algn="l"/>
                <a:endParaRPr lang="en-CA" dirty="0" err="1">
                  <a:latin typeface="Times New Roman" panose="02020603050405020304" pitchFamily="18" charset="0"/>
                  <a:cs typeface="Times New Roman" panose="02020603050405020304" pitchFamily="18" charset="0"/>
                </a:endParaRPr>
              </a:p>
            </p:txBody>
          </p:sp>
        </mc:Choice>
        <mc:Fallback xmlns="">
          <p:sp>
            <p:nvSpPr>
              <p:cNvPr id="12" name="TextBox 11">
                <a:extLst>
                  <a:ext uri="{FF2B5EF4-FFF2-40B4-BE49-F238E27FC236}">
                    <a16:creationId xmlns:a16="http://schemas.microsoft.com/office/drawing/2014/main" id="{573587A0-2AD2-8198-27F5-9B4E8D3F9F51}"/>
                  </a:ext>
                </a:extLst>
              </p:cNvPr>
              <p:cNvSpPr txBox="1">
                <a:spLocks noRot="1" noChangeAspect="1" noMove="1" noResize="1" noEditPoints="1" noAdjustHandles="1" noChangeArrowheads="1" noChangeShapeType="1" noTextEdit="1"/>
              </p:cNvSpPr>
              <p:nvPr/>
            </p:nvSpPr>
            <p:spPr>
              <a:xfrm>
                <a:off x="425296" y="4106560"/>
                <a:ext cx="9141790" cy="2376676"/>
              </a:xfrm>
              <a:prstGeom prst="rect">
                <a:avLst/>
              </a:prstGeom>
              <a:blipFill>
                <a:blip r:embed="rId9"/>
                <a:stretch>
                  <a:fillRect l="-600" t="-1538"/>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graphicFrame>
            <p:nvGraphicFramePr>
              <p:cNvPr id="13" name="Table 12">
                <a:extLst>
                  <a:ext uri="{FF2B5EF4-FFF2-40B4-BE49-F238E27FC236}">
                    <a16:creationId xmlns:a16="http://schemas.microsoft.com/office/drawing/2014/main" id="{CB544D3D-1AC9-82AE-596B-13069806678E}"/>
                  </a:ext>
                </a:extLst>
              </p:cNvPr>
              <p:cNvGraphicFramePr>
                <a:graphicFrameLocks noGrp="1"/>
              </p:cNvGraphicFramePr>
              <p:nvPr>
                <p:extLst>
                  <p:ext uri="{D42A27DB-BD31-4B8C-83A1-F6EECF244321}">
                    <p14:modId xmlns:p14="http://schemas.microsoft.com/office/powerpoint/2010/main" val="2284871083"/>
                  </p:ext>
                </p:extLst>
              </p:nvPr>
            </p:nvGraphicFramePr>
            <p:xfrm>
              <a:off x="511496" y="5577642"/>
              <a:ext cx="5937250" cy="634619"/>
            </p:xfrm>
            <a:graphic>
              <a:graphicData uri="http://schemas.openxmlformats.org/drawingml/2006/table">
                <a:tbl>
                  <a:tblPr firstRow="1" firstCol="1" bandRow="1"/>
                  <a:tblGrid>
                    <a:gridCol w="2968625">
                      <a:extLst>
                        <a:ext uri="{9D8B030D-6E8A-4147-A177-3AD203B41FA5}">
                          <a16:colId xmlns:a16="http://schemas.microsoft.com/office/drawing/2014/main" val="1751556491"/>
                        </a:ext>
                      </a:extLst>
                    </a:gridCol>
                    <a:gridCol w="2968625">
                      <a:extLst>
                        <a:ext uri="{9D8B030D-6E8A-4147-A177-3AD203B41FA5}">
                          <a16:colId xmlns:a16="http://schemas.microsoft.com/office/drawing/2014/main" val="1149630584"/>
                        </a:ext>
                      </a:extLst>
                    </a:gridCol>
                  </a:tblGrid>
                  <a:tr h="0">
                    <a:tc>
                      <a:txBody>
                        <a:bodyPr/>
                        <a:lstStyle/>
                        <a:p>
                          <a:pPr marL="0" marR="0">
                            <a:lnSpc>
                              <a:spcPct val="150000"/>
                            </a:lnSpc>
                            <a:spcBef>
                              <a:spcPts val="1200"/>
                            </a:spcBef>
                            <a:spcAft>
                              <a:spcPts val="800"/>
                            </a:spcAft>
                          </a:pPr>
                          <a:r>
                            <a:rPr lang="en-US" sz="1400" kern="12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In stationary state we have:</a:t>
                          </a:r>
                          <a:endParaRPr lang="en-CA" sz="1400" dirty="0">
                            <a:effectLst/>
                            <a:latin typeface="Times New Roman" panose="02020603050405020304" pitchFamily="18" charset="0"/>
                            <a:ea typeface="Calibri" panose="020F0502020204030204" pitchFamily="34" charset="0"/>
                            <a:cs typeface="Arial" panose="020B0604020202020204" pitchFamily="34" charset="0"/>
                          </a:endParaRPr>
                        </a:p>
                        <a:p>
                          <a:pPr marL="0" marR="0">
                            <a:lnSpc>
                              <a:spcPct val="107000"/>
                            </a:lnSpc>
                            <a:spcBef>
                              <a:spcPts val="0"/>
                            </a:spcBef>
                            <a:spcAft>
                              <a:spcPts val="0"/>
                            </a:spcAft>
                          </a:pPr>
                          <a:r>
                            <a:rPr lang="en-US" sz="1400" kern="12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endParaRPr lang="en-CA" sz="12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f>
                                  <m:fPr>
                                    <m:ctrlPr>
                                      <a:rPr lang="en-CA" sz="14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ctrlPr>
                                  </m:fPr>
                                  <m:num>
                                    <m:r>
                                      <a:rPr lang="en-US" sz="14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m:t>
                                    </m:r>
                                  </m:num>
                                  <m:den>
                                    <m:r>
                                      <a:rPr lang="en-US" sz="14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m:t>
                                    </m:r>
                                    <m:r>
                                      <a:rPr lang="en-US" sz="14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𝑡</m:t>
                                    </m:r>
                                  </m:den>
                                </m:f>
                                <m:r>
                                  <a:rPr lang="en-US" sz="14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=0</m:t>
                                </m:r>
                              </m:oMath>
                            </m:oMathPara>
                          </a14:m>
                          <a:endParaRPr lang="en-CA" sz="12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38488649"/>
                      </a:ext>
                    </a:extLst>
                  </a:tr>
                </a:tbl>
              </a:graphicData>
            </a:graphic>
          </p:graphicFrame>
        </mc:Choice>
        <mc:Fallback xmlns="">
          <p:graphicFrame>
            <p:nvGraphicFramePr>
              <p:cNvPr id="13" name="Table 12">
                <a:extLst>
                  <a:ext uri="{FF2B5EF4-FFF2-40B4-BE49-F238E27FC236}">
                    <a16:creationId xmlns:a16="http://schemas.microsoft.com/office/drawing/2014/main" id="{CB544D3D-1AC9-82AE-596B-13069806678E}"/>
                  </a:ext>
                </a:extLst>
              </p:cNvPr>
              <p:cNvGraphicFramePr>
                <a:graphicFrameLocks noGrp="1"/>
              </p:cNvGraphicFramePr>
              <p:nvPr>
                <p:extLst>
                  <p:ext uri="{D42A27DB-BD31-4B8C-83A1-F6EECF244321}">
                    <p14:modId xmlns:p14="http://schemas.microsoft.com/office/powerpoint/2010/main" val="2284871083"/>
                  </p:ext>
                </p:extLst>
              </p:nvPr>
            </p:nvGraphicFramePr>
            <p:xfrm>
              <a:off x="511496" y="5577642"/>
              <a:ext cx="5937250" cy="634619"/>
            </p:xfrm>
            <a:graphic>
              <a:graphicData uri="http://schemas.openxmlformats.org/drawingml/2006/table">
                <a:tbl>
                  <a:tblPr firstRow="1" firstCol="1" bandRow="1"/>
                  <a:tblGrid>
                    <a:gridCol w="2968625">
                      <a:extLst>
                        <a:ext uri="{9D8B030D-6E8A-4147-A177-3AD203B41FA5}">
                          <a16:colId xmlns:a16="http://schemas.microsoft.com/office/drawing/2014/main" val="1751556491"/>
                        </a:ext>
                      </a:extLst>
                    </a:gridCol>
                    <a:gridCol w="2968625">
                      <a:extLst>
                        <a:ext uri="{9D8B030D-6E8A-4147-A177-3AD203B41FA5}">
                          <a16:colId xmlns:a16="http://schemas.microsoft.com/office/drawing/2014/main" val="1149630584"/>
                        </a:ext>
                      </a:extLst>
                    </a:gridCol>
                  </a:tblGrid>
                  <a:tr h="634619">
                    <a:tc>
                      <a:txBody>
                        <a:bodyPr/>
                        <a:lstStyle/>
                        <a:p>
                          <a:pPr marL="0" marR="0">
                            <a:lnSpc>
                              <a:spcPct val="150000"/>
                            </a:lnSpc>
                            <a:spcBef>
                              <a:spcPts val="1200"/>
                            </a:spcBef>
                            <a:spcAft>
                              <a:spcPts val="800"/>
                            </a:spcAft>
                          </a:pPr>
                          <a:r>
                            <a:rPr lang="en-US" sz="1400" kern="12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In stationary state we have:</a:t>
                          </a:r>
                          <a:endParaRPr lang="en-CA" sz="1400" dirty="0">
                            <a:effectLst/>
                            <a:latin typeface="Times New Roman" panose="02020603050405020304" pitchFamily="18" charset="0"/>
                            <a:ea typeface="Calibri" panose="020F0502020204030204" pitchFamily="34" charset="0"/>
                            <a:cs typeface="Arial" panose="020B0604020202020204" pitchFamily="34" charset="0"/>
                          </a:endParaRPr>
                        </a:p>
                        <a:p>
                          <a:pPr marL="0" marR="0">
                            <a:lnSpc>
                              <a:spcPct val="107000"/>
                            </a:lnSpc>
                            <a:spcBef>
                              <a:spcPts val="0"/>
                            </a:spcBef>
                            <a:spcAft>
                              <a:spcPts val="0"/>
                            </a:spcAft>
                          </a:pPr>
                          <a:r>
                            <a:rPr lang="en-US" sz="1400" kern="12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endParaRPr lang="en-CA" sz="12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10"/>
                          <a:stretch>
                            <a:fillRect l="-100411" t="-943" r="-411" b="-1887"/>
                          </a:stretch>
                        </a:blipFill>
                      </a:tcPr>
                    </a:tc>
                    <a:extLst>
                      <a:ext uri="{0D108BD9-81ED-4DB2-BD59-A6C34878D82A}">
                        <a16:rowId xmlns:a16="http://schemas.microsoft.com/office/drawing/2014/main" val="838488649"/>
                      </a:ext>
                    </a:extLst>
                  </a:tr>
                </a:tbl>
              </a:graphicData>
            </a:graphic>
          </p:graphicFrame>
        </mc:Fallback>
      </mc:AlternateContent>
    </p:spTree>
    <p:extLst>
      <p:ext uri="{BB962C8B-B14F-4D97-AF65-F5344CB8AC3E}">
        <p14:creationId xmlns:p14="http://schemas.microsoft.com/office/powerpoint/2010/main" val="34132581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pic>
        <p:nvPicPr>
          <p:cNvPr id="193" name="Google Shape;193;p34"/>
          <p:cNvPicPr preferRelativeResize="0"/>
          <p:nvPr/>
        </p:nvPicPr>
        <p:blipFill rotWithShape="1">
          <a:blip r:embed="rId3">
            <a:alphaModFix/>
          </a:blip>
          <a:srcRect/>
          <a:stretch/>
        </p:blipFill>
        <p:spPr>
          <a:xfrm>
            <a:off x="0" y="42"/>
            <a:ext cx="12192000" cy="863601"/>
          </a:xfrm>
          <a:prstGeom prst="rect">
            <a:avLst/>
          </a:prstGeom>
          <a:noFill/>
          <a:ln>
            <a:noFill/>
          </a:ln>
        </p:spPr>
      </p:pic>
      <p:pic>
        <p:nvPicPr>
          <p:cNvPr id="194" name="Google Shape;194;p34"/>
          <p:cNvPicPr preferRelativeResize="0"/>
          <p:nvPr/>
        </p:nvPicPr>
        <p:blipFill rotWithShape="1">
          <a:blip r:embed="rId4">
            <a:alphaModFix/>
          </a:blip>
          <a:srcRect/>
          <a:stretch/>
        </p:blipFill>
        <p:spPr>
          <a:xfrm flipV="1">
            <a:off x="-1" y="6857325"/>
            <a:ext cx="12192000" cy="45719"/>
          </a:xfrm>
          <a:prstGeom prst="rect">
            <a:avLst/>
          </a:prstGeom>
          <a:noFill/>
          <a:ln>
            <a:noFill/>
          </a:ln>
        </p:spPr>
      </p:pic>
      <p:sp>
        <p:nvSpPr>
          <p:cNvPr id="195" name="Google Shape;195;p34"/>
          <p:cNvSpPr txBox="1"/>
          <p:nvPr/>
        </p:nvSpPr>
        <p:spPr>
          <a:xfrm>
            <a:off x="413722" y="2669"/>
            <a:ext cx="11778278" cy="830997"/>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4800"/>
              <a:buFont typeface="Arial"/>
              <a:buNone/>
            </a:pPr>
            <a:r>
              <a:rPr lang="en-US" sz="4800" b="1" i="0" u="none" strike="noStrike" cap="none" dirty="0">
                <a:solidFill>
                  <a:schemeClr val="lt1"/>
                </a:solidFill>
                <a:ea typeface="Arial" charset="0"/>
                <a:cs typeface="Times New Roman" panose="02020603050405020304" pitchFamily="18" charset="0"/>
                <a:sym typeface="Times New Roman"/>
              </a:rPr>
              <a:t>C. </a:t>
            </a:r>
            <a:r>
              <a:rPr lang="en-US" sz="4800" b="1" dirty="0">
                <a:solidFill>
                  <a:schemeClr val="lt1"/>
                </a:solidFill>
                <a:ea typeface="Arial" charset="0"/>
                <a:cs typeface="Times New Roman" panose="02020603050405020304" pitchFamily="18" charset="0"/>
                <a:sym typeface="Times New Roman"/>
              </a:rPr>
              <a:t>A</a:t>
            </a:r>
            <a:r>
              <a:rPr lang="en-US" sz="4800" b="1" i="0" u="none" strike="noStrike" cap="none" dirty="0">
                <a:solidFill>
                  <a:schemeClr val="lt1"/>
                </a:solidFill>
                <a:ea typeface="Arial" charset="0"/>
                <a:cs typeface="Times New Roman" panose="02020603050405020304" pitchFamily="18" charset="0"/>
                <a:sym typeface="Times New Roman"/>
              </a:rPr>
              <a:t>nalytical Steady State Solution</a:t>
            </a:r>
            <a:r>
              <a:rPr lang="en-US" sz="4800" b="1" dirty="0">
                <a:solidFill>
                  <a:schemeClr val="lt1"/>
                </a:solidFill>
                <a:ea typeface="Arial" charset="0"/>
                <a:cs typeface="Times New Roman" panose="02020603050405020304" pitchFamily="18" charset="0"/>
                <a:sym typeface="Times New Roman"/>
              </a:rPr>
              <a:t> </a:t>
            </a:r>
            <a:endParaRPr lang="en-US" sz="1400" b="0" i="0" u="none" strike="noStrike" cap="none" dirty="0">
              <a:solidFill>
                <a:srgbClr val="000000"/>
              </a:solidFill>
              <a:ea typeface="Arial" charset="0"/>
              <a:cs typeface="Times New Roman" panose="02020603050405020304" pitchFamily="18" charset="0"/>
              <a:sym typeface="Arial"/>
            </a:endParaRPr>
          </a:p>
        </p:txBody>
      </p:sp>
      <p:pic>
        <p:nvPicPr>
          <p:cNvPr id="196" name="Google Shape;196;p34"/>
          <p:cNvPicPr preferRelativeResize="0"/>
          <p:nvPr/>
        </p:nvPicPr>
        <p:blipFill rotWithShape="1">
          <a:blip r:embed="rId5">
            <a:alphaModFix/>
          </a:blip>
          <a:srcRect/>
          <a:stretch/>
        </p:blipFill>
        <p:spPr>
          <a:xfrm flipH="1">
            <a:off x="5827994" y="6297419"/>
            <a:ext cx="536011" cy="499962"/>
          </a:xfrm>
          <a:prstGeom prst="rect">
            <a:avLst/>
          </a:prstGeom>
          <a:noFill/>
          <a:ln>
            <a:noFill/>
          </a:ln>
        </p:spPr>
      </p:pic>
      <p:sp>
        <p:nvSpPr>
          <p:cNvPr id="5" name="Slide Number Placeholder 4">
            <a:extLst>
              <a:ext uri="{FF2B5EF4-FFF2-40B4-BE49-F238E27FC236}">
                <a16:creationId xmlns:a16="http://schemas.microsoft.com/office/drawing/2014/main" id="{7F9106D8-9D9D-46DC-B371-081E72410FE3}"/>
              </a:ext>
            </a:extLst>
          </p:cNvPr>
          <p:cNvSpPr>
            <a:spLocks noGrp="1"/>
          </p:cNvSpPr>
          <p:nvPr>
            <p:ph type="sldNum" sz="quarter" idx="12"/>
          </p:nvPr>
        </p:nvSpPr>
        <p:spPr/>
        <p:txBody>
          <a:bodyPr/>
          <a:lstStyle/>
          <a:p>
            <a:fld id="{640E540A-2B47-4B87-9AED-00DC0EEFE8D2}" type="slidenum">
              <a:rPr lang="en-CA" smtClean="0"/>
              <a:t>11</a:t>
            </a:fld>
            <a:endParaRPr lang="en-CA"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475B565C-36EE-FF76-0A2A-40A70CE6F73D}"/>
                  </a:ext>
                </a:extLst>
              </p:cNvPr>
              <p:cNvSpPr txBox="1"/>
              <p:nvPr/>
            </p:nvSpPr>
            <p:spPr>
              <a:xfrm>
                <a:off x="536775" y="1365994"/>
                <a:ext cx="11176804" cy="3781484"/>
              </a:xfrm>
              <a:prstGeom prst="rect">
                <a:avLst/>
              </a:prstGeom>
              <a:noFill/>
            </p:spPr>
            <p:txBody>
              <a:bodyPr wrap="square">
                <a:spAutoFit/>
              </a:bodyPr>
              <a:lstStyle/>
              <a:p>
                <a14:m>
                  <m:oMath xmlns:m="http://schemas.openxmlformats.org/officeDocument/2006/math">
                    <m:f>
                      <m:fPr>
                        <m:ctrlPr>
                          <a:rPr lang="en-CA" sz="2000" i="1" kern="1200" smtClean="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ctrlPr>
                      </m:fPr>
                      <m:num>
                        <m:r>
                          <a:rPr lang="en-US" sz="20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m:t>
                        </m:r>
                        <m:r>
                          <a:rPr lang="en-US" sz="20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𝐶</m:t>
                        </m:r>
                      </m:num>
                      <m:den>
                        <m:r>
                          <a:rPr lang="en-US" sz="20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m:t>
                        </m:r>
                        <m:r>
                          <a:rPr lang="en-US" sz="20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𝑡</m:t>
                        </m:r>
                      </m:den>
                    </m:f>
                    <m:r>
                      <a:rPr lang="en-US" sz="20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m:t>
                    </m:r>
                    <m:r>
                      <a:rPr lang="en-US" sz="20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𝐷</m:t>
                    </m:r>
                    <m:f>
                      <m:fPr>
                        <m:ctrlPr>
                          <a:rPr lang="en-CA" sz="20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ctrlPr>
                      </m:fPr>
                      <m:num>
                        <m:r>
                          <a:rPr lang="en-US" sz="20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1</m:t>
                        </m:r>
                      </m:num>
                      <m:den>
                        <m:r>
                          <a:rPr lang="en-US" sz="20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𝑟</m:t>
                        </m:r>
                      </m:den>
                    </m:f>
                    <m:f>
                      <m:fPr>
                        <m:ctrlPr>
                          <a:rPr lang="en-CA" sz="20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ctrlPr>
                      </m:fPr>
                      <m:num>
                        <m:r>
                          <a:rPr lang="en-US" sz="20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m:t>
                        </m:r>
                      </m:num>
                      <m:den>
                        <m:r>
                          <a:rPr lang="en-US" sz="20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m:t>
                        </m:r>
                        <m:r>
                          <a:rPr lang="en-US" sz="20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𝑟</m:t>
                        </m:r>
                      </m:den>
                    </m:f>
                    <m:d>
                      <m:dPr>
                        <m:ctrlPr>
                          <a:rPr lang="en-CA" sz="20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ctrlPr>
                      </m:dPr>
                      <m:e>
                        <m:r>
                          <a:rPr lang="en-US" sz="20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𝑟</m:t>
                        </m:r>
                        <m:f>
                          <m:fPr>
                            <m:ctrlPr>
                              <a:rPr lang="en-CA" sz="20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ctrlPr>
                          </m:fPr>
                          <m:num>
                            <m:r>
                              <a:rPr lang="en-US" sz="20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m:t>
                            </m:r>
                            <m:r>
                              <a:rPr lang="en-US" sz="20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𝐶</m:t>
                            </m:r>
                          </m:num>
                          <m:den>
                            <m:r>
                              <a:rPr lang="en-US" sz="20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m:t>
                            </m:r>
                            <m:r>
                              <a:rPr lang="en-US" sz="20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𝑟</m:t>
                            </m:r>
                          </m:den>
                        </m:f>
                      </m:e>
                    </m:d>
                    <m:r>
                      <a:rPr lang="en-US" sz="20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m:t>
                    </m:r>
                    <m:r>
                      <a:rPr lang="en-US" sz="20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𝑆</m:t>
                    </m:r>
                  </m:oMath>
                </a14:m>
                <a:r>
                  <a:rPr lang="en-US" sz="2000" kern="12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r>
                  <a:rPr lang="en-US" sz="2000" kern="12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sym typeface="Wingdings" panose="05000000000000000000" pitchFamily="2" charset="2"/>
                  </a:rPr>
                  <a:t></a:t>
                </a:r>
                <a:r>
                  <a:rPr lang="en-US" sz="2000" kern="12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0</a:t>
                </a:r>
                <a14:m>
                  <m:oMath xmlns:m="http://schemas.openxmlformats.org/officeDocument/2006/math">
                    <m:r>
                      <a:rPr lang="en-US" sz="20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m:t>
                    </m:r>
                    <m:r>
                      <a:rPr lang="en-US" sz="20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𝐷</m:t>
                    </m:r>
                    <m:f>
                      <m:fPr>
                        <m:ctrlPr>
                          <a:rPr lang="en-CA" sz="20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ctrlPr>
                      </m:fPr>
                      <m:num>
                        <m:r>
                          <a:rPr lang="en-US" sz="20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1</m:t>
                        </m:r>
                      </m:num>
                      <m:den>
                        <m:r>
                          <a:rPr lang="en-US" sz="20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𝑟</m:t>
                        </m:r>
                      </m:den>
                    </m:f>
                    <m:f>
                      <m:fPr>
                        <m:ctrlPr>
                          <a:rPr lang="en-CA" sz="20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ctrlPr>
                      </m:fPr>
                      <m:num>
                        <m:r>
                          <a:rPr lang="en-US" sz="20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m:t>
                        </m:r>
                      </m:num>
                      <m:den>
                        <m:r>
                          <a:rPr lang="en-US" sz="20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m:t>
                        </m:r>
                        <m:r>
                          <a:rPr lang="en-US" sz="20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𝑟</m:t>
                        </m:r>
                      </m:den>
                    </m:f>
                    <m:d>
                      <m:dPr>
                        <m:ctrlPr>
                          <a:rPr lang="en-CA" sz="20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ctrlPr>
                      </m:dPr>
                      <m:e>
                        <m:r>
                          <a:rPr lang="en-US" sz="20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𝑟</m:t>
                        </m:r>
                        <m:f>
                          <m:fPr>
                            <m:ctrlPr>
                              <a:rPr lang="en-CA" sz="20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ctrlPr>
                          </m:fPr>
                          <m:num>
                            <m:r>
                              <a:rPr lang="en-US" sz="20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m:t>
                            </m:r>
                            <m:r>
                              <a:rPr lang="en-US" sz="20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𝐶</m:t>
                            </m:r>
                          </m:num>
                          <m:den>
                            <m:r>
                              <a:rPr lang="en-US" sz="20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m:t>
                            </m:r>
                            <m:r>
                              <a:rPr lang="en-US" sz="20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𝑟</m:t>
                            </m:r>
                          </m:den>
                        </m:f>
                      </m:e>
                    </m:d>
                    <m:r>
                      <a:rPr lang="en-US" sz="20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m:t>
                    </m:r>
                    <m:r>
                      <a:rPr lang="en-US" sz="20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𝑆</m:t>
                    </m:r>
                  </m:oMath>
                </a14:m>
                <a:r>
                  <a:rPr lang="en-US" sz="2000" kern="12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sym typeface="Wingdings" panose="05000000000000000000" pitchFamily="2" charset="2"/>
                  </a:rPr>
                  <a:t></a:t>
                </a:r>
                <a:r>
                  <a:rPr lang="en-US" sz="2000" kern="12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14:m>
                  <m:oMath xmlns:m="http://schemas.openxmlformats.org/officeDocument/2006/math">
                    <m:f>
                      <m:fPr>
                        <m:ctrlPr>
                          <a:rPr lang="en-CA" sz="20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ctrlPr>
                      </m:fPr>
                      <m:num>
                        <m:r>
                          <a:rPr lang="en-US" sz="20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1</m:t>
                        </m:r>
                      </m:num>
                      <m:den>
                        <m:r>
                          <a:rPr lang="en-US" sz="20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𝑟</m:t>
                        </m:r>
                      </m:den>
                    </m:f>
                    <m:f>
                      <m:fPr>
                        <m:ctrlPr>
                          <a:rPr lang="en-CA" sz="20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ctrlPr>
                      </m:fPr>
                      <m:num>
                        <m:r>
                          <a:rPr lang="en-US" sz="20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m:t>
                        </m:r>
                      </m:num>
                      <m:den>
                        <m:r>
                          <a:rPr lang="en-US" sz="20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m:t>
                        </m:r>
                        <m:r>
                          <a:rPr lang="en-US" sz="20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𝑟</m:t>
                        </m:r>
                      </m:den>
                    </m:f>
                    <m:d>
                      <m:dPr>
                        <m:ctrlPr>
                          <a:rPr lang="en-CA" sz="20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ctrlPr>
                      </m:dPr>
                      <m:e>
                        <m:r>
                          <a:rPr lang="en-US" sz="20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𝑟</m:t>
                        </m:r>
                        <m:f>
                          <m:fPr>
                            <m:ctrlPr>
                              <a:rPr lang="en-CA" sz="20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ctrlPr>
                          </m:fPr>
                          <m:num>
                            <m:r>
                              <a:rPr lang="en-US" sz="20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m:t>
                            </m:r>
                            <m:r>
                              <a:rPr lang="en-US" sz="20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𝐶</m:t>
                            </m:r>
                          </m:num>
                          <m:den>
                            <m:r>
                              <a:rPr lang="en-US" sz="20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m:t>
                            </m:r>
                            <m:r>
                              <a:rPr lang="en-US" sz="20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𝑟</m:t>
                            </m:r>
                          </m:den>
                        </m:f>
                      </m:e>
                    </m:d>
                    <m:r>
                      <a:rPr lang="en-US" sz="20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m:t>
                    </m:r>
                    <m:f>
                      <m:fPr>
                        <m:ctrlPr>
                          <a:rPr lang="en-CA" sz="20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ctrlPr>
                      </m:fPr>
                      <m:num>
                        <m:r>
                          <a:rPr lang="en-US" sz="20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𝑆</m:t>
                        </m:r>
                      </m:num>
                      <m:den>
                        <m:r>
                          <a:rPr lang="en-US" sz="20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𝐷</m:t>
                        </m:r>
                      </m:den>
                    </m:f>
                    <m:r>
                      <a:rPr lang="en-US" sz="2000"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sym typeface="Wingdings" panose="05000000000000000000" pitchFamily="2" charset="2"/>
                      </a:rPr>
                      <m:t></m:t>
                    </m:r>
                    <m:r>
                      <m:rPr>
                        <m:nor/>
                      </m:rPr>
                      <a:rPr lang="en-US" sz="2000"/>
                      <m:t>   </m:t>
                    </m:r>
                  </m:oMath>
                </a14:m>
                <a:endParaRPr lang="en-CA" dirty="0"/>
              </a:p>
              <a:p>
                <a:pPr marL="0" marR="0">
                  <a:lnSpc>
                    <a:spcPct val="200000"/>
                  </a:lnSpc>
                  <a:spcBef>
                    <a:spcPts val="0"/>
                  </a:spcBef>
                  <a:spcAft>
                    <a:spcPts val="800"/>
                  </a:spcAft>
                </a:pPr>
                <a:r>
                  <a:rPr lang="en-US" kern="12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endParaRPr lang="en-CA" sz="1600" dirty="0">
                  <a:effectLst/>
                  <a:latin typeface="Times New Roman" panose="02020603050405020304" pitchFamily="18" charset="0"/>
                  <a:ea typeface="Calibri" panose="020F0502020204030204" pitchFamily="34" charset="0"/>
                  <a:cs typeface="Arial" panose="020B0604020202020204" pitchFamily="34" charset="0"/>
                </a:endParaRPr>
              </a:p>
              <a:p>
                <a:pPr marL="0" marR="0">
                  <a:lnSpc>
                    <a:spcPct val="200000"/>
                  </a:lnSpc>
                  <a:spcBef>
                    <a:spcPts val="0"/>
                  </a:spcBef>
                  <a:spcAft>
                    <a:spcPts val="800"/>
                  </a:spcAft>
                </a:pPr>
                <a14:m>
                  <m:oMath xmlns:m="http://schemas.openxmlformats.org/officeDocument/2006/math">
                    <m:f>
                      <m:fPr>
                        <m:ctrlPr>
                          <a:rPr lang="en-CA" sz="20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ctrlPr>
                      </m:fPr>
                      <m:num>
                        <m:r>
                          <a:rPr lang="en-US" sz="20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m:t>
                        </m:r>
                      </m:num>
                      <m:den>
                        <m:r>
                          <a:rPr lang="en-US" sz="20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m:t>
                        </m:r>
                        <m:r>
                          <a:rPr lang="en-US" sz="20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𝑟</m:t>
                        </m:r>
                      </m:den>
                    </m:f>
                    <m:d>
                      <m:dPr>
                        <m:ctrlPr>
                          <a:rPr lang="en-CA" sz="20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ctrlPr>
                      </m:dPr>
                      <m:e>
                        <m:r>
                          <a:rPr lang="en-US" sz="20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𝑟</m:t>
                        </m:r>
                        <m:f>
                          <m:fPr>
                            <m:ctrlPr>
                              <a:rPr lang="en-CA" sz="20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ctrlPr>
                          </m:fPr>
                          <m:num>
                            <m:r>
                              <a:rPr lang="en-US" sz="20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m:t>
                            </m:r>
                            <m:r>
                              <a:rPr lang="en-US" sz="20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𝐶</m:t>
                            </m:r>
                          </m:num>
                          <m:den>
                            <m:r>
                              <a:rPr lang="en-US" sz="20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m:t>
                            </m:r>
                            <m:r>
                              <a:rPr lang="en-US" sz="20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𝑟</m:t>
                            </m:r>
                          </m:den>
                        </m:f>
                      </m:e>
                    </m:d>
                    <m:r>
                      <a:rPr lang="en-US" sz="2000"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m:t>
                    </m:r>
                    <m:f>
                      <m:fPr>
                        <m:ctrlPr>
                          <a:rPr lang="en-CA" sz="20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ctrlPr>
                      </m:fPr>
                      <m:num>
                        <m:r>
                          <a:rPr lang="en-US" sz="20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𝑆𝑟</m:t>
                        </m:r>
                      </m:num>
                      <m:den>
                        <m:r>
                          <a:rPr lang="en-US" sz="20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𝐷</m:t>
                        </m:r>
                      </m:den>
                    </m:f>
                  </m:oMath>
                </a14:m>
                <a:r>
                  <a:rPr lang="en-US" sz="2000" kern="12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sym typeface="Wingdings" panose="05000000000000000000" pitchFamily="2" charset="2"/>
                  </a:rPr>
                  <a:t>        </a:t>
                </a:r>
                <a14:m>
                  <m:oMath xmlns:m="http://schemas.openxmlformats.org/officeDocument/2006/math">
                    <m:d>
                      <m:dPr>
                        <m:ctrlPr>
                          <a:rPr lang="en-CA" sz="20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ctrlPr>
                      </m:dPr>
                      <m:e>
                        <m:r>
                          <a:rPr lang="en-US" sz="20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𝑟</m:t>
                        </m:r>
                        <m:f>
                          <m:fPr>
                            <m:ctrlPr>
                              <a:rPr lang="en-CA" sz="20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ctrlPr>
                          </m:fPr>
                          <m:num>
                            <m:r>
                              <a:rPr lang="en-US" sz="20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m:t>
                            </m:r>
                            <m:r>
                              <a:rPr lang="en-US" sz="20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𝐶</m:t>
                            </m:r>
                          </m:num>
                          <m:den>
                            <m:r>
                              <a:rPr lang="en-US" sz="20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m:t>
                            </m:r>
                            <m:r>
                              <a:rPr lang="en-US" sz="20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𝑟</m:t>
                            </m:r>
                          </m:den>
                        </m:f>
                      </m:e>
                    </m:d>
                    <m:r>
                      <a:rPr lang="en-US" sz="20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m:t>
                    </m:r>
                    <m:f>
                      <m:fPr>
                        <m:ctrlPr>
                          <a:rPr lang="en-CA" sz="20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ctrlPr>
                      </m:fPr>
                      <m:num>
                        <m:r>
                          <a:rPr lang="en-US" sz="20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𝑆</m:t>
                        </m:r>
                        <m:sSup>
                          <m:sSupPr>
                            <m:ctrlPr>
                              <a:rPr lang="en-CA" sz="20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ctrlPr>
                          </m:sSupPr>
                          <m:e>
                            <m:r>
                              <a:rPr lang="en-US" sz="20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𝑟</m:t>
                            </m:r>
                          </m:e>
                          <m:sup>
                            <m:r>
                              <a:rPr lang="en-US" sz="20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2</m:t>
                            </m:r>
                          </m:sup>
                        </m:sSup>
                      </m:num>
                      <m:den>
                        <m:r>
                          <a:rPr lang="en-US" sz="20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2</m:t>
                        </m:r>
                        <m:r>
                          <a:rPr lang="en-US" sz="20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𝐷</m:t>
                        </m:r>
                      </m:den>
                    </m:f>
                    <m:r>
                      <a:rPr lang="en-US" sz="20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m:t>
                    </m:r>
                    <m:r>
                      <a:rPr lang="en-US" sz="20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𝑘</m:t>
                    </m:r>
                  </m:oMath>
                </a14:m>
                <a:r>
                  <a:rPr lang="en-US" sz="2000" kern="12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sym typeface="Wingdings" panose="05000000000000000000" pitchFamily="2" charset="2"/>
                  </a:rPr>
                  <a:t></a:t>
                </a:r>
                <a:r>
                  <a:rPr lang="en-US" sz="2000" kern="12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14:m>
                  <m:oMath xmlns:m="http://schemas.openxmlformats.org/officeDocument/2006/math">
                    <m:f>
                      <m:fPr>
                        <m:ctrlPr>
                          <a:rPr lang="en-CA" sz="20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ctrlPr>
                      </m:fPr>
                      <m:num>
                        <m:r>
                          <a:rPr lang="en-US" sz="20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m:t>
                        </m:r>
                        <m:r>
                          <a:rPr lang="en-US" sz="20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𝐶</m:t>
                        </m:r>
                      </m:num>
                      <m:den>
                        <m:r>
                          <a:rPr lang="en-US" sz="20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m:t>
                        </m:r>
                        <m:r>
                          <a:rPr lang="en-US" sz="20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𝑟</m:t>
                        </m:r>
                      </m:den>
                    </m:f>
                  </m:oMath>
                </a14:m>
                <a:r>
                  <a:rPr lang="en-US" sz="2000" kern="12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t>
                </a:r>
                <a14:m>
                  <m:oMath xmlns:m="http://schemas.openxmlformats.org/officeDocument/2006/math">
                    <m:f>
                      <m:fPr>
                        <m:ctrlPr>
                          <a:rPr lang="en-CA" sz="20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ctrlPr>
                      </m:fPr>
                      <m:num>
                        <m:r>
                          <a:rPr lang="en-US" sz="20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𝑆𝑟</m:t>
                        </m:r>
                      </m:num>
                      <m:den>
                        <m:r>
                          <a:rPr lang="en-US" sz="20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2</m:t>
                        </m:r>
                        <m:r>
                          <a:rPr lang="en-US" sz="20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𝐷</m:t>
                        </m:r>
                      </m:den>
                    </m:f>
                    <m:r>
                      <a:rPr lang="en-US" sz="20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m:t>
                    </m:r>
                    <m:r>
                      <a:rPr lang="en-US" sz="20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𝐴</m:t>
                    </m:r>
                  </m:oMath>
                </a14:m>
                <a:r>
                  <a:rPr lang="en-US" sz="2000" kern="12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sym typeface="Wingdings" panose="05000000000000000000" pitchFamily="2" charset="2"/>
                  </a:rPr>
                  <a:t></a:t>
                </a:r>
                <a:r>
                  <a:rPr lang="en-US" sz="2000" kern="12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14:m>
                  <m:oMath xmlns:m="http://schemas.openxmlformats.org/officeDocument/2006/math">
                    <m:f>
                      <m:fPr>
                        <m:ctrlPr>
                          <a:rPr lang="en-CA" sz="20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ctrlPr>
                      </m:fPr>
                      <m:num>
                        <m:r>
                          <a:rPr lang="en-US" sz="20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m:t>
                        </m:r>
                        <m:r>
                          <a:rPr lang="en-US" sz="20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𝐶</m:t>
                        </m:r>
                      </m:num>
                      <m:den>
                        <m:r>
                          <a:rPr lang="en-US" sz="20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m:t>
                        </m:r>
                        <m:r>
                          <a:rPr lang="en-US" sz="20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𝑟</m:t>
                        </m:r>
                      </m:den>
                    </m:f>
                  </m:oMath>
                </a14:m>
                <a:r>
                  <a:rPr lang="en-US" sz="2000" kern="12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(0, t) =0] So A=0</a:t>
                </a:r>
                <a:endParaRPr lang="en-CA" dirty="0">
                  <a:effectLst/>
                  <a:latin typeface="Times New Roman" panose="02020603050405020304" pitchFamily="18" charset="0"/>
                  <a:ea typeface="Calibri" panose="020F0502020204030204" pitchFamily="34" charset="0"/>
                  <a:cs typeface="Arial" panose="020B0604020202020204" pitchFamily="34" charset="0"/>
                </a:endParaRPr>
              </a:p>
              <a:p>
                <a:pPr marL="0" marR="0">
                  <a:lnSpc>
                    <a:spcPct val="200000"/>
                  </a:lnSpc>
                  <a:spcBef>
                    <a:spcPts val="0"/>
                  </a:spcBef>
                  <a:spcAft>
                    <a:spcPts val="800"/>
                  </a:spcAft>
                </a:pPr>
                <a:r>
                  <a:rPr lang="en-US" kern="12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endParaRPr lang="en-CA" sz="1600" dirty="0">
                  <a:effectLst/>
                  <a:latin typeface="Times New Roman" panose="02020603050405020304" pitchFamily="18" charset="0"/>
                  <a:ea typeface="Calibri" panose="020F0502020204030204" pitchFamily="34" charset="0"/>
                  <a:cs typeface="Arial" panose="020B0604020202020204" pitchFamily="34" charset="0"/>
                </a:endParaRPr>
              </a:p>
              <a:p>
                <a:pPr marL="0" marR="0">
                  <a:lnSpc>
                    <a:spcPct val="200000"/>
                  </a:lnSpc>
                  <a:spcBef>
                    <a:spcPts val="0"/>
                  </a:spcBef>
                  <a:spcAft>
                    <a:spcPts val="800"/>
                  </a:spcAft>
                </a:pPr>
                <a14:m>
                  <m:oMath xmlns:m="http://schemas.openxmlformats.org/officeDocument/2006/math">
                    <m:r>
                      <a:rPr lang="en-US" sz="20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𝐶</m:t>
                    </m:r>
                    <m:r>
                      <a:rPr lang="en-US" sz="20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m:t>
                    </m:r>
                    <m:f>
                      <m:fPr>
                        <m:ctrlPr>
                          <a:rPr lang="en-CA" sz="20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ctrlPr>
                      </m:fPr>
                      <m:num>
                        <m:r>
                          <a:rPr lang="en-US" sz="20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𝑆</m:t>
                        </m:r>
                        <m:sSup>
                          <m:sSupPr>
                            <m:ctrlPr>
                              <a:rPr lang="en-CA" sz="20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ctrlPr>
                          </m:sSupPr>
                          <m:e>
                            <m:r>
                              <a:rPr lang="en-US" sz="20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𝑟</m:t>
                            </m:r>
                          </m:e>
                          <m:sup>
                            <m:r>
                              <a:rPr lang="en-US" sz="20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2</m:t>
                            </m:r>
                          </m:sup>
                        </m:sSup>
                      </m:num>
                      <m:den>
                        <m:r>
                          <a:rPr lang="en-US" sz="20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4</m:t>
                        </m:r>
                        <m:r>
                          <a:rPr lang="en-US" sz="20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𝐷</m:t>
                        </m:r>
                      </m:den>
                    </m:f>
                    <m:r>
                      <a:rPr lang="en-US" sz="20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m:t>
                    </m:r>
                    <m:r>
                      <a:rPr lang="en-US" sz="20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𝐵</m:t>
                    </m:r>
                  </m:oMath>
                </a14:m>
                <a:r>
                  <a:rPr lang="en-US" sz="2000" kern="12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sym typeface="Wingdings" panose="05000000000000000000" pitchFamily="2" charset="2"/>
                  </a:rPr>
                  <a:t></a:t>
                </a:r>
                <a:r>
                  <a:rPr lang="en-US" sz="2000" kern="12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[C (R, t) =C</a:t>
                </a:r>
                <a:r>
                  <a:rPr lang="en-US" sz="2000" kern="1200" baseline="-250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e</a:t>
                </a:r>
                <a:r>
                  <a:rPr lang="en-US" sz="2000" kern="12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r>
                  <a:rPr lang="en-US" sz="2000" kern="12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sym typeface="Wingdings" panose="05000000000000000000" pitchFamily="2" charset="2"/>
                  </a:rPr>
                  <a:t></a:t>
                </a:r>
                <a:r>
                  <a:rPr lang="en-US" sz="2000" kern="12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C=</a:t>
                </a:r>
                <a14:m>
                  <m:oMath xmlns:m="http://schemas.openxmlformats.org/officeDocument/2006/math">
                    <m:f>
                      <m:fPr>
                        <m:ctrlPr>
                          <a:rPr lang="en-CA" sz="20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ctrlPr>
                      </m:fPr>
                      <m:num>
                        <m:r>
                          <a:rPr lang="en-US" sz="20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𝑆</m:t>
                        </m:r>
                        <m:sSup>
                          <m:sSupPr>
                            <m:ctrlPr>
                              <a:rPr lang="en-CA" sz="20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ctrlPr>
                          </m:sSupPr>
                          <m:e>
                            <m:r>
                              <a:rPr lang="en-US" sz="20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𝑅</m:t>
                            </m:r>
                          </m:e>
                          <m:sup>
                            <m:r>
                              <a:rPr lang="en-US" sz="20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2</m:t>
                            </m:r>
                          </m:sup>
                        </m:sSup>
                      </m:num>
                      <m:den>
                        <m:r>
                          <a:rPr lang="en-US" sz="20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4</m:t>
                        </m:r>
                        <m:r>
                          <a:rPr lang="en-US" sz="20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𝐷</m:t>
                        </m:r>
                      </m:den>
                    </m:f>
                    <m:r>
                      <a:rPr lang="en-US" sz="20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m:t>
                    </m:r>
                    <m:f>
                      <m:fPr>
                        <m:ctrlPr>
                          <a:rPr lang="en-CA" sz="20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ctrlPr>
                      </m:fPr>
                      <m:num>
                        <m:sSup>
                          <m:sSupPr>
                            <m:ctrlPr>
                              <a:rPr lang="en-CA" sz="20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ctrlPr>
                          </m:sSupPr>
                          <m:e>
                            <m:r>
                              <a:rPr lang="en-US" sz="20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𝑟</m:t>
                            </m:r>
                          </m:e>
                          <m:sup>
                            <m:r>
                              <a:rPr lang="en-US" sz="20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2</m:t>
                            </m:r>
                          </m:sup>
                        </m:sSup>
                      </m:num>
                      <m:den>
                        <m:sSup>
                          <m:sSupPr>
                            <m:ctrlPr>
                              <a:rPr lang="en-CA" sz="20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ctrlPr>
                          </m:sSupPr>
                          <m:e>
                            <m:r>
                              <a:rPr lang="en-US" sz="20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𝑅</m:t>
                            </m:r>
                          </m:e>
                          <m:sup>
                            <m:r>
                              <a:rPr lang="en-US" sz="20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2</m:t>
                            </m:r>
                          </m:sup>
                        </m:sSup>
                      </m:den>
                    </m:f>
                    <m:r>
                      <a:rPr lang="en-US" sz="20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−1)</m:t>
                    </m:r>
                  </m:oMath>
                </a14:m>
                <a:r>
                  <a:rPr lang="en-US" sz="2000" kern="12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 C</a:t>
                </a:r>
                <a:r>
                  <a:rPr lang="en-US" sz="2000" kern="1200" baseline="-250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e</a:t>
                </a:r>
                <a:endParaRPr lang="en-CA" sz="1400" dirty="0">
                  <a:effectLst/>
                  <a:latin typeface="Times New Roman" panose="02020603050405020304" pitchFamily="18" charset="0"/>
                  <a:ea typeface="Calibri" panose="020F0502020204030204" pitchFamily="34" charset="0"/>
                  <a:cs typeface="Arial" panose="020B0604020202020204" pitchFamily="34" charset="0"/>
                </a:endParaRPr>
              </a:p>
            </p:txBody>
          </p:sp>
        </mc:Choice>
        <mc:Fallback xmlns="">
          <p:sp>
            <p:nvSpPr>
              <p:cNvPr id="4" name="TextBox 3">
                <a:extLst>
                  <a:ext uri="{FF2B5EF4-FFF2-40B4-BE49-F238E27FC236}">
                    <a16:creationId xmlns:a16="http://schemas.microsoft.com/office/drawing/2014/main" id="{475B565C-36EE-FF76-0A2A-40A70CE6F73D}"/>
                  </a:ext>
                </a:extLst>
              </p:cNvPr>
              <p:cNvSpPr txBox="1">
                <a:spLocks noRot="1" noChangeAspect="1" noMove="1" noResize="1" noEditPoints="1" noAdjustHandles="1" noChangeArrowheads="1" noChangeShapeType="1" noTextEdit="1"/>
              </p:cNvSpPr>
              <p:nvPr/>
            </p:nvSpPr>
            <p:spPr>
              <a:xfrm>
                <a:off x="536775" y="1365994"/>
                <a:ext cx="11176804" cy="3781484"/>
              </a:xfrm>
              <a:prstGeom prst="rect">
                <a:avLst/>
              </a:prstGeom>
              <a:blipFill>
                <a:blip r:embed="rId6"/>
                <a:stretch>
                  <a:fillRect b="-161"/>
                </a:stretch>
              </a:blipFill>
            </p:spPr>
            <p:txBody>
              <a:bodyPr/>
              <a:lstStyle/>
              <a:p>
                <a:r>
                  <a:rPr lang="en-CA">
                    <a:noFill/>
                  </a:rPr>
                  <a:t> </a:t>
                </a:r>
              </a:p>
            </p:txBody>
          </p:sp>
        </mc:Fallback>
      </mc:AlternateContent>
      <p:cxnSp>
        <p:nvCxnSpPr>
          <p:cNvPr id="14" name="Connector: Curved 13">
            <a:extLst>
              <a:ext uri="{FF2B5EF4-FFF2-40B4-BE49-F238E27FC236}">
                <a16:creationId xmlns:a16="http://schemas.microsoft.com/office/drawing/2014/main" id="{153A07F6-5105-EDBF-2924-9A00F525CC40}"/>
              </a:ext>
            </a:extLst>
          </p:cNvPr>
          <p:cNvCxnSpPr/>
          <p:nvPr/>
        </p:nvCxnSpPr>
        <p:spPr>
          <a:xfrm rot="5400000">
            <a:off x="379071" y="1491332"/>
            <a:ext cx="752354" cy="457200"/>
          </a:xfrm>
          <a:prstGeom prst="curvedConnector3">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F7C55657-E703-2666-F5B9-5B9173517879}"/>
              </a:ext>
            </a:extLst>
          </p:cNvPr>
          <p:cNvSpPr txBox="1"/>
          <p:nvPr/>
        </p:nvSpPr>
        <p:spPr>
          <a:xfrm>
            <a:off x="407284" y="2096109"/>
            <a:ext cx="358815" cy="369332"/>
          </a:xfrm>
          <a:prstGeom prst="rect">
            <a:avLst/>
          </a:prstGeom>
          <a:noFill/>
        </p:spPr>
        <p:txBody>
          <a:bodyPr wrap="square" rtlCol="0">
            <a:spAutoFit/>
          </a:bodyPr>
          <a:lstStyle/>
          <a:p>
            <a:pPr algn="l"/>
            <a:r>
              <a:rPr lang="en-CA" b="1" dirty="0">
                <a:solidFill>
                  <a:srgbClr val="FF0000"/>
                </a:solidFill>
                <a:latin typeface="Times New Roman" panose="02020603050405020304" pitchFamily="18" charset="0"/>
                <a:cs typeface="Times New Roman" panose="02020603050405020304" pitchFamily="18" charset="0"/>
              </a:rPr>
              <a:t>0</a:t>
            </a:r>
          </a:p>
        </p:txBody>
      </p:sp>
      <p:sp>
        <p:nvSpPr>
          <p:cNvPr id="16" name="TextBox 15">
            <a:extLst>
              <a:ext uri="{FF2B5EF4-FFF2-40B4-BE49-F238E27FC236}">
                <a16:creationId xmlns:a16="http://schemas.microsoft.com/office/drawing/2014/main" id="{A353B425-23B2-4FD2-A5E0-023BC437AA19}"/>
              </a:ext>
            </a:extLst>
          </p:cNvPr>
          <p:cNvSpPr txBox="1"/>
          <p:nvPr/>
        </p:nvSpPr>
        <p:spPr>
          <a:xfrm>
            <a:off x="2170252" y="2934442"/>
            <a:ext cx="1122744" cy="1529521"/>
          </a:xfrm>
          <a:prstGeom prst="rect">
            <a:avLst/>
          </a:prstGeom>
          <a:noFill/>
        </p:spPr>
        <p:txBody>
          <a:bodyPr wrap="square" rtlCol="0">
            <a:spAutoFit/>
          </a:bodyPr>
          <a:lstStyle/>
          <a:p>
            <a:pPr marL="0" marR="0">
              <a:lnSpc>
                <a:spcPct val="107000"/>
              </a:lnSpc>
              <a:spcBef>
                <a:spcPts val="0"/>
              </a:spcBef>
              <a:spcAft>
                <a:spcPts val="800"/>
              </a:spcAft>
            </a:pPr>
            <a:r>
              <a:rPr lang="en-US" sz="1800" kern="12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endParaRPr lang="en-CA" sz="1800" dirty="0">
              <a:effectLst/>
              <a:latin typeface="Times New Roman" panose="02020603050405020304" pitchFamily="18"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4000" kern="1200" dirty="0">
                <a:solidFill>
                  <a:srgbClr val="00B05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40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CA" sz="1800" dirty="0">
              <a:effectLst/>
              <a:latin typeface="Times New Roman" panose="02020603050405020304" pitchFamily="18" charset="0"/>
              <a:ea typeface="Calibri" panose="020F0502020204030204" pitchFamily="34" charset="0"/>
              <a:cs typeface="Arial" panose="020B0604020202020204" pitchFamily="34" charset="0"/>
            </a:endParaRPr>
          </a:p>
          <a:p>
            <a:pPr algn="l"/>
            <a:endParaRPr lang="en-CA" dirty="0" err="1">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A05AE89B-B56C-C21D-6436-BCE014181EC1}"/>
                  </a:ext>
                </a:extLst>
              </p:cNvPr>
              <p:cNvSpPr txBox="1"/>
              <p:nvPr/>
            </p:nvSpPr>
            <p:spPr>
              <a:xfrm>
                <a:off x="7992318" y="4503272"/>
                <a:ext cx="3310360" cy="1417952"/>
              </a:xfrm>
              <a:prstGeom prst="rect">
                <a:avLst/>
              </a:prstGeom>
              <a:noFill/>
            </p:spPr>
            <p:txBody>
              <a:bodyPr wrap="square" rtlCol="0">
                <a:spAutoFit/>
              </a:bodyPr>
              <a:lstStyle/>
              <a:p>
                <a:pPr algn="l"/>
                <a:r>
                  <a:rPr lang="en-US" sz="2400" b="1" kern="1200" dirty="0">
                    <a:solidFill>
                      <a:srgbClr val="7030A0"/>
                    </a:solidFill>
                    <a:effectLst/>
                    <a:latin typeface="Times New Roman" panose="02020603050405020304" pitchFamily="18" charset="0"/>
                    <a:ea typeface="Times New Roman" panose="02020603050405020304" pitchFamily="18" charset="0"/>
                    <a:cs typeface="Arial" panose="020B0604020202020204" pitchFamily="34" charset="0"/>
                  </a:rPr>
                  <a:t>Analytical Solution</a:t>
                </a:r>
              </a:p>
              <a:p>
                <a:pPr algn="l"/>
                <a:endParaRPr lang="en-US" sz="2400" b="1" kern="1200" dirty="0">
                  <a:solidFill>
                    <a:srgbClr val="7030A0"/>
                  </a:solidFill>
                  <a:effectLst/>
                  <a:latin typeface="Times New Roman" panose="02020603050405020304" pitchFamily="18" charset="0"/>
                  <a:ea typeface="Times New Roman" panose="02020603050405020304" pitchFamily="18" charset="0"/>
                  <a:cs typeface="Arial" panose="020B0604020202020204" pitchFamily="34" charset="0"/>
                </a:endParaRPr>
              </a:p>
              <a:p>
                <a:pPr algn="l"/>
                <a:r>
                  <a:rPr lang="en-US" sz="2400" b="1" kern="1200" dirty="0">
                    <a:solidFill>
                      <a:srgbClr val="7030A0"/>
                    </a:solidFill>
                    <a:effectLst/>
                    <a:latin typeface="Times New Roman" panose="02020603050405020304" pitchFamily="18" charset="0"/>
                    <a:ea typeface="Times New Roman" panose="02020603050405020304" pitchFamily="18" charset="0"/>
                    <a:cs typeface="Arial" panose="020B0604020202020204" pitchFamily="34" charset="0"/>
                  </a:rPr>
                  <a:t>C=</a:t>
                </a:r>
                <a14:m>
                  <m:oMath xmlns:m="http://schemas.openxmlformats.org/officeDocument/2006/math">
                    <m:f>
                      <m:fPr>
                        <m:ctrlPr>
                          <a:rPr lang="en-CA" sz="2400" b="1" i="1" kern="1200">
                            <a:solidFill>
                              <a:srgbClr val="7030A0"/>
                            </a:solidFill>
                            <a:effectLst/>
                            <a:latin typeface="Cambria Math" panose="02040503050406030204" pitchFamily="18" charset="0"/>
                            <a:ea typeface="Times New Roman" panose="02020603050405020304" pitchFamily="18" charset="0"/>
                            <a:cs typeface="Arial" panose="020B0604020202020204" pitchFamily="34" charset="0"/>
                          </a:rPr>
                        </m:ctrlPr>
                      </m:fPr>
                      <m:num>
                        <m:r>
                          <a:rPr lang="en-US" sz="2400" b="1" i="1" kern="1200" smtClean="0">
                            <a:solidFill>
                              <a:srgbClr val="7030A0"/>
                            </a:solidFill>
                            <a:effectLst/>
                            <a:latin typeface="Cambria Math" panose="02040503050406030204" pitchFamily="18" charset="0"/>
                            <a:ea typeface="Times New Roman" panose="02020603050405020304" pitchFamily="18" charset="0"/>
                            <a:cs typeface="Arial" panose="020B0604020202020204" pitchFamily="34" charset="0"/>
                          </a:rPr>
                          <m:t>𝑺</m:t>
                        </m:r>
                        <m:sSup>
                          <m:sSupPr>
                            <m:ctrlPr>
                              <a:rPr lang="en-CA" sz="2400" b="1" i="1" kern="1200">
                                <a:solidFill>
                                  <a:srgbClr val="7030A0"/>
                                </a:solidFill>
                                <a:effectLst/>
                                <a:latin typeface="Cambria Math" panose="02040503050406030204" pitchFamily="18" charset="0"/>
                                <a:ea typeface="Times New Roman" panose="02020603050405020304" pitchFamily="18" charset="0"/>
                                <a:cs typeface="Arial" panose="020B0604020202020204" pitchFamily="34" charset="0"/>
                              </a:rPr>
                            </m:ctrlPr>
                          </m:sSupPr>
                          <m:e>
                            <m:r>
                              <a:rPr lang="en-US" sz="2400" b="1" i="1" kern="1200" smtClean="0">
                                <a:solidFill>
                                  <a:srgbClr val="7030A0"/>
                                </a:solidFill>
                                <a:effectLst/>
                                <a:latin typeface="Cambria Math" panose="02040503050406030204" pitchFamily="18" charset="0"/>
                                <a:ea typeface="Times New Roman" panose="02020603050405020304" pitchFamily="18" charset="0"/>
                                <a:cs typeface="Arial" panose="020B0604020202020204" pitchFamily="34" charset="0"/>
                              </a:rPr>
                              <m:t>𝑹</m:t>
                            </m:r>
                          </m:e>
                          <m:sup>
                            <m:r>
                              <a:rPr lang="en-US" sz="2400" b="1" i="1" kern="1200" smtClean="0">
                                <a:solidFill>
                                  <a:srgbClr val="7030A0"/>
                                </a:solidFill>
                                <a:effectLst/>
                                <a:latin typeface="Cambria Math" panose="02040503050406030204" pitchFamily="18" charset="0"/>
                                <a:ea typeface="Times New Roman" panose="02020603050405020304" pitchFamily="18" charset="0"/>
                                <a:cs typeface="Arial" panose="020B0604020202020204" pitchFamily="34" charset="0"/>
                              </a:rPr>
                              <m:t>𝟐</m:t>
                            </m:r>
                          </m:sup>
                        </m:sSup>
                      </m:num>
                      <m:den>
                        <m:r>
                          <a:rPr lang="en-US" sz="2400" b="1" i="1" kern="1200" smtClean="0">
                            <a:solidFill>
                              <a:srgbClr val="7030A0"/>
                            </a:solidFill>
                            <a:effectLst/>
                            <a:latin typeface="Cambria Math" panose="02040503050406030204" pitchFamily="18" charset="0"/>
                            <a:ea typeface="Times New Roman" panose="02020603050405020304" pitchFamily="18" charset="0"/>
                            <a:cs typeface="Arial" panose="020B0604020202020204" pitchFamily="34" charset="0"/>
                          </a:rPr>
                          <m:t>𝟒</m:t>
                        </m:r>
                        <m:r>
                          <a:rPr lang="en-US" sz="2400" b="1" i="1" kern="1200" smtClean="0">
                            <a:solidFill>
                              <a:srgbClr val="7030A0"/>
                            </a:solidFill>
                            <a:effectLst/>
                            <a:latin typeface="Cambria Math" panose="02040503050406030204" pitchFamily="18" charset="0"/>
                            <a:ea typeface="Times New Roman" panose="02020603050405020304" pitchFamily="18" charset="0"/>
                            <a:cs typeface="Arial" panose="020B0604020202020204" pitchFamily="34" charset="0"/>
                          </a:rPr>
                          <m:t>𝑫</m:t>
                        </m:r>
                      </m:den>
                    </m:f>
                    <m:r>
                      <a:rPr lang="en-US" sz="2400" b="1" i="1" kern="1200" smtClean="0">
                        <a:solidFill>
                          <a:srgbClr val="7030A0"/>
                        </a:solidFill>
                        <a:effectLst/>
                        <a:latin typeface="Cambria Math" panose="02040503050406030204" pitchFamily="18" charset="0"/>
                        <a:ea typeface="Times New Roman" panose="02020603050405020304" pitchFamily="18" charset="0"/>
                        <a:cs typeface="Arial" panose="020B0604020202020204" pitchFamily="34" charset="0"/>
                      </a:rPr>
                      <m:t>(</m:t>
                    </m:r>
                    <m:f>
                      <m:fPr>
                        <m:ctrlPr>
                          <a:rPr lang="en-CA" sz="2400" b="1" i="1" kern="1200">
                            <a:solidFill>
                              <a:srgbClr val="7030A0"/>
                            </a:solidFill>
                            <a:effectLst/>
                            <a:latin typeface="Cambria Math" panose="02040503050406030204" pitchFamily="18" charset="0"/>
                            <a:ea typeface="Times New Roman" panose="02020603050405020304" pitchFamily="18" charset="0"/>
                            <a:cs typeface="Arial" panose="020B0604020202020204" pitchFamily="34" charset="0"/>
                          </a:rPr>
                        </m:ctrlPr>
                      </m:fPr>
                      <m:num>
                        <m:sSup>
                          <m:sSupPr>
                            <m:ctrlPr>
                              <a:rPr lang="en-CA" sz="2400" b="1" i="1" kern="1200">
                                <a:solidFill>
                                  <a:srgbClr val="7030A0"/>
                                </a:solidFill>
                                <a:effectLst/>
                                <a:latin typeface="Cambria Math" panose="02040503050406030204" pitchFamily="18" charset="0"/>
                                <a:ea typeface="Times New Roman" panose="02020603050405020304" pitchFamily="18" charset="0"/>
                                <a:cs typeface="Arial" panose="020B0604020202020204" pitchFamily="34" charset="0"/>
                              </a:rPr>
                            </m:ctrlPr>
                          </m:sSupPr>
                          <m:e>
                            <m:r>
                              <a:rPr lang="en-US" sz="2400" b="1" i="1" kern="1200" smtClean="0">
                                <a:solidFill>
                                  <a:srgbClr val="7030A0"/>
                                </a:solidFill>
                                <a:effectLst/>
                                <a:latin typeface="Cambria Math" panose="02040503050406030204" pitchFamily="18" charset="0"/>
                                <a:ea typeface="Times New Roman" panose="02020603050405020304" pitchFamily="18" charset="0"/>
                                <a:cs typeface="Arial" panose="020B0604020202020204" pitchFamily="34" charset="0"/>
                              </a:rPr>
                              <m:t>𝒓</m:t>
                            </m:r>
                          </m:e>
                          <m:sup>
                            <m:r>
                              <a:rPr lang="en-US" sz="2400" b="1" i="1" kern="1200" smtClean="0">
                                <a:solidFill>
                                  <a:srgbClr val="7030A0"/>
                                </a:solidFill>
                                <a:effectLst/>
                                <a:latin typeface="Cambria Math" panose="02040503050406030204" pitchFamily="18" charset="0"/>
                                <a:ea typeface="Times New Roman" panose="02020603050405020304" pitchFamily="18" charset="0"/>
                                <a:cs typeface="Arial" panose="020B0604020202020204" pitchFamily="34" charset="0"/>
                              </a:rPr>
                              <m:t>𝟐</m:t>
                            </m:r>
                          </m:sup>
                        </m:sSup>
                      </m:num>
                      <m:den>
                        <m:sSup>
                          <m:sSupPr>
                            <m:ctrlPr>
                              <a:rPr lang="en-CA" sz="2400" b="1" i="1" kern="1200">
                                <a:solidFill>
                                  <a:srgbClr val="7030A0"/>
                                </a:solidFill>
                                <a:effectLst/>
                                <a:latin typeface="Cambria Math" panose="02040503050406030204" pitchFamily="18" charset="0"/>
                                <a:ea typeface="Times New Roman" panose="02020603050405020304" pitchFamily="18" charset="0"/>
                                <a:cs typeface="Arial" panose="020B0604020202020204" pitchFamily="34" charset="0"/>
                              </a:rPr>
                            </m:ctrlPr>
                          </m:sSupPr>
                          <m:e>
                            <m:r>
                              <a:rPr lang="en-US" sz="2400" b="1" i="1" kern="1200" smtClean="0">
                                <a:solidFill>
                                  <a:srgbClr val="7030A0"/>
                                </a:solidFill>
                                <a:effectLst/>
                                <a:latin typeface="Cambria Math" panose="02040503050406030204" pitchFamily="18" charset="0"/>
                                <a:ea typeface="Times New Roman" panose="02020603050405020304" pitchFamily="18" charset="0"/>
                                <a:cs typeface="Arial" panose="020B0604020202020204" pitchFamily="34" charset="0"/>
                              </a:rPr>
                              <m:t>𝑹</m:t>
                            </m:r>
                          </m:e>
                          <m:sup>
                            <m:r>
                              <a:rPr lang="en-US" sz="2400" b="1" i="1" kern="1200" smtClean="0">
                                <a:solidFill>
                                  <a:srgbClr val="7030A0"/>
                                </a:solidFill>
                                <a:effectLst/>
                                <a:latin typeface="Cambria Math" panose="02040503050406030204" pitchFamily="18" charset="0"/>
                                <a:ea typeface="Times New Roman" panose="02020603050405020304" pitchFamily="18" charset="0"/>
                                <a:cs typeface="Arial" panose="020B0604020202020204" pitchFamily="34" charset="0"/>
                              </a:rPr>
                              <m:t>𝟐</m:t>
                            </m:r>
                          </m:sup>
                        </m:sSup>
                      </m:den>
                    </m:f>
                    <m:r>
                      <a:rPr lang="en-US" sz="2400" b="1" i="1" kern="1200" smtClean="0">
                        <a:solidFill>
                          <a:srgbClr val="7030A0"/>
                        </a:solidFill>
                        <a:effectLst/>
                        <a:latin typeface="Cambria Math" panose="02040503050406030204" pitchFamily="18" charset="0"/>
                        <a:ea typeface="Times New Roman" panose="02020603050405020304" pitchFamily="18" charset="0"/>
                        <a:cs typeface="Arial" panose="020B0604020202020204" pitchFamily="34" charset="0"/>
                      </a:rPr>
                      <m:t>−</m:t>
                    </m:r>
                    <m:r>
                      <a:rPr lang="en-US" sz="2400" b="1" i="1" kern="1200" smtClean="0">
                        <a:solidFill>
                          <a:srgbClr val="7030A0"/>
                        </a:solidFill>
                        <a:effectLst/>
                        <a:latin typeface="Cambria Math" panose="02040503050406030204" pitchFamily="18" charset="0"/>
                        <a:ea typeface="Times New Roman" panose="02020603050405020304" pitchFamily="18" charset="0"/>
                        <a:cs typeface="Arial" panose="020B0604020202020204" pitchFamily="34" charset="0"/>
                      </a:rPr>
                      <m:t>𝟏</m:t>
                    </m:r>
                    <m:r>
                      <a:rPr lang="en-US" sz="2400" b="1" i="1" kern="1200" smtClean="0">
                        <a:solidFill>
                          <a:srgbClr val="7030A0"/>
                        </a:solidFill>
                        <a:effectLst/>
                        <a:latin typeface="Cambria Math" panose="02040503050406030204" pitchFamily="18" charset="0"/>
                        <a:ea typeface="Times New Roman" panose="02020603050405020304" pitchFamily="18" charset="0"/>
                        <a:cs typeface="Arial" panose="020B0604020202020204" pitchFamily="34" charset="0"/>
                      </a:rPr>
                      <m:t>)</m:t>
                    </m:r>
                  </m:oMath>
                </a14:m>
                <a:r>
                  <a:rPr lang="en-US" sz="2400" b="1" kern="1200" dirty="0">
                    <a:solidFill>
                      <a:srgbClr val="7030A0"/>
                    </a:solidFill>
                    <a:effectLst/>
                    <a:latin typeface="Times New Roman" panose="02020603050405020304" pitchFamily="18" charset="0"/>
                    <a:ea typeface="Times New Roman" panose="02020603050405020304" pitchFamily="18" charset="0"/>
                    <a:cs typeface="Arial" panose="020B0604020202020204" pitchFamily="34" charset="0"/>
                  </a:rPr>
                  <a:t> - C</a:t>
                </a:r>
                <a:r>
                  <a:rPr lang="en-US" sz="2400" b="1" kern="1200" baseline="-25000" dirty="0">
                    <a:solidFill>
                      <a:srgbClr val="7030A0"/>
                    </a:solidFill>
                    <a:effectLst/>
                    <a:latin typeface="Times New Roman" panose="02020603050405020304" pitchFamily="18" charset="0"/>
                    <a:ea typeface="Times New Roman" panose="02020603050405020304" pitchFamily="18" charset="0"/>
                    <a:cs typeface="Arial" panose="020B0604020202020204" pitchFamily="34" charset="0"/>
                  </a:rPr>
                  <a:t>e</a:t>
                </a:r>
                <a:endParaRPr lang="en-CA" sz="2400" b="1" dirty="0" err="1">
                  <a:solidFill>
                    <a:srgbClr val="7030A0"/>
                  </a:solidFill>
                  <a:latin typeface="Times New Roman" panose="02020603050405020304" pitchFamily="18" charset="0"/>
                  <a:cs typeface="Times New Roman" panose="02020603050405020304" pitchFamily="18" charset="0"/>
                </a:endParaRPr>
              </a:p>
            </p:txBody>
          </p:sp>
        </mc:Choice>
        <mc:Fallback xmlns="">
          <p:sp>
            <p:nvSpPr>
              <p:cNvPr id="18" name="TextBox 17">
                <a:extLst>
                  <a:ext uri="{FF2B5EF4-FFF2-40B4-BE49-F238E27FC236}">
                    <a16:creationId xmlns:a16="http://schemas.microsoft.com/office/drawing/2014/main" id="{A05AE89B-B56C-C21D-6436-BCE014181EC1}"/>
                  </a:ext>
                </a:extLst>
              </p:cNvPr>
              <p:cNvSpPr txBox="1">
                <a:spLocks noRot="1" noChangeAspect="1" noMove="1" noResize="1" noEditPoints="1" noAdjustHandles="1" noChangeArrowheads="1" noChangeShapeType="1" noTextEdit="1"/>
              </p:cNvSpPr>
              <p:nvPr/>
            </p:nvSpPr>
            <p:spPr>
              <a:xfrm>
                <a:off x="7992318" y="4503272"/>
                <a:ext cx="3310360" cy="1417952"/>
              </a:xfrm>
              <a:prstGeom prst="rect">
                <a:avLst/>
              </a:prstGeom>
              <a:blipFill>
                <a:blip r:embed="rId7"/>
                <a:stretch>
                  <a:fillRect l="-2762" t="-3448" b="-3448"/>
                </a:stretch>
              </a:blipFill>
            </p:spPr>
            <p:txBody>
              <a:bodyPr/>
              <a:lstStyle/>
              <a:p>
                <a:r>
                  <a:rPr lang="en-CA">
                    <a:noFill/>
                  </a:rPr>
                  <a:t> </a:t>
                </a:r>
              </a:p>
            </p:txBody>
          </p:sp>
        </mc:Fallback>
      </mc:AlternateContent>
      <p:sp>
        <p:nvSpPr>
          <p:cNvPr id="20" name="Cloud 19">
            <a:extLst>
              <a:ext uri="{FF2B5EF4-FFF2-40B4-BE49-F238E27FC236}">
                <a16:creationId xmlns:a16="http://schemas.microsoft.com/office/drawing/2014/main" id="{49AAF126-F2E4-F502-A4B2-60ECECDC1734}"/>
              </a:ext>
            </a:extLst>
          </p:cNvPr>
          <p:cNvSpPr/>
          <p:nvPr/>
        </p:nvSpPr>
        <p:spPr>
          <a:xfrm>
            <a:off x="7216815" y="4190035"/>
            <a:ext cx="4328450" cy="2030465"/>
          </a:xfrm>
          <a:prstGeom prst="cloud">
            <a:avLst/>
          </a:prstGeom>
          <a:noFill/>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CA" dirty="0"/>
          </a:p>
        </p:txBody>
      </p:sp>
    </p:spTree>
    <p:extLst>
      <p:ext uri="{BB962C8B-B14F-4D97-AF65-F5344CB8AC3E}">
        <p14:creationId xmlns:p14="http://schemas.microsoft.com/office/powerpoint/2010/main" val="31514686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pic>
        <p:nvPicPr>
          <p:cNvPr id="193" name="Google Shape;193;p34"/>
          <p:cNvPicPr preferRelativeResize="0"/>
          <p:nvPr/>
        </p:nvPicPr>
        <p:blipFill rotWithShape="1">
          <a:blip r:embed="rId3">
            <a:alphaModFix/>
          </a:blip>
          <a:srcRect/>
          <a:stretch/>
        </p:blipFill>
        <p:spPr>
          <a:xfrm>
            <a:off x="0" y="42"/>
            <a:ext cx="12192000" cy="863601"/>
          </a:xfrm>
          <a:prstGeom prst="rect">
            <a:avLst/>
          </a:prstGeom>
          <a:noFill/>
          <a:ln>
            <a:noFill/>
          </a:ln>
        </p:spPr>
      </p:pic>
      <p:pic>
        <p:nvPicPr>
          <p:cNvPr id="194" name="Google Shape;194;p34"/>
          <p:cNvPicPr preferRelativeResize="0"/>
          <p:nvPr/>
        </p:nvPicPr>
        <p:blipFill rotWithShape="1">
          <a:blip r:embed="rId4">
            <a:alphaModFix/>
          </a:blip>
          <a:srcRect/>
          <a:stretch/>
        </p:blipFill>
        <p:spPr>
          <a:xfrm flipV="1">
            <a:off x="-1" y="6857325"/>
            <a:ext cx="12192000" cy="45719"/>
          </a:xfrm>
          <a:prstGeom prst="rect">
            <a:avLst/>
          </a:prstGeom>
          <a:noFill/>
          <a:ln>
            <a:noFill/>
          </a:ln>
        </p:spPr>
      </p:pic>
      <p:sp>
        <p:nvSpPr>
          <p:cNvPr id="195" name="Google Shape;195;p34"/>
          <p:cNvSpPr txBox="1"/>
          <p:nvPr/>
        </p:nvSpPr>
        <p:spPr>
          <a:xfrm>
            <a:off x="413722" y="2669"/>
            <a:ext cx="11778278" cy="830997"/>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4800"/>
              <a:buFont typeface="Arial"/>
              <a:buNone/>
            </a:pPr>
            <a:r>
              <a:rPr lang="en-US" sz="4800" b="1" i="0" u="none" strike="noStrike" cap="none" dirty="0">
                <a:solidFill>
                  <a:schemeClr val="lt1"/>
                </a:solidFill>
                <a:ea typeface="Arial" charset="0"/>
                <a:cs typeface="Times New Roman" panose="02020603050405020304" pitchFamily="18" charset="0"/>
                <a:sym typeface="Times New Roman"/>
              </a:rPr>
              <a:t>E. </a:t>
            </a:r>
            <a:r>
              <a:rPr lang="en-US" sz="4800" b="1" dirty="0">
                <a:solidFill>
                  <a:schemeClr val="lt1"/>
                </a:solidFill>
                <a:ea typeface="Arial" charset="0"/>
                <a:cs typeface="Times New Roman" panose="02020603050405020304" pitchFamily="18" charset="0"/>
                <a:sym typeface="Times New Roman"/>
              </a:rPr>
              <a:t>Steady State forward Approximation</a:t>
            </a:r>
            <a:endParaRPr lang="en-US" sz="1400" b="0" i="0" u="none" strike="noStrike" cap="none" dirty="0">
              <a:solidFill>
                <a:srgbClr val="000000"/>
              </a:solidFill>
              <a:ea typeface="Arial" charset="0"/>
              <a:cs typeface="Times New Roman" panose="02020603050405020304" pitchFamily="18" charset="0"/>
              <a:sym typeface="Arial"/>
            </a:endParaRPr>
          </a:p>
        </p:txBody>
      </p:sp>
      <p:pic>
        <p:nvPicPr>
          <p:cNvPr id="196" name="Google Shape;196;p34"/>
          <p:cNvPicPr preferRelativeResize="0"/>
          <p:nvPr/>
        </p:nvPicPr>
        <p:blipFill rotWithShape="1">
          <a:blip r:embed="rId5">
            <a:alphaModFix/>
          </a:blip>
          <a:srcRect/>
          <a:stretch/>
        </p:blipFill>
        <p:spPr>
          <a:xfrm flipH="1">
            <a:off x="5827994" y="6297419"/>
            <a:ext cx="536011" cy="499962"/>
          </a:xfrm>
          <a:prstGeom prst="rect">
            <a:avLst/>
          </a:prstGeom>
          <a:noFill/>
          <a:ln>
            <a:noFill/>
          </a:ln>
        </p:spPr>
      </p:pic>
      <p:sp>
        <p:nvSpPr>
          <p:cNvPr id="5" name="Slide Number Placeholder 4">
            <a:extLst>
              <a:ext uri="{FF2B5EF4-FFF2-40B4-BE49-F238E27FC236}">
                <a16:creationId xmlns:a16="http://schemas.microsoft.com/office/drawing/2014/main" id="{7F9106D8-9D9D-46DC-B371-081E72410FE3}"/>
              </a:ext>
            </a:extLst>
          </p:cNvPr>
          <p:cNvSpPr>
            <a:spLocks noGrp="1"/>
          </p:cNvSpPr>
          <p:nvPr>
            <p:ph type="sldNum" sz="quarter" idx="12"/>
          </p:nvPr>
        </p:nvSpPr>
        <p:spPr/>
        <p:txBody>
          <a:bodyPr/>
          <a:lstStyle/>
          <a:p>
            <a:fld id="{640E540A-2B47-4B87-9AED-00DC0EEFE8D2}" type="slidenum">
              <a:rPr lang="en-CA" smtClean="0"/>
              <a:t>12</a:t>
            </a:fld>
            <a:endParaRPr lang="en-CA" dirty="0"/>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475B565C-36EE-FF76-0A2A-40A70CE6F73D}"/>
                  </a:ext>
                </a:extLst>
              </p:cNvPr>
              <p:cNvSpPr txBox="1"/>
              <p:nvPr/>
            </p:nvSpPr>
            <p:spPr>
              <a:xfrm>
                <a:off x="536775" y="1365994"/>
                <a:ext cx="11176804" cy="5689956"/>
              </a:xfrm>
              <a:prstGeom prst="rect">
                <a:avLst/>
              </a:prstGeom>
              <a:noFill/>
            </p:spPr>
            <p:txBody>
              <a:bodyPr wrap="square">
                <a:spAutoFit/>
              </a:bodyPr>
              <a:lstStyle/>
              <a:p>
                <a14:m>
                  <m:oMath xmlns:m="http://schemas.openxmlformats.org/officeDocument/2006/math">
                    <m:r>
                      <a:rPr lang="en-US" i="1" smtClean="0">
                        <a:latin typeface="Cambria Math" panose="02040503050406030204" pitchFamily="18" charset="0"/>
                      </a:rPr>
                      <m:t>𝑆</m:t>
                    </m:r>
                    <m:r>
                      <a:rPr lang="en-US" i="1" smtClean="0">
                        <a:latin typeface="Cambria Math" panose="02040503050406030204" pitchFamily="18" charset="0"/>
                      </a:rPr>
                      <m:t>=</m:t>
                    </m:r>
                    <m:r>
                      <a:rPr lang="en-US" i="1" smtClean="0">
                        <a:latin typeface="Cambria Math" panose="02040503050406030204" pitchFamily="18" charset="0"/>
                      </a:rPr>
                      <m:t>𝐷</m:t>
                    </m:r>
                    <m:d>
                      <m:dPr>
                        <m:begChr m:val="["/>
                        <m:endChr m:val="]"/>
                        <m:ctrlPr>
                          <a:rPr lang="en-CA" i="1">
                            <a:latin typeface="Cambria Math" panose="02040503050406030204" pitchFamily="18" charset="0"/>
                          </a:rPr>
                        </m:ctrlPr>
                      </m:dPr>
                      <m:e>
                        <m:d>
                          <m:dPr>
                            <m:ctrlPr>
                              <a:rPr lang="en-CA" i="1">
                                <a:latin typeface="Cambria Math" panose="02040503050406030204" pitchFamily="18" charset="0"/>
                              </a:rPr>
                            </m:ctrlPr>
                          </m:dPr>
                          <m:e>
                            <m:f>
                              <m:fPr>
                                <m:ctrlPr>
                                  <a:rPr lang="en-CA" i="1">
                                    <a:latin typeface="Cambria Math" panose="02040503050406030204" pitchFamily="18" charset="0"/>
                                  </a:rPr>
                                </m:ctrlPr>
                              </m:fPr>
                              <m:num>
                                <m:sSub>
                                  <m:sSubPr>
                                    <m:ctrlPr>
                                      <a:rPr lang="en-CA"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𝑖</m:t>
                                    </m:r>
                                    <m:r>
                                      <a:rPr lang="en-US" i="1">
                                        <a:latin typeface="Cambria Math" panose="02040503050406030204" pitchFamily="18" charset="0"/>
                                      </a:rPr>
                                      <m:t>+1</m:t>
                                    </m:r>
                                  </m:sub>
                                </m:sSub>
                                <m:r>
                                  <a:rPr lang="en-US" i="1">
                                    <a:latin typeface="Cambria Math" panose="02040503050406030204" pitchFamily="18" charset="0"/>
                                  </a:rPr>
                                  <m:t>−2</m:t>
                                </m:r>
                                <m:sSub>
                                  <m:sSubPr>
                                    <m:ctrlPr>
                                      <a:rPr lang="en-CA"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CA"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𝑖</m:t>
                                    </m:r>
                                    <m:r>
                                      <a:rPr lang="en-US" i="1">
                                        <a:latin typeface="Cambria Math" panose="02040503050406030204" pitchFamily="18" charset="0"/>
                                      </a:rPr>
                                      <m:t>−1</m:t>
                                    </m:r>
                                  </m:sub>
                                </m:sSub>
                              </m:num>
                              <m:den>
                                <m:sSup>
                                  <m:sSupPr>
                                    <m:ctrlPr>
                                      <a:rPr lang="en-CA" i="1">
                                        <a:latin typeface="Cambria Math" panose="02040503050406030204" pitchFamily="18" charset="0"/>
                                      </a:rPr>
                                    </m:ctrlPr>
                                  </m:sSupPr>
                                  <m:e>
                                    <m:r>
                                      <a:rPr lang="en-US" i="1">
                                        <a:latin typeface="Cambria Math" panose="02040503050406030204" pitchFamily="18" charset="0"/>
                                      </a:rPr>
                                      <m:t>∆</m:t>
                                    </m:r>
                                    <m:r>
                                      <a:rPr lang="en-US" i="1">
                                        <a:latin typeface="Cambria Math" panose="02040503050406030204" pitchFamily="18" charset="0"/>
                                      </a:rPr>
                                      <m:t>𝑟</m:t>
                                    </m:r>
                                  </m:e>
                                  <m:sup>
                                    <m:r>
                                      <a:rPr lang="en-US" i="1">
                                        <a:latin typeface="Cambria Math" panose="02040503050406030204" pitchFamily="18" charset="0"/>
                                      </a:rPr>
                                      <m:t>2</m:t>
                                    </m:r>
                                  </m:sup>
                                </m:sSup>
                              </m:den>
                            </m:f>
                          </m:e>
                        </m:d>
                        <m:r>
                          <a:rPr lang="en-US" i="1">
                            <a:latin typeface="Cambria Math" panose="02040503050406030204" pitchFamily="18" charset="0"/>
                          </a:rPr>
                          <m:t>+</m:t>
                        </m:r>
                        <m:d>
                          <m:dPr>
                            <m:ctrlPr>
                              <a:rPr lang="en-CA" i="1">
                                <a:latin typeface="Cambria Math" panose="02040503050406030204" pitchFamily="18" charset="0"/>
                              </a:rPr>
                            </m:ctrlPr>
                          </m:dPr>
                          <m:e>
                            <m:f>
                              <m:fPr>
                                <m:ctrlPr>
                                  <a:rPr lang="en-CA"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𝑟</m:t>
                                </m:r>
                              </m:den>
                            </m:f>
                            <m:f>
                              <m:fPr>
                                <m:ctrlPr>
                                  <a:rPr lang="en-CA" i="1">
                                    <a:latin typeface="Cambria Math" panose="02040503050406030204" pitchFamily="18" charset="0"/>
                                  </a:rPr>
                                </m:ctrlPr>
                              </m:fPr>
                              <m:num>
                                <m:sSub>
                                  <m:sSubPr>
                                    <m:ctrlPr>
                                      <a:rPr lang="en-CA"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𝑖</m:t>
                                    </m:r>
                                    <m:r>
                                      <a:rPr lang="en-US" i="1">
                                        <a:latin typeface="Cambria Math" panose="02040503050406030204" pitchFamily="18" charset="0"/>
                                      </a:rPr>
                                      <m:t>+1</m:t>
                                    </m:r>
                                  </m:sub>
                                </m:sSub>
                                <m:r>
                                  <a:rPr lang="en-US" i="1">
                                    <a:latin typeface="Cambria Math" panose="02040503050406030204" pitchFamily="18" charset="0"/>
                                  </a:rPr>
                                  <m:t>−</m:t>
                                </m:r>
                                <m:sSub>
                                  <m:sSubPr>
                                    <m:ctrlPr>
                                      <a:rPr lang="en-CA"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𝑖</m:t>
                                    </m:r>
                                  </m:sub>
                                </m:sSub>
                              </m:num>
                              <m:den>
                                <m:r>
                                  <a:rPr lang="en-US" i="1">
                                    <a:latin typeface="Cambria Math" panose="02040503050406030204" pitchFamily="18" charset="0"/>
                                  </a:rPr>
                                  <m:t>∆</m:t>
                                </m:r>
                                <m:r>
                                  <a:rPr lang="en-US" i="1">
                                    <a:latin typeface="Cambria Math" panose="02040503050406030204" pitchFamily="18" charset="0"/>
                                  </a:rPr>
                                  <m:t>𝑟</m:t>
                                </m:r>
                              </m:den>
                            </m:f>
                          </m:e>
                        </m:d>
                      </m:e>
                    </m:d>
                    <m:r>
                      <m:rPr>
                        <m:nor/>
                      </m:rPr>
                      <a:rPr lang="en-US" sz="2000"/>
                      <m:t> </m:t>
                    </m:r>
                    <m:r>
                      <m:rPr>
                        <m:nor/>
                      </m:rPr>
                      <a:rPr lang="en-US" sz="2000" smtClean="0"/>
                      <m:t> </m:t>
                    </m:r>
                    <m:r>
                      <m:rPr>
                        <m:nor/>
                      </m:rPr>
                      <a:rPr lang="en-US" sz="2000" b="0" i="0" smtClean="0"/>
                      <m:t> </m:t>
                    </m:r>
                  </m:oMath>
                </a14:m>
                <a:r>
                  <a:rPr lang="en-US" kern="12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and </a:t>
                </a:r>
                <a:r>
                  <a:rPr lang="en-US"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                         </a:t>
                </a:r>
                <a14:m>
                  <m:oMath xmlns:m="http://schemas.openxmlformats.org/officeDocument/2006/math">
                    <m:f>
                      <m:fPr>
                        <m:ctrlPr>
                          <a:rPr lang="en-CA"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fPr>
                      <m:num>
                        <m:r>
                          <a:rPr lang="en-US"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𝐷</m:t>
                        </m:r>
                      </m:num>
                      <m:den>
                        <m:sSup>
                          <m:sSupPr>
                            <m:ctrlPr>
                              <a:rPr lang="en-CA"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m:t>
                            </m:r>
                            <m:r>
                              <a:rPr lang="en-US"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𝑟</m:t>
                            </m:r>
                          </m:e>
                          <m:sup>
                            <m:r>
                              <a:rPr lang="en-US"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2</m:t>
                            </m:r>
                          </m:sup>
                        </m:sSup>
                      </m:den>
                    </m:f>
                    <m:r>
                      <a:rPr lang="en-US"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CA"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US"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𝑑</m:t>
                        </m:r>
                      </m:e>
                      <m:sub>
                        <m:r>
                          <a:rPr lang="en-US"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1</m:t>
                        </m:r>
                      </m:sub>
                    </m:sSub>
                  </m:oMath>
                </a14:m>
                <a:r>
                  <a:rPr lang="en-CA" dirty="0">
                    <a:latin typeface="Calibri" panose="020F0502020204030204" pitchFamily="34" charset="0"/>
                    <a:ea typeface="Calibri" panose="020F0502020204030204" pitchFamily="34" charset="0"/>
                    <a:cs typeface="Times New Roman" panose="02020603050405020304" pitchFamily="18" charset="0"/>
                  </a:rPr>
                  <a:t> and </a:t>
                </a:r>
                <a14:m>
                  <m:oMath xmlns:m="http://schemas.openxmlformats.org/officeDocument/2006/math">
                    <m:f>
                      <m:fPr>
                        <m:ctrlPr>
                          <a:rPr lang="en-CA" i="1">
                            <a:latin typeface="Cambria Math" panose="02040503050406030204" pitchFamily="18" charset="0"/>
                          </a:rPr>
                        </m:ctrlPr>
                      </m:fPr>
                      <m:num>
                        <m:r>
                          <a:rPr lang="en-US" i="1">
                            <a:latin typeface="Cambria Math" panose="02040503050406030204" pitchFamily="18" charset="0"/>
                          </a:rPr>
                          <m:t>𝐷</m:t>
                        </m:r>
                      </m:num>
                      <m:den>
                        <m:r>
                          <a:rPr lang="en-US" i="1">
                            <a:latin typeface="Cambria Math" panose="02040503050406030204" pitchFamily="18" charset="0"/>
                          </a:rPr>
                          <m:t>∆</m:t>
                        </m:r>
                        <m:r>
                          <a:rPr lang="en-US" i="1">
                            <a:latin typeface="Cambria Math" panose="02040503050406030204" pitchFamily="18" charset="0"/>
                          </a:rPr>
                          <m:t>𝑟</m:t>
                        </m:r>
                      </m:den>
                    </m:f>
                    <m:r>
                      <a:rPr lang="en-US" i="1">
                        <a:latin typeface="Cambria Math" panose="02040503050406030204" pitchFamily="18" charset="0"/>
                      </a:rPr>
                      <m:t>=</m:t>
                    </m:r>
                    <m:sSub>
                      <m:sSubPr>
                        <m:ctrlPr>
                          <a:rPr lang="en-CA" i="1">
                            <a:latin typeface="Cambria Math" panose="02040503050406030204" pitchFamily="18" charset="0"/>
                          </a:rPr>
                        </m:ctrlPr>
                      </m:sSubPr>
                      <m:e>
                        <m:r>
                          <a:rPr lang="en-US" i="1">
                            <a:latin typeface="Cambria Math" panose="02040503050406030204" pitchFamily="18" charset="0"/>
                          </a:rPr>
                          <m:t>𝑑</m:t>
                        </m:r>
                      </m:e>
                      <m:sub>
                        <m:r>
                          <a:rPr lang="en-US" i="1">
                            <a:latin typeface="Cambria Math" panose="02040503050406030204" pitchFamily="18" charset="0"/>
                          </a:rPr>
                          <m:t>2</m:t>
                        </m:r>
                      </m:sub>
                    </m:sSub>
                  </m:oMath>
                </a14:m>
                <a:endParaRPr lang="en-US" i="1" dirty="0">
                  <a:latin typeface="Cambria Math" panose="02040503050406030204" pitchFamily="18" charset="0"/>
                </a:endParaRPr>
              </a:p>
              <a:p>
                <a14:m>
                  <m:oMath xmlns:m="http://schemas.openxmlformats.org/officeDocument/2006/math">
                    <m:r>
                      <a:rPr lang="en-US" i="1" dirty="0" smtClean="0">
                        <a:solidFill>
                          <a:srgbClr val="000000"/>
                        </a:solidFill>
                        <a:latin typeface="Cambria Math" panose="02040503050406030204" pitchFamily="18" charset="0"/>
                        <a:ea typeface="Times New Roman" panose="02020603050405020304" pitchFamily="18" charset="0"/>
                        <a:cs typeface="Arial" panose="020B0604020202020204" pitchFamily="34" charset="0"/>
                        <a:sym typeface="Wingdings" panose="05000000000000000000" pitchFamily="2" charset="2"/>
                      </a:rPr>
                      <m:t> </m:t>
                    </m:r>
                  </m:oMath>
                </a14:m>
                <a:r>
                  <a:rPr lang="en-US" kern="12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p>
              <a:p>
                <a:endParaRPr lang="en-US" kern="12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p>
                <a:endParaRPr lang="en-CA" dirty="0">
                  <a:latin typeface="Calibri" panose="020F0502020204030204" pitchFamily="34" charset="0"/>
                  <a:ea typeface="Calibri" panose="020F0502020204030204" pitchFamily="34" charset="0"/>
                  <a:cs typeface="Times New Roman" panose="02020603050405020304" pitchFamily="18" charset="0"/>
                </a:endParaRPr>
              </a:p>
              <a:p>
                <a:endParaRPr lang="en-CA" dirty="0">
                  <a:latin typeface="Calibri" panose="020F0502020204030204" pitchFamily="34" charset="0"/>
                  <a:ea typeface="Calibri" panose="020F0502020204030204" pitchFamily="34" charset="0"/>
                  <a:cs typeface="Times New Roman" panose="02020603050405020304" pitchFamily="18" charset="0"/>
                </a:endParaRPr>
              </a:p>
              <a:p>
                <a:endParaRPr lang="en-CA" dirty="0">
                  <a:latin typeface="Calibri" panose="020F0502020204030204" pitchFamily="34" charset="0"/>
                  <a:ea typeface="Calibri" panose="020F0502020204030204" pitchFamily="34" charset="0"/>
                  <a:cs typeface="Times New Roman" panose="02020603050405020304" pitchFamily="18" charset="0"/>
                </a:endParaRPr>
              </a:p>
              <a:p>
                <a:endParaRPr lang="en-CA" dirty="0">
                  <a:latin typeface="Calibri" panose="020F0502020204030204" pitchFamily="34" charset="0"/>
                  <a:ea typeface="Calibri" panose="020F0502020204030204" pitchFamily="34" charset="0"/>
                  <a:cs typeface="Times New Roman" panose="02020603050405020304" pitchFamily="18" charset="0"/>
                </a:endParaRPr>
              </a:p>
              <a:p>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200000"/>
                  </a:lnSpc>
                  <a:spcBef>
                    <a:spcPts val="0"/>
                  </a:spcBef>
                  <a:spcAft>
                    <a:spcPts val="800"/>
                  </a:spcAft>
                </a:pPr>
                <a:endParaRPr lang="en-CA" sz="1600" dirty="0">
                  <a:latin typeface="Times New Roman" panose="02020603050405020304" pitchFamily="18" charset="0"/>
                  <a:ea typeface="Times New Roman" panose="02020603050405020304" pitchFamily="18" charset="0"/>
                  <a:cs typeface="Arial" panose="020B0604020202020204" pitchFamily="34" charset="0"/>
                </a:endParaRPr>
              </a:p>
              <a:p>
                <a:pPr marL="0" marR="0">
                  <a:lnSpc>
                    <a:spcPct val="200000"/>
                  </a:lnSpc>
                  <a:spcBef>
                    <a:spcPts val="0"/>
                  </a:spcBef>
                  <a:spcAft>
                    <a:spcPts val="800"/>
                  </a:spcAft>
                </a:pPr>
                <a:r>
                  <a:rPr lang="en-US" sz="1800" kern="1200" dirty="0">
                    <a:solidFill>
                      <a:srgbClr val="000000"/>
                    </a:solidFill>
                    <a:effectLst/>
                    <a:latin typeface="Times New Roman" panose="02020603050405020304" pitchFamily="18" charset="0"/>
                    <a:ea typeface="Times New Roman" panose="02020603050405020304" pitchFamily="18" charset="0"/>
                  </a:rPr>
                  <a:t>Using MATLAB, we find the value of C for 6 different meshes: </a:t>
                </a:r>
                <a:r>
                  <a:rPr lang="en-CA" sz="1800" dirty="0">
                    <a:effectLst/>
                    <a:latin typeface="Times New Roman" panose="02020603050405020304" pitchFamily="18" charset="0"/>
                    <a:ea typeface="Times New Roman" panose="02020603050405020304" pitchFamily="18" charset="0"/>
                  </a:rPr>
                  <a:t>N=[4 40 100 400 4000 40000]</a:t>
                </a:r>
              </a:p>
              <a:p>
                <a:pPr marL="0" marR="0">
                  <a:lnSpc>
                    <a:spcPct val="107000"/>
                  </a:lnSpc>
                  <a:spcBef>
                    <a:spcPts val="0"/>
                  </a:spcBef>
                  <a:spcAft>
                    <a:spcPts val="800"/>
                  </a:spcAft>
                </a:pPr>
                <a:r>
                  <a:rPr lang="en-CA" dirty="0">
                    <a:latin typeface="Times New Roman" panose="02020603050405020304" pitchFamily="18" charset="0"/>
                    <a:ea typeface="Times New Roman" panose="02020603050405020304" pitchFamily="18" charset="0"/>
                  </a:rPr>
                  <a:t>Then </a:t>
                </a:r>
                <a:r>
                  <a:rPr lang="en-CA" sz="1800" dirty="0">
                    <a:effectLst/>
                    <a:latin typeface="Times New Roman" panose="02020603050405020304" pitchFamily="18" charset="0"/>
                    <a:ea typeface="Times New Roman" panose="02020603050405020304" pitchFamily="18" charset="0"/>
                  </a:rPr>
                  <a:t>we compare </a:t>
                </a:r>
                <a:r>
                  <a:rPr lang="en-CA" dirty="0">
                    <a:latin typeface="Times New Roman" panose="02020603050405020304" pitchFamily="18" charset="0"/>
                    <a:ea typeface="Times New Roman" panose="02020603050405020304" pitchFamily="18" charset="0"/>
                  </a:rPr>
                  <a:t>the numerical solution with the analytical solution. We also find </a:t>
                </a:r>
                <a14:m>
                  <m:oMath xmlns:m="http://schemas.openxmlformats.org/officeDocument/2006/math">
                    <m:sSub>
                      <m:sSubPr>
                        <m:ctrlPr>
                          <a:rPr lang="en-CA" sz="1800" i="1" smtClean="0">
                            <a:solidFill>
                              <a:srgbClr val="282829"/>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CA" sz="1800" i="1">
                            <a:solidFill>
                              <a:srgbClr val="282829"/>
                            </a:solidFill>
                            <a:effectLst/>
                            <a:latin typeface="Cambria Math" panose="02040503050406030204" pitchFamily="18" charset="0"/>
                            <a:ea typeface="Calibri" panose="020F0502020204030204" pitchFamily="34" charset="0"/>
                            <a:cs typeface="Times New Roman" panose="02020603050405020304" pitchFamily="18" charset="0"/>
                          </a:rPr>
                          <m:t>𝐿</m:t>
                        </m:r>
                      </m:e>
                      <m:sub>
                        <m:r>
                          <a:rPr lang="en-CA" sz="1800" i="1">
                            <a:solidFill>
                              <a:srgbClr val="282829"/>
                            </a:solidFill>
                            <a:effectLst/>
                            <a:latin typeface="Cambria Math" panose="02040503050406030204" pitchFamily="18" charset="0"/>
                            <a:ea typeface="Calibri" panose="020F0502020204030204" pitchFamily="34" charset="0"/>
                            <a:cs typeface="Times New Roman" panose="02020603050405020304" pitchFamily="18" charset="0"/>
                          </a:rPr>
                          <m:t>1</m:t>
                        </m:r>
                      </m:sub>
                    </m:sSub>
                    <m:r>
                      <a:rPr lang="en-US" sz="1800" b="0" i="0" smtClean="0">
                        <a:solidFill>
                          <a:srgbClr val="282829"/>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CA" sz="1800" i="1">
                            <a:solidFill>
                              <a:srgbClr val="282829"/>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CA" sz="1800" i="1">
                            <a:solidFill>
                              <a:srgbClr val="282829"/>
                            </a:solidFill>
                            <a:effectLst/>
                            <a:latin typeface="Cambria Math" panose="02040503050406030204" pitchFamily="18" charset="0"/>
                            <a:ea typeface="Calibri" panose="020F0502020204030204" pitchFamily="34" charset="0"/>
                            <a:cs typeface="Times New Roman" panose="02020603050405020304" pitchFamily="18" charset="0"/>
                          </a:rPr>
                          <m:t>𝐿</m:t>
                        </m:r>
                      </m:e>
                      <m:sub>
                        <m:r>
                          <a:rPr lang="en-CA" sz="1800" i="1">
                            <a:solidFill>
                              <a:srgbClr val="282829"/>
                            </a:solidFill>
                            <a:effectLst/>
                            <a:latin typeface="Cambria Math" panose="02040503050406030204" pitchFamily="18" charset="0"/>
                            <a:ea typeface="Calibri" panose="020F0502020204030204" pitchFamily="34" charset="0"/>
                            <a:cs typeface="Times New Roman" panose="02020603050405020304" pitchFamily="18" charset="0"/>
                          </a:rPr>
                          <m:t>2</m:t>
                        </m:r>
                      </m:sub>
                    </m:sSub>
                    <m:r>
                      <a:rPr lang="en-US" sz="1800" b="0" i="0" smtClean="0">
                        <a:solidFill>
                          <a:srgbClr val="282829"/>
                        </a:solidFill>
                        <a:effectLst/>
                        <a:latin typeface="Cambria Math" panose="02040503050406030204" pitchFamily="18" charset="0"/>
                        <a:ea typeface="Calibri" panose="020F0502020204030204" pitchFamily="34" charset="0"/>
                        <a:cs typeface="Times New Roman" panose="02020603050405020304" pitchFamily="18" charset="0"/>
                      </a:rPr>
                      <m:t> </m:t>
                    </m:r>
                    <m:r>
                      <a:rPr lang="en-US" sz="1800" b="0" i="1" smtClean="0">
                        <a:solidFill>
                          <a:srgbClr val="282829"/>
                        </a:solidFill>
                        <a:effectLst/>
                        <a:latin typeface="Cambria Math" panose="02040503050406030204" pitchFamily="18" charset="0"/>
                        <a:ea typeface="Calibri" panose="020F0502020204030204" pitchFamily="34" charset="0"/>
                        <a:cs typeface="Times New Roman" panose="02020603050405020304" pitchFamily="18" charset="0"/>
                      </a:rPr>
                      <m:t>𝑎𝑛𝑑</m:t>
                    </m:r>
                    <m:r>
                      <a:rPr lang="en-US" sz="1800" b="0" i="1" smtClean="0">
                        <a:solidFill>
                          <a:srgbClr val="282829"/>
                        </a:solidFill>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n-CA" sz="1800" i="1">
                            <a:solidFill>
                              <a:srgbClr val="282829"/>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CA" sz="1800" i="1">
                            <a:solidFill>
                              <a:srgbClr val="282829"/>
                            </a:solidFill>
                            <a:effectLst/>
                            <a:latin typeface="Cambria Math" panose="02040503050406030204" pitchFamily="18" charset="0"/>
                            <a:ea typeface="Calibri" panose="020F0502020204030204" pitchFamily="34" charset="0"/>
                            <a:cs typeface="Times New Roman" panose="02020603050405020304" pitchFamily="18" charset="0"/>
                          </a:rPr>
                          <m:t>𝐿</m:t>
                        </m:r>
                      </m:e>
                      <m:sub>
                        <m:r>
                          <a:rPr lang="en-CA" sz="1800" i="1">
                            <a:solidFill>
                              <a:srgbClr val="282829"/>
                            </a:solidFill>
                            <a:effectLst/>
                            <a:latin typeface="Cambria Math" panose="02040503050406030204" pitchFamily="18" charset="0"/>
                            <a:ea typeface="Calibri" panose="020F0502020204030204" pitchFamily="34" charset="0"/>
                            <a:cs typeface="Times New Roman" panose="02020603050405020304" pitchFamily="18" charset="0"/>
                          </a:rPr>
                          <m:t>∞</m:t>
                        </m:r>
                      </m:sub>
                    </m:sSub>
                  </m:oMath>
                </a14:m>
                <a:r>
                  <a:rPr lang="en-CA" sz="1800" dirty="0">
                    <a:effectLst/>
                    <a:latin typeface="Calibri" panose="020F0502020204030204" pitchFamily="34" charset="0"/>
                    <a:ea typeface="Calibri" panose="020F0502020204030204" pitchFamily="34" charset="0"/>
                    <a:cs typeface="Times New Roman" panose="02020603050405020304" pitchFamily="18" charset="0"/>
                  </a:rPr>
                  <a:t>:</a:t>
                </a:r>
              </a:p>
              <a:p>
                <a:pPr marL="0" marR="0">
                  <a:lnSpc>
                    <a:spcPct val="107000"/>
                  </a:lnSpc>
                  <a:spcBef>
                    <a:spcPts val="0"/>
                  </a:spcBef>
                  <a:spcAft>
                    <a:spcPts val="800"/>
                  </a:spcAft>
                </a:pP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200000"/>
                  </a:lnSpc>
                  <a:spcBef>
                    <a:spcPts val="0"/>
                  </a:spcBef>
                  <a:spcAft>
                    <a:spcPts val="800"/>
                  </a:spcAft>
                </a:pPr>
                <a:endParaRPr lang="en-CA" dirty="0">
                  <a:latin typeface="Times New Roman" panose="02020603050405020304" pitchFamily="18" charset="0"/>
                  <a:ea typeface="Times New Roman" panose="02020603050405020304" pitchFamily="18" charset="0"/>
                </a:endParaRPr>
              </a:p>
              <a:p>
                <a:pPr marL="0" marR="0">
                  <a:lnSpc>
                    <a:spcPct val="200000"/>
                  </a:lnSpc>
                  <a:spcBef>
                    <a:spcPts val="0"/>
                  </a:spcBef>
                  <a:spcAft>
                    <a:spcPts val="800"/>
                  </a:spcAft>
                </a:pPr>
                <a:endParaRPr lang="en-CA" dirty="0">
                  <a:latin typeface="Times New Roman" panose="02020603050405020304" pitchFamily="18" charset="0"/>
                  <a:ea typeface="Times New Roman" panose="02020603050405020304" pitchFamily="18" charset="0"/>
                </a:endParaRPr>
              </a:p>
            </p:txBody>
          </p:sp>
        </mc:Choice>
        <mc:Fallback>
          <p:sp>
            <p:nvSpPr>
              <p:cNvPr id="4" name="TextBox 3">
                <a:extLst>
                  <a:ext uri="{FF2B5EF4-FFF2-40B4-BE49-F238E27FC236}">
                    <a16:creationId xmlns:a16="http://schemas.microsoft.com/office/drawing/2014/main" id="{475B565C-36EE-FF76-0A2A-40A70CE6F73D}"/>
                  </a:ext>
                </a:extLst>
              </p:cNvPr>
              <p:cNvSpPr txBox="1">
                <a:spLocks noRot="1" noChangeAspect="1" noMove="1" noResize="1" noEditPoints="1" noAdjustHandles="1" noChangeArrowheads="1" noChangeShapeType="1" noTextEdit="1"/>
              </p:cNvSpPr>
              <p:nvPr/>
            </p:nvSpPr>
            <p:spPr>
              <a:xfrm>
                <a:off x="536775" y="1365994"/>
                <a:ext cx="11176804" cy="5689956"/>
              </a:xfrm>
              <a:prstGeom prst="rect">
                <a:avLst/>
              </a:prstGeom>
              <a:blipFill>
                <a:blip r:embed="rId6"/>
                <a:stretch>
                  <a:fillRect l="-436"/>
                </a:stretch>
              </a:blipFill>
            </p:spPr>
            <p:txBody>
              <a:bodyPr/>
              <a:lstStyle/>
              <a:p>
                <a:r>
                  <a:rPr lang="en-CA">
                    <a:noFill/>
                  </a:rPr>
                  <a:t> </a:t>
                </a:r>
              </a:p>
            </p:txBody>
          </p:sp>
        </mc:Fallback>
      </mc:AlternateContent>
      <mc:AlternateContent xmlns:mc="http://schemas.openxmlformats.org/markup-compatibility/2006">
        <mc:Choice xmlns:a14="http://schemas.microsoft.com/office/drawing/2010/main" Requires="a14">
          <p:graphicFrame>
            <p:nvGraphicFramePr>
              <p:cNvPr id="2" name="Table 1">
                <a:extLst>
                  <a:ext uri="{FF2B5EF4-FFF2-40B4-BE49-F238E27FC236}">
                    <a16:creationId xmlns:a16="http://schemas.microsoft.com/office/drawing/2014/main" id="{F8EF8647-FE85-232D-5172-36C946311A70}"/>
                  </a:ext>
                </a:extLst>
              </p:cNvPr>
              <p:cNvGraphicFramePr>
                <a:graphicFrameLocks noGrp="1"/>
              </p:cNvGraphicFramePr>
              <p:nvPr/>
            </p:nvGraphicFramePr>
            <p:xfrm>
              <a:off x="3994529" y="2826148"/>
              <a:ext cx="3236695" cy="1452671"/>
            </p:xfrm>
            <a:graphic>
              <a:graphicData uri="http://schemas.openxmlformats.org/drawingml/2006/table">
                <a:tbl>
                  <a:tblPr firstRow="1" firstCol="1" bandRow="1"/>
                  <a:tblGrid>
                    <a:gridCol w="1626905">
                      <a:extLst>
                        <a:ext uri="{9D8B030D-6E8A-4147-A177-3AD203B41FA5}">
                          <a16:colId xmlns:a16="http://schemas.microsoft.com/office/drawing/2014/main" val="3115436998"/>
                        </a:ext>
                      </a:extLst>
                    </a:gridCol>
                    <a:gridCol w="1609790">
                      <a:extLst>
                        <a:ext uri="{9D8B030D-6E8A-4147-A177-3AD203B41FA5}">
                          <a16:colId xmlns:a16="http://schemas.microsoft.com/office/drawing/2014/main" val="1235175585"/>
                        </a:ext>
                      </a:extLst>
                    </a:gridCol>
                  </a:tblGrid>
                  <a:tr h="163269">
                    <a:tc gridSpan="2">
                      <a:txBody>
                        <a:bodyPr/>
                        <a:lstStyle/>
                        <a:p>
                          <a:pPr marL="0" marR="0" algn="ctr">
                            <a:lnSpc>
                              <a:spcPct val="107000"/>
                            </a:lnSpc>
                            <a:spcBef>
                              <a:spcPts val="0"/>
                            </a:spcBef>
                            <a:spcAft>
                              <a:spcPts val="0"/>
                            </a:spcAft>
                          </a:pPr>
                          <a:r>
                            <a:rPr lang="en-CA" sz="1400" b="1" dirty="0">
                              <a:solidFill>
                                <a:srgbClr val="00B050"/>
                              </a:solidFill>
                              <a:effectLst/>
                              <a:latin typeface="Times New Roman" panose="02020603050405020304" pitchFamily="18" charset="0"/>
                              <a:ea typeface="Calibri" panose="020F0502020204030204" pitchFamily="34" charset="0"/>
                              <a:cs typeface="Times New Roman" panose="02020603050405020304" pitchFamily="18" charset="0"/>
                            </a:rPr>
                            <a:t>Boundary Condition</a:t>
                          </a:r>
                          <a:endParaRPr lang="en-CA" sz="1200" b="1" dirty="0">
                            <a:solidFill>
                              <a:srgbClr val="00B05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CA"/>
                        </a:p>
                      </a:txBody>
                      <a:tcPr/>
                    </a:tc>
                    <a:extLst>
                      <a:ext uri="{0D108BD9-81ED-4DB2-BD59-A6C34878D82A}">
                        <a16:rowId xmlns:a16="http://schemas.microsoft.com/office/drawing/2014/main" val="1961492877"/>
                      </a:ext>
                    </a:extLst>
                  </a:tr>
                  <a:tr h="408611">
                    <a:tc>
                      <a:txBody>
                        <a:bodyPr/>
                        <a:lstStyle/>
                        <a:p>
                          <a:pPr marL="0" marR="0">
                            <a:lnSpc>
                              <a:spcPct val="150000"/>
                            </a:lnSpc>
                            <a:spcBef>
                              <a:spcPts val="1200"/>
                            </a:spcBef>
                            <a:spcAft>
                              <a:spcPts val="0"/>
                            </a:spcAft>
                          </a:pPr>
                          <a:r>
                            <a:rPr lang="en-US" sz="1400" kern="12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Dirichlet</a:t>
                          </a:r>
                          <a:endParaRPr lang="en-CA" sz="1200" dirty="0">
                            <a:effectLst/>
                            <a:latin typeface="Times New Roman" panose="02020603050405020304" pitchFamily="18" charset="0"/>
                            <a:ea typeface="Times New Roman" panose="02020603050405020304" pitchFamily="18" charset="0"/>
                            <a:cs typeface="Arial" panose="020B0604020202020204" pitchFamily="34" charset="0"/>
                          </a:endParaRPr>
                        </a:p>
                        <a:p>
                          <a:pPr marL="0" marR="0" algn="just">
                            <a:lnSpc>
                              <a:spcPct val="107000"/>
                            </a:lnSpc>
                            <a:spcBef>
                              <a:spcPts val="0"/>
                            </a:spcBef>
                            <a:spcAft>
                              <a:spcPts val="0"/>
                            </a:spcAft>
                          </a:pPr>
                          <a:r>
                            <a:rPr lang="en-CA" sz="14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CA" sz="12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1200"/>
                            </a:spcBef>
                            <a:spcAft>
                              <a:spcPts val="0"/>
                            </a:spcAft>
                          </a:pPr>
                          <a14:m>
                            <m:oMathPara xmlns:m="http://schemas.openxmlformats.org/officeDocument/2006/math">
                              <m:oMathParaPr>
                                <m:jc m:val="left"/>
                              </m:oMathParaPr>
                              <m:oMath xmlns:m="http://schemas.openxmlformats.org/officeDocument/2006/math">
                                <m:sSub>
                                  <m:sSubPr>
                                    <m:ctrlPr>
                                      <a:rPr lang="en-CA" sz="1400" i="1" kern="1200" smtClean="0">
                                        <a:solidFill>
                                          <a:schemeClr val="tx1"/>
                                        </a:solidFill>
                                        <a:effectLst/>
                                        <a:latin typeface="Cambria Math" panose="02040503050406030204" pitchFamily="18" charset="0"/>
                                        <a:ea typeface="+mn-ea"/>
                                        <a:cs typeface="+mn-cs"/>
                                      </a:rPr>
                                    </m:ctrlPr>
                                  </m:sSubPr>
                                  <m:e>
                                    <m:r>
                                      <a:rPr lang="en-US" sz="1400" i="1" kern="1200">
                                        <a:solidFill>
                                          <a:schemeClr val="tx1"/>
                                        </a:solidFill>
                                        <a:effectLst/>
                                        <a:latin typeface="Cambria Math" panose="02040503050406030204" pitchFamily="18" charset="0"/>
                                        <a:ea typeface="+mn-ea"/>
                                        <a:cs typeface="+mn-cs"/>
                                      </a:rPr>
                                      <m:t>𝐶</m:t>
                                    </m:r>
                                  </m:e>
                                  <m:sub>
                                    <m:r>
                                      <a:rPr lang="en-US" sz="1400" i="1" kern="1200">
                                        <a:solidFill>
                                          <a:schemeClr val="tx1"/>
                                        </a:solidFill>
                                        <a:effectLst/>
                                        <a:latin typeface="Cambria Math" panose="02040503050406030204" pitchFamily="18" charset="0"/>
                                        <a:ea typeface="+mn-ea"/>
                                        <a:cs typeface="+mn-cs"/>
                                      </a:rPr>
                                      <m:t>𝑁</m:t>
                                    </m:r>
                                  </m:sub>
                                </m:sSub>
                                <m:r>
                                  <a:rPr lang="en-US" sz="1400" i="1" kern="1200">
                                    <a:solidFill>
                                      <a:schemeClr val="tx1"/>
                                    </a:solidFill>
                                    <a:effectLst/>
                                    <a:latin typeface="Cambria Math" panose="02040503050406030204" pitchFamily="18" charset="0"/>
                                    <a:ea typeface="+mn-ea"/>
                                    <a:cs typeface="+mn-cs"/>
                                  </a:rPr>
                                  <m:t>=</m:t>
                                </m:r>
                                <m:r>
                                  <a:rPr lang="en-US" sz="1400" i="1" kern="1200">
                                    <a:solidFill>
                                      <a:schemeClr val="tx1"/>
                                    </a:solidFill>
                                    <a:effectLst/>
                                    <a:latin typeface="Cambria Math" panose="02040503050406030204" pitchFamily="18" charset="0"/>
                                    <a:ea typeface="+mn-ea"/>
                                    <a:cs typeface="+mn-cs"/>
                                  </a:rPr>
                                  <m:t>𝐶𝑒</m:t>
                                </m:r>
                              </m:oMath>
                            </m:oMathPara>
                          </a14:m>
                          <a:endParaRPr lang="en-CA" sz="12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7450143"/>
                      </a:ext>
                    </a:extLst>
                  </a:tr>
                  <a:tr h="706673">
                    <a:tc>
                      <a:txBody>
                        <a:bodyPr/>
                        <a:lstStyle/>
                        <a:p>
                          <a:pPr marL="0" marR="0" algn="just">
                            <a:lnSpc>
                              <a:spcPct val="150000"/>
                            </a:lnSpc>
                            <a:spcBef>
                              <a:spcPts val="1200"/>
                            </a:spcBef>
                            <a:spcAft>
                              <a:spcPts val="0"/>
                            </a:spcAft>
                          </a:pPr>
                          <a:r>
                            <a:rPr lang="en-CA" sz="14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Neumann(1</a:t>
                          </a:r>
                          <a:r>
                            <a:rPr lang="en-CA" sz="1400" baseline="300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st</a:t>
                          </a:r>
                          <a:r>
                            <a:rPr lang="en-CA" sz="14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order boundary scheme) </a:t>
                          </a:r>
                          <a:endParaRPr lang="en-CA" sz="12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14:m>
                            <m:oMath xmlns:m="http://schemas.openxmlformats.org/officeDocument/2006/math">
                              <m:f>
                                <m:fPr>
                                  <m:ctrlPr>
                                    <a:rPr lang="en-CA" sz="1400" i="1" kern="1200" smtClean="0">
                                      <a:solidFill>
                                        <a:schemeClr val="tx1"/>
                                      </a:solidFill>
                                      <a:effectLst/>
                                      <a:latin typeface="Cambria Math" panose="02040503050406030204" pitchFamily="18" charset="0"/>
                                      <a:ea typeface="+mn-ea"/>
                                      <a:cs typeface="+mn-cs"/>
                                    </a:rPr>
                                  </m:ctrlPr>
                                </m:fPr>
                                <m:num>
                                  <m:r>
                                    <a:rPr lang="en-US" sz="1400" i="1" kern="1200">
                                      <a:solidFill>
                                        <a:schemeClr val="tx1"/>
                                      </a:solidFill>
                                      <a:effectLst/>
                                      <a:latin typeface="Cambria Math" panose="02040503050406030204" pitchFamily="18" charset="0"/>
                                      <a:ea typeface="+mn-ea"/>
                                      <a:cs typeface="+mn-cs"/>
                                    </a:rPr>
                                    <m:t>𝑑𝐶</m:t>
                                  </m:r>
                                  <m:r>
                                    <a:rPr lang="en-US" sz="1400" b="0" i="1" kern="1200" smtClean="0">
                                      <a:solidFill>
                                        <a:schemeClr val="tx1"/>
                                      </a:solidFill>
                                      <a:effectLst/>
                                      <a:latin typeface="Cambria Math" panose="02040503050406030204" pitchFamily="18" charset="0"/>
                                      <a:ea typeface="+mn-ea"/>
                                      <a:cs typeface="+mn-cs"/>
                                    </a:rPr>
                                    <m:t>(0)</m:t>
                                  </m:r>
                                </m:num>
                                <m:den>
                                  <m:r>
                                    <a:rPr lang="en-US" sz="1400" i="1" kern="1200">
                                      <a:solidFill>
                                        <a:schemeClr val="tx1"/>
                                      </a:solidFill>
                                      <a:effectLst/>
                                      <a:latin typeface="Cambria Math" panose="02040503050406030204" pitchFamily="18" charset="0"/>
                                      <a:ea typeface="+mn-ea"/>
                                      <a:cs typeface="+mn-cs"/>
                                    </a:rPr>
                                    <m:t>𝑑𝑟</m:t>
                                  </m:r>
                                </m:den>
                              </m:f>
                              <m:r>
                                <a:rPr lang="en-US" sz="1400" i="1" kern="1200">
                                  <a:solidFill>
                                    <a:schemeClr val="tx1"/>
                                  </a:solidFill>
                                  <a:effectLst/>
                                  <a:latin typeface="Cambria Math" panose="02040503050406030204" pitchFamily="18" charset="0"/>
                                  <a:ea typeface="+mn-ea"/>
                                  <a:cs typeface="+mn-cs"/>
                                </a:rPr>
                                <m:t>=</m:t>
                              </m:r>
                              <m:f>
                                <m:fPr>
                                  <m:ctrlPr>
                                    <a:rPr lang="en-CA" sz="1400" i="1" kern="1200">
                                      <a:solidFill>
                                        <a:schemeClr val="tx1"/>
                                      </a:solidFill>
                                      <a:effectLst/>
                                      <a:latin typeface="Cambria Math" panose="02040503050406030204" pitchFamily="18" charset="0"/>
                                      <a:ea typeface="+mn-ea"/>
                                      <a:cs typeface="+mn-cs"/>
                                    </a:rPr>
                                  </m:ctrlPr>
                                </m:fPr>
                                <m:num>
                                  <m:sSub>
                                    <m:sSubPr>
                                      <m:ctrlPr>
                                        <a:rPr lang="en-CA" sz="1400" i="1" kern="1200">
                                          <a:solidFill>
                                            <a:schemeClr val="tx1"/>
                                          </a:solidFill>
                                          <a:effectLst/>
                                          <a:latin typeface="Cambria Math" panose="02040503050406030204" pitchFamily="18" charset="0"/>
                                          <a:ea typeface="+mn-ea"/>
                                          <a:cs typeface="+mn-cs"/>
                                        </a:rPr>
                                      </m:ctrlPr>
                                    </m:sSubPr>
                                    <m:e>
                                      <m:r>
                                        <a:rPr lang="en-US" sz="1400" i="1" kern="1200">
                                          <a:solidFill>
                                            <a:schemeClr val="tx1"/>
                                          </a:solidFill>
                                          <a:effectLst/>
                                          <a:latin typeface="Cambria Math" panose="02040503050406030204" pitchFamily="18" charset="0"/>
                                          <a:ea typeface="+mn-ea"/>
                                          <a:cs typeface="+mn-cs"/>
                                        </a:rPr>
                                        <m:t>𝐶</m:t>
                                      </m:r>
                                    </m:e>
                                    <m:sub>
                                      <m:r>
                                        <a:rPr lang="en-US" sz="1400" i="1" kern="1200">
                                          <a:solidFill>
                                            <a:schemeClr val="tx1"/>
                                          </a:solidFill>
                                          <a:effectLst/>
                                          <a:latin typeface="Cambria Math" panose="02040503050406030204" pitchFamily="18" charset="0"/>
                                          <a:ea typeface="+mn-ea"/>
                                          <a:cs typeface="+mn-cs"/>
                                        </a:rPr>
                                        <m:t>𝑖</m:t>
                                      </m:r>
                                      <m:r>
                                        <a:rPr lang="en-US" sz="1400" i="1" kern="1200">
                                          <a:solidFill>
                                            <a:schemeClr val="tx1"/>
                                          </a:solidFill>
                                          <a:effectLst/>
                                          <a:latin typeface="Cambria Math" panose="02040503050406030204" pitchFamily="18" charset="0"/>
                                          <a:ea typeface="+mn-ea"/>
                                          <a:cs typeface="+mn-cs"/>
                                        </a:rPr>
                                        <m:t>+1</m:t>
                                      </m:r>
                                    </m:sub>
                                  </m:sSub>
                                  <m:r>
                                    <a:rPr lang="en-US" sz="1400" i="1" kern="1200">
                                      <a:solidFill>
                                        <a:schemeClr val="tx1"/>
                                      </a:solidFill>
                                      <a:effectLst/>
                                      <a:latin typeface="Cambria Math" panose="02040503050406030204" pitchFamily="18" charset="0"/>
                                      <a:ea typeface="+mn-ea"/>
                                      <a:cs typeface="+mn-cs"/>
                                    </a:rPr>
                                    <m:t>−</m:t>
                                  </m:r>
                                  <m:sSub>
                                    <m:sSubPr>
                                      <m:ctrlPr>
                                        <a:rPr lang="en-CA" sz="1400" i="1" kern="1200">
                                          <a:solidFill>
                                            <a:schemeClr val="tx1"/>
                                          </a:solidFill>
                                          <a:effectLst/>
                                          <a:latin typeface="Cambria Math" panose="02040503050406030204" pitchFamily="18" charset="0"/>
                                          <a:ea typeface="+mn-ea"/>
                                          <a:cs typeface="+mn-cs"/>
                                        </a:rPr>
                                      </m:ctrlPr>
                                    </m:sSubPr>
                                    <m:e>
                                      <m:r>
                                        <a:rPr lang="en-US" sz="1400" i="1" kern="1200">
                                          <a:solidFill>
                                            <a:schemeClr val="tx1"/>
                                          </a:solidFill>
                                          <a:effectLst/>
                                          <a:latin typeface="Cambria Math" panose="02040503050406030204" pitchFamily="18" charset="0"/>
                                          <a:ea typeface="+mn-ea"/>
                                          <a:cs typeface="+mn-cs"/>
                                        </a:rPr>
                                        <m:t>𝐶</m:t>
                                      </m:r>
                                    </m:e>
                                    <m:sub>
                                      <m:r>
                                        <a:rPr lang="en-US" sz="1400" i="1" kern="1200">
                                          <a:solidFill>
                                            <a:schemeClr val="tx1"/>
                                          </a:solidFill>
                                          <a:effectLst/>
                                          <a:latin typeface="Cambria Math" panose="02040503050406030204" pitchFamily="18" charset="0"/>
                                          <a:ea typeface="+mn-ea"/>
                                          <a:cs typeface="+mn-cs"/>
                                        </a:rPr>
                                        <m:t>𝑖</m:t>
                                      </m:r>
                                    </m:sub>
                                  </m:sSub>
                                </m:num>
                                <m:den>
                                  <m:r>
                                    <a:rPr lang="en-US" sz="1400" i="1" kern="1200">
                                      <a:solidFill>
                                        <a:schemeClr val="tx1"/>
                                      </a:solidFill>
                                      <a:effectLst/>
                                      <a:latin typeface="Cambria Math" panose="02040503050406030204" pitchFamily="18" charset="0"/>
                                      <a:ea typeface="+mn-ea"/>
                                      <a:cs typeface="+mn-cs"/>
                                    </a:rPr>
                                    <m:t>∆</m:t>
                                  </m:r>
                                  <m:r>
                                    <a:rPr lang="en-US" sz="1400" i="1" kern="1200">
                                      <a:solidFill>
                                        <a:schemeClr val="tx1"/>
                                      </a:solidFill>
                                      <a:effectLst/>
                                      <a:latin typeface="Cambria Math" panose="02040503050406030204" pitchFamily="18" charset="0"/>
                                      <a:ea typeface="+mn-ea"/>
                                      <a:cs typeface="+mn-cs"/>
                                    </a:rPr>
                                    <m:t>𝑟</m:t>
                                  </m:r>
                                </m:den>
                              </m:f>
                            </m:oMath>
                          </a14:m>
                          <a:r>
                            <a:rPr lang="en-CA" sz="1200" dirty="0">
                              <a:effectLst/>
                              <a:latin typeface="Times New Roman" panose="02020603050405020304" pitchFamily="18" charset="0"/>
                              <a:ea typeface="Calibri" panose="020F0502020204030204" pitchFamily="34" charset="0"/>
                              <a:cs typeface="Arial" panose="020B0604020202020204" pitchFamily="34" charset="0"/>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45074082"/>
                      </a:ext>
                    </a:extLst>
                  </a:tr>
                </a:tbl>
              </a:graphicData>
            </a:graphic>
          </p:graphicFrame>
        </mc:Choice>
        <mc:Fallback>
          <p:graphicFrame>
            <p:nvGraphicFramePr>
              <p:cNvPr id="2" name="Table 1">
                <a:extLst>
                  <a:ext uri="{FF2B5EF4-FFF2-40B4-BE49-F238E27FC236}">
                    <a16:creationId xmlns:a16="http://schemas.microsoft.com/office/drawing/2014/main" id="{F8EF8647-FE85-232D-5172-36C946311A70}"/>
                  </a:ext>
                </a:extLst>
              </p:cNvPr>
              <p:cNvGraphicFramePr>
                <a:graphicFrameLocks noGrp="1"/>
              </p:cNvGraphicFramePr>
              <p:nvPr/>
            </p:nvGraphicFramePr>
            <p:xfrm>
              <a:off x="3994529" y="2826148"/>
              <a:ext cx="3236695" cy="1452671"/>
            </p:xfrm>
            <a:graphic>
              <a:graphicData uri="http://schemas.openxmlformats.org/drawingml/2006/table">
                <a:tbl>
                  <a:tblPr firstRow="1" firstCol="1" bandRow="1"/>
                  <a:tblGrid>
                    <a:gridCol w="1626905">
                      <a:extLst>
                        <a:ext uri="{9D8B030D-6E8A-4147-A177-3AD203B41FA5}">
                          <a16:colId xmlns:a16="http://schemas.microsoft.com/office/drawing/2014/main" val="3115436998"/>
                        </a:ext>
                      </a:extLst>
                    </a:gridCol>
                    <a:gridCol w="1609790">
                      <a:extLst>
                        <a:ext uri="{9D8B030D-6E8A-4147-A177-3AD203B41FA5}">
                          <a16:colId xmlns:a16="http://schemas.microsoft.com/office/drawing/2014/main" val="1235175585"/>
                        </a:ext>
                      </a:extLst>
                    </a:gridCol>
                  </a:tblGrid>
                  <a:tr h="212979">
                    <a:tc gridSpan="2">
                      <a:txBody>
                        <a:bodyPr/>
                        <a:lstStyle/>
                        <a:p>
                          <a:pPr marL="0" marR="0" algn="ctr">
                            <a:lnSpc>
                              <a:spcPct val="107000"/>
                            </a:lnSpc>
                            <a:spcBef>
                              <a:spcPts val="0"/>
                            </a:spcBef>
                            <a:spcAft>
                              <a:spcPts val="0"/>
                            </a:spcAft>
                          </a:pPr>
                          <a:r>
                            <a:rPr lang="en-CA" sz="1400" b="1" dirty="0">
                              <a:solidFill>
                                <a:srgbClr val="00B050"/>
                              </a:solidFill>
                              <a:effectLst/>
                              <a:latin typeface="Times New Roman" panose="02020603050405020304" pitchFamily="18" charset="0"/>
                              <a:ea typeface="Calibri" panose="020F0502020204030204" pitchFamily="34" charset="0"/>
                              <a:cs typeface="Times New Roman" panose="02020603050405020304" pitchFamily="18" charset="0"/>
                            </a:rPr>
                            <a:t>Boundary Condition</a:t>
                          </a:r>
                          <a:endParaRPr lang="en-CA" sz="1200" b="1" dirty="0">
                            <a:solidFill>
                              <a:srgbClr val="00B05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CA"/>
                        </a:p>
                      </a:txBody>
                      <a:tcPr/>
                    </a:tc>
                    <a:extLst>
                      <a:ext uri="{0D108BD9-81ED-4DB2-BD59-A6C34878D82A}">
                        <a16:rowId xmlns:a16="http://schemas.microsoft.com/office/drawing/2014/main" val="1961492877"/>
                      </a:ext>
                    </a:extLst>
                  </a:tr>
                  <a:tr h="533019">
                    <a:tc>
                      <a:txBody>
                        <a:bodyPr/>
                        <a:lstStyle/>
                        <a:p>
                          <a:pPr marL="0" marR="0">
                            <a:lnSpc>
                              <a:spcPct val="150000"/>
                            </a:lnSpc>
                            <a:spcBef>
                              <a:spcPts val="1200"/>
                            </a:spcBef>
                            <a:spcAft>
                              <a:spcPts val="0"/>
                            </a:spcAft>
                          </a:pPr>
                          <a:r>
                            <a:rPr lang="en-US" sz="1400" kern="12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Dirichlet</a:t>
                          </a:r>
                          <a:endParaRPr lang="en-CA" sz="1200" dirty="0">
                            <a:effectLst/>
                            <a:latin typeface="Times New Roman" panose="02020603050405020304" pitchFamily="18" charset="0"/>
                            <a:ea typeface="Times New Roman" panose="02020603050405020304" pitchFamily="18" charset="0"/>
                            <a:cs typeface="Arial" panose="020B0604020202020204" pitchFamily="34" charset="0"/>
                          </a:endParaRPr>
                        </a:p>
                        <a:p>
                          <a:pPr marL="0" marR="0" algn="just">
                            <a:lnSpc>
                              <a:spcPct val="107000"/>
                            </a:lnSpc>
                            <a:spcBef>
                              <a:spcPts val="0"/>
                            </a:spcBef>
                            <a:spcAft>
                              <a:spcPts val="0"/>
                            </a:spcAft>
                          </a:pPr>
                          <a:r>
                            <a:rPr lang="en-CA" sz="14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CA" sz="12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7"/>
                          <a:stretch>
                            <a:fillRect l="-101132" t="-50000" r="-755" b="-134091"/>
                          </a:stretch>
                        </a:blipFill>
                      </a:tcPr>
                    </a:tc>
                    <a:extLst>
                      <a:ext uri="{0D108BD9-81ED-4DB2-BD59-A6C34878D82A}">
                        <a16:rowId xmlns:a16="http://schemas.microsoft.com/office/drawing/2014/main" val="227450143"/>
                      </a:ext>
                    </a:extLst>
                  </a:tr>
                  <a:tr h="706673">
                    <a:tc>
                      <a:txBody>
                        <a:bodyPr/>
                        <a:lstStyle/>
                        <a:p>
                          <a:pPr marL="0" marR="0" algn="just">
                            <a:lnSpc>
                              <a:spcPct val="150000"/>
                            </a:lnSpc>
                            <a:spcBef>
                              <a:spcPts val="1200"/>
                            </a:spcBef>
                            <a:spcAft>
                              <a:spcPts val="0"/>
                            </a:spcAft>
                          </a:pPr>
                          <a:r>
                            <a:rPr lang="en-CA" sz="14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Neumann(1</a:t>
                          </a:r>
                          <a:r>
                            <a:rPr lang="en-CA" sz="1400" baseline="300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st</a:t>
                          </a:r>
                          <a:r>
                            <a:rPr lang="en-CA" sz="14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order boundary scheme) </a:t>
                          </a:r>
                          <a:endParaRPr lang="en-CA" sz="12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7"/>
                          <a:stretch>
                            <a:fillRect l="-101132" t="-113793" r="-755" b="-1724"/>
                          </a:stretch>
                        </a:blipFill>
                      </a:tcPr>
                    </a:tc>
                    <a:extLst>
                      <a:ext uri="{0D108BD9-81ED-4DB2-BD59-A6C34878D82A}">
                        <a16:rowId xmlns:a16="http://schemas.microsoft.com/office/drawing/2014/main" val="1045074082"/>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6" name="Table 5">
                <a:extLst>
                  <a:ext uri="{FF2B5EF4-FFF2-40B4-BE49-F238E27FC236}">
                    <a16:creationId xmlns:a16="http://schemas.microsoft.com/office/drawing/2014/main" id="{2983C3AB-5734-E5F7-767A-8C97F29A1EF7}"/>
                  </a:ext>
                </a:extLst>
              </p:cNvPr>
              <p:cNvGraphicFramePr>
                <a:graphicFrameLocks noGrp="1"/>
              </p:cNvGraphicFramePr>
              <p:nvPr/>
            </p:nvGraphicFramePr>
            <p:xfrm>
              <a:off x="3774932" y="5422140"/>
              <a:ext cx="4475889" cy="1278554"/>
            </p:xfrm>
            <a:graphic>
              <a:graphicData uri="http://schemas.openxmlformats.org/drawingml/2006/table">
                <a:tbl>
                  <a:tblPr/>
                  <a:tblGrid>
                    <a:gridCol w="628195">
                      <a:extLst>
                        <a:ext uri="{9D8B030D-6E8A-4147-A177-3AD203B41FA5}">
                          <a16:colId xmlns:a16="http://schemas.microsoft.com/office/drawing/2014/main" val="4201110729"/>
                        </a:ext>
                      </a:extLst>
                    </a:gridCol>
                    <a:gridCol w="628195">
                      <a:extLst>
                        <a:ext uri="{9D8B030D-6E8A-4147-A177-3AD203B41FA5}">
                          <a16:colId xmlns:a16="http://schemas.microsoft.com/office/drawing/2014/main" val="2630082653"/>
                        </a:ext>
                      </a:extLst>
                    </a:gridCol>
                    <a:gridCol w="628195">
                      <a:extLst>
                        <a:ext uri="{9D8B030D-6E8A-4147-A177-3AD203B41FA5}">
                          <a16:colId xmlns:a16="http://schemas.microsoft.com/office/drawing/2014/main" val="1561742452"/>
                        </a:ext>
                      </a:extLst>
                    </a:gridCol>
                    <a:gridCol w="628195">
                      <a:extLst>
                        <a:ext uri="{9D8B030D-6E8A-4147-A177-3AD203B41FA5}">
                          <a16:colId xmlns:a16="http://schemas.microsoft.com/office/drawing/2014/main" val="1338530640"/>
                        </a:ext>
                      </a:extLst>
                    </a:gridCol>
                    <a:gridCol w="628195">
                      <a:extLst>
                        <a:ext uri="{9D8B030D-6E8A-4147-A177-3AD203B41FA5}">
                          <a16:colId xmlns:a16="http://schemas.microsoft.com/office/drawing/2014/main" val="1366319914"/>
                        </a:ext>
                      </a:extLst>
                    </a:gridCol>
                    <a:gridCol w="628195">
                      <a:extLst>
                        <a:ext uri="{9D8B030D-6E8A-4147-A177-3AD203B41FA5}">
                          <a16:colId xmlns:a16="http://schemas.microsoft.com/office/drawing/2014/main" val="4202867701"/>
                        </a:ext>
                      </a:extLst>
                    </a:gridCol>
                    <a:gridCol w="706719">
                      <a:extLst>
                        <a:ext uri="{9D8B030D-6E8A-4147-A177-3AD203B41FA5}">
                          <a16:colId xmlns:a16="http://schemas.microsoft.com/office/drawing/2014/main" val="2818206883"/>
                        </a:ext>
                      </a:extLst>
                    </a:gridCol>
                  </a:tblGrid>
                  <a:tr h="146326">
                    <a:tc>
                      <a:txBody>
                        <a:bodyPr/>
                        <a:lstStyle/>
                        <a:p>
                          <a:pPr algn="l" fontAlgn="b"/>
                          <a:r>
                            <a:rPr lang="en-CA" sz="1100" b="0" i="0" u="none" strike="noStrike">
                              <a:solidFill>
                                <a:srgbClr val="000000"/>
                              </a:solidFill>
                              <a:effectLst/>
                              <a:latin typeface="Calibri" panose="020F0502020204030204" pitchFamily="34" charset="0"/>
                            </a:rPr>
                            <a:t>h</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0.125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0.0125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0.005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0.00125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0.000125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0.0000125</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09994783"/>
                      </a:ext>
                    </a:extLst>
                  </a:tr>
                  <a:tr h="473817">
                    <a:tc>
                      <a:txBody>
                        <a:bodyPr/>
                        <a:lstStyle/>
                        <a:p>
                          <a:pPr algn="l" fontAlgn="b"/>
                          <a:r>
                            <a:rPr lang="en-CA" sz="1100" b="0" i="0" u="none" strike="noStrike">
                              <a:solidFill>
                                <a:srgbClr val="000000"/>
                              </a:solidFill>
                              <a:effectLst/>
                              <a:latin typeface="Calibri" panose="020F0502020204030204" pitchFamily="34" charset="0"/>
                            </a:rPr>
                            <a:t>L1</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CA" sz="1200" b="0" i="0" u="none" strike="noStrike">
                              <a:solidFill>
                                <a:srgbClr val="000000"/>
                              </a:solidFill>
                              <a:effectLst/>
                              <a:latin typeface="Times New Roman" panose="02020603050405020304" pitchFamily="18" charset="0"/>
                            </a:rPr>
                            <a:t>0.78125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CA" sz="1200" b="0" i="0" u="none" strike="noStrike">
                              <a:solidFill>
                                <a:srgbClr val="000000"/>
                              </a:solidFill>
                              <a:effectLst/>
                              <a:latin typeface="Times New Roman" panose="02020603050405020304" pitchFamily="18" charset="0"/>
                            </a:rPr>
                            <a:t>0.07813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CA" sz="1200" b="0" i="0" u="none" strike="noStrike">
                              <a:solidFill>
                                <a:srgbClr val="000000"/>
                              </a:solidFill>
                              <a:effectLst/>
                              <a:latin typeface="Times New Roman" panose="02020603050405020304" pitchFamily="18" charset="0"/>
                            </a:rPr>
                            <a:t>0.03125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CA" sz="1200" b="0" i="0" u="none" strike="noStrike">
                              <a:solidFill>
                                <a:srgbClr val="000000"/>
                              </a:solidFill>
                              <a:effectLst/>
                              <a:latin typeface="Times New Roman" panose="02020603050405020304" pitchFamily="18" charset="0"/>
                            </a:rPr>
                            <a:t>0.00781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CA" sz="1200" b="0" i="0" u="none" strike="noStrike">
                              <a:solidFill>
                                <a:srgbClr val="000000"/>
                              </a:solidFill>
                              <a:effectLst/>
                              <a:latin typeface="Times New Roman" panose="02020603050405020304" pitchFamily="18" charset="0"/>
                            </a:rPr>
                            <a:t>0.00078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CA" sz="1200" b="0" i="0" u="none" strike="noStrike">
                              <a:solidFill>
                                <a:srgbClr val="000000"/>
                              </a:solidFill>
                              <a:effectLst/>
                              <a:latin typeface="Times New Roman" panose="02020603050405020304" pitchFamily="18" charset="0"/>
                            </a:rPr>
                            <a:t>7.81E-05</a:t>
                          </a:r>
                        </a:p>
                      </a:txBody>
                      <a:tcPr marL="7620" marR="7620" marT="76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52223660"/>
                      </a:ext>
                    </a:extLst>
                  </a:tr>
                  <a:tr h="438977">
                    <a:tc>
                      <a:txBody>
                        <a:bodyPr/>
                        <a:lstStyle/>
                        <a:p>
                          <a:pPr algn="l" fontAlgn="b"/>
                          <a:r>
                            <a:rPr lang="en-CA" sz="1100" b="0" i="0" u="none" strike="noStrike">
                              <a:solidFill>
                                <a:srgbClr val="000000"/>
                              </a:solidFill>
                              <a:effectLst/>
                              <a:latin typeface="Calibri" panose="020F0502020204030204" pitchFamily="34" charset="0"/>
                            </a:rPr>
                            <a:t>L2</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CA" sz="1200" b="0" i="0" u="none" strike="noStrike">
                              <a:solidFill>
                                <a:srgbClr val="000000"/>
                              </a:solidFill>
                              <a:effectLst/>
                              <a:latin typeface="Times New Roman" panose="02020603050405020304" pitchFamily="18" charset="0"/>
                            </a:rPr>
                            <a:t>0.95683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CA" sz="1200" b="0" i="0" u="none" strike="noStrike">
                              <a:solidFill>
                                <a:srgbClr val="000000"/>
                              </a:solidFill>
                              <a:effectLst/>
                              <a:latin typeface="Times New Roman" panose="02020603050405020304" pitchFamily="18" charset="0"/>
                            </a:rPr>
                            <a:t>0.09077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CA" sz="1200" b="0" i="0" u="none" strike="noStrike">
                              <a:solidFill>
                                <a:srgbClr val="000000"/>
                              </a:solidFill>
                              <a:effectLst/>
                              <a:latin typeface="Times New Roman" panose="02020603050405020304" pitchFamily="18" charset="0"/>
                            </a:rPr>
                            <a:t>0.03617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CA" sz="1200" b="0" i="0" u="none" strike="noStrike">
                              <a:solidFill>
                                <a:srgbClr val="000000"/>
                              </a:solidFill>
                              <a:effectLst/>
                              <a:latin typeface="Times New Roman" panose="02020603050405020304" pitchFamily="18" charset="0"/>
                            </a:rPr>
                            <a:t>0.00903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CA" sz="1200" b="0" i="0" u="none" strike="noStrike">
                              <a:solidFill>
                                <a:srgbClr val="000000"/>
                              </a:solidFill>
                              <a:effectLst/>
                              <a:latin typeface="Times New Roman" panose="02020603050405020304" pitchFamily="18" charset="0"/>
                            </a:rPr>
                            <a:t>0.0009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CA" sz="1200" b="0" i="0" u="none" strike="noStrike">
                              <a:solidFill>
                                <a:srgbClr val="000000"/>
                              </a:solidFill>
                              <a:effectLst/>
                              <a:latin typeface="Times New Roman" panose="02020603050405020304" pitchFamily="18" charset="0"/>
                            </a:rPr>
                            <a:t>9.02E-05</a:t>
                          </a:r>
                        </a:p>
                      </a:txBody>
                      <a:tcPr marL="7620" marR="7620" marT="76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50858697"/>
                      </a:ext>
                    </a:extLst>
                  </a:tr>
                  <a:tr h="153294">
                    <a:tc>
                      <a:txBody>
                        <a:bodyPr/>
                        <a:lstStyle/>
                        <a:p>
                          <a:pPr algn="l" fontAlgn="b"/>
                          <a14:m>
                            <m:oMathPara xmlns:m="http://schemas.openxmlformats.org/officeDocument/2006/math">
                              <m:oMathParaPr>
                                <m:jc m:val="left"/>
                              </m:oMathParaPr>
                              <m:oMath xmlns:m="http://schemas.openxmlformats.org/officeDocument/2006/math">
                                <m:sSub>
                                  <m:sSubPr>
                                    <m:ctrlPr>
                                      <a:rPr lang="en-CA" sz="1100" i="1" smtClean="0">
                                        <a:solidFill>
                                          <a:srgbClr val="282829"/>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CA" sz="1100" i="1">
                                        <a:solidFill>
                                          <a:srgbClr val="282829"/>
                                        </a:solidFill>
                                        <a:effectLst/>
                                        <a:latin typeface="Cambria Math" panose="02040503050406030204" pitchFamily="18" charset="0"/>
                                        <a:ea typeface="Calibri" panose="020F0502020204030204" pitchFamily="34" charset="0"/>
                                        <a:cs typeface="Times New Roman" panose="02020603050405020304" pitchFamily="18" charset="0"/>
                                      </a:rPr>
                                      <m:t>𝐿</m:t>
                                    </m:r>
                                  </m:e>
                                  <m:sub>
                                    <m:r>
                                      <a:rPr lang="en-CA" sz="1100" i="1">
                                        <a:solidFill>
                                          <a:srgbClr val="282829"/>
                                        </a:solidFill>
                                        <a:effectLst/>
                                        <a:latin typeface="Cambria Math" panose="02040503050406030204" pitchFamily="18" charset="0"/>
                                        <a:ea typeface="Calibri" panose="020F0502020204030204" pitchFamily="34" charset="0"/>
                                        <a:cs typeface="Times New Roman" panose="02020603050405020304" pitchFamily="18" charset="0"/>
                                      </a:rPr>
                                      <m:t>∞</m:t>
                                    </m:r>
                                  </m:sub>
                                </m:sSub>
                              </m:oMath>
                            </m:oMathPara>
                          </a14:m>
                          <a:endParaRPr lang="en-CA"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CA" sz="1200" b="0" i="0" u="none" strike="noStrike">
                              <a:solidFill>
                                <a:srgbClr val="000000"/>
                              </a:solidFill>
                              <a:effectLst/>
                              <a:latin typeface="Times New Roman" panose="02020603050405020304" pitchFamily="18" charset="0"/>
                            </a:rPr>
                            <a:t>1.5625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CA" sz="1200" b="0" i="0" u="none" strike="noStrike">
                              <a:solidFill>
                                <a:srgbClr val="000000"/>
                              </a:solidFill>
                              <a:effectLst/>
                              <a:latin typeface="Times New Roman" panose="02020603050405020304" pitchFamily="18" charset="0"/>
                            </a:rPr>
                            <a:t>0.15625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CA" sz="1200" b="0" i="0" u="none" strike="noStrike">
                              <a:solidFill>
                                <a:srgbClr val="000000"/>
                              </a:solidFill>
                              <a:effectLst/>
                              <a:latin typeface="Times New Roman" panose="02020603050405020304" pitchFamily="18" charset="0"/>
                            </a:rPr>
                            <a:t>0.0625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CA" sz="1200" b="0" i="0" u="none" strike="noStrike">
                              <a:solidFill>
                                <a:srgbClr val="000000"/>
                              </a:solidFill>
                              <a:effectLst/>
                              <a:latin typeface="Times New Roman" panose="02020603050405020304" pitchFamily="18" charset="0"/>
                            </a:rPr>
                            <a:t>0.01563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CA" sz="1200" b="0" i="0" u="none" strike="noStrike">
                              <a:solidFill>
                                <a:srgbClr val="000000"/>
                              </a:solidFill>
                              <a:effectLst/>
                              <a:latin typeface="Times New Roman" panose="02020603050405020304" pitchFamily="18" charset="0"/>
                            </a:rPr>
                            <a:t>0.00156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CA" sz="1200" b="0" i="0" u="none" strike="noStrike" dirty="0">
                              <a:solidFill>
                                <a:srgbClr val="000000"/>
                              </a:solidFill>
                              <a:effectLst/>
                              <a:latin typeface="Times New Roman" panose="02020603050405020304" pitchFamily="18" charset="0"/>
                            </a:rPr>
                            <a:t>0.000156</a:t>
                          </a:r>
                        </a:p>
                      </a:txBody>
                      <a:tcPr marL="7620" marR="7620" marT="76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18753451"/>
                      </a:ext>
                    </a:extLst>
                  </a:tr>
                </a:tbl>
              </a:graphicData>
            </a:graphic>
          </p:graphicFrame>
        </mc:Choice>
        <mc:Fallback xmlns="">
          <p:graphicFrame>
            <p:nvGraphicFramePr>
              <p:cNvPr id="6" name="Table 5">
                <a:extLst>
                  <a:ext uri="{FF2B5EF4-FFF2-40B4-BE49-F238E27FC236}">
                    <a16:creationId xmlns:a16="http://schemas.microsoft.com/office/drawing/2014/main" id="{2983C3AB-5734-E5F7-767A-8C97F29A1EF7}"/>
                  </a:ext>
                </a:extLst>
              </p:cNvPr>
              <p:cNvGraphicFramePr>
                <a:graphicFrameLocks noGrp="1"/>
              </p:cNvGraphicFramePr>
              <p:nvPr>
                <p:extLst>
                  <p:ext uri="{D42A27DB-BD31-4B8C-83A1-F6EECF244321}">
                    <p14:modId xmlns:p14="http://schemas.microsoft.com/office/powerpoint/2010/main" val="3728564535"/>
                  </p:ext>
                </p:extLst>
              </p:nvPr>
            </p:nvGraphicFramePr>
            <p:xfrm>
              <a:off x="3774932" y="5422140"/>
              <a:ext cx="4475889" cy="1278554"/>
            </p:xfrm>
            <a:graphic>
              <a:graphicData uri="http://schemas.openxmlformats.org/drawingml/2006/table">
                <a:tbl>
                  <a:tblPr/>
                  <a:tblGrid>
                    <a:gridCol w="628195">
                      <a:extLst>
                        <a:ext uri="{9D8B030D-6E8A-4147-A177-3AD203B41FA5}">
                          <a16:colId xmlns:a16="http://schemas.microsoft.com/office/drawing/2014/main" val="4201110729"/>
                        </a:ext>
                      </a:extLst>
                    </a:gridCol>
                    <a:gridCol w="628195">
                      <a:extLst>
                        <a:ext uri="{9D8B030D-6E8A-4147-A177-3AD203B41FA5}">
                          <a16:colId xmlns:a16="http://schemas.microsoft.com/office/drawing/2014/main" val="2630082653"/>
                        </a:ext>
                      </a:extLst>
                    </a:gridCol>
                    <a:gridCol w="628195">
                      <a:extLst>
                        <a:ext uri="{9D8B030D-6E8A-4147-A177-3AD203B41FA5}">
                          <a16:colId xmlns:a16="http://schemas.microsoft.com/office/drawing/2014/main" val="1561742452"/>
                        </a:ext>
                      </a:extLst>
                    </a:gridCol>
                    <a:gridCol w="628195">
                      <a:extLst>
                        <a:ext uri="{9D8B030D-6E8A-4147-A177-3AD203B41FA5}">
                          <a16:colId xmlns:a16="http://schemas.microsoft.com/office/drawing/2014/main" val="1338530640"/>
                        </a:ext>
                      </a:extLst>
                    </a:gridCol>
                    <a:gridCol w="628195">
                      <a:extLst>
                        <a:ext uri="{9D8B030D-6E8A-4147-A177-3AD203B41FA5}">
                          <a16:colId xmlns:a16="http://schemas.microsoft.com/office/drawing/2014/main" val="1366319914"/>
                        </a:ext>
                      </a:extLst>
                    </a:gridCol>
                    <a:gridCol w="628195">
                      <a:extLst>
                        <a:ext uri="{9D8B030D-6E8A-4147-A177-3AD203B41FA5}">
                          <a16:colId xmlns:a16="http://schemas.microsoft.com/office/drawing/2014/main" val="4202867701"/>
                        </a:ext>
                      </a:extLst>
                    </a:gridCol>
                    <a:gridCol w="706719">
                      <a:extLst>
                        <a:ext uri="{9D8B030D-6E8A-4147-A177-3AD203B41FA5}">
                          <a16:colId xmlns:a16="http://schemas.microsoft.com/office/drawing/2014/main" val="2818206883"/>
                        </a:ext>
                      </a:extLst>
                    </a:gridCol>
                  </a:tblGrid>
                  <a:tr h="175260">
                    <a:tc>
                      <a:txBody>
                        <a:bodyPr/>
                        <a:lstStyle/>
                        <a:p>
                          <a:pPr algn="l" fontAlgn="b"/>
                          <a:r>
                            <a:rPr lang="en-CA" sz="1100" b="0" i="0" u="none" strike="noStrike">
                              <a:solidFill>
                                <a:srgbClr val="000000"/>
                              </a:solidFill>
                              <a:effectLst/>
                              <a:latin typeface="Calibri" panose="020F0502020204030204" pitchFamily="34" charset="0"/>
                            </a:rPr>
                            <a:t>h</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0.125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0.0125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0.005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0.00125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0.000125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0.0000125</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09994783"/>
                      </a:ext>
                    </a:extLst>
                  </a:tr>
                  <a:tr h="473817">
                    <a:tc>
                      <a:txBody>
                        <a:bodyPr/>
                        <a:lstStyle/>
                        <a:p>
                          <a:pPr algn="l" fontAlgn="b"/>
                          <a:r>
                            <a:rPr lang="en-CA" sz="1100" b="0" i="0" u="none" strike="noStrike">
                              <a:solidFill>
                                <a:srgbClr val="000000"/>
                              </a:solidFill>
                              <a:effectLst/>
                              <a:latin typeface="Calibri" panose="020F0502020204030204" pitchFamily="34" charset="0"/>
                            </a:rPr>
                            <a:t>L1</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CA" sz="1200" b="0" i="0" u="none" strike="noStrike">
                              <a:solidFill>
                                <a:srgbClr val="000000"/>
                              </a:solidFill>
                              <a:effectLst/>
                              <a:latin typeface="Times New Roman" panose="02020603050405020304" pitchFamily="18" charset="0"/>
                            </a:rPr>
                            <a:t>0.78125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CA" sz="1200" b="0" i="0" u="none" strike="noStrike">
                              <a:solidFill>
                                <a:srgbClr val="000000"/>
                              </a:solidFill>
                              <a:effectLst/>
                              <a:latin typeface="Times New Roman" panose="02020603050405020304" pitchFamily="18" charset="0"/>
                            </a:rPr>
                            <a:t>0.07813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CA" sz="1200" b="0" i="0" u="none" strike="noStrike">
                              <a:solidFill>
                                <a:srgbClr val="000000"/>
                              </a:solidFill>
                              <a:effectLst/>
                              <a:latin typeface="Times New Roman" panose="02020603050405020304" pitchFamily="18" charset="0"/>
                            </a:rPr>
                            <a:t>0.03125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CA" sz="1200" b="0" i="0" u="none" strike="noStrike">
                              <a:solidFill>
                                <a:srgbClr val="000000"/>
                              </a:solidFill>
                              <a:effectLst/>
                              <a:latin typeface="Times New Roman" panose="02020603050405020304" pitchFamily="18" charset="0"/>
                            </a:rPr>
                            <a:t>0.00781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CA" sz="1200" b="0" i="0" u="none" strike="noStrike">
                              <a:solidFill>
                                <a:srgbClr val="000000"/>
                              </a:solidFill>
                              <a:effectLst/>
                              <a:latin typeface="Times New Roman" panose="02020603050405020304" pitchFamily="18" charset="0"/>
                            </a:rPr>
                            <a:t>0.00078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CA" sz="1200" b="0" i="0" u="none" strike="noStrike">
                              <a:solidFill>
                                <a:srgbClr val="000000"/>
                              </a:solidFill>
                              <a:effectLst/>
                              <a:latin typeface="Times New Roman" panose="02020603050405020304" pitchFamily="18" charset="0"/>
                            </a:rPr>
                            <a:t>7.81E-05</a:t>
                          </a:r>
                        </a:p>
                      </a:txBody>
                      <a:tcPr marL="7620" marR="7620" marT="76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52223660"/>
                      </a:ext>
                    </a:extLst>
                  </a:tr>
                  <a:tr h="438977">
                    <a:tc>
                      <a:txBody>
                        <a:bodyPr/>
                        <a:lstStyle/>
                        <a:p>
                          <a:pPr algn="l" fontAlgn="b"/>
                          <a:r>
                            <a:rPr lang="en-CA" sz="1100" b="0" i="0" u="none" strike="noStrike">
                              <a:solidFill>
                                <a:srgbClr val="000000"/>
                              </a:solidFill>
                              <a:effectLst/>
                              <a:latin typeface="Calibri" panose="020F0502020204030204" pitchFamily="34" charset="0"/>
                            </a:rPr>
                            <a:t>L2</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CA" sz="1200" b="0" i="0" u="none" strike="noStrike">
                              <a:solidFill>
                                <a:srgbClr val="000000"/>
                              </a:solidFill>
                              <a:effectLst/>
                              <a:latin typeface="Times New Roman" panose="02020603050405020304" pitchFamily="18" charset="0"/>
                            </a:rPr>
                            <a:t>0.95683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CA" sz="1200" b="0" i="0" u="none" strike="noStrike">
                              <a:solidFill>
                                <a:srgbClr val="000000"/>
                              </a:solidFill>
                              <a:effectLst/>
                              <a:latin typeface="Times New Roman" panose="02020603050405020304" pitchFamily="18" charset="0"/>
                            </a:rPr>
                            <a:t>0.09077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CA" sz="1200" b="0" i="0" u="none" strike="noStrike">
                              <a:solidFill>
                                <a:srgbClr val="000000"/>
                              </a:solidFill>
                              <a:effectLst/>
                              <a:latin typeface="Times New Roman" panose="02020603050405020304" pitchFamily="18" charset="0"/>
                            </a:rPr>
                            <a:t>0.03617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CA" sz="1200" b="0" i="0" u="none" strike="noStrike">
                              <a:solidFill>
                                <a:srgbClr val="000000"/>
                              </a:solidFill>
                              <a:effectLst/>
                              <a:latin typeface="Times New Roman" panose="02020603050405020304" pitchFamily="18" charset="0"/>
                            </a:rPr>
                            <a:t>0.00903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CA" sz="1200" b="0" i="0" u="none" strike="noStrike">
                              <a:solidFill>
                                <a:srgbClr val="000000"/>
                              </a:solidFill>
                              <a:effectLst/>
                              <a:latin typeface="Times New Roman" panose="02020603050405020304" pitchFamily="18" charset="0"/>
                            </a:rPr>
                            <a:t>0.0009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CA" sz="1200" b="0" i="0" u="none" strike="noStrike">
                              <a:solidFill>
                                <a:srgbClr val="000000"/>
                              </a:solidFill>
                              <a:effectLst/>
                              <a:latin typeface="Times New Roman" panose="02020603050405020304" pitchFamily="18" charset="0"/>
                            </a:rPr>
                            <a:t>9.02E-05</a:t>
                          </a:r>
                        </a:p>
                      </a:txBody>
                      <a:tcPr marL="7620" marR="7620" marT="76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50858697"/>
                      </a:ext>
                    </a:extLst>
                  </a:tr>
                  <a:tr h="190500">
                    <a:tc>
                      <a:txBody>
                        <a:bodyPr/>
                        <a:lstStyle/>
                        <a:p>
                          <a:endParaRPr lang="en-US"/>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8"/>
                          <a:stretch>
                            <a:fillRect l="-971" t="-603226" r="-615534" b="-45161"/>
                          </a:stretch>
                        </a:blipFill>
                      </a:tcPr>
                    </a:tc>
                    <a:tc>
                      <a:txBody>
                        <a:bodyPr/>
                        <a:lstStyle/>
                        <a:p>
                          <a:pPr algn="r" fontAlgn="ctr"/>
                          <a:r>
                            <a:rPr lang="en-CA" sz="1200" b="0" i="0" u="none" strike="noStrike">
                              <a:solidFill>
                                <a:srgbClr val="000000"/>
                              </a:solidFill>
                              <a:effectLst/>
                              <a:latin typeface="Times New Roman" panose="02020603050405020304" pitchFamily="18" charset="0"/>
                            </a:rPr>
                            <a:t>1.5625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CA" sz="1200" b="0" i="0" u="none" strike="noStrike">
                              <a:solidFill>
                                <a:srgbClr val="000000"/>
                              </a:solidFill>
                              <a:effectLst/>
                              <a:latin typeface="Times New Roman" panose="02020603050405020304" pitchFamily="18" charset="0"/>
                            </a:rPr>
                            <a:t>0.15625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CA" sz="1200" b="0" i="0" u="none" strike="noStrike">
                              <a:solidFill>
                                <a:srgbClr val="000000"/>
                              </a:solidFill>
                              <a:effectLst/>
                              <a:latin typeface="Times New Roman" panose="02020603050405020304" pitchFamily="18" charset="0"/>
                            </a:rPr>
                            <a:t>0.0625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CA" sz="1200" b="0" i="0" u="none" strike="noStrike">
                              <a:solidFill>
                                <a:srgbClr val="000000"/>
                              </a:solidFill>
                              <a:effectLst/>
                              <a:latin typeface="Times New Roman" panose="02020603050405020304" pitchFamily="18" charset="0"/>
                            </a:rPr>
                            <a:t>0.01563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CA" sz="1200" b="0" i="0" u="none" strike="noStrike">
                              <a:solidFill>
                                <a:srgbClr val="000000"/>
                              </a:solidFill>
                              <a:effectLst/>
                              <a:latin typeface="Times New Roman" panose="02020603050405020304" pitchFamily="18" charset="0"/>
                            </a:rPr>
                            <a:t>0.00156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CA" sz="1200" b="0" i="0" u="none" strike="noStrike" dirty="0">
                              <a:solidFill>
                                <a:srgbClr val="000000"/>
                              </a:solidFill>
                              <a:effectLst/>
                              <a:latin typeface="Times New Roman" panose="02020603050405020304" pitchFamily="18" charset="0"/>
                            </a:rPr>
                            <a:t>0.000156</a:t>
                          </a:r>
                        </a:p>
                      </a:txBody>
                      <a:tcPr marL="7620" marR="7620" marT="76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18753451"/>
                      </a:ext>
                    </a:extLst>
                  </a:tr>
                </a:tbl>
              </a:graphicData>
            </a:graphic>
          </p:graphicFrame>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B61FE9E6-C461-619C-DB86-BD2D6C2291B0}"/>
                  </a:ext>
                </a:extLst>
              </p:cNvPr>
              <p:cNvSpPr txBox="1"/>
              <p:nvPr/>
            </p:nvSpPr>
            <p:spPr>
              <a:xfrm>
                <a:off x="2779217" y="1979460"/>
                <a:ext cx="6097554" cy="7146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CA" i="1" smtClean="0">
                          <a:latin typeface="Cambria Math" panose="02040503050406030204" pitchFamily="18" charset="0"/>
                        </a:rPr>
                        <m:t>𝑆</m:t>
                      </m:r>
                      <m:r>
                        <a:rPr lang="en-CA" i="0">
                          <a:latin typeface="Cambria Math" panose="02040503050406030204" pitchFamily="18" charset="0"/>
                        </a:rPr>
                        <m:t>=</m:t>
                      </m:r>
                      <m:d>
                        <m:dPr>
                          <m:ctrlPr>
                            <a:rPr lang="en-CA" i="1">
                              <a:solidFill>
                                <a:srgbClr val="836967"/>
                              </a:solidFill>
                              <a:latin typeface="Cambria Math" panose="02040503050406030204" pitchFamily="18" charset="0"/>
                            </a:rPr>
                          </m:ctrlPr>
                        </m:dPr>
                        <m:e>
                          <m:sSub>
                            <m:sSubPr>
                              <m:ctrlPr>
                                <a:rPr lang="en-CA" i="1">
                                  <a:solidFill>
                                    <a:srgbClr val="836967"/>
                                  </a:solidFill>
                                  <a:latin typeface="Cambria Math" panose="02040503050406030204" pitchFamily="18" charset="0"/>
                                </a:rPr>
                              </m:ctrlPr>
                            </m:sSubPr>
                            <m:e>
                              <m:r>
                                <a:rPr lang="en-CA" i="1">
                                  <a:latin typeface="Cambria Math" panose="02040503050406030204" pitchFamily="18" charset="0"/>
                                </a:rPr>
                                <m:t>𝑑</m:t>
                              </m:r>
                            </m:e>
                            <m:sub>
                              <m:r>
                                <a:rPr lang="en-CA" i="0">
                                  <a:latin typeface="Cambria Math" panose="02040503050406030204" pitchFamily="18" charset="0"/>
                                </a:rPr>
                                <m:t>1</m:t>
                              </m:r>
                            </m:sub>
                          </m:sSub>
                          <m:r>
                            <a:rPr lang="en-CA" i="0">
                              <a:latin typeface="Cambria Math" panose="02040503050406030204" pitchFamily="18" charset="0"/>
                            </a:rPr>
                            <m:t>+</m:t>
                          </m:r>
                          <m:f>
                            <m:fPr>
                              <m:ctrlPr>
                                <a:rPr lang="en-CA" i="1">
                                  <a:solidFill>
                                    <a:srgbClr val="836967"/>
                                  </a:solidFill>
                                  <a:latin typeface="Cambria Math" panose="02040503050406030204" pitchFamily="18" charset="0"/>
                                </a:rPr>
                              </m:ctrlPr>
                            </m:fPr>
                            <m:num>
                              <m:sSub>
                                <m:sSubPr>
                                  <m:ctrlPr>
                                    <a:rPr lang="en-CA" i="1">
                                      <a:solidFill>
                                        <a:srgbClr val="836967"/>
                                      </a:solidFill>
                                      <a:latin typeface="Cambria Math" panose="02040503050406030204" pitchFamily="18" charset="0"/>
                                    </a:rPr>
                                  </m:ctrlPr>
                                </m:sSubPr>
                                <m:e>
                                  <m:r>
                                    <a:rPr lang="en-CA" i="1">
                                      <a:latin typeface="Cambria Math" panose="02040503050406030204" pitchFamily="18" charset="0"/>
                                    </a:rPr>
                                    <m:t>𝑑</m:t>
                                  </m:r>
                                </m:e>
                                <m:sub>
                                  <m:r>
                                    <a:rPr lang="en-CA" i="0">
                                      <a:latin typeface="Cambria Math" panose="02040503050406030204" pitchFamily="18" charset="0"/>
                                    </a:rPr>
                                    <m:t>2</m:t>
                                  </m:r>
                                </m:sub>
                              </m:sSub>
                            </m:num>
                            <m:den>
                              <m:r>
                                <a:rPr lang="en-CA" i="1">
                                  <a:latin typeface="Cambria Math" panose="02040503050406030204" pitchFamily="18" charset="0"/>
                                </a:rPr>
                                <m:t>𝑟</m:t>
                              </m:r>
                            </m:den>
                          </m:f>
                        </m:e>
                      </m:d>
                      <m:sSub>
                        <m:sSubPr>
                          <m:ctrlPr>
                            <a:rPr lang="en-CA" i="1">
                              <a:solidFill>
                                <a:srgbClr val="836967"/>
                              </a:solidFill>
                              <a:latin typeface="Cambria Math" panose="02040503050406030204" pitchFamily="18" charset="0"/>
                            </a:rPr>
                          </m:ctrlPr>
                        </m:sSubPr>
                        <m:e>
                          <m:r>
                            <a:rPr lang="en-CA" i="1">
                              <a:latin typeface="Cambria Math" panose="02040503050406030204" pitchFamily="18" charset="0"/>
                            </a:rPr>
                            <m:t>𝐶</m:t>
                          </m:r>
                        </m:e>
                        <m:sub>
                          <m:r>
                            <a:rPr lang="en-CA" i="1">
                              <a:latin typeface="Cambria Math" panose="02040503050406030204" pitchFamily="18" charset="0"/>
                            </a:rPr>
                            <m:t>𝑖</m:t>
                          </m:r>
                          <m:r>
                            <a:rPr lang="en-CA" i="0">
                              <a:latin typeface="Cambria Math" panose="02040503050406030204" pitchFamily="18" charset="0"/>
                            </a:rPr>
                            <m:t>+1</m:t>
                          </m:r>
                        </m:sub>
                      </m:sSub>
                      <m:r>
                        <a:rPr lang="en-CA" i="0">
                          <a:latin typeface="Cambria Math" panose="02040503050406030204" pitchFamily="18" charset="0"/>
                        </a:rPr>
                        <m:t>+</m:t>
                      </m:r>
                      <m:sSub>
                        <m:sSubPr>
                          <m:ctrlPr>
                            <a:rPr lang="en-CA" i="1">
                              <a:solidFill>
                                <a:srgbClr val="836967"/>
                              </a:solidFill>
                              <a:latin typeface="Cambria Math" panose="02040503050406030204" pitchFamily="18" charset="0"/>
                            </a:rPr>
                          </m:ctrlPr>
                        </m:sSubPr>
                        <m:e>
                          <m:d>
                            <m:dPr>
                              <m:ctrlPr>
                                <a:rPr lang="en-CA" i="1">
                                  <a:solidFill>
                                    <a:srgbClr val="836967"/>
                                  </a:solidFill>
                                  <a:latin typeface="Cambria Math" panose="02040503050406030204" pitchFamily="18" charset="0"/>
                                </a:rPr>
                              </m:ctrlPr>
                            </m:dPr>
                            <m:e>
                              <m:r>
                                <a:rPr lang="en-CA" i="0">
                                  <a:latin typeface="Cambria Math" panose="02040503050406030204" pitchFamily="18" charset="0"/>
                                </a:rPr>
                                <m:t>−2∗</m:t>
                              </m:r>
                              <m:sSub>
                                <m:sSubPr>
                                  <m:ctrlPr>
                                    <a:rPr lang="en-CA" i="1">
                                      <a:solidFill>
                                        <a:srgbClr val="836967"/>
                                      </a:solidFill>
                                      <a:latin typeface="Cambria Math" panose="02040503050406030204" pitchFamily="18" charset="0"/>
                                    </a:rPr>
                                  </m:ctrlPr>
                                </m:sSubPr>
                                <m:e>
                                  <m:r>
                                    <a:rPr lang="en-CA" i="1">
                                      <a:latin typeface="Cambria Math" panose="02040503050406030204" pitchFamily="18" charset="0"/>
                                    </a:rPr>
                                    <m:t>𝑑</m:t>
                                  </m:r>
                                </m:e>
                                <m:sub>
                                  <m:r>
                                    <a:rPr lang="en-CA" i="0">
                                      <a:latin typeface="Cambria Math" panose="02040503050406030204" pitchFamily="18" charset="0"/>
                                    </a:rPr>
                                    <m:t>1</m:t>
                                  </m:r>
                                </m:sub>
                              </m:sSub>
                              <m:r>
                                <a:rPr lang="en-CA" i="0">
                                  <a:latin typeface="Cambria Math" panose="02040503050406030204" pitchFamily="18" charset="0"/>
                                </a:rPr>
                                <m:t>−</m:t>
                              </m:r>
                              <m:f>
                                <m:fPr>
                                  <m:ctrlPr>
                                    <a:rPr lang="en-CA" i="1">
                                      <a:solidFill>
                                        <a:srgbClr val="836967"/>
                                      </a:solidFill>
                                      <a:latin typeface="Cambria Math" panose="02040503050406030204" pitchFamily="18" charset="0"/>
                                    </a:rPr>
                                  </m:ctrlPr>
                                </m:fPr>
                                <m:num>
                                  <m:sSub>
                                    <m:sSubPr>
                                      <m:ctrlPr>
                                        <a:rPr lang="en-CA" i="1">
                                          <a:solidFill>
                                            <a:srgbClr val="836967"/>
                                          </a:solidFill>
                                          <a:latin typeface="Cambria Math" panose="02040503050406030204" pitchFamily="18" charset="0"/>
                                        </a:rPr>
                                      </m:ctrlPr>
                                    </m:sSubPr>
                                    <m:e>
                                      <m:r>
                                        <a:rPr lang="en-CA" i="1">
                                          <a:latin typeface="Cambria Math" panose="02040503050406030204" pitchFamily="18" charset="0"/>
                                        </a:rPr>
                                        <m:t>𝑑</m:t>
                                      </m:r>
                                    </m:e>
                                    <m:sub>
                                      <m:r>
                                        <a:rPr lang="en-CA" i="0">
                                          <a:latin typeface="Cambria Math" panose="02040503050406030204" pitchFamily="18" charset="0"/>
                                        </a:rPr>
                                        <m:t>2</m:t>
                                      </m:r>
                                    </m:sub>
                                  </m:sSub>
                                </m:num>
                                <m:den>
                                  <m:r>
                                    <a:rPr lang="en-CA" i="1">
                                      <a:latin typeface="Cambria Math" panose="02040503050406030204" pitchFamily="18" charset="0"/>
                                    </a:rPr>
                                    <m:t>𝑟</m:t>
                                  </m:r>
                                </m:den>
                              </m:f>
                            </m:e>
                          </m:d>
                          <m:r>
                            <a:rPr lang="en-CA" i="1">
                              <a:latin typeface="Cambria Math" panose="02040503050406030204" pitchFamily="18" charset="0"/>
                            </a:rPr>
                            <m:t>𝐶</m:t>
                          </m:r>
                        </m:e>
                        <m:sub>
                          <m:r>
                            <a:rPr lang="en-CA" i="1">
                              <a:latin typeface="Cambria Math" panose="02040503050406030204" pitchFamily="18" charset="0"/>
                            </a:rPr>
                            <m:t>𝑖</m:t>
                          </m:r>
                        </m:sub>
                      </m:sSub>
                      <m:r>
                        <a:rPr lang="en-CA" i="0">
                          <a:latin typeface="Cambria Math" panose="02040503050406030204" pitchFamily="18" charset="0"/>
                        </a:rPr>
                        <m:t>+</m:t>
                      </m:r>
                      <m:sSub>
                        <m:sSubPr>
                          <m:ctrlPr>
                            <a:rPr lang="en-CA" i="1">
                              <a:solidFill>
                                <a:srgbClr val="836967"/>
                              </a:solidFill>
                              <a:latin typeface="Cambria Math" panose="02040503050406030204" pitchFamily="18" charset="0"/>
                            </a:rPr>
                          </m:ctrlPr>
                        </m:sSubPr>
                        <m:e>
                          <m:r>
                            <a:rPr lang="en-CA" i="1">
                              <a:latin typeface="Cambria Math" panose="02040503050406030204" pitchFamily="18" charset="0"/>
                            </a:rPr>
                            <m:t>𝑑</m:t>
                          </m:r>
                        </m:e>
                        <m:sub>
                          <m:r>
                            <a:rPr lang="en-CA" i="0">
                              <a:latin typeface="Cambria Math" panose="02040503050406030204" pitchFamily="18" charset="0"/>
                            </a:rPr>
                            <m:t>1</m:t>
                          </m:r>
                        </m:sub>
                      </m:sSub>
                      <m:r>
                        <a:rPr lang="en-CA" i="0">
                          <a:latin typeface="Cambria Math" panose="02040503050406030204" pitchFamily="18" charset="0"/>
                        </a:rPr>
                        <m:t>∗</m:t>
                      </m:r>
                      <m:sSub>
                        <m:sSubPr>
                          <m:ctrlPr>
                            <a:rPr lang="en-CA" i="1">
                              <a:solidFill>
                                <a:srgbClr val="836967"/>
                              </a:solidFill>
                              <a:latin typeface="Cambria Math" panose="02040503050406030204" pitchFamily="18" charset="0"/>
                            </a:rPr>
                          </m:ctrlPr>
                        </m:sSubPr>
                        <m:e>
                          <m:r>
                            <a:rPr lang="en-CA" i="1">
                              <a:latin typeface="Cambria Math" panose="02040503050406030204" pitchFamily="18" charset="0"/>
                            </a:rPr>
                            <m:t>𝐶</m:t>
                          </m:r>
                        </m:e>
                        <m:sub>
                          <m:r>
                            <a:rPr lang="en-CA" i="1">
                              <a:latin typeface="Cambria Math" panose="02040503050406030204" pitchFamily="18" charset="0"/>
                            </a:rPr>
                            <m:t>𝑖</m:t>
                          </m:r>
                          <m:r>
                            <a:rPr lang="en-CA" i="0">
                              <a:latin typeface="Cambria Math" panose="02040503050406030204" pitchFamily="18" charset="0"/>
                            </a:rPr>
                            <m:t>−1</m:t>
                          </m:r>
                        </m:sub>
                      </m:sSub>
                    </m:oMath>
                  </m:oMathPara>
                </a14:m>
                <a:endParaRPr lang="en-CA" dirty="0"/>
              </a:p>
            </p:txBody>
          </p:sp>
        </mc:Choice>
        <mc:Fallback>
          <p:sp>
            <p:nvSpPr>
              <p:cNvPr id="7" name="TextBox 6">
                <a:extLst>
                  <a:ext uri="{FF2B5EF4-FFF2-40B4-BE49-F238E27FC236}">
                    <a16:creationId xmlns:a16="http://schemas.microsoft.com/office/drawing/2014/main" id="{B61FE9E6-C461-619C-DB86-BD2D6C2291B0}"/>
                  </a:ext>
                </a:extLst>
              </p:cNvPr>
              <p:cNvSpPr txBox="1">
                <a:spLocks noRot="1" noChangeAspect="1" noMove="1" noResize="1" noEditPoints="1" noAdjustHandles="1" noChangeArrowheads="1" noChangeShapeType="1" noTextEdit="1"/>
              </p:cNvSpPr>
              <p:nvPr/>
            </p:nvSpPr>
            <p:spPr>
              <a:xfrm>
                <a:off x="2779217" y="1979460"/>
                <a:ext cx="6097554" cy="714683"/>
              </a:xfrm>
              <a:prstGeom prst="rect">
                <a:avLst/>
              </a:prstGeom>
              <a:blipFill>
                <a:blip r:embed="rId9"/>
                <a:stretch>
                  <a:fillRect/>
                </a:stretch>
              </a:blipFill>
            </p:spPr>
            <p:txBody>
              <a:bodyPr/>
              <a:lstStyle/>
              <a:p>
                <a:r>
                  <a:rPr lang="en-CA">
                    <a:noFill/>
                  </a:rPr>
                  <a:t> </a:t>
                </a:r>
              </a:p>
            </p:txBody>
          </p:sp>
        </mc:Fallback>
      </mc:AlternateContent>
    </p:spTree>
    <p:extLst>
      <p:ext uri="{BB962C8B-B14F-4D97-AF65-F5344CB8AC3E}">
        <p14:creationId xmlns:p14="http://schemas.microsoft.com/office/powerpoint/2010/main" val="27133186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pic>
        <p:nvPicPr>
          <p:cNvPr id="193" name="Google Shape;193;p34"/>
          <p:cNvPicPr preferRelativeResize="0"/>
          <p:nvPr/>
        </p:nvPicPr>
        <p:blipFill rotWithShape="1">
          <a:blip r:embed="rId3">
            <a:alphaModFix/>
          </a:blip>
          <a:srcRect/>
          <a:stretch/>
        </p:blipFill>
        <p:spPr>
          <a:xfrm>
            <a:off x="0" y="42"/>
            <a:ext cx="12192000" cy="863601"/>
          </a:xfrm>
          <a:prstGeom prst="rect">
            <a:avLst/>
          </a:prstGeom>
          <a:noFill/>
          <a:ln>
            <a:noFill/>
          </a:ln>
        </p:spPr>
      </p:pic>
      <p:pic>
        <p:nvPicPr>
          <p:cNvPr id="194" name="Google Shape;194;p34"/>
          <p:cNvPicPr preferRelativeResize="0"/>
          <p:nvPr/>
        </p:nvPicPr>
        <p:blipFill rotWithShape="1">
          <a:blip r:embed="rId4">
            <a:alphaModFix/>
          </a:blip>
          <a:srcRect/>
          <a:stretch/>
        </p:blipFill>
        <p:spPr>
          <a:xfrm flipV="1">
            <a:off x="-1" y="6857325"/>
            <a:ext cx="12192000" cy="45719"/>
          </a:xfrm>
          <a:prstGeom prst="rect">
            <a:avLst/>
          </a:prstGeom>
          <a:noFill/>
          <a:ln>
            <a:noFill/>
          </a:ln>
        </p:spPr>
      </p:pic>
      <p:sp>
        <p:nvSpPr>
          <p:cNvPr id="195" name="Google Shape;195;p34"/>
          <p:cNvSpPr txBox="1"/>
          <p:nvPr/>
        </p:nvSpPr>
        <p:spPr>
          <a:xfrm>
            <a:off x="413722" y="2669"/>
            <a:ext cx="11778278" cy="830997"/>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4800"/>
              <a:buFont typeface="Arial"/>
              <a:buNone/>
            </a:pPr>
            <a:r>
              <a:rPr lang="en-US" sz="4800" b="1" i="0" u="none" strike="noStrike" cap="none" dirty="0">
                <a:solidFill>
                  <a:schemeClr val="lt1"/>
                </a:solidFill>
                <a:ea typeface="Arial" charset="0"/>
                <a:cs typeface="Times New Roman" panose="02020603050405020304" pitchFamily="18" charset="0"/>
                <a:sym typeface="Times New Roman"/>
              </a:rPr>
              <a:t>E. </a:t>
            </a:r>
            <a:r>
              <a:rPr lang="en-US" sz="4800" b="1" dirty="0">
                <a:solidFill>
                  <a:schemeClr val="lt1"/>
                </a:solidFill>
                <a:ea typeface="Arial" charset="0"/>
                <a:cs typeface="Times New Roman" panose="02020603050405020304" pitchFamily="18" charset="0"/>
                <a:sym typeface="Times New Roman"/>
              </a:rPr>
              <a:t>Steady State forward Approximation</a:t>
            </a:r>
            <a:endParaRPr lang="en-US" sz="1400" b="0" i="0" u="none" strike="noStrike" cap="none" dirty="0">
              <a:solidFill>
                <a:srgbClr val="000000"/>
              </a:solidFill>
              <a:ea typeface="Arial" charset="0"/>
              <a:cs typeface="Times New Roman" panose="02020603050405020304" pitchFamily="18" charset="0"/>
              <a:sym typeface="Arial"/>
            </a:endParaRPr>
          </a:p>
        </p:txBody>
      </p:sp>
      <p:pic>
        <p:nvPicPr>
          <p:cNvPr id="196" name="Google Shape;196;p34"/>
          <p:cNvPicPr preferRelativeResize="0"/>
          <p:nvPr/>
        </p:nvPicPr>
        <p:blipFill rotWithShape="1">
          <a:blip r:embed="rId5">
            <a:alphaModFix/>
          </a:blip>
          <a:srcRect/>
          <a:stretch/>
        </p:blipFill>
        <p:spPr>
          <a:xfrm flipH="1">
            <a:off x="5827994" y="6297419"/>
            <a:ext cx="536011" cy="499962"/>
          </a:xfrm>
          <a:prstGeom prst="rect">
            <a:avLst/>
          </a:prstGeom>
          <a:noFill/>
          <a:ln>
            <a:noFill/>
          </a:ln>
        </p:spPr>
      </p:pic>
      <p:sp>
        <p:nvSpPr>
          <p:cNvPr id="5" name="Slide Number Placeholder 4">
            <a:extLst>
              <a:ext uri="{FF2B5EF4-FFF2-40B4-BE49-F238E27FC236}">
                <a16:creationId xmlns:a16="http://schemas.microsoft.com/office/drawing/2014/main" id="{7F9106D8-9D9D-46DC-B371-081E72410FE3}"/>
              </a:ext>
            </a:extLst>
          </p:cNvPr>
          <p:cNvSpPr>
            <a:spLocks noGrp="1"/>
          </p:cNvSpPr>
          <p:nvPr>
            <p:ph type="sldNum" sz="quarter" idx="12"/>
          </p:nvPr>
        </p:nvSpPr>
        <p:spPr>
          <a:xfrm>
            <a:off x="8610600" y="6356350"/>
            <a:ext cx="2743200" cy="2194560"/>
          </a:xfrm>
        </p:spPr>
        <p:txBody>
          <a:bodyPr/>
          <a:lstStyle/>
          <a:p>
            <a:fld id="{640E540A-2B47-4B87-9AED-00DC0EEFE8D2}" type="slidenum">
              <a:rPr lang="en-CA" smtClean="0"/>
              <a:t>13</a:t>
            </a:fld>
            <a:endParaRPr lang="en-CA" dirty="0"/>
          </a:p>
        </p:txBody>
      </p:sp>
      <p:pic>
        <p:nvPicPr>
          <p:cNvPr id="3" name="Picture 2">
            <a:extLst>
              <a:ext uri="{FF2B5EF4-FFF2-40B4-BE49-F238E27FC236}">
                <a16:creationId xmlns:a16="http://schemas.microsoft.com/office/drawing/2014/main" id="{D2A55974-2CB3-AA37-E196-5A60B46F366C}"/>
              </a:ext>
            </a:extLst>
          </p:cNvPr>
          <p:cNvPicPr>
            <a:picLocks noChangeAspect="1"/>
          </p:cNvPicPr>
          <p:nvPr/>
        </p:nvPicPr>
        <p:blipFill>
          <a:blip r:embed="rId6"/>
          <a:stretch>
            <a:fillRect/>
          </a:stretch>
        </p:blipFill>
        <p:spPr>
          <a:xfrm>
            <a:off x="78528" y="923587"/>
            <a:ext cx="2882472" cy="2194560"/>
          </a:xfrm>
          <a:prstGeom prst="rect">
            <a:avLst/>
          </a:prstGeom>
          <a:solidFill>
            <a:schemeClr val="tx1"/>
          </a:solidFill>
          <a:ln w="31750">
            <a:solidFill>
              <a:schemeClr val="tx1"/>
            </a:solidFill>
          </a:ln>
        </p:spPr>
      </p:pic>
      <p:pic>
        <p:nvPicPr>
          <p:cNvPr id="6" name="Picture 5">
            <a:extLst>
              <a:ext uri="{FF2B5EF4-FFF2-40B4-BE49-F238E27FC236}">
                <a16:creationId xmlns:a16="http://schemas.microsoft.com/office/drawing/2014/main" id="{08E85DA4-13B3-822F-6CE7-7A7294C95FCB}"/>
              </a:ext>
            </a:extLst>
          </p:cNvPr>
          <p:cNvPicPr>
            <a:picLocks noChangeAspect="1"/>
          </p:cNvPicPr>
          <p:nvPr/>
        </p:nvPicPr>
        <p:blipFill>
          <a:blip r:embed="rId7"/>
          <a:stretch>
            <a:fillRect/>
          </a:stretch>
        </p:blipFill>
        <p:spPr>
          <a:xfrm>
            <a:off x="3130488" y="923587"/>
            <a:ext cx="2913312" cy="2194560"/>
          </a:xfrm>
          <a:prstGeom prst="rect">
            <a:avLst/>
          </a:prstGeom>
          <a:ln w="38100">
            <a:solidFill>
              <a:schemeClr val="tx1"/>
            </a:solidFill>
          </a:ln>
        </p:spPr>
      </p:pic>
      <p:pic>
        <p:nvPicPr>
          <p:cNvPr id="10" name="Picture 9">
            <a:extLst>
              <a:ext uri="{FF2B5EF4-FFF2-40B4-BE49-F238E27FC236}">
                <a16:creationId xmlns:a16="http://schemas.microsoft.com/office/drawing/2014/main" id="{13E45C98-7C9C-AA2C-CE3F-251E910A29FA}"/>
              </a:ext>
            </a:extLst>
          </p:cNvPr>
          <p:cNvPicPr>
            <a:picLocks noChangeAspect="1"/>
          </p:cNvPicPr>
          <p:nvPr/>
        </p:nvPicPr>
        <p:blipFill>
          <a:blip r:embed="rId8"/>
          <a:stretch>
            <a:fillRect/>
          </a:stretch>
        </p:blipFill>
        <p:spPr>
          <a:xfrm>
            <a:off x="6213288" y="923587"/>
            <a:ext cx="2882208" cy="2194560"/>
          </a:xfrm>
          <a:prstGeom prst="rect">
            <a:avLst/>
          </a:prstGeom>
          <a:ln w="38100">
            <a:solidFill>
              <a:schemeClr val="tx1"/>
            </a:solidFill>
          </a:ln>
        </p:spPr>
      </p:pic>
      <p:pic>
        <p:nvPicPr>
          <p:cNvPr id="18" name="Picture 17">
            <a:extLst>
              <a:ext uri="{FF2B5EF4-FFF2-40B4-BE49-F238E27FC236}">
                <a16:creationId xmlns:a16="http://schemas.microsoft.com/office/drawing/2014/main" id="{C8DAB893-F7AF-2D0F-8CAC-67B35E57761D}"/>
              </a:ext>
            </a:extLst>
          </p:cNvPr>
          <p:cNvPicPr>
            <a:picLocks noChangeAspect="1"/>
          </p:cNvPicPr>
          <p:nvPr/>
        </p:nvPicPr>
        <p:blipFill>
          <a:blip r:embed="rId9"/>
          <a:stretch>
            <a:fillRect/>
          </a:stretch>
        </p:blipFill>
        <p:spPr>
          <a:xfrm>
            <a:off x="9264984" y="923587"/>
            <a:ext cx="2843712" cy="2194560"/>
          </a:xfrm>
          <a:prstGeom prst="rect">
            <a:avLst/>
          </a:prstGeom>
          <a:ln w="38100">
            <a:solidFill>
              <a:schemeClr val="tx1"/>
            </a:solidFill>
          </a:ln>
        </p:spPr>
      </p:pic>
      <p:graphicFrame>
        <p:nvGraphicFramePr>
          <p:cNvPr id="21" name="Chart 20">
            <a:extLst>
              <a:ext uri="{FF2B5EF4-FFF2-40B4-BE49-F238E27FC236}">
                <a16:creationId xmlns:a16="http://schemas.microsoft.com/office/drawing/2014/main" id="{09424E4B-E81C-BF06-0464-15790572C00D}"/>
              </a:ext>
            </a:extLst>
          </p:cNvPr>
          <p:cNvGraphicFramePr>
            <a:graphicFrameLocks/>
          </p:cNvGraphicFramePr>
          <p:nvPr>
            <p:extLst>
              <p:ext uri="{D42A27DB-BD31-4B8C-83A1-F6EECF244321}">
                <p14:modId xmlns:p14="http://schemas.microsoft.com/office/powerpoint/2010/main" val="3422527924"/>
              </p:ext>
            </p:extLst>
          </p:nvPr>
        </p:nvGraphicFramePr>
        <p:xfrm>
          <a:off x="78528" y="3314998"/>
          <a:ext cx="4655020" cy="2194560"/>
        </p:xfrm>
        <a:graphic>
          <a:graphicData uri="http://schemas.openxmlformats.org/drawingml/2006/chart">
            <c:chart xmlns:c="http://schemas.openxmlformats.org/drawingml/2006/chart" xmlns:r="http://schemas.openxmlformats.org/officeDocument/2006/relationships" r:id="rId10"/>
          </a:graphicData>
        </a:graphic>
      </p:graphicFrame>
      <p:sp>
        <p:nvSpPr>
          <p:cNvPr id="22" name="TextBox 21">
            <a:extLst>
              <a:ext uri="{FF2B5EF4-FFF2-40B4-BE49-F238E27FC236}">
                <a16:creationId xmlns:a16="http://schemas.microsoft.com/office/drawing/2014/main" id="{307D4B3D-0981-B961-59CD-1D7072D232BB}"/>
              </a:ext>
            </a:extLst>
          </p:cNvPr>
          <p:cNvSpPr txBox="1"/>
          <p:nvPr/>
        </p:nvSpPr>
        <p:spPr>
          <a:xfrm>
            <a:off x="4895850" y="3469185"/>
            <a:ext cx="7212846" cy="2862322"/>
          </a:xfrm>
          <a:prstGeom prst="rect">
            <a:avLst/>
          </a:prstGeom>
          <a:noFill/>
        </p:spPr>
        <p:txBody>
          <a:bodyPr wrap="square" rtlCol="0">
            <a:spAutoFit/>
          </a:bodyPr>
          <a:lstStyle/>
          <a:p>
            <a:r>
              <a:rPr lang="en-US" sz="18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numerical and analytical curves are almost similar for N&gt;4000.</a:t>
            </a:r>
          </a:p>
          <a:p>
            <a:endPar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a:r>
              <a:rPr lang="en-CA" sz="1800" dirty="0">
                <a:effectLst/>
                <a:latin typeface="Times New Roman" panose="02020603050405020304" pitchFamily="18" charset="0"/>
                <a:ea typeface="Calibri" panose="020F0502020204030204" pitchFamily="34" charset="0"/>
                <a:cs typeface="Arial" panose="020B0604020202020204" pitchFamily="34" charset="0"/>
              </a:rPr>
              <a:t>However, after drawing the log L vs log h plot, we notice that the error is high if h </a:t>
            </a:r>
            <a:r>
              <a:rPr lang="en-CA" dirty="0">
                <a:latin typeface="Times New Roman" panose="02020603050405020304" pitchFamily="18" charset="0"/>
                <a:ea typeface="Calibri" panose="020F0502020204030204" pitchFamily="34" charset="0"/>
                <a:cs typeface="Arial" panose="020B0604020202020204" pitchFamily="34" charset="0"/>
              </a:rPr>
              <a:t>not small enough.</a:t>
            </a:r>
          </a:p>
          <a:p>
            <a:pPr/>
            <a:endParaRPr lang="en-CA" sz="1800" dirty="0">
              <a:effectLst/>
              <a:latin typeface="Times New Roman" panose="02020603050405020304" pitchFamily="18" charset="0"/>
              <a:ea typeface="Calibri" panose="020F0502020204030204" pitchFamily="34" charset="0"/>
              <a:cs typeface="Arial" panose="020B0604020202020204" pitchFamily="34" charset="0"/>
            </a:endParaRPr>
          </a:p>
          <a:p>
            <a:r>
              <a:rPr lang="en-US" sz="1800" dirty="0">
                <a:effectLst/>
                <a:latin typeface="Times New Roman" panose="02020603050405020304" pitchFamily="18" charset="0"/>
                <a:ea typeface="Calibri" panose="020F0502020204030204" pitchFamily="34" charset="0"/>
                <a:cs typeface="Arial" panose="020B0604020202020204" pitchFamily="34" charset="0"/>
              </a:rPr>
              <a:t>As we have first order approximation for the first derivative and used first order for boundary condition, the error is order of one as you see in the plots</a:t>
            </a:r>
            <a:endParaRPr lang="en-CA" sz="1800" dirty="0">
              <a:effectLst/>
              <a:latin typeface="Times New Roman" panose="02020603050405020304" pitchFamily="18" charset="0"/>
              <a:ea typeface="Calibri" panose="020F0502020204030204" pitchFamily="34" charset="0"/>
              <a:cs typeface="Arial" panose="020B0604020202020204" pitchFamily="34" charset="0"/>
            </a:endParaRPr>
          </a:p>
          <a:p>
            <a:endParaRPr lang="en-CA" sz="1800" dirty="0">
              <a:effectLst/>
              <a:latin typeface="Times New Roman" panose="02020603050405020304" pitchFamily="18" charset="0"/>
              <a:ea typeface="Calibri" panose="020F0502020204030204" pitchFamily="34" charset="0"/>
              <a:cs typeface="Arial" panose="020B0604020202020204" pitchFamily="34" charset="0"/>
            </a:endParaRPr>
          </a:p>
          <a:p>
            <a:endParaRPr lang="en-CA" sz="1800" dirty="0">
              <a:effectLst/>
              <a:latin typeface="Times New Roman" panose="02020603050405020304" pitchFamily="18" charset="0"/>
              <a:ea typeface="Calibri" panose="020F0502020204030204" pitchFamily="34" charset="0"/>
              <a:cs typeface="Arial" panose="020B0604020202020204" pitchFamily="34" charset="0"/>
            </a:endParaRPr>
          </a:p>
          <a:p>
            <a:pPr algn="l"/>
            <a:endParaRPr lang="en-CA" dirty="0" err="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919466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pic>
        <p:nvPicPr>
          <p:cNvPr id="193" name="Google Shape;193;p34"/>
          <p:cNvPicPr preferRelativeResize="0"/>
          <p:nvPr/>
        </p:nvPicPr>
        <p:blipFill rotWithShape="1">
          <a:blip r:embed="rId3">
            <a:alphaModFix/>
          </a:blip>
          <a:srcRect/>
          <a:stretch/>
        </p:blipFill>
        <p:spPr>
          <a:xfrm>
            <a:off x="0" y="42"/>
            <a:ext cx="12192000" cy="863601"/>
          </a:xfrm>
          <a:prstGeom prst="rect">
            <a:avLst/>
          </a:prstGeom>
          <a:noFill/>
          <a:ln>
            <a:noFill/>
          </a:ln>
        </p:spPr>
      </p:pic>
      <p:pic>
        <p:nvPicPr>
          <p:cNvPr id="194" name="Google Shape;194;p34"/>
          <p:cNvPicPr preferRelativeResize="0"/>
          <p:nvPr/>
        </p:nvPicPr>
        <p:blipFill rotWithShape="1">
          <a:blip r:embed="rId4">
            <a:alphaModFix/>
          </a:blip>
          <a:srcRect/>
          <a:stretch/>
        </p:blipFill>
        <p:spPr>
          <a:xfrm flipV="1">
            <a:off x="-1" y="6857325"/>
            <a:ext cx="12192000" cy="45719"/>
          </a:xfrm>
          <a:prstGeom prst="rect">
            <a:avLst/>
          </a:prstGeom>
          <a:noFill/>
          <a:ln>
            <a:noFill/>
          </a:ln>
        </p:spPr>
      </p:pic>
      <p:sp>
        <p:nvSpPr>
          <p:cNvPr id="195" name="Google Shape;195;p34"/>
          <p:cNvSpPr txBox="1"/>
          <p:nvPr/>
        </p:nvSpPr>
        <p:spPr>
          <a:xfrm>
            <a:off x="413722" y="2669"/>
            <a:ext cx="11778278" cy="830997"/>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4800"/>
              <a:buFont typeface="Arial"/>
              <a:buNone/>
            </a:pPr>
            <a:r>
              <a:rPr lang="en-US" sz="4800" b="1" i="0" u="none" strike="noStrike" cap="none" dirty="0">
                <a:solidFill>
                  <a:schemeClr val="lt1"/>
                </a:solidFill>
                <a:ea typeface="Arial" charset="0"/>
                <a:cs typeface="Times New Roman" panose="02020603050405020304" pitchFamily="18" charset="0"/>
                <a:sym typeface="Times New Roman"/>
              </a:rPr>
              <a:t>F. </a:t>
            </a:r>
            <a:r>
              <a:rPr lang="en-US" sz="4800" b="1" dirty="0">
                <a:solidFill>
                  <a:schemeClr val="lt1"/>
                </a:solidFill>
                <a:ea typeface="Arial" charset="0"/>
                <a:cs typeface="Times New Roman" panose="02020603050405020304" pitchFamily="18" charset="0"/>
                <a:sym typeface="Times New Roman"/>
              </a:rPr>
              <a:t>Steady State Central Approximation</a:t>
            </a:r>
            <a:endParaRPr lang="en-US" sz="1400" b="0" i="0" u="none" strike="noStrike" cap="none" dirty="0">
              <a:solidFill>
                <a:srgbClr val="000000"/>
              </a:solidFill>
              <a:ea typeface="Arial" charset="0"/>
              <a:cs typeface="Times New Roman" panose="02020603050405020304" pitchFamily="18" charset="0"/>
              <a:sym typeface="Arial"/>
            </a:endParaRPr>
          </a:p>
        </p:txBody>
      </p:sp>
      <p:pic>
        <p:nvPicPr>
          <p:cNvPr id="196" name="Google Shape;196;p34"/>
          <p:cNvPicPr preferRelativeResize="0"/>
          <p:nvPr/>
        </p:nvPicPr>
        <p:blipFill rotWithShape="1">
          <a:blip r:embed="rId5">
            <a:alphaModFix/>
          </a:blip>
          <a:srcRect/>
          <a:stretch/>
        </p:blipFill>
        <p:spPr>
          <a:xfrm flipH="1">
            <a:off x="5827994" y="6297419"/>
            <a:ext cx="536011" cy="499962"/>
          </a:xfrm>
          <a:prstGeom prst="rect">
            <a:avLst/>
          </a:prstGeom>
          <a:noFill/>
          <a:ln>
            <a:noFill/>
          </a:ln>
        </p:spPr>
      </p:pic>
      <p:sp>
        <p:nvSpPr>
          <p:cNvPr id="5" name="Slide Number Placeholder 4">
            <a:extLst>
              <a:ext uri="{FF2B5EF4-FFF2-40B4-BE49-F238E27FC236}">
                <a16:creationId xmlns:a16="http://schemas.microsoft.com/office/drawing/2014/main" id="{7F9106D8-9D9D-46DC-B371-081E72410FE3}"/>
              </a:ext>
            </a:extLst>
          </p:cNvPr>
          <p:cNvSpPr>
            <a:spLocks noGrp="1"/>
          </p:cNvSpPr>
          <p:nvPr>
            <p:ph type="sldNum" sz="quarter" idx="12"/>
          </p:nvPr>
        </p:nvSpPr>
        <p:spPr/>
        <p:txBody>
          <a:bodyPr/>
          <a:lstStyle/>
          <a:p>
            <a:fld id="{640E540A-2B47-4B87-9AED-00DC0EEFE8D2}" type="slidenum">
              <a:rPr lang="en-CA" smtClean="0"/>
              <a:t>14</a:t>
            </a:fld>
            <a:endParaRPr lang="en-CA" dirty="0"/>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475B565C-36EE-FF76-0A2A-40A70CE6F73D}"/>
                  </a:ext>
                </a:extLst>
              </p:cNvPr>
              <p:cNvSpPr txBox="1"/>
              <p:nvPr/>
            </p:nvSpPr>
            <p:spPr>
              <a:xfrm>
                <a:off x="536775" y="1365994"/>
                <a:ext cx="11176804" cy="5689956"/>
              </a:xfrm>
              <a:prstGeom prst="rect">
                <a:avLst/>
              </a:prstGeom>
              <a:noFill/>
            </p:spPr>
            <p:txBody>
              <a:bodyPr wrap="square">
                <a:spAutoFit/>
              </a:bodyPr>
              <a:lstStyle/>
              <a:p>
                <a14:m>
                  <m:oMath xmlns:m="http://schemas.openxmlformats.org/officeDocument/2006/math">
                    <m:r>
                      <a:rPr lang="en-US" i="1" smtClean="0">
                        <a:latin typeface="Cambria Math" panose="02040503050406030204" pitchFamily="18" charset="0"/>
                      </a:rPr>
                      <m:t>𝑆</m:t>
                    </m:r>
                    <m:r>
                      <a:rPr lang="en-US" i="1" smtClean="0">
                        <a:latin typeface="Cambria Math" panose="02040503050406030204" pitchFamily="18" charset="0"/>
                      </a:rPr>
                      <m:t>=</m:t>
                    </m:r>
                    <m:r>
                      <a:rPr lang="en-US" i="1" smtClean="0">
                        <a:latin typeface="Cambria Math" panose="02040503050406030204" pitchFamily="18" charset="0"/>
                      </a:rPr>
                      <m:t>𝐷</m:t>
                    </m:r>
                    <m:d>
                      <m:dPr>
                        <m:begChr m:val="["/>
                        <m:endChr m:val="]"/>
                        <m:ctrlPr>
                          <a:rPr lang="en-CA" i="1">
                            <a:latin typeface="Cambria Math" panose="02040503050406030204" pitchFamily="18" charset="0"/>
                          </a:rPr>
                        </m:ctrlPr>
                      </m:dPr>
                      <m:e>
                        <m:d>
                          <m:dPr>
                            <m:ctrlPr>
                              <a:rPr lang="en-CA" i="1">
                                <a:latin typeface="Cambria Math" panose="02040503050406030204" pitchFamily="18" charset="0"/>
                              </a:rPr>
                            </m:ctrlPr>
                          </m:dPr>
                          <m:e>
                            <m:f>
                              <m:fPr>
                                <m:ctrlPr>
                                  <a:rPr lang="en-CA" i="1">
                                    <a:latin typeface="Cambria Math" panose="02040503050406030204" pitchFamily="18" charset="0"/>
                                  </a:rPr>
                                </m:ctrlPr>
                              </m:fPr>
                              <m:num>
                                <m:sSub>
                                  <m:sSubPr>
                                    <m:ctrlPr>
                                      <a:rPr lang="en-CA"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𝑖</m:t>
                                    </m:r>
                                    <m:r>
                                      <a:rPr lang="en-US" i="1">
                                        <a:latin typeface="Cambria Math" panose="02040503050406030204" pitchFamily="18" charset="0"/>
                                      </a:rPr>
                                      <m:t>+1</m:t>
                                    </m:r>
                                  </m:sub>
                                </m:sSub>
                                <m:r>
                                  <a:rPr lang="en-US" i="1">
                                    <a:latin typeface="Cambria Math" panose="02040503050406030204" pitchFamily="18" charset="0"/>
                                  </a:rPr>
                                  <m:t>−2</m:t>
                                </m:r>
                                <m:sSub>
                                  <m:sSubPr>
                                    <m:ctrlPr>
                                      <a:rPr lang="en-CA"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CA"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𝑖</m:t>
                                    </m:r>
                                    <m:r>
                                      <a:rPr lang="en-US" i="1">
                                        <a:latin typeface="Cambria Math" panose="02040503050406030204" pitchFamily="18" charset="0"/>
                                      </a:rPr>
                                      <m:t>−1</m:t>
                                    </m:r>
                                  </m:sub>
                                </m:sSub>
                              </m:num>
                              <m:den>
                                <m:sSup>
                                  <m:sSupPr>
                                    <m:ctrlPr>
                                      <a:rPr lang="en-CA" i="1">
                                        <a:latin typeface="Cambria Math" panose="02040503050406030204" pitchFamily="18" charset="0"/>
                                      </a:rPr>
                                    </m:ctrlPr>
                                  </m:sSupPr>
                                  <m:e>
                                    <m:r>
                                      <a:rPr lang="en-US" i="1">
                                        <a:latin typeface="Cambria Math" panose="02040503050406030204" pitchFamily="18" charset="0"/>
                                      </a:rPr>
                                      <m:t>∆</m:t>
                                    </m:r>
                                    <m:r>
                                      <a:rPr lang="en-US" i="1">
                                        <a:latin typeface="Cambria Math" panose="02040503050406030204" pitchFamily="18" charset="0"/>
                                      </a:rPr>
                                      <m:t>𝑟</m:t>
                                    </m:r>
                                  </m:e>
                                  <m:sup>
                                    <m:r>
                                      <a:rPr lang="en-US" i="1">
                                        <a:latin typeface="Cambria Math" panose="02040503050406030204" pitchFamily="18" charset="0"/>
                                      </a:rPr>
                                      <m:t>2</m:t>
                                    </m:r>
                                  </m:sup>
                                </m:sSup>
                              </m:den>
                            </m:f>
                          </m:e>
                        </m:d>
                        <m:r>
                          <a:rPr lang="en-US" i="1">
                            <a:latin typeface="Cambria Math" panose="02040503050406030204" pitchFamily="18" charset="0"/>
                          </a:rPr>
                          <m:t>+</m:t>
                        </m:r>
                        <m:d>
                          <m:dPr>
                            <m:ctrlPr>
                              <a:rPr lang="en-CA" i="1">
                                <a:latin typeface="Cambria Math" panose="02040503050406030204" pitchFamily="18" charset="0"/>
                              </a:rPr>
                            </m:ctrlPr>
                          </m:dPr>
                          <m:e>
                            <m:f>
                              <m:fPr>
                                <m:ctrlPr>
                                  <a:rPr lang="en-CA"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𝑟</m:t>
                                </m:r>
                              </m:den>
                            </m:f>
                            <m:f>
                              <m:fPr>
                                <m:ctrlPr>
                                  <a:rPr lang="en-CA" i="1">
                                    <a:latin typeface="Cambria Math" panose="02040503050406030204" pitchFamily="18" charset="0"/>
                                  </a:rPr>
                                </m:ctrlPr>
                              </m:fPr>
                              <m:num>
                                <m:sSub>
                                  <m:sSubPr>
                                    <m:ctrlPr>
                                      <a:rPr lang="en-CA"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𝑖</m:t>
                                    </m:r>
                                    <m:r>
                                      <a:rPr lang="en-US" i="1">
                                        <a:latin typeface="Cambria Math" panose="02040503050406030204" pitchFamily="18" charset="0"/>
                                      </a:rPr>
                                      <m:t>+1</m:t>
                                    </m:r>
                                  </m:sub>
                                </m:sSub>
                                <m:r>
                                  <a:rPr lang="en-US" i="1">
                                    <a:latin typeface="Cambria Math" panose="02040503050406030204" pitchFamily="18" charset="0"/>
                                  </a:rPr>
                                  <m:t>−</m:t>
                                </m:r>
                                <m:sSub>
                                  <m:sSubPr>
                                    <m:ctrlPr>
                                      <a:rPr lang="en-CA"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𝑖</m:t>
                                    </m:r>
                                  </m:sub>
                                </m:sSub>
                              </m:num>
                              <m:den>
                                <m:r>
                                  <a:rPr lang="en-US" i="1">
                                    <a:latin typeface="Cambria Math" panose="02040503050406030204" pitchFamily="18" charset="0"/>
                                  </a:rPr>
                                  <m:t>∆</m:t>
                                </m:r>
                                <m:r>
                                  <a:rPr lang="en-US" i="1">
                                    <a:latin typeface="Cambria Math" panose="02040503050406030204" pitchFamily="18" charset="0"/>
                                  </a:rPr>
                                  <m:t>𝑟</m:t>
                                </m:r>
                              </m:den>
                            </m:f>
                          </m:e>
                        </m:d>
                      </m:e>
                    </m:d>
                    <m:r>
                      <m:rPr>
                        <m:nor/>
                      </m:rPr>
                      <a:rPr lang="en-US" sz="2000"/>
                      <m:t> </m:t>
                    </m:r>
                    <m:r>
                      <m:rPr>
                        <m:nor/>
                      </m:rPr>
                      <a:rPr lang="en-US" sz="2000" smtClean="0"/>
                      <m:t> </m:t>
                    </m:r>
                    <m:r>
                      <m:rPr>
                        <m:nor/>
                      </m:rPr>
                      <a:rPr lang="en-US" sz="2000" b="0" i="0" smtClean="0"/>
                      <m:t> </m:t>
                    </m:r>
                  </m:oMath>
                </a14:m>
                <a:r>
                  <a:rPr lang="en-US" kern="12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and </a:t>
                </a:r>
                <a:r>
                  <a:rPr lang="en-US"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                         </a:t>
                </a:r>
                <a14:m>
                  <m:oMath xmlns:m="http://schemas.openxmlformats.org/officeDocument/2006/math">
                    <m:f>
                      <m:fPr>
                        <m:ctrlPr>
                          <a:rPr lang="en-CA"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fPr>
                      <m:num>
                        <m:r>
                          <a:rPr lang="en-US"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𝐷</m:t>
                        </m:r>
                      </m:num>
                      <m:den>
                        <m:sSup>
                          <m:sSupPr>
                            <m:ctrlPr>
                              <a:rPr lang="en-CA"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m:t>
                            </m:r>
                            <m:r>
                              <a:rPr lang="en-US"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𝑟</m:t>
                            </m:r>
                          </m:e>
                          <m:sup>
                            <m:r>
                              <a:rPr lang="en-US"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2</m:t>
                            </m:r>
                          </m:sup>
                        </m:sSup>
                      </m:den>
                    </m:f>
                    <m:r>
                      <a:rPr lang="en-US"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CA"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US"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𝑑</m:t>
                        </m:r>
                      </m:e>
                      <m:sub>
                        <m:r>
                          <a:rPr lang="en-US"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1</m:t>
                        </m:r>
                      </m:sub>
                    </m:sSub>
                  </m:oMath>
                </a14:m>
                <a:r>
                  <a:rPr lang="en-CA" dirty="0">
                    <a:latin typeface="Calibri" panose="020F0502020204030204" pitchFamily="34" charset="0"/>
                    <a:ea typeface="Calibri" panose="020F0502020204030204" pitchFamily="34" charset="0"/>
                    <a:cs typeface="Times New Roman" panose="02020603050405020304" pitchFamily="18" charset="0"/>
                  </a:rPr>
                  <a:t> and </a:t>
                </a:r>
                <a14:m>
                  <m:oMath xmlns:m="http://schemas.openxmlformats.org/officeDocument/2006/math">
                    <m:f>
                      <m:fPr>
                        <m:ctrlPr>
                          <a:rPr lang="en-CA" i="1">
                            <a:latin typeface="Cambria Math" panose="02040503050406030204" pitchFamily="18" charset="0"/>
                          </a:rPr>
                        </m:ctrlPr>
                      </m:fPr>
                      <m:num>
                        <m:r>
                          <a:rPr lang="en-US" i="1">
                            <a:latin typeface="Cambria Math" panose="02040503050406030204" pitchFamily="18" charset="0"/>
                          </a:rPr>
                          <m:t>𝐷</m:t>
                        </m:r>
                      </m:num>
                      <m:den>
                        <m:r>
                          <a:rPr lang="en-US" b="0" i="1" smtClean="0">
                            <a:latin typeface="Cambria Math" panose="02040503050406030204" pitchFamily="18" charset="0"/>
                          </a:rPr>
                          <m:t>2</m:t>
                        </m:r>
                        <m:r>
                          <a:rPr lang="en-US" i="1">
                            <a:latin typeface="Cambria Math" panose="02040503050406030204" pitchFamily="18" charset="0"/>
                          </a:rPr>
                          <m:t>∆</m:t>
                        </m:r>
                        <m:r>
                          <a:rPr lang="en-US" i="1">
                            <a:latin typeface="Cambria Math" panose="02040503050406030204" pitchFamily="18" charset="0"/>
                          </a:rPr>
                          <m:t>𝑟</m:t>
                        </m:r>
                      </m:den>
                    </m:f>
                    <m:r>
                      <a:rPr lang="en-US" i="1">
                        <a:latin typeface="Cambria Math" panose="02040503050406030204" pitchFamily="18" charset="0"/>
                      </a:rPr>
                      <m:t>=</m:t>
                    </m:r>
                    <m:sSub>
                      <m:sSubPr>
                        <m:ctrlPr>
                          <a:rPr lang="en-CA" i="1">
                            <a:latin typeface="Cambria Math" panose="02040503050406030204" pitchFamily="18" charset="0"/>
                          </a:rPr>
                        </m:ctrlPr>
                      </m:sSubPr>
                      <m:e>
                        <m:r>
                          <a:rPr lang="en-US" i="1">
                            <a:latin typeface="Cambria Math" panose="02040503050406030204" pitchFamily="18" charset="0"/>
                          </a:rPr>
                          <m:t>𝑑</m:t>
                        </m:r>
                      </m:e>
                      <m:sub>
                        <m:r>
                          <a:rPr lang="en-US" i="1">
                            <a:latin typeface="Cambria Math" panose="02040503050406030204" pitchFamily="18" charset="0"/>
                          </a:rPr>
                          <m:t>2</m:t>
                        </m:r>
                      </m:sub>
                    </m:sSub>
                    <m:r>
                      <a:rPr lang="en-US" i="1" dirty="0">
                        <a:solidFill>
                          <a:srgbClr val="000000"/>
                        </a:solidFill>
                        <a:latin typeface="Cambria Math" panose="02040503050406030204" pitchFamily="18" charset="0"/>
                        <a:ea typeface="Times New Roman" panose="02020603050405020304" pitchFamily="18" charset="0"/>
                        <a:cs typeface="Arial" panose="020B0604020202020204" pitchFamily="34" charset="0"/>
                        <a:sym typeface="Wingdings" panose="05000000000000000000" pitchFamily="2" charset="2"/>
                      </a:rPr>
                      <m:t> </m:t>
                    </m:r>
                  </m:oMath>
                </a14:m>
                <a:r>
                  <a:rPr lang="en-US" kern="12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p>
              <a:p>
                <a:endParaRPr lang="en-US" kern="12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p>
                <a14:m>
                  <m:oMathPara xmlns:m="http://schemas.openxmlformats.org/officeDocument/2006/math">
                    <m:oMathParaPr>
                      <m:jc m:val="centerGroup"/>
                    </m:oMathParaPr>
                    <m:oMath xmlns:m="http://schemas.openxmlformats.org/officeDocument/2006/math">
                      <m:r>
                        <a:rPr lang="en-US" sz="1800" i="1" kern="120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𝑆</m:t>
                      </m:r>
                      <m:r>
                        <a:rPr lang="en-US" sz="1800" i="1" kern="120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d>
                        <m:dPr>
                          <m:ctrlPr>
                            <a:rPr lang="en-CA" sz="18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n-CA" sz="18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𝑑</m:t>
                              </m:r>
                            </m:e>
                            <m:sub>
                              <m:r>
                                <a:rPr lang="en-US" sz="18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n-US" sz="18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CA" sz="18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sSub>
                                <m:sSubPr>
                                  <m:ctrlPr>
                                    <a:rPr lang="en-CA" sz="18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𝑑</m:t>
                                  </m:r>
                                </m:e>
                                <m:sub>
                                  <m:r>
                                    <a:rPr lang="en-US" sz="18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b>
                              </m:sSub>
                            </m:num>
                            <m:den>
                              <m:r>
                                <a:rPr lang="en-US" sz="18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𝑟</m:t>
                              </m:r>
                            </m:den>
                          </m:f>
                        </m:e>
                      </m:d>
                      <m:sSub>
                        <m:sSubPr>
                          <m:ctrlPr>
                            <a:rPr lang="en-CA" sz="1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sz="1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t>𝐶</m:t>
                          </m:r>
                        </m:e>
                        <m:sub>
                          <m:r>
                            <a:rPr lang="en-US" sz="1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t>𝑖</m:t>
                          </m:r>
                          <m:r>
                            <a:rPr lang="en-US" sz="1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t>+1</m:t>
                          </m:r>
                        </m:sub>
                      </m:sSub>
                      <m:r>
                        <a:rPr lang="en-US" sz="18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CA" sz="1800" i="1" kern="12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sSubPr>
                        <m:e>
                          <m:d>
                            <m:dPr>
                              <m:ctrlPr>
                                <a:rPr lang="en-CA" sz="18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Sub>
                                <m:sSubPr>
                                  <m:ctrlPr>
                                    <a:rPr lang="en-CA" sz="18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𝑑</m:t>
                                  </m:r>
                                </m:e>
                                <m:sub>
                                  <m:r>
                                    <a:rPr lang="en-US" sz="18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sub>
                              </m:sSub>
                            </m:e>
                          </m:d>
                          <m:r>
                            <a:rPr lang="en-US" sz="1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t>𝐶</m:t>
                          </m:r>
                        </m:e>
                        <m:sub>
                          <m:r>
                            <a:rPr lang="en-US" sz="1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t>𝑖</m:t>
                          </m:r>
                        </m:sub>
                      </m:sSub>
                      <m:r>
                        <a:rPr lang="en-US" sz="1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t>+</m:t>
                      </m:r>
                      <m:d>
                        <m:dPr>
                          <m:ctrlPr>
                            <a:rPr lang="en-CA" sz="18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n-CA" sz="18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𝑑</m:t>
                              </m:r>
                            </m:e>
                            <m:sub>
                              <m:r>
                                <a:rPr lang="en-US" sz="18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n-US" sz="18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CA" sz="18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sSub>
                                <m:sSubPr>
                                  <m:ctrlPr>
                                    <a:rPr lang="en-CA" sz="18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𝑑</m:t>
                                  </m:r>
                                </m:e>
                                <m:sub>
                                  <m:r>
                                    <a:rPr lang="en-US" sz="18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b>
                              </m:sSub>
                            </m:num>
                            <m:den>
                              <m:r>
                                <a:rPr lang="en-US" sz="18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𝑟</m:t>
                              </m:r>
                            </m:den>
                          </m:f>
                        </m:e>
                      </m:d>
                      <m:r>
                        <a:rPr lang="en-US" sz="18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CA" sz="1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sz="1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t>𝐶</m:t>
                          </m:r>
                        </m:e>
                        <m:sub>
                          <m:r>
                            <a:rPr lang="en-US" sz="1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t>𝑖</m:t>
                          </m:r>
                          <m:r>
                            <a:rPr lang="en-US" sz="1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t>−1</m:t>
                          </m:r>
                        </m:sub>
                      </m:sSub>
                    </m:oMath>
                  </m:oMathPara>
                </a14:m>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CA" dirty="0">
                  <a:latin typeface="Calibri" panose="020F0502020204030204" pitchFamily="34" charset="0"/>
                  <a:ea typeface="Calibri" panose="020F0502020204030204" pitchFamily="34" charset="0"/>
                  <a:cs typeface="Times New Roman" panose="02020603050405020304" pitchFamily="18" charset="0"/>
                </a:endParaRPr>
              </a:p>
              <a:p>
                <a:endParaRPr lang="en-CA" dirty="0">
                  <a:latin typeface="Calibri" panose="020F0502020204030204" pitchFamily="34" charset="0"/>
                  <a:ea typeface="Calibri" panose="020F0502020204030204" pitchFamily="34" charset="0"/>
                  <a:cs typeface="Times New Roman" panose="02020603050405020304" pitchFamily="18" charset="0"/>
                </a:endParaRPr>
              </a:p>
              <a:p>
                <a:endParaRPr lang="en-CA" dirty="0">
                  <a:latin typeface="Calibri" panose="020F0502020204030204" pitchFamily="34" charset="0"/>
                  <a:ea typeface="Calibri" panose="020F0502020204030204" pitchFamily="34" charset="0"/>
                  <a:cs typeface="Times New Roman" panose="02020603050405020304" pitchFamily="18" charset="0"/>
                </a:endParaRPr>
              </a:p>
              <a:p>
                <a:endParaRPr lang="en-CA"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200000"/>
                  </a:lnSpc>
                  <a:spcBef>
                    <a:spcPts val="0"/>
                  </a:spcBef>
                  <a:spcAft>
                    <a:spcPts val="800"/>
                  </a:spcAft>
                </a:pPr>
                <a:endParaRPr lang="en-CA" sz="1600" dirty="0">
                  <a:latin typeface="Times New Roman" panose="02020603050405020304" pitchFamily="18" charset="0"/>
                  <a:ea typeface="Times New Roman" panose="02020603050405020304" pitchFamily="18" charset="0"/>
                  <a:cs typeface="Arial" panose="020B0604020202020204" pitchFamily="34" charset="0"/>
                </a:endParaRPr>
              </a:p>
              <a:p>
                <a:pPr marL="0" marR="0">
                  <a:lnSpc>
                    <a:spcPct val="200000"/>
                  </a:lnSpc>
                  <a:spcBef>
                    <a:spcPts val="0"/>
                  </a:spcBef>
                  <a:spcAft>
                    <a:spcPts val="800"/>
                  </a:spcAft>
                </a:pPr>
                <a:r>
                  <a:rPr lang="en-US" sz="1800" kern="1200" dirty="0">
                    <a:solidFill>
                      <a:srgbClr val="000000"/>
                    </a:solidFill>
                    <a:effectLst/>
                    <a:latin typeface="Times New Roman" panose="02020603050405020304" pitchFamily="18" charset="0"/>
                    <a:ea typeface="Times New Roman" panose="02020603050405020304" pitchFamily="18" charset="0"/>
                  </a:rPr>
                  <a:t>Using MATLAB, we find the value of C for 6 different meshes: </a:t>
                </a:r>
                <a:r>
                  <a:rPr lang="en-CA" sz="1800" dirty="0">
                    <a:effectLst/>
                    <a:latin typeface="Times New Roman" panose="02020603050405020304" pitchFamily="18" charset="0"/>
                    <a:ea typeface="Times New Roman" panose="02020603050405020304" pitchFamily="18" charset="0"/>
                  </a:rPr>
                  <a:t>N=[4 40 100 400 4000 40000]</a:t>
                </a:r>
              </a:p>
              <a:p>
                <a:pPr marL="0" marR="0">
                  <a:lnSpc>
                    <a:spcPct val="107000"/>
                  </a:lnSpc>
                  <a:spcBef>
                    <a:spcPts val="0"/>
                  </a:spcBef>
                  <a:spcAft>
                    <a:spcPts val="800"/>
                  </a:spcAft>
                </a:pPr>
                <a:r>
                  <a:rPr lang="en-CA" dirty="0">
                    <a:latin typeface="Times New Roman" panose="02020603050405020304" pitchFamily="18" charset="0"/>
                    <a:ea typeface="Times New Roman" panose="02020603050405020304" pitchFamily="18" charset="0"/>
                  </a:rPr>
                  <a:t>Then </a:t>
                </a:r>
                <a:r>
                  <a:rPr lang="en-CA" sz="1800" dirty="0">
                    <a:effectLst/>
                    <a:latin typeface="Times New Roman" panose="02020603050405020304" pitchFamily="18" charset="0"/>
                    <a:ea typeface="Times New Roman" panose="02020603050405020304" pitchFamily="18" charset="0"/>
                  </a:rPr>
                  <a:t>we compare </a:t>
                </a:r>
                <a:r>
                  <a:rPr lang="en-CA" dirty="0">
                    <a:latin typeface="Times New Roman" panose="02020603050405020304" pitchFamily="18" charset="0"/>
                    <a:ea typeface="Times New Roman" panose="02020603050405020304" pitchFamily="18" charset="0"/>
                  </a:rPr>
                  <a:t>the numerical solution with the analytical solution. We also find </a:t>
                </a:r>
                <a14:m>
                  <m:oMath xmlns:m="http://schemas.openxmlformats.org/officeDocument/2006/math">
                    <m:sSub>
                      <m:sSubPr>
                        <m:ctrlPr>
                          <a:rPr lang="en-CA" sz="1800" i="1" smtClean="0">
                            <a:solidFill>
                              <a:srgbClr val="282829"/>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CA" sz="1800" i="1">
                            <a:solidFill>
                              <a:srgbClr val="282829"/>
                            </a:solidFill>
                            <a:effectLst/>
                            <a:latin typeface="Cambria Math" panose="02040503050406030204" pitchFamily="18" charset="0"/>
                            <a:ea typeface="Calibri" panose="020F0502020204030204" pitchFamily="34" charset="0"/>
                            <a:cs typeface="Times New Roman" panose="02020603050405020304" pitchFamily="18" charset="0"/>
                          </a:rPr>
                          <m:t>𝐿</m:t>
                        </m:r>
                      </m:e>
                      <m:sub>
                        <m:r>
                          <a:rPr lang="en-CA" sz="1800" i="1">
                            <a:solidFill>
                              <a:srgbClr val="282829"/>
                            </a:solidFill>
                            <a:effectLst/>
                            <a:latin typeface="Cambria Math" panose="02040503050406030204" pitchFamily="18" charset="0"/>
                            <a:ea typeface="Calibri" panose="020F0502020204030204" pitchFamily="34" charset="0"/>
                            <a:cs typeface="Times New Roman" panose="02020603050405020304" pitchFamily="18" charset="0"/>
                          </a:rPr>
                          <m:t>1</m:t>
                        </m:r>
                      </m:sub>
                    </m:sSub>
                    <m:r>
                      <a:rPr lang="en-US" sz="1800" b="0" i="0" smtClean="0">
                        <a:solidFill>
                          <a:srgbClr val="282829"/>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CA" sz="1800" i="1">
                            <a:solidFill>
                              <a:srgbClr val="282829"/>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CA" sz="1800" i="1">
                            <a:solidFill>
                              <a:srgbClr val="282829"/>
                            </a:solidFill>
                            <a:effectLst/>
                            <a:latin typeface="Cambria Math" panose="02040503050406030204" pitchFamily="18" charset="0"/>
                            <a:ea typeface="Calibri" panose="020F0502020204030204" pitchFamily="34" charset="0"/>
                            <a:cs typeface="Times New Roman" panose="02020603050405020304" pitchFamily="18" charset="0"/>
                          </a:rPr>
                          <m:t>𝐿</m:t>
                        </m:r>
                      </m:e>
                      <m:sub>
                        <m:r>
                          <a:rPr lang="en-CA" sz="1800" i="1">
                            <a:solidFill>
                              <a:srgbClr val="282829"/>
                            </a:solidFill>
                            <a:effectLst/>
                            <a:latin typeface="Cambria Math" panose="02040503050406030204" pitchFamily="18" charset="0"/>
                            <a:ea typeface="Calibri" panose="020F0502020204030204" pitchFamily="34" charset="0"/>
                            <a:cs typeface="Times New Roman" panose="02020603050405020304" pitchFamily="18" charset="0"/>
                          </a:rPr>
                          <m:t>2</m:t>
                        </m:r>
                      </m:sub>
                    </m:sSub>
                    <m:r>
                      <a:rPr lang="en-US" sz="1800" b="0" i="0" smtClean="0">
                        <a:solidFill>
                          <a:srgbClr val="282829"/>
                        </a:solidFill>
                        <a:effectLst/>
                        <a:latin typeface="Cambria Math" panose="02040503050406030204" pitchFamily="18" charset="0"/>
                        <a:ea typeface="Calibri" panose="020F0502020204030204" pitchFamily="34" charset="0"/>
                        <a:cs typeface="Times New Roman" panose="02020603050405020304" pitchFamily="18" charset="0"/>
                      </a:rPr>
                      <m:t> </m:t>
                    </m:r>
                    <m:r>
                      <a:rPr lang="en-US" sz="1800" b="0" i="1" smtClean="0">
                        <a:solidFill>
                          <a:srgbClr val="282829"/>
                        </a:solidFill>
                        <a:effectLst/>
                        <a:latin typeface="Cambria Math" panose="02040503050406030204" pitchFamily="18" charset="0"/>
                        <a:ea typeface="Calibri" panose="020F0502020204030204" pitchFamily="34" charset="0"/>
                        <a:cs typeface="Times New Roman" panose="02020603050405020304" pitchFamily="18" charset="0"/>
                      </a:rPr>
                      <m:t>𝑎𝑛𝑑</m:t>
                    </m:r>
                    <m:r>
                      <a:rPr lang="en-US" sz="1800" b="0" i="1" smtClean="0">
                        <a:solidFill>
                          <a:srgbClr val="282829"/>
                        </a:solidFill>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n-CA" sz="1800" i="1">
                            <a:solidFill>
                              <a:srgbClr val="282829"/>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CA" sz="1800" i="1">
                            <a:solidFill>
                              <a:srgbClr val="282829"/>
                            </a:solidFill>
                            <a:effectLst/>
                            <a:latin typeface="Cambria Math" panose="02040503050406030204" pitchFamily="18" charset="0"/>
                            <a:ea typeface="Calibri" panose="020F0502020204030204" pitchFamily="34" charset="0"/>
                            <a:cs typeface="Times New Roman" panose="02020603050405020304" pitchFamily="18" charset="0"/>
                          </a:rPr>
                          <m:t>𝐿</m:t>
                        </m:r>
                      </m:e>
                      <m:sub>
                        <m:r>
                          <a:rPr lang="en-CA" sz="1800" i="1">
                            <a:solidFill>
                              <a:srgbClr val="282829"/>
                            </a:solidFill>
                            <a:effectLst/>
                            <a:latin typeface="Cambria Math" panose="02040503050406030204" pitchFamily="18" charset="0"/>
                            <a:ea typeface="Calibri" panose="020F0502020204030204" pitchFamily="34" charset="0"/>
                            <a:cs typeface="Times New Roman" panose="02020603050405020304" pitchFamily="18" charset="0"/>
                          </a:rPr>
                          <m:t>∞</m:t>
                        </m:r>
                      </m:sub>
                    </m:sSub>
                  </m:oMath>
                </a14:m>
                <a:r>
                  <a:rPr lang="en-CA" sz="1800" dirty="0">
                    <a:effectLst/>
                    <a:latin typeface="Calibri" panose="020F0502020204030204" pitchFamily="34" charset="0"/>
                    <a:ea typeface="Calibri" panose="020F0502020204030204" pitchFamily="34" charset="0"/>
                    <a:cs typeface="Times New Roman" panose="02020603050405020304" pitchFamily="18" charset="0"/>
                  </a:rPr>
                  <a:t>:</a:t>
                </a:r>
              </a:p>
              <a:p>
                <a:pPr marL="0" marR="0">
                  <a:lnSpc>
                    <a:spcPct val="107000"/>
                  </a:lnSpc>
                  <a:spcBef>
                    <a:spcPts val="0"/>
                  </a:spcBef>
                  <a:spcAft>
                    <a:spcPts val="800"/>
                  </a:spcAft>
                </a:pP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200000"/>
                  </a:lnSpc>
                  <a:spcBef>
                    <a:spcPts val="0"/>
                  </a:spcBef>
                  <a:spcAft>
                    <a:spcPts val="800"/>
                  </a:spcAft>
                </a:pPr>
                <a:endParaRPr lang="en-CA" dirty="0">
                  <a:latin typeface="Times New Roman" panose="02020603050405020304" pitchFamily="18" charset="0"/>
                  <a:ea typeface="Times New Roman" panose="02020603050405020304" pitchFamily="18" charset="0"/>
                </a:endParaRPr>
              </a:p>
              <a:p>
                <a:pPr marL="0" marR="0">
                  <a:lnSpc>
                    <a:spcPct val="200000"/>
                  </a:lnSpc>
                  <a:spcBef>
                    <a:spcPts val="0"/>
                  </a:spcBef>
                  <a:spcAft>
                    <a:spcPts val="800"/>
                  </a:spcAft>
                </a:pPr>
                <a:endParaRPr lang="en-CA" dirty="0">
                  <a:latin typeface="Times New Roman" panose="02020603050405020304" pitchFamily="18" charset="0"/>
                  <a:ea typeface="Times New Roman" panose="02020603050405020304" pitchFamily="18" charset="0"/>
                </a:endParaRPr>
              </a:p>
            </p:txBody>
          </p:sp>
        </mc:Choice>
        <mc:Fallback>
          <p:sp>
            <p:nvSpPr>
              <p:cNvPr id="4" name="TextBox 3">
                <a:extLst>
                  <a:ext uri="{FF2B5EF4-FFF2-40B4-BE49-F238E27FC236}">
                    <a16:creationId xmlns:a16="http://schemas.microsoft.com/office/drawing/2014/main" id="{475B565C-36EE-FF76-0A2A-40A70CE6F73D}"/>
                  </a:ext>
                </a:extLst>
              </p:cNvPr>
              <p:cNvSpPr txBox="1">
                <a:spLocks noRot="1" noChangeAspect="1" noMove="1" noResize="1" noEditPoints="1" noAdjustHandles="1" noChangeArrowheads="1" noChangeShapeType="1" noTextEdit="1"/>
              </p:cNvSpPr>
              <p:nvPr/>
            </p:nvSpPr>
            <p:spPr>
              <a:xfrm>
                <a:off x="536775" y="1365994"/>
                <a:ext cx="11176804" cy="5689956"/>
              </a:xfrm>
              <a:prstGeom prst="rect">
                <a:avLst/>
              </a:prstGeom>
              <a:blipFill>
                <a:blip r:embed="rId6"/>
                <a:stretch>
                  <a:fillRect l="-436"/>
                </a:stretch>
              </a:blipFill>
            </p:spPr>
            <p:txBody>
              <a:bodyPr/>
              <a:lstStyle/>
              <a:p>
                <a:r>
                  <a:rPr lang="en-CA">
                    <a:noFill/>
                  </a:rPr>
                  <a:t> </a:t>
                </a:r>
              </a:p>
            </p:txBody>
          </p:sp>
        </mc:Fallback>
      </mc:AlternateContent>
      <mc:AlternateContent xmlns:mc="http://schemas.openxmlformats.org/markup-compatibility/2006">
        <mc:Choice xmlns:a14="http://schemas.microsoft.com/office/drawing/2010/main" Requires="a14">
          <p:graphicFrame>
            <p:nvGraphicFramePr>
              <p:cNvPr id="2" name="Table 1">
                <a:extLst>
                  <a:ext uri="{FF2B5EF4-FFF2-40B4-BE49-F238E27FC236}">
                    <a16:creationId xmlns:a16="http://schemas.microsoft.com/office/drawing/2014/main" id="{F8EF8647-FE85-232D-5172-36C946311A70}"/>
                  </a:ext>
                </a:extLst>
              </p:cNvPr>
              <p:cNvGraphicFramePr>
                <a:graphicFrameLocks noGrp="1"/>
              </p:cNvGraphicFramePr>
              <p:nvPr/>
            </p:nvGraphicFramePr>
            <p:xfrm>
              <a:off x="3863899" y="2845470"/>
              <a:ext cx="3787203" cy="1452671"/>
            </p:xfrm>
            <a:graphic>
              <a:graphicData uri="http://schemas.openxmlformats.org/drawingml/2006/table">
                <a:tbl>
                  <a:tblPr firstRow="1" firstCol="1" bandRow="1"/>
                  <a:tblGrid>
                    <a:gridCol w="1903615">
                      <a:extLst>
                        <a:ext uri="{9D8B030D-6E8A-4147-A177-3AD203B41FA5}">
                          <a16:colId xmlns:a16="http://schemas.microsoft.com/office/drawing/2014/main" val="3115436998"/>
                        </a:ext>
                      </a:extLst>
                    </a:gridCol>
                    <a:gridCol w="1883588">
                      <a:extLst>
                        <a:ext uri="{9D8B030D-6E8A-4147-A177-3AD203B41FA5}">
                          <a16:colId xmlns:a16="http://schemas.microsoft.com/office/drawing/2014/main" val="1235175585"/>
                        </a:ext>
                      </a:extLst>
                    </a:gridCol>
                  </a:tblGrid>
                  <a:tr h="163269">
                    <a:tc gridSpan="2">
                      <a:txBody>
                        <a:bodyPr/>
                        <a:lstStyle/>
                        <a:p>
                          <a:pPr marL="0" marR="0" algn="ctr">
                            <a:lnSpc>
                              <a:spcPct val="107000"/>
                            </a:lnSpc>
                            <a:spcBef>
                              <a:spcPts val="0"/>
                            </a:spcBef>
                            <a:spcAft>
                              <a:spcPts val="0"/>
                            </a:spcAft>
                          </a:pPr>
                          <a:r>
                            <a:rPr lang="en-CA" sz="1400" b="1" dirty="0">
                              <a:solidFill>
                                <a:srgbClr val="00B050"/>
                              </a:solidFill>
                              <a:effectLst/>
                              <a:latin typeface="Times New Roman" panose="02020603050405020304" pitchFamily="18" charset="0"/>
                              <a:ea typeface="Calibri" panose="020F0502020204030204" pitchFamily="34" charset="0"/>
                              <a:cs typeface="Times New Roman" panose="02020603050405020304" pitchFamily="18" charset="0"/>
                            </a:rPr>
                            <a:t>Boundary Condition</a:t>
                          </a:r>
                          <a:endParaRPr lang="en-CA" sz="1200" b="1" dirty="0">
                            <a:solidFill>
                              <a:srgbClr val="00B05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CA"/>
                        </a:p>
                      </a:txBody>
                      <a:tcPr/>
                    </a:tc>
                    <a:extLst>
                      <a:ext uri="{0D108BD9-81ED-4DB2-BD59-A6C34878D82A}">
                        <a16:rowId xmlns:a16="http://schemas.microsoft.com/office/drawing/2014/main" val="1961492877"/>
                      </a:ext>
                    </a:extLst>
                  </a:tr>
                  <a:tr h="408611">
                    <a:tc>
                      <a:txBody>
                        <a:bodyPr/>
                        <a:lstStyle/>
                        <a:p>
                          <a:pPr marL="0" marR="0">
                            <a:lnSpc>
                              <a:spcPct val="150000"/>
                            </a:lnSpc>
                            <a:spcBef>
                              <a:spcPts val="1200"/>
                            </a:spcBef>
                            <a:spcAft>
                              <a:spcPts val="0"/>
                            </a:spcAft>
                          </a:pPr>
                          <a:r>
                            <a:rPr lang="en-US" sz="1400" kern="12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Dirichlet</a:t>
                          </a:r>
                          <a:endParaRPr lang="en-CA" sz="1200" dirty="0">
                            <a:effectLst/>
                            <a:latin typeface="Times New Roman" panose="02020603050405020304" pitchFamily="18" charset="0"/>
                            <a:ea typeface="Times New Roman" panose="02020603050405020304" pitchFamily="18" charset="0"/>
                            <a:cs typeface="Arial" panose="020B0604020202020204" pitchFamily="34" charset="0"/>
                          </a:endParaRPr>
                        </a:p>
                        <a:p>
                          <a:pPr marL="0" marR="0" algn="just">
                            <a:lnSpc>
                              <a:spcPct val="107000"/>
                            </a:lnSpc>
                            <a:spcBef>
                              <a:spcPts val="0"/>
                            </a:spcBef>
                            <a:spcAft>
                              <a:spcPts val="0"/>
                            </a:spcAft>
                          </a:pPr>
                          <a:r>
                            <a:rPr lang="en-CA" sz="14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CA" sz="12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1200"/>
                            </a:spcBef>
                            <a:spcAft>
                              <a:spcPts val="0"/>
                            </a:spcAft>
                          </a:pPr>
                          <a14:m>
                            <m:oMathPara xmlns:m="http://schemas.openxmlformats.org/officeDocument/2006/math">
                              <m:oMathParaPr>
                                <m:jc m:val="left"/>
                              </m:oMathParaPr>
                              <m:oMath xmlns:m="http://schemas.openxmlformats.org/officeDocument/2006/math">
                                <m:sSub>
                                  <m:sSubPr>
                                    <m:ctrlPr>
                                      <a:rPr lang="en-CA" sz="1400" i="1" kern="1200" smtClean="0">
                                        <a:solidFill>
                                          <a:schemeClr val="tx1"/>
                                        </a:solidFill>
                                        <a:effectLst/>
                                        <a:latin typeface="Cambria Math" panose="02040503050406030204" pitchFamily="18" charset="0"/>
                                        <a:ea typeface="+mn-ea"/>
                                        <a:cs typeface="+mn-cs"/>
                                      </a:rPr>
                                    </m:ctrlPr>
                                  </m:sSubPr>
                                  <m:e>
                                    <m:r>
                                      <a:rPr lang="en-US" sz="1400" i="1" kern="1200">
                                        <a:solidFill>
                                          <a:schemeClr val="tx1"/>
                                        </a:solidFill>
                                        <a:effectLst/>
                                        <a:latin typeface="Cambria Math" panose="02040503050406030204" pitchFamily="18" charset="0"/>
                                        <a:ea typeface="+mn-ea"/>
                                        <a:cs typeface="+mn-cs"/>
                                      </a:rPr>
                                      <m:t>𝐶</m:t>
                                    </m:r>
                                  </m:e>
                                  <m:sub>
                                    <m:r>
                                      <a:rPr lang="en-US" sz="1400" i="1" kern="1200">
                                        <a:solidFill>
                                          <a:schemeClr val="tx1"/>
                                        </a:solidFill>
                                        <a:effectLst/>
                                        <a:latin typeface="Cambria Math" panose="02040503050406030204" pitchFamily="18" charset="0"/>
                                        <a:ea typeface="+mn-ea"/>
                                        <a:cs typeface="+mn-cs"/>
                                      </a:rPr>
                                      <m:t>𝑁</m:t>
                                    </m:r>
                                  </m:sub>
                                </m:sSub>
                                <m:r>
                                  <a:rPr lang="en-US" sz="1400" i="1" kern="1200">
                                    <a:solidFill>
                                      <a:schemeClr val="tx1"/>
                                    </a:solidFill>
                                    <a:effectLst/>
                                    <a:latin typeface="Cambria Math" panose="02040503050406030204" pitchFamily="18" charset="0"/>
                                    <a:ea typeface="+mn-ea"/>
                                    <a:cs typeface="+mn-cs"/>
                                  </a:rPr>
                                  <m:t>=</m:t>
                                </m:r>
                                <m:r>
                                  <a:rPr lang="en-US" sz="1400" i="1" kern="1200">
                                    <a:solidFill>
                                      <a:schemeClr val="tx1"/>
                                    </a:solidFill>
                                    <a:effectLst/>
                                    <a:latin typeface="Cambria Math" panose="02040503050406030204" pitchFamily="18" charset="0"/>
                                    <a:ea typeface="+mn-ea"/>
                                    <a:cs typeface="+mn-cs"/>
                                  </a:rPr>
                                  <m:t>𝐶𝑒</m:t>
                                </m:r>
                              </m:oMath>
                            </m:oMathPara>
                          </a14:m>
                          <a:endParaRPr lang="en-CA" sz="12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7450143"/>
                      </a:ext>
                    </a:extLst>
                  </a:tr>
                  <a:tr h="706673">
                    <a:tc>
                      <a:txBody>
                        <a:bodyPr/>
                        <a:lstStyle/>
                        <a:p>
                          <a:pPr marL="0" marR="0" algn="just">
                            <a:lnSpc>
                              <a:spcPct val="150000"/>
                            </a:lnSpc>
                            <a:spcBef>
                              <a:spcPts val="1200"/>
                            </a:spcBef>
                            <a:spcAft>
                              <a:spcPts val="0"/>
                            </a:spcAft>
                          </a:pPr>
                          <a:r>
                            <a:rPr lang="en-CA" sz="14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Neumann(1</a:t>
                          </a:r>
                          <a:r>
                            <a:rPr lang="en-CA" sz="1400" baseline="300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st</a:t>
                          </a:r>
                          <a:r>
                            <a:rPr lang="en-CA" sz="14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order boundary scheme) </a:t>
                          </a:r>
                          <a:endParaRPr lang="en-CA" sz="12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14:m>
                            <m:oMathPara xmlns:m="http://schemas.openxmlformats.org/officeDocument/2006/math">
                              <m:oMathParaPr>
                                <m:jc m:val="left"/>
                              </m:oMathParaPr>
                              <m:oMath xmlns:m="http://schemas.openxmlformats.org/officeDocument/2006/math">
                                <m:f>
                                  <m:fPr>
                                    <m:ctrlPr>
                                      <a:rPr lang="en-CA" sz="1400" i="1" kern="1200" smtClean="0">
                                        <a:solidFill>
                                          <a:schemeClr val="tx1"/>
                                        </a:solidFill>
                                        <a:effectLst/>
                                        <a:latin typeface="Cambria Math" panose="02040503050406030204" pitchFamily="18" charset="0"/>
                                        <a:ea typeface="+mn-ea"/>
                                        <a:cs typeface="+mn-cs"/>
                                      </a:rPr>
                                    </m:ctrlPr>
                                  </m:fPr>
                                  <m:num>
                                    <m:r>
                                      <a:rPr lang="en-US" sz="1400" i="1" kern="1200">
                                        <a:solidFill>
                                          <a:schemeClr val="tx1"/>
                                        </a:solidFill>
                                        <a:effectLst/>
                                        <a:latin typeface="Cambria Math" panose="02040503050406030204" pitchFamily="18" charset="0"/>
                                        <a:ea typeface="+mn-ea"/>
                                        <a:cs typeface="+mn-cs"/>
                                      </a:rPr>
                                      <m:t>𝑑𝐶</m:t>
                                    </m:r>
                                    <m:r>
                                      <a:rPr lang="en-US" sz="1400" b="0" i="1" kern="1200" smtClean="0">
                                        <a:solidFill>
                                          <a:schemeClr val="tx1"/>
                                        </a:solidFill>
                                        <a:effectLst/>
                                        <a:latin typeface="Cambria Math" panose="02040503050406030204" pitchFamily="18" charset="0"/>
                                        <a:ea typeface="+mn-ea"/>
                                        <a:cs typeface="+mn-cs"/>
                                      </a:rPr>
                                      <m:t>(0)</m:t>
                                    </m:r>
                                  </m:num>
                                  <m:den>
                                    <m:r>
                                      <a:rPr lang="en-US" sz="1400" i="1" kern="1200">
                                        <a:solidFill>
                                          <a:schemeClr val="tx1"/>
                                        </a:solidFill>
                                        <a:effectLst/>
                                        <a:latin typeface="Cambria Math" panose="02040503050406030204" pitchFamily="18" charset="0"/>
                                        <a:ea typeface="+mn-ea"/>
                                        <a:cs typeface="+mn-cs"/>
                                      </a:rPr>
                                      <m:t>𝑑𝑟</m:t>
                                    </m:r>
                                  </m:den>
                                </m:f>
                                <m:r>
                                  <a:rPr lang="en-US" sz="1400" i="1" kern="1200">
                                    <a:solidFill>
                                      <a:schemeClr val="tx1"/>
                                    </a:solidFill>
                                    <a:effectLst/>
                                    <a:latin typeface="Cambria Math" panose="02040503050406030204" pitchFamily="18" charset="0"/>
                                    <a:ea typeface="+mn-ea"/>
                                    <a:cs typeface="+mn-cs"/>
                                  </a:rPr>
                                  <m:t>=</m:t>
                                </m:r>
                                <m:f>
                                  <m:fPr>
                                    <m:ctrlPr>
                                      <a:rPr lang="en-CA" sz="1400" i="1" kern="1200">
                                        <a:solidFill>
                                          <a:schemeClr val="tx1"/>
                                        </a:solidFill>
                                        <a:effectLst/>
                                        <a:latin typeface="Cambria Math" panose="02040503050406030204" pitchFamily="18" charset="0"/>
                                        <a:ea typeface="+mn-ea"/>
                                        <a:cs typeface="+mn-cs"/>
                                      </a:rPr>
                                    </m:ctrlPr>
                                  </m:fPr>
                                  <m:num>
                                    <m:sSub>
                                      <m:sSubPr>
                                        <m:ctrlPr>
                                          <a:rPr lang="en-CA" sz="1400" i="1" kern="1200">
                                            <a:solidFill>
                                              <a:schemeClr val="tx1"/>
                                            </a:solidFill>
                                            <a:effectLst/>
                                            <a:latin typeface="Cambria Math" panose="02040503050406030204" pitchFamily="18" charset="0"/>
                                            <a:ea typeface="+mn-ea"/>
                                            <a:cs typeface="+mn-cs"/>
                                          </a:rPr>
                                        </m:ctrlPr>
                                      </m:sSubPr>
                                      <m:e>
                                        <m:r>
                                          <a:rPr lang="en-US" sz="1400" i="1" kern="1200">
                                            <a:solidFill>
                                              <a:schemeClr val="tx1"/>
                                            </a:solidFill>
                                            <a:effectLst/>
                                            <a:latin typeface="Cambria Math" panose="02040503050406030204" pitchFamily="18" charset="0"/>
                                            <a:ea typeface="+mn-ea"/>
                                            <a:cs typeface="+mn-cs"/>
                                          </a:rPr>
                                          <m:t>𝐶</m:t>
                                        </m:r>
                                      </m:e>
                                      <m:sub>
                                        <m:r>
                                          <a:rPr lang="en-US" sz="1400" i="1" kern="1200">
                                            <a:solidFill>
                                              <a:schemeClr val="tx1"/>
                                            </a:solidFill>
                                            <a:effectLst/>
                                            <a:latin typeface="Cambria Math" panose="02040503050406030204" pitchFamily="18" charset="0"/>
                                            <a:ea typeface="+mn-ea"/>
                                            <a:cs typeface="+mn-cs"/>
                                          </a:rPr>
                                          <m:t>𝑖</m:t>
                                        </m:r>
                                        <m:r>
                                          <a:rPr lang="en-US" sz="1400" i="1" kern="1200">
                                            <a:solidFill>
                                              <a:schemeClr val="tx1"/>
                                            </a:solidFill>
                                            <a:effectLst/>
                                            <a:latin typeface="Cambria Math" panose="02040503050406030204" pitchFamily="18" charset="0"/>
                                            <a:ea typeface="+mn-ea"/>
                                            <a:cs typeface="+mn-cs"/>
                                          </a:rPr>
                                          <m:t>+1</m:t>
                                        </m:r>
                                      </m:sub>
                                    </m:sSub>
                                    <m:r>
                                      <a:rPr lang="en-US" sz="1400" i="1" kern="1200">
                                        <a:solidFill>
                                          <a:schemeClr val="tx1"/>
                                        </a:solidFill>
                                        <a:effectLst/>
                                        <a:latin typeface="Cambria Math" panose="02040503050406030204" pitchFamily="18" charset="0"/>
                                        <a:ea typeface="+mn-ea"/>
                                        <a:cs typeface="+mn-cs"/>
                                      </a:rPr>
                                      <m:t>−</m:t>
                                    </m:r>
                                    <m:sSub>
                                      <m:sSubPr>
                                        <m:ctrlPr>
                                          <a:rPr lang="en-CA" sz="1400" i="1" kern="1200">
                                            <a:solidFill>
                                              <a:schemeClr val="tx1"/>
                                            </a:solidFill>
                                            <a:effectLst/>
                                            <a:latin typeface="Cambria Math" panose="02040503050406030204" pitchFamily="18" charset="0"/>
                                            <a:ea typeface="+mn-ea"/>
                                            <a:cs typeface="+mn-cs"/>
                                          </a:rPr>
                                        </m:ctrlPr>
                                      </m:sSubPr>
                                      <m:e>
                                        <m:r>
                                          <a:rPr lang="en-US" sz="1400" i="1" kern="1200">
                                            <a:solidFill>
                                              <a:schemeClr val="tx1"/>
                                            </a:solidFill>
                                            <a:effectLst/>
                                            <a:latin typeface="Cambria Math" panose="02040503050406030204" pitchFamily="18" charset="0"/>
                                            <a:ea typeface="+mn-ea"/>
                                            <a:cs typeface="+mn-cs"/>
                                          </a:rPr>
                                          <m:t>𝐶</m:t>
                                        </m:r>
                                      </m:e>
                                      <m:sub>
                                        <m:r>
                                          <a:rPr lang="en-US" sz="1400" i="1" kern="1200">
                                            <a:solidFill>
                                              <a:schemeClr val="tx1"/>
                                            </a:solidFill>
                                            <a:effectLst/>
                                            <a:latin typeface="Cambria Math" panose="02040503050406030204" pitchFamily="18" charset="0"/>
                                            <a:ea typeface="+mn-ea"/>
                                            <a:cs typeface="+mn-cs"/>
                                          </a:rPr>
                                          <m:t>𝑖</m:t>
                                        </m:r>
                                      </m:sub>
                                    </m:sSub>
                                  </m:num>
                                  <m:den>
                                    <m:r>
                                      <a:rPr lang="en-US" sz="1400" i="1" kern="1200">
                                        <a:solidFill>
                                          <a:schemeClr val="tx1"/>
                                        </a:solidFill>
                                        <a:effectLst/>
                                        <a:latin typeface="Cambria Math" panose="02040503050406030204" pitchFamily="18" charset="0"/>
                                        <a:ea typeface="+mn-ea"/>
                                        <a:cs typeface="+mn-cs"/>
                                      </a:rPr>
                                      <m:t>∆</m:t>
                                    </m:r>
                                    <m:r>
                                      <a:rPr lang="en-US" sz="1400" i="1" kern="1200">
                                        <a:solidFill>
                                          <a:schemeClr val="tx1"/>
                                        </a:solidFill>
                                        <a:effectLst/>
                                        <a:latin typeface="Cambria Math" panose="02040503050406030204" pitchFamily="18" charset="0"/>
                                        <a:ea typeface="+mn-ea"/>
                                        <a:cs typeface="+mn-cs"/>
                                      </a:rPr>
                                      <m:t>𝑟</m:t>
                                    </m:r>
                                  </m:den>
                                </m:f>
                                <m:r>
                                  <a:rPr lang="en-US" sz="1400" b="0" i="1" kern="1200" smtClean="0">
                                    <a:solidFill>
                                      <a:schemeClr val="tx1"/>
                                    </a:solidFill>
                                    <a:effectLst/>
                                    <a:latin typeface="Cambria Math" panose="02040503050406030204" pitchFamily="18" charset="0"/>
                                    <a:ea typeface="+mn-ea"/>
                                    <a:cs typeface="+mn-cs"/>
                                  </a:rPr>
                                  <m:t>=0</m:t>
                                </m:r>
                              </m:oMath>
                            </m:oMathPara>
                          </a14:m>
                          <a:endParaRPr lang="en-CA" sz="12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45074082"/>
                      </a:ext>
                    </a:extLst>
                  </a:tr>
                </a:tbl>
              </a:graphicData>
            </a:graphic>
          </p:graphicFrame>
        </mc:Choice>
        <mc:Fallback>
          <p:graphicFrame>
            <p:nvGraphicFramePr>
              <p:cNvPr id="2" name="Table 1">
                <a:extLst>
                  <a:ext uri="{FF2B5EF4-FFF2-40B4-BE49-F238E27FC236}">
                    <a16:creationId xmlns:a16="http://schemas.microsoft.com/office/drawing/2014/main" id="{F8EF8647-FE85-232D-5172-36C946311A70}"/>
                  </a:ext>
                </a:extLst>
              </p:cNvPr>
              <p:cNvGraphicFramePr>
                <a:graphicFrameLocks noGrp="1"/>
              </p:cNvGraphicFramePr>
              <p:nvPr/>
            </p:nvGraphicFramePr>
            <p:xfrm>
              <a:off x="3863899" y="2845470"/>
              <a:ext cx="3787203" cy="1452671"/>
            </p:xfrm>
            <a:graphic>
              <a:graphicData uri="http://schemas.openxmlformats.org/drawingml/2006/table">
                <a:tbl>
                  <a:tblPr firstRow="1" firstCol="1" bandRow="1"/>
                  <a:tblGrid>
                    <a:gridCol w="1903615">
                      <a:extLst>
                        <a:ext uri="{9D8B030D-6E8A-4147-A177-3AD203B41FA5}">
                          <a16:colId xmlns:a16="http://schemas.microsoft.com/office/drawing/2014/main" val="3115436998"/>
                        </a:ext>
                      </a:extLst>
                    </a:gridCol>
                    <a:gridCol w="1883588">
                      <a:extLst>
                        <a:ext uri="{9D8B030D-6E8A-4147-A177-3AD203B41FA5}">
                          <a16:colId xmlns:a16="http://schemas.microsoft.com/office/drawing/2014/main" val="1235175585"/>
                        </a:ext>
                      </a:extLst>
                    </a:gridCol>
                  </a:tblGrid>
                  <a:tr h="212979">
                    <a:tc gridSpan="2">
                      <a:txBody>
                        <a:bodyPr/>
                        <a:lstStyle/>
                        <a:p>
                          <a:pPr marL="0" marR="0" algn="ctr">
                            <a:lnSpc>
                              <a:spcPct val="107000"/>
                            </a:lnSpc>
                            <a:spcBef>
                              <a:spcPts val="0"/>
                            </a:spcBef>
                            <a:spcAft>
                              <a:spcPts val="0"/>
                            </a:spcAft>
                          </a:pPr>
                          <a:r>
                            <a:rPr lang="en-CA" sz="1400" b="1" dirty="0">
                              <a:solidFill>
                                <a:srgbClr val="00B050"/>
                              </a:solidFill>
                              <a:effectLst/>
                              <a:latin typeface="Times New Roman" panose="02020603050405020304" pitchFamily="18" charset="0"/>
                              <a:ea typeface="Calibri" panose="020F0502020204030204" pitchFamily="34" charset="0"/>
                              <a:cs typeface="Times New Roman" panose="02020603050405020304" pitchFamily="18" charset="0"/>
                            </a:rPr>
                            <a:t>Boundary Condition</a:t>
                          </a:r>
                          <a:endParaRPr lang="en-CA" sz="1200" b="1" dirty="0">
                            <a:solidFill>
                              <a:srgbClr val="00B05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CA"/>
                        </a:p>
                      </a:txBody>
                      <a:tcPr/>
                    </a:tc>
                    <a:extLst>
                      <a:ext uri="{0D108BD9-81ED-4DB2-BD59-A6C34878D82A}">
                        <a16:rowId xmlns:a16="http://schemas.microsoft.com/office/drawing/2014/main" val="1961492877"/>
                      </a:ext>
                    </a:extLst>
                  </a:tr>
                  <a:tr h="533019">
                    <a:tc>
                      <a:txBody>
                        <a:bodyPr/>
                        <a:lstStyle/>
                        <a:p>
                          <a:pPr marL="0" marR="0">
                            <a:lnSpc>
                              <a:spcPct val="150000"/>
                            </a:lnSpc>
                            <a:spcBef>
                              <a:spcPts val="1200"/>
                            </a:spcBef>
                            <a:spcAft>
                              <a:spcPts val="0"/>
                            </a:spcAft>
                          </a:pPr>
                          <a:r>
                            <a:rPr lang="en-US" sz="1400" kern="12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Dirichlet</a:t>
                          </a:r>
                          <a:endParaRPr lang="en-CA" sz="1200" dirty="0">
                            <a:effectLst/>
                            <a:latin typeface="Times New Roman" panose="02020603050405020304" pitchFamily="18" charset="0"/>
                            <a:ea typeface="Times New Roman" panose="02020603050405020304" pitchFamily="18" charset="0"/>
                            <a:cs typeface="Arial" panose="020B0604020202020204" pitchFamily="34" charset="0"/>
                          </a:endParaRPr>
                        </a:p>
                        <a:p>
                          <a:pPr marL="0" marR="0" algn="just">
                            <a:lnSpc>
                              <a:spcPct val="107000"/>
                            </a:lnSpc>
                            <a:spcBef>
                              <a:spcPts val="0"/>
                            </a:spcBef>
                            <a:spcAft>
                              <a:spcPts val="0"/>
                            </a:spcAft>
                          </a:pPr>
                          <a:r>
                            <a:rPr lang="en-CA" sz="14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CA" sz="12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7"/>
                          <a:stretch>
                            <a:fillRect l="-101290" t="-48864" r="-645" b="-135227"/>
                          </a:stretch>
                        </a:blipFill>
                      </a:tcPr>
                    </a:tc>
                    <a:extLst>
                      <a:ext uri="{0D108BD9-81ED-4DB2-BD59-A6C34878D82A}">
                        <a16:rowId xmlns:a16="http://schemas.microsoft.com/office/drawing/2014/main" val="227450143"/>
                      </a:ext>
                    </a:extLst>
                  </a:tr>
                  <a:tr h="706673">
                    <a:tc>
                      <a:txBody>
                        <a:bodyPr/>
                        <a:lstStyle/>
                        <a:p>
                          <a:pPr marL="0" marR="0" algn="just">
                            <a:lnSpc>
                              <a:spcPct val="150000"/>
                            </a:lnSpc>
                            <a:spcBef>
                              <a:spcPts val="1200"/>
                            </a:spcBef>
                            <a:spcAft>
                              <a:spcPts val="0"/>
                            </a:spcAft>
                          </a:pPr>
                          <a:r>
                            <a:rPr lang="en-CA" sz="14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Neumann(1</a:t>
                          </a:r>
                          <a:r>
                            <a:rPr lang="en-CA" sz="1400" baseline="300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st</a:t>
                          </a:r>
                          <a:r>
                            <a:rPr lang="en-CA" sz="14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order boundary scheme) </a:t>
                          </a:r>
                          <a:endParaRPr lang="en-CA" sz="12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7"/>
                          <a:stretch>
                            <a:fillRect l="-101290" t="-111966" r="-645" b="-1709"/>
                          </a:stretch>
                        </a:blipFill>
                      </a:tcPr>
                    </a:tc>
                    <a:extLst>
                      <a:ext uri="{0D108BD9-81ED-4DB2-BD59-A6C34878D82A}">
                        <a16:rowId xmlns:a16="http://schemas.microsoft.com/office/drawing/2014/main" val="1045074082"/>
                      </a:ext>
                    </a:extLst>
                  </a:tr>
                </a:tbl>
              </a:graphicData>
            </a:graphic>
          </p:graphicFrame>
        </mc:Fallback>
      </mc:AlternateContent>
      <mc:AlternateContent xmlns:mc="http://schemas.openxmlformats.org/markup-compatibility/2006">
        <mc:Choice xmlns:a14="http://schemas.microsoft.com/office/drawing/2010/main" Requires="a14">
          <p:graphicFrame>
            <p:nvGraphicFramePr>
              <p:cNvPr id="6" name="Table 5">
                <a:extLst>
                  <a:ext uri="{FF2B5EF4-FFF2-40B4-BE49-F238E27FC236}">
                    <a16:creationId xmlns:a16="http://schemas.microsoft.com/office/drawing/2014/main" id="{2983C3AB-5734-E5F7-767A-8C97F29A1EF7}"/>
                  </a:ext>
                </a:extLst>
              </p:cNvPr>
              <p:cNvGraphicFramePr>
                <a:graphicFrameLocks noGrp="1"/>
              </p:cNvGraphicFramePr>
              <p:nvPr/>
            </p:nvGraphicFramePr>
            <p:xfrm>
              <a:off x="3261747" y="5358489"/>
              <a:ext cx="4989074" cy="1263314"/>
            </p:xfrm>
            <a:graphic>
              <a:graphicData uri="http://schemas.openxmlformats.org/drawingml/2006/table">
                <a:tbl>
                  <a:tblPr/>
                  <a:tblGrid>
                    <a:gridCol w="700221">
                      <a:extLst>
                        <a:ext uri="{9D8B030D-6E8A-4147-A177-3AD203B41FA5}">
                          <a16:colId xmlns:a16="http://schemas.microsoft.com/office/drawing/2014/main" val="4201110729"/>
                        </a:ext>
                      </a:extLst>
                    </a:gridCol>
                    <a:gridCol w="700221">
                      <a:extLst>
                        <a:ext uri="{9D8B030D-6E8A-4147-A177-3AD203B41FA5}">
                          <a16:colId xmlns:a16="http://schemas.microsoft.com/office/drawing/2014/main" val="2630082653"/>
                        </a:ext>
                      </a:extLst>
                    </a:gridCol>
                    <a:gridCol w="700221">
                      <a:extLst>
                        <a:ext uri="{9D8B030D-6E8A-4147-A177-3AD203B41FA5}">
                          <a16:colId xmlns:a16="http://schemas.microsoft.com/office/drawing/2014/main" val="1561742452"/>
                        </a:ext>
                      </a:extLst>
                    </a:gridCol>
                    <a:gridCol w="700221">
                      <a:extLst>
                        <a:ext uri="{9D8B030D-6E8A-4147-A177-3AD203B41FA5}">
                          <a16:colId xmlns:a16="http://schemas.microsoft.com/office/drawing/2014/main" val="1338530640"/>
                        </a:ext>
                      </a:extLst>
                    </a:gridCol>
                    <a:gridCol w="700221">
                      <a:extLst>
                        <a:ext uri="{9D8B030D-6E8A-4147-A177-3AD203B41FA5}">
                          <a16:colId xmlns:a16="http://schemas.microsoft.com/office/drawing/2014/main" val="1366319914"/>
                        </a:ext>
                      </a:extLst>
                    </a:gridCol>
                    <a:gridCol w="700221">
                      <a:extLst>
                        <a:ext uri="{9D8B030D-6E8A-4147-A177-3AD203B41FA5}">
                          <a16:colId xmlns:a16="http://schemas.microsoft.com/office/drawing/2014/main" val="4202867701"/>
                        </a:ext>
                      </a:extLst>
                    </a:gridCol>
                    <a:gridCol w="787748">
                      <a:extLst>
                        <a:ext uri="{9D8B030D-6E8A-4147-A177-3AD203B41FA5}">
                          <a16:colId xmlns:a16="http://schemas.microsoft.com/office/drawing/2014/main" val="2818206883"/>
                        </a:ext>
                      </a:extLst>
                    </a:gridCol>
                  </a:tblGrid>
                  <a:tr h="146326">
                    <a:tc>
                      <a:txBody>
                        <a:bodyPr/>
                        <a:lstStyle/>
                        <a:p>
                          <a:pPr algn="l" fontAlgn="b"/>
                          <a:r>
                            <a:rPr lang="en-CA" sz="1100" b="0" i="0" u="none" strike="noStrike">
                              <a:solidFill>
                                <a:srgbClr val="000000"/>
                              </a:solidFill>
                              <a:effectLst/>
                              <a:latin typeface="Calibri" panose="020F0502020204030204" pitchFamily="34" charset="0"/>
                            </a:rPr>
                            <a:t>h</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0.125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0.0125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0.005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0.00125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0.000125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0.0000125</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09994783"/>
                      </a:ext>
                    </a:extLst>
                  </a:tr>
                  <a:tr h="473817">
                    <a:tc>
                      <a:txBody>
                        <a:bodyPr/>
                        <a:lstStyle/>
                        <a:p>
                          <a:pPr algn="l" fontAlgn="b"/>
                          <a:r>
                            <a:rPr lang="en-CA" sz="1100" b="0" i="0" u="none" strike="noStrike">
                              <a:solidFill>
                                <a:srgbClr val="000000"/>
                              </a:solidFill>
                              <a:effectLst/>
                              <a:latin typeface="Calibri" panose="020F0502020204030204" pitchFamily="34" charset="0"/>
                            </a:rPr>
                            <a:t>L1</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CA"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0.221726</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CA"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0.00204</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CA"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0.00032</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CA"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1.97E-05</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CA"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1.96E-07</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CA"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1.95E-09</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52223660"/>
                      </a:ext>
                    </a:extLst>
                  </a:tr>
                  <a:tr h="438977">
                    <a:tc>
                      <a:txBody>
                        <a:bodyPr/>
                        <a:lstStyle/>
                        <a:p>
                          <a:pPr algn="l" fontAlgn="b"/>
                          <a:r>
                            <a:rPr lang="en-CA" sz="1100" b="0" i="0" u="none" strike="noStrike">
                              <a:solidFill>
                                <a:srgbClr val="000000"/>
                              </a:solidFill>
                              <a:effectLst/>
                              <a:latin typeface="Calibri" panose="020F0502020204030204" pitchFamily="34" charset="0"/>
                            </a:rPr>
                            <a:t>L2</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CA"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0.322345</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CA"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0.002988</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CA"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0.000463</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CA"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2.81E-05</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CA"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2.77E-07</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CA"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2.76E-09</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50858697"/>
                      </a:ext>
                    </a:extLst>
                  </a:tr>
                  <a:tr h="153294">
                    <a:tc>
                      <a:txBody>
                        <a:bodyPr/>
                        <a:lstStyle/>
                        <a:p>
                          <a:pPr algn="l" fontAlgn="b"/>
                          <a14:m>
                            <m:oMathPara xmlns:m="http://schemas.openxmlformats.org/officeDocument/2006/math">
                              <m:oMathParaPr>
                                <m:jc m:val="left"/>
                              </m:oMathParaPr>
                              <m:oMath xmlns:m="http://schemas.openxmlformats.org/officeDocument/2006/math">
                                <m:sSub>
                                  <m:sSubPr>
                                    <m:ctrlPr>
                                      <a:rPr lang="en-CA" sz="1100" i="1" smtClean="0">
                                        <a:solidFill>
                                          <a:srgbClr val="282829"/>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CA" sz="1100" i="1">
                                        <a:solidFill>
                                          <a:srgbClr val="282829"/>
                                        </a:solidFill>
                                        <a:effectLst/>
                                        <a:latin typeface="Cambria Math" panose="02040503050406030204" pitchFamily="18" charset="0"/>
                                        <a:ea typeface="Calibri" panose="020F0502020204030204" pitchFamily="34" charset="0"/>
                                        <a:cs typeface="Times New Roman" panose="02020603050405020304" pitchFamily="18" charset="0"/>
                                      </a:rPr>
                                      <m:t>𝐿</m:t>
                                    </m:r>
                                  </m:e>
                                  <m:sub>
                                    <m:r>
                                      <a:rPr lang="en-CA" sz="1100" i="1">
                                        <a:solidFill>
                                          <a:srgbClr val="282829"/>
                                        </a:solidFill>
                                        <a:effectLst/>
                                        <a:latin typeface="Cambria Math" panose="02040503050406030204" pitchFamily="18" charset="0"/>
                                        <a:ea typeface="Calibri" panose="020F0502020204030204" pitchFamily="34" charset="0"/>
                                        <a:cs typeface="Times New Roman" panose="02020603050405020304" pitchFamily="18" charset="0"/>
                                      </a:rPr>
                                      <m:t>∞</m:t>
                                    </m:r>
                                  </m:sub>
                                </m:sSub>
                              </m:oMath>
                            </m:oMathPara>
                          </a14:m>
                          <a:endParaRPr lang="en-CA"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CA"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0.654762</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CA"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0.01104</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CA"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0.002053</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CA"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0.000155</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CA"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2.00E-06</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CA"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2.45E-08</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18753451"/>
                      </a:ext>
                    </a:extLst>
                  </a:tr>
                </a:tbl>
              </a:graphicData>
            </a:graphic>
          </p:graphicFrame>
        </mc:Choice>
        <mc:Fallback>
          <p:graphicFrame>
            <p:nvGraphicFramePr>
              <p:cNvPr id="6" name="Table 5">
                <a:extLst>
                  <a:ext uri="{FF2B5EF4-FFF2-40B4-BE49-F238E27FC236}">
                    <a16:creationId xmlns:a16="http://schemas.microsoft.com/office/drawing/2014/main" id="{2983C3AB-5734-E5F7-767A-8C97F29A1EF7}"/>
                  </a:ext>
                </a:extLst>
              </p:cNvPr>
              <p:cNvGraphicFramePr>
                <a:graphicFrameLocks noGrp="1"/>
              </p:cNvGraphicFramePr>
              <p:nvPr/>
            </p:nvGraphicFramePr>
            <p:xfrm>
              <a:off x="3261747" y="5358489"/>
              <a:ext cx="4989074" cy="1263314"/>
            </p:xfrm>
            <a:graphic>
              <a:graphicData uri="http://schemas.openxmlformats.org/drawingml/2006/table">
                <a:tbl>
                  <a:tblPr/>
                  <a:tblGrid>
                    <a:gridCol w="700221">
                      <a:extLst>
                        <a:ext uri="{9D8B030D-6E8A-4147-A177-3AD203B41FA5}">
                          <a16:colId xmlns:a16="http://schemas.microsoft.com/office/drawing/2014/main" val="4201110729"/>
                        </a:ext>
                      </a:extLst>
                    </a:gridCol>
                    <a:gridCol w="700221">
                      <a:extLst>
                        <a:ext uri="{9D8B030D-6E8A-4147-A177-3AD203B41FA5}">
                          <a16:colId xmlns:a16="http://schemas.microsoft.com/office/drawing/2014/main" val="2630082653"/>
                        </a:ext>
                      </a:extLst>
                    </a:gridCol>
                    <a:gridCol w="700221">
                      <a:extLst>
                        <a:ext uri="{9D8B030D-6E8A-4147-A177-3AD203B41FA5}">
                          <a16:colId xmlns:a16="http://schemas.microsoft.com/office/drawing/2014/main" val="1561742452"/>
                        </a:ext>
                      </a:extLst>
                    </a:gridCol>
                    <a:gridCol w="700221">
                      <a:extLst>
                        <a:ext uri="{9D8B030D-6E8A-4147-A177-3AD203B41FA5}">
                          <a16:colId xmlns:a16="http://schemas.microsoft.com/office/drawing/2014/main" val="1338530640"/>
                        </a:ext>
                      </a:extLst>
                    </a:gridCol>
                    <a:gridCol w="700221">
                      <a:extLst>
                        <a:ext uri="{9D8B030D-6E8A-4147-A177-3AD203B41FA5}">
                          <a16:colId xmlns:a16="http://schemas.microsoft.com/office/drawing/2014/main" val="1366319914"/>
                        </a:ext>
                      </a:extLst>
                    </a:gridCol>
                    <a:gridCol w="700221">
                      <a:extLst>
                        <a:ext uri="{9D8B030D-6E8A-4147-A177-3AD203B41FA5}">
                          <a16:colId xmlns:a16="http://schemas.microsoft.com/office/drawing/2014/main" val="4202867701"/>
                        </a:ext>
                      </a:extLst>
                    </a:gridCol>
                    <a:gridCol w="787748">
                      <a:extLst>
                        <a:ext uri="{9D8B030D-6E8A-4147-A177-3AD203B41FA5}">
                          <a16:colId xmlns:a16="http://schemas.microsoft.com/office/drawing/2014/main" val="2818206883"/>
                        </a:ext>
                      </a:extLst>
                    </a:gridCol>
                  </a:tblGrid>
                  <a:tr h="175260">
                    <a:tc>
                      <a:txBody>
                        <a:bodyPr/>
                        <a:lstStyle/>
                        <a:p>
                          <a:pPr algn="l" fontAlgn="b"/>
                          <a:r>
                            <a:rPr lang="en-CA" sz="1100" b="0" i="0" u="none" strike="noStrike">
                              <a:solidFill>
                                <a:srgbClr val="000000"/>
                              </a:solidFill>
                              <a:effectLst/>
                              <a:latin typeface="Calibri" panose="020F0502020204030204" pitchFamily="34" charset="0"/>
                            </a:rPr>
                            <a:t>h</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0.125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0.0125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0.005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0.00125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0.000125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0.0000125</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09994783"/>
                      </a:ext>
                    </a:extLst>
                  </a:tr>
                  <a:tr h="473817">
                    <a:tc>
                      <a:txBody>
                        <a:bodyPr/>
                        <a:lstStyle/>
                        <a:p>
                          <a:pPr algn="l" fontAlgn="b"/>
                          <a:r>
                            <a:rPr lang="en-CA" sz="1100" b="0" i="0" u="none" strike="noStrike">
                              <a:solidFill>
                                <a:srgbClr val="000000"/>
                              </a:solidFill>
                              <a:effectLst/>
                              <a:latin typeface="Calibri" panose="020F0502020204030204" pitchFamily="34" charset="0"/>
                            </a:rPr>
                            <a:t>L1</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CA"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0.221726</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CA"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0.00204</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CA"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0.00032</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CA"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1.97E-05</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CA"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1.96E-07</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CA"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1.95E-09</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52223660"/>
                      </a:ext>
                    </a:extLst>
                  </a:tr>
                  <a:tr h="438977">
                    <a:tc>
                      <a:txBody>
                        <a:bodyPr/>
                        <a:lstStyle/>
                        <a:p>
                          <a:pPr algn="l" fontAlgn="b"/>
                          <a:r>
                            <a:rPr lang="en-CA" sz="1100" b="0" i="0" u="none" strike="noStrike">
                              <a:solidFill>
                                <a:srgbClr val="000000"/>
                              </a:solidFill>
                              <a:effectLst/>
                              <a:latin typeface="Calibri" panose="020F0502020204030204" pitchFamily="34" charset="0"/>
                            </a:rPr>
                            <a:t>L2</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CA"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0.322345</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CA"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0.002988</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CA"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0.000463</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CA"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2.81E-05</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CA"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2.77E-07</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CA"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2.76E-09</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50858697"/>
                      </a:ext>
                    </a:extLst>
                  </a:tr>
                  <a:tr h="175260">
                    <a:tc>
                      <a:txBody>
                        <a:bodyPr/>
                        <a:lstStyle/>
                        <a:p>
                          <a:endParaRPr lang="en-US"/>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8"/>
                          <a:stretch>
                            <a:fillRect l="-870" t="-641379" r="-613913" b="-48276"/>
                          </a:stretch>
                        </a:blipFill>
                      </a:tcPr>
                    </a:tc>
                    <a:tc>
                      <a:txBody>
                        <a:bodyPr/>
                        <a:lstStyle/>
                        <a:p>
                          <a:pPr marL="0" marR="0" algn="r">
                            <a:lnSpc>
                              <a:spcPct val="107000"/>
                            </a:lnSpc>
                            <a:spcBef>
                              <a:spcPts val="0"/>
                            </a:spcBef>
                            <a:spcAft>
                              <a:spcPts val="0"/>
                            </a:spcAft>
                          </a:pPr>
                          <a:r>
                            <a:rPr lang="en-CA"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0.654762</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CA"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0.01104</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CA"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0.002053</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CA"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0.000155</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CA"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2.00E-06</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CA"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2.45E-08</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18753451"/>
                      </a:ext>
                    </a:extLst>
                  </a:tr>
                </a:tbl>
              </a:graphicData>
            </a:graphic>
          </p:graphicFrame>
        </mc:Fallback>
      </mc:AlternateContent>
    </p:spTree>
    <p:extLst>
      <p:ext uri="{BB962C8B-B14F-4D97-AF65-F5344CB8AC3E}">
        <p14:creationId xmlns:p14="http://schemas.microsoft.com/office/powerpoint/2010/main" val="41060843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pic>
        <p:nvPicPr>
          <p:cNvPr id="193" name="Google Shape;193;p34"/>
          <p:cNvPicPr preferRelativeResize="0"/>
          <p:nvPr/>
        </p:nvPicPr>
        <p:blipFill rotWithShape="1">
          <a:blip r:embed="rId3">
            <a:alphaModFix/>
          </a:blip>
          <a:srcRect/>
          <a:stretch/>
        </p:blipFill>
        <p:spPr>
          <a:xfrm>
            <a:off x="0" y="42"/>
            <a:ext cx="12192000" cy="863601"/>
          </a:xfrm>
          <a:prstGeom prst="rect">
            <a:avLst/>
          </a:prstGeom>
          <a:noFill/>
          <a:ln>
            <a:noFill/>
          </a:ln>
        </p:spPr>
      </p:pic>
      <p:pic>
        <p:nvPicPr>
          <p:cNvPr id="194" name="Google Shape;194;p34"/>
          <p:cNvPicPr preferRelativeResize="0"/>
          <p:nvPr/>
        </p:nvPicPr>
        <p:blipFill rotWithShape="1">
          <a:blip r:embed="rId4">
            <a:alphaModFix/>
          </a:blip>
          <a:srcRect/>
          <a:stretch/>
        </p:blipFill>
        <p:spPr>
          <a:xfrm flipV="1">
            <a:off x="-1" y="6857325"/>
            <a:ext cx="12192000" cy="45719"/>
          </a:xfrm>
          <a:prstGeom prst="rect">
            <a:avLst/>
          </a:prstGeom>
          <a:noFill/>
          <a:ln>
            <a:noFill/>
          </a:ln>
        </p:spPr>
      </p:pic>
      <p:sp>
        <p:nvSpPr>
          <p:cNvPr id="195" name="Google Shape;195;p34"/>
          <p:cNvSpPr txBox="1"/>
          <p:nvPr/>
        </p:nvSpPr>
        <p:spPr>
          <a:xfrm>
            <a:off x="413722" y="2669"/>
            <a:ext cx="11778278" cy="830997"/>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4800"/>
              <a:buFont typeface="Arial"/>
              <a:buNone/>
            </a:pPr>
            <a:r>
              <a:rPr lang="en-US" sz="4800" b="1" i="0" u="none" strike="noStrike" cap="none" dirty="0">
                <a:solidFill>
                  <a:schemeClr val="lt1"/>
                </a:solidFill>
                <a:ea typeface="Arial" charset="0"/>
                <a:cs typeface="Times New Roman" panose="02020603050405020304" pitchFamily="18" charset="0"/>
                <a:sym typeface="Times New Roman"/>
              </a:rPr>
              <a:t>F. </a:t>
            </a:r>
            <a:r>
              <a:rPr lang="en-US" sz="4800" b="1" dirty="0">
                <a:solidFill>
                  <a:schemeClr val="lt1"/>
                </a:solidFill>
                <a:ea typeface="Arial" charset="0"/>
                <a:cs typeface="Times New Roman" panose="02020603050405020304" pitchFamily="18" charset="0"/>
                <a:sym typeface="Times New Roman"/>
              </a:rPr>
              <a:t>Steady State Central Approximation</a:t>
            </a:r>
            <a:endParaRPr lang="en-US" sz="1400" b="0" i="0" u="none" strike="noStrike" cap="none" dirty="0">
              <a:solidFill>
                <a:srgbClr val="000000"/>
              </a:solidFill>
              <a:ea typeface="Arial" charset="0"/>
              <a:cs typeface="Times New Roman" panose="02020603050405020304" pitchFamily="18" charset="0"/>
              <a:sym typeface="Arial"/>
            </a:endParaRPr>
          </a:p>
        </p:txBody>
      </p:sp>
      <p:pic>
        <p:nvPicPr>
          <p:cNvPr id="196" name="Google Shape;196;p34"/>
          <p:cNvPicPr preferRelativeResize="0"/>
          <p:nvPr/>
        </p:nvPicPr>
        <p:blipFill rotWithShape="1">
          <a:blip r:embed="rId5">
            <a:alphaModFix/>
          </a:blip>
          <a:srcRect/>
          <a:stretch/>
        </p:blipFill>
        <p:spPr>
          <a:xfrm flipH="1">
            <a:off x="5827994" y="6297419"/>
            <a:ext cx="536011" cy="499962"/>
          </a:xfrm>
          <a:prstGeom prst="rect">
            <a:avLst/>
          </a:prstGeom>
          <a:noFill/>
          <a:ln>
            <a:noFill/>
          </a:ln>
        </p:spPr>
      </p:pic>
      <p:sp>
        <p:nvSpPr>
          <p:cNvPr id="5" name="Slide Number Placeholder 4">
            <a:extLst>
              <a:ext uri="{FF2B5EF4-FFF2-40B4-BE49-F238E27FC236}">
                <a16:creationId xmlns:a16="http://schemas.microsoft.com/office/drawing/2014/main" id="{7F9106D8-9D9D-46DC-B371-081E72410FE3}"/>
              </a:ext>
            </a:extLst>
          </p:cNvPr>
          <p:cNvSpPr>
            <a:spLocks noGrp="1"/>
          </p:cNvSpPr>
          <p:nvPr>
            <p:ph type="sldNum" sz="quarter" idx="12"/>
          </p:nvPr>
        </p:nvSpPr>
        <p:spPr/>
        <p:txBody>
          <a:bodyPr/>
          <a:lstStyle/>
          <a:p>
            <a:fld id="{640E540A-2B47-4B87-9AED-00DC0EEFE8D2}" type="slidenum">
              <a:rPr lang="en-CA" smtClean="0"/>
              <a:t>15</a:t>
            </a:fld>
            <a:endParaRPr lang="en-CA" dirty="0"/>
          </a:p>
        </p:txBody>
      </p:sp>
      <p:pic>
        <p:nvPicPr>
          <p:cNvPr id="9" name="Picture 8">
            <a:extLst>
              <a:ext uri="{FF2B5EF4-FFF2-40B4-BE49-F238E27FC236}">
                <a16:creationId xmlns:a16="http://schemas.microsoft.com/office/drawing/2014/main" id="{A6AEC627-5130-D20C-D8CC-79114ADA6521}"/>
              </a:ext>
            </a:extLst>
          </p:cNvPr>
          <p:cNvPicPr>
            <a:picLocks noChangeAspect="1"/>
          </p:cNvPicPr>
          <p:nvPr/>
        </p:nvPicPr>
        <p:blipFill>
          <a:blip r:embed="rId6"/>
          <a:stretch>
            <a:fillRect/>
          </a:stretch>
        </p:blipFill>
        <p:spPr>
          <a:xfrm>
            <a:off x="70478" y="1117284"/>
            <a:ext cx="2834640" cy="2549867"/>
          </a:xfrm>
          <a:prstGeom prst="rect">
            <a:avLst/>
          </a:prstGeom>
          <a:ln w="38100">
            <a:solidFill>
              <a:schemeClr val="tx1"/>
            </a:solidFill>
          </a:ln>
          <a:effectLst>
            <a:softEdge rad="0"/>
          </a:effectLst>
        </p:spPr>
      </p:pic>
      <p:pic>
        <p:nvPicPr>
          <p:cNvPr id="11" name="Picture 10">
            <a:extLst>
              <a:ext uri="{FF2B5EF4-FFF2-40B4-BE49-F238E27FC236}">
                <a16:creationId xmlns:a16="http://schemas.microsoft.com/office/drawing/2014/main" id="{7E111736-6233-29B5-2A24-EF3F1C2B5B0C}"/>
              </a:ext>
            </a:extLst>
          </p:cNvPr>
          <p:cNvPicPr>
            <a:picLocks noChangeAspect="1"/>
          </p:cNvPicPr>
          <p:nvPr/>
        </p:nvPicPr>
        <p:blipFill>
          <a:blip r:embed="rId7"/>
          <a:stretch>
            <a:fillRect/>
          </a:stretch>
        </p:blipFill>
        <p:spPr>
          <a:xfrm>
            <a:off x="9135940" y="1117284"/>
            <a:ext cx="2834640" cy="2591673"/>
          </a:xfrm>
          <a:prstGeom prst="rect">
            <a:avLst/>
          </a:prstGeom>
          <a:ln w="38100">
            <a:solidFill>
              <a:schemeClr val="tx1"/>
            </a:solidFill>
          </a:ln>
        </p:spPr>
      </p:pic>
      <p:pic>
        <p:nvPicPr>
          <p:cNvPr id="13" name="Picture 12">
            <a:extLst>
              <a:ext uri="{FF2B5EF4-FFF2-40B4-BE49-F238E27FC236}">
                <a16:creationId xmlns:a16="http://schemas.microsoft.com/office/drawing/2014/main" id="{B082375C-7FB0-2468-FD26-1A59D0146F95}"/>
              </a:ext>
            </a:extLst>
          </p:cNvPr>
          <p:cNvPicPr>
            <a:picLocks noChangeAspect="1"/>
          </p:cNvPicPr>
          <p:nvPr/>
        </p:nvPicPr>
        <p:blipFill>
          <a:blip r:embed="rId8"/>
          <a:stretch>
            <a:fillRect/>
          </a:stretch>
        </p:blipFill>
        <p:spPr>
          <a:xfrm>
            <a:off x="6133954" y="1113026"/>
            <a:ext cx="2834640" cy="2591673"/>
          </a:xfrm>
          <a:prstGeom prst="rect">
            <a:avLst/>
          </a:prstGeom>
          <a:ln w="38100">
            <a:solidFill>
              <a:schemeClr val="tx1"/>
            </a:solidFill>
          </a:ln>
        </p:spPr>
      </p:pic>
      <p:pic>
        <p:nvPicPr>
          <p:cNvPr id="15" name="Picture 14">
            <a:extLst>
              <a:ext uri="{FF2B5EF4-FFF2-40B4-BE49-F238E27FC236}">
                <a16:creationId xmlns:a16="http://schemas.microsoft.com/office/drawing/2014/main" id="{A2840104-6854-D264-494B-41E1354B23A6}"/>
              </a:ext>
            </a:extLst>
          </p:cNvPr>
          <p:cNvPicPr>
            <a:picLocks noChangeAspect="1"/>
          </p:cNvPicPr>
          <p:nvPr/>
        </p:nvPicPr>
        <p:blipFill>
          <a:blip r:embed="rId9"/>
          <a:stretch>
            <a:fillRect/>
          </a:stretch>
        </p:blipFill>
        <p:spPr>
          <a:xfrm>
            <a:off x="3091697" y="1113028"/>
            <a:ext cx="2811420" cy="2591672"/>
          </a:xfrm>
          <a:prstGeom prst="rect">
            <a:avLst/>
          </a:prstGeom>
          <a:ln w="38100">
            <a:solidFill>
              <a:schemeClr val="tx1"/>
            </a:solidFill>
          </a:ln>
        </p:spPr>
      </p:pic>
      <p:graphicFrame>
        <p:nvGraphicFramePr>
          <p:cNvPr id="16" name="Chart 15">
            <a:extLst>
              <a:ext uri="{FF2B5EF4-FFF2-40B4-BE49-F238E27FC236}">
                <a16:creationId xmlns:a16="http://schemas.microsoft.com/office/drawing/2014/main" id="{09424E4B-E81C-BF06-0464-15790572C00D}"/>
              </a:ext>
            </a:extLst>
          </p:cNvPr>
          <p:cNvGraphicFramePr>
            <a:graphicFrameLocks/>
          </p:cNvGraphicFramePr>
          <p:nvPr>
            <p:extLst>
              <p:ext uri="{D42A27DB-BD31-4B8C-83A1-F6EECF244321}">
                <p14:modId xmlns:p14="http://schemas.microsoft.com/office/powerpoint/2010/main" val="1013198688"/>
              </p:ext>
            </p:extLst>
          </p:nvPr>
        </p:nvGraphicFramePr>
        <p:xfrm>
          <a:off x="70478" y="3928047"/>
          <a:ext cx="4362560" cy="2744782"/>
        </p:xfrm>
        <a:graphic>
          <a:graphicData uri="http://schemas.openxmlformats.org/drawingml/2006/chart">
            <c:chart xmlns:c="http://schemas.openxmlformats.org/drawingml/2006/chart" xmlns:r="http://schemas.openxmlformats.org/officeDocument/2006/relationships" r:id="rId10"/>
          </a:graphicData>
        </a:graphic>
      </p:graphicFrame>
      <p:sp>
        <p:nvSpPr>
          <p:cNvPr id="17" name="TextBox 16">
            <a:extLst>
              <a:ext uri="{FF2B5EF4-FFF2-40B4-BE49-F238E27FC236}">
                <a16:creationId xmlns:a16="http://schemas.microsoft.com/office/drawing/2014/main" id="{E278ED6B-19D3-A869-190B-B7960002027F}"/>
              </a:ext>
            </a:extLst>
          </p:cNvPr>
          <p:cNvSpPr txBox="1"/>
          <p:nvPr/>
        </p:nvSpPr>
        <p:spPr>
          <a:xfrm>
            <a:off x="4908676" y="3965979"/>
            <a:ext cx="7212846" cy="1200329"/>
          </a:xfrm>
          <a:prstGeom prst="rect">
            <a:avLst/>
          </a:prstGeom>
          <a:noFill/>
        </p:spPr>
        <p:txBody>
          <a:bodyPr wrap="square" rtlCol="0">
            <a:spAutoFit/>
          </a:bodyPr>
          <a:lstStyle/>
          <a:p>
            <a:endParaRPr lang="en-CA" sz="1800" dirty="0">
              <a:effectLst/>
              <a:latin typeface="Times New Roman" panose="02020603050405020304" pitchFamily="18" charset="0"/>
              <a:ea typeface="Calibri" panose="020F0502020204030204" pitchFamily="34" charset="0"/>
              <a:cs typeface="Arial" panose="020B0604020202020204" pitchFamily="34" charset="0"/>
            </a:endParaRPr>
          </a:p>
          <a:p>
            <a:endParaRPr lang="en-CA" sz="1800" dirty="0">
              <a:effectLst/>
              <a:latin typeface="Times New Roman" panose="02020603050405020304" pitchFamily="18" charset="0"/>
              <a:ea typeface="Calibri" panose="020F0502020204030204" pitchFamily="34" charset="0"/>
              <a:cs typeface="Arial" panose="020B0604020202020204" pitchFamily="34" charset="0"/>
            </a:endParaRPr>
          </a:p>
          <a:p>
            <a:pPr algn="l"/>
            <a:r>
              <a:rPr lang="en-CA" dirty="0">
                <a:latin typeface="Times New Roman" panose="02020603050405020304" pitchFamily="18" charset="0"/>
                <a:cs typeface="Times New Roman" panose="02020603050405020304" pitchFamily="18" charset="0"/>
              </a:rPr>
              <a:t>Using Central Approximation, we notice the results are more accurate than using forward approximation. The convergent </a:t>
            </a:r>
            <a:r>
              <a:rPr lang="en-CA">
                <a:latin typeface="Times New Roman" panose="02020603050405020304" pitchFamily="18" charset="0"/>
                <a:cs typeface="Times New Roman" panose="02020603050405020304" pitchFamily="18" charset="0"/>
              </a:rPr>
              <a:t>is applicable for higher h.</a:t>
            </a:r>
            <a:endParaRPr lang="en-CA"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789685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pic>
        <p:nvPicPr>
          <p:cNvPr id="193" name="Google Shape;193;p34"/>
          <p:cNvPicPr preferRelativeResize="0"/>
          <p:nvPr/>
        </p:nvPicPr>
        <p:blipFill rotWithShape="1">
          <a:blip r:embed="rId3">
            <a:alphaModFix/>
          </a:blip>
          <a:srcRect/>
          <a:stretch/>
        </p:blipFill>
        <p:spPr>
          <a:xfrm>
            <a:off x="0" y="42"/>
            <a:ext cx="12192000" cy="863601"/>
          </a:xfrm>
          <a:prstGeom prst="rect">
            <a:avLst/>
          </a:prstGeom>
          <a:noFill/>
          <a:ln>
            <a:noFill/>
          </a:ln>
        </p:spPr>
      </p:pic>
      <p:pic>
        <p:nvPicPr>
          <p:cNvPr id="194" name="Google Shape;194;p34"/>
          <p:cNvPicPr preferRelativeResize="0"/>
          <p:nvPr/>
        </p:nvPicPr>
        <p:blipFill rotWithShape="1">
          <a:blip r:embed="rId4">
            <a:alphaModFix/>
          </a:blip>
          <a:srcRect/>
          <a:stretch/>
        </p:blipFill>
        <p:spPr>
          <a:xfrm flipV="1">
            <a:off x="-1" y="6857325"/>
            <a:ext cx="12192000" cy="45719"/>
          </a:xfrm>
          <a:prstGeom prst="rect">
            <a:avLst/>
          </a:prstGeom>
          <a:noFill/>
          <a:ln>
            <a:noFill/>
          </a:ln>
        </p:spPr>
      </p:pic>
      <p:sp>
        <p:nvSpPr>
          <p:cNvPr id="195" name="Google Shape;195;p34"/>
          <p:cNvSpPr txBox="1"/>
          <p:nvPr/>
        </p:nvSpPr>
        <p:spPr>
          <a:xfrm>
            <a:off x="413722" y="2669"/>
            <a:ext cx="11778278" cy="830997"/>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4800"/>
              <a:buFont typeface="Arial"/>
              <a:buNone/>
            </a:pPr>
            <a:r>
              <a:rPr lang="en-US" sz="4800" b="1" dirty="0">
                <a:solidFill>
                  <a:schemeClr val="lt1"/>
                </a:solidFill>
                <a:ea typeface="Arial" charset="0"/>
                <a:cs typeface="Times New Roman" panose="02020603050405020304" pitchFamily="18" charset="0"/>
                <a:sym typeface="Times New Roman"/>
              </a:rPr>
              <a:t>Physics of problem</a:t>
            </a:r>
            <a:endParaRPr lang="en-US" sz="1400" b="0" i="0" u="none" strike="noStrike" cap="none" dirty="0">
              <a:solidFill>
                <a:srgbClr val="000000"/>
              </a:solidFill>
              <a:ea typeface="Arial" charset="0"/>
              <a:cs typeface="Times New Roman" panose="02020603050405020304" pitchFamily="18" charset="0"/>
              <a:sym typeface="Arial"/>
            </a:endParaRPr>
          </a:p>
        </p:txBody>
      </p:sp>
      <p:pic>
        <p:nvPicPr>
          <p:cNvPr id="196" name="Google Shape;196;p34"/>
          <p:cNvPicPr preferRelativeResize="0"/>
          <p:nvPr/>
        </p:nvPicPr>
        <p:blipFill rotWithShape="1">
          <a:blip r:embed="rId5">
            <a:alphaModFix/>
          </a:blip>
          <a:srcRect/>
          <a:stretch/>
        </p:blipFill>
        <p:spPr>
          <a:xfrm flipH="1">
            <a:off x="5827994" y="6297419"/>
            <a:ext cx="536011" cy="499962"/>
          </a:xfrm>
          <a:prstGeom prst="rect">
            <a:avLst/>
          </a:prstGeom>
          <a:noFill/>
          <a:ln>
            <a:noFill/>
          </a:ln>
        </p:spPr>
      </p:pic>
      <p:sp>
        <p:nvSpPr>
          <p:cNvPr id="10" name="Google Shape;197;p34"/>
          <p:cNvSpPr/>
          <p:nvPr/>
        </p:nvSpPr>
        <p:spPr>
          <a:xfrm>
            <a:off x="102653" y="1168805"/>
            <a:ext cx="11894505" cy="1415732"/>
          </a:xfrm>
          <a:prstGeom prst="rect">
            <a:avLst/>
          </a:prstGeom>
          <a:ln>
            <a:noFill/>
          </a:ln>
        </p:spPr>
        <p:style>
          <a:lnRef idx="2">
            <a:schemeClr val="accent2"/>
          </a:lnRef>
          <a:fillRef idx="1">
            <a:schemeClr val="lt1"/>
          </a:fillRef>
          <a:effectRef idx="0">
            <a:schemeClr val="accent2"/>
          </a:effectRef>
          <a:fontRef idx="minor">
            <a:schemeClr val="dk1"/>
          </a:fontRef>
        </p:style>
        <p:txBody>
          <a:bodyPr spcFirstLastPara="1" wrap="square" lIns="91425" tIns="45700" rIns="91425" bIns="45700" anchor="t" anchorCtr="0">
            <a:spAutoFit/>
          </a:bodyPr>
          <a:lstStyle/>
          <a:p>
            <a:pPr marL="342900" lvl="0" indent="-342900">
              <a:buClr>
                <a:srgbClr val="000000"/>
              </a:buClr>
              <a:buSzPts val="2400"/>
              <a:buFont typeface="Wingdings" panose="05000000000000000000" pitchFamily="2" charset="2"/>
              <a:buChar char="Ø"/>
            </a:pPr>
            <a:r>
              <a:rPr lang="en-US" sz="2000" b="1" dirty="0">
                <a:latin typeface="Times New Roman" panose="02020603050405020304" pitchFamily="18" charset="0"/>
                <a:ea typeface="Calibri" panose="020F0502020204030204" pitchFamily="34" charset="0"/>
                <a:cs typeface="Arial" panose="020B0604020202020204" pitchFamily="34" charset="0"/>
                <a:sym typeface="Times New Roman"/>
              </a:rPr>
              <a:t>The study of evolution of salt concentration inside the porous structure of a concrete pillar</a:t>
            </a:r>
          </a:p>
          <a:p>
            <a:pPr marL="342900" lvl="0" indent="-342900">
              <a:buClr>
                <a:srgbClr val="000000"/>
              </a:buClr>
              <a:buSzPts val="2400"/>
              <a:buFont typeface="Wingdings" panose="05000000000000000000" pitchFamily="2" charset="2"/>
              <a:buChar char="Ø"/>
            </a:pPr>
            <a:endParaRPr lang="en-US" sz="2400" dirty="0">
              <a:ea typeface="Times New Roman"/>
              <a:cs typeface="Times New Roman" panose="02020603050405020304" pitchFamily="18" charset="0"/>
              <a:sym typeface="Times New Roman"/>
            </a:endParaRPr>
          </a:p>
          <a:p>
            <a:pPr marL="285750" indent="-285750">
              <a:buClr>
                <a:srgbClr val="000000"/>
              </a:buClr>
              <a:buSzPts val="2400"/>
              <a:buFont typeface="Wingdings" panose="05000000000000000000" pitchFamily="2" charset="2"/>
              <a:buChar char="ü"/>
            </a:pPr>
            <a:r>
              <a:rPr lang="en-US" sz="1800" dirty="0">
                <a:effectLst/>
                <a:latin typeface="Times New Roman" panose="02020603050405020304" pitchFamily="18" charset="0"/>
                <a:ea typeface="Calibri" panose="020F0502020204030204" pitchFamily="34" charset="0"/>
                <a:cs typeface="Arial" panose="020B0604020202020204" pitchFamily="34" charset="0"/>
              </a:rPr>
              <a:t>The diffusion process in the concrete pillar is described by the second law of Fick:</a:t>
            </a:r>
            <a:endParaRPr lang="en-CA" sz="1800" dirty="0">
              <a:effectLst/>
              <a:latin typeface="Times New Roman" panose="02020603050405020304" pitchFamily="18" charset="0"/>
              <a:ea typeface="Calibri" panose="020F0502020204030204" pitchFamily="34" charset="0"/>
              <a:cs typeface="Arial" panose="020B0604020202020204" pitchFamily="34" charset="0"/>
            </a:endParaRPr>
          </a:p>
          <a:p>
            <a:pPr marL="342900" lvl="0" indent="-342900">
              <a:buClr>
                <a:srgbClr val="000000"/>
              </a:buClr>
              <a:buSzPts val="2400"/>
              <a:buFont typeface="Wingdings" panose="05000000000000000000" pitchFamily="2" charset="2"/>
              <a:buChar char="Ø"/>
            </a:pPr>
            <a:endParaRPr lang="en-US" sz="2400" dirty="0">
              <a:ea typeface="Times New Roman"/>
              <a:cs typeface="Times New Roman" panose="02020603050405020304" pitchFamily="18" charset="0"/>
              <a:sym typeface="Times New Roman"/>
            </a:endParaRPr>
          </a:p>
        </p:txBody>
      </p:sp>
      <p:sp>
        <p:nvSpPr>
          <p:cNvPr id="5" name="Slide Number Placeholder 4">
            <a:extLst>
              <a:ext uri="{FF2B5EF4-FFF2-40B4-BE49-F238E27FC236}">
                <a16:creationId xmlns:a16="http://schemas.microsoft.com/office/drawing/2014/main" id="{7F9106D8-9D9D-46DC-B371-081E72410FE3}"/>
              </a:ext>
            </a:extLst>
          </p:cNvPr>
          <p:cNvSpPr>
            <a:spLocks noGrp="1"/>
          </p:cNvSpPr>
          <p:nvPr>
            <p:ph type="sldNum" sz="quarter" idx="12"/>
          </p:nvPr>
        </p:nvSpPr>
        <p:spPr/>
        <p:txBody>
          <a:bodyPr/>
          <a:lstStyle/>
          <a:p>
            <a:fld id="{640E540A-2B47-4B87-9AED-00DC0EEFE8D2}" type="slidenum">
              <a:rPr lang="en-CA" smtClean="0"/>
              <a:t>2</a:t>
            </a:fld>
            <a:endParaRPr lang="en-CA" dirty="0"/>
          </a:p>
        </p:txBody>
      </p:sp>
      <p:pic>
        <p:nvPicPr>
          <p:cNvPr id="4" name="Picture 3" descr="A picture containing outdoor, water&#10;&#10;Description automatically generated">
            <a:extLst>
              <a:ext uri="{FF2B5EF4-FFF2-40B4-BE49-F238E27FC236}">
                <a16:creationId xmlns:a16="http://schemas.microsoft.com/office/drawing/2014/main" id="{8387A81A-D36E-58D2-C791-5281B1BBD94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451789" y="1540729"/>
            <a:ext cx="3060822" cy="2300585"/>
          </a:xfrm>
          <a:prstGeom prst="rect">
            <a:avLst/>
          </a:prstGeom>
        </p:spPr>
      </p:pic>
      <p:pic>
        <p:nvPicPr>
          <p:cNvPr id="13" name="Picture 12" descr="Diagram&#10;&#10;Description automatically generated">
            <a:extLst>
              <a:ext uri="{FF2B5EF4-FFF2-40B4-BE49-F238E27FC236}">
                <a16:creationId xmlns:a16="http://schemas.microsoft.com/office/drawing/2014/main" id="{22FA6E74-22CC-F7CF-7A9A-E8539A9BF47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103022" y="4141320"/>
            <a:ext cx="2199133" cy="2079180"/>
          </a:xfrm>
          <a:prstGeom prst="rect">
            <a:avLst/>
          </a:prstGeom>
        </p:spPr>
      </p:pic>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ED172355-08DF-36FD-F7F7-F6AE4CF40174}"/>
                  </a:ext>
                </a:extLst>
              </p:cNvPr>
              <p:cNvSpPr txBox="1"/>
              <p:nvPr/>
            </p:nvSpPr>
            <p:spPr>
              <a:xfrm>
                <a:off x="413722" y="2366150"/>
                <a:ext cx="2042932" cy="896015"/>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f>
                        <m:fPr>
                          <m:ctrlPr>
                            <a:rPr lang="en-CA" sz="1800" b="1" i="1" kern="1200" smtClean="0">
                              <a:solidFill>
                                <a:schemeClr val="accent2">
                                  <a:lumMod val="75000"/>
                                </a:schemeClr>
                              </a:solidFill>
                              <a:effectLst/>
                              <a:latin typeface="Cambria Math" panose="02040503050406030204" pitchFamily="18" charset="0"/>
                              <a:ea typeface="Times New Roman" panose="02020603050405020304" pitchFamily="18" charset="0"/>
                              <a:cs typeface="Arial" panose="020B0604020202020204" pitchFamily="34" charset="0"/>
                            </a:rPr>
                          </m:ctrlPr>
                        </m:fPr>
                        <m:num>
                          <m:r>
                            <a:rPr lang="en-US" sz="1800" b="1" i="1" kern="1200">
                              <a:solidFill>
                                <a:schemeClr val="accent2">
                                  <a:lumMod val="75000"/>
                                </a:schemeClr>
                              </a:solidFill>
                              <a:effectLst/>
                              <a:latin typeface="Cambria Math" panose="02040503050406030204" pitchFamily="18" charset="0"/>
                              <a:ea typeface="Cambria Math" panose="02040503050406030204" pitchFamily="18" charset="0"/>
                              <a:cs typeface="Arial" panose="020B0604020202020204" pitchFamily="34" charset="0"/>
                            </a:rPr>
                            <m:t>𝝏</m:t>
                          </m:r>
                          <m:r>
                            <a:rPr lang="en-US" sz="1800" b="1" i="1" kern="1200">
                              <a:solidFill>
                                <a:schemeClr val="accent2">
                                  <a:lumMod val="75000"/>
                                </a:schemeClr>
                              </a:solidFill>
                              <a:effectLst/>
                              <a:latin typeface="Cambria Math" panose="02040503050406030204" pitchFamily="18" charset="0"/>
                              <a:ea typeface="Cambria Math" panose="02040503050406030204" pitchFamily="18" charset="0"/>
                              <a:cs typeface="Arial" panose="020B0604020202020204" pitchFamily="34" charset="0"/>
                            </a:rPr>
                            <m:t>𝑪</m:t>
                          </m:r>
                        </m:num>
                        <m:den>
                          <m:r>
                            <a:rPr lang="en-US" sz="1800" b="1" i="1" kern="1200">
                              <a:solidFill>
                                <a:schemeClr val="accent2">
                                  <a:lumMod val="75000"/>
                                </a:schemeClr>
                              </a:solidFill>
                              <a:effectLst/>
                              <a:latin typeface="Cambria Math" panose="02040503050406030204" pitchFamily="18" charset="0"/>
                              <a:ea typeface="Cambria Math" panose="02040503050406030204" pitchFamily="18" charset="0"/>
                              <a:cs typeface="Arial" panose="020B0604020202020204" pitchFamily="34" charset="0"/>
                            </a:rPr>
                            <m:t>𝝏</m:t>
                          </m:r>
                          <m:r>
                            <a:rPr lang="en-US" sz="1800" b="1" i="1" kern="1200">
                              <a:solidFill>
                                <a:schemeClr val="accent2">
                                  <a:lumMod val="75000"/>
                                </a:schemeClr>
                              </a:solidFill>
                              <a:effectLst/>
                              <a:latin typeface="Cambria Math" panose="02040503050406030204" pitchFamily="18" charset="0"/>
                              <a:ea typeface="Cambria Math" panose="02040503050406030204" pitchFamily="18" charset="0"/>
                              <a:cs typeface="Arial" panose="020B0604020202020204" pitchFamily="34" charset="0"/>
                            </a:rPr>
                            <m:t>𝒕</m:t>
                          </m:r>
                        </m:den>
                      </m:f>
                      <m:r>
                        <a:rPr lang="en-US" sz="1800" b="1" i="1" kern="1200">
                          <a:solidFill>
                            <a:schemeClr val="accent2">
                              <a:lumMod val="75000"/>
                            </a:schemeClr>
                          </a:solidFill>
                          <a:effectLst/>
                          <a:latin typeface="Cambria Math" panose="02040503050406030204" pitchFamily="18" charset="0"/>
                          <a:ea typeface="Times New Roman" panose="02020603050405020304" pitchFamily="18" charset="0"/>
                          <a:cs typeface="Arial" panose="020B0604020202020204" pitchFamily="34" charset="0"/>
                        </a:rPr>
                        <m:t>=</m:t>
                      </m:r>
                      <m:sSub>
                        <m:sSubPr>
                          <m:ctrlPr>
                            <a:rPr lang="en-US" sz="1800" b="1" i="1" kern="1200" smtClean="0">
                              <a:solidFill>
                                <a:schemeClr val="accent2">
                                  <a:lumMod val="75000"/>
                                </a:schemeClr>
                              </a:solidFill>
                              <a:effectLst/>
                              <a:latin typeface="Cambria Math" panose="02040503050406030204" pitchFamily="18" charset="0"/>
                              <a:cs typeface="Arial" panose="020B0604020202020204" pitchFamily="34" charset="0"/>
                            </a:rPr>
                          </m:ctrlPr>
                        </m:sSubPr>
                        <m:e>
                          <m:r>
                            <a:rPr lang="en-US" sz="1800" b="1" i="1" kern="1200" smtClean="0">
                              <a:solidFill>
                                <a:schemeClr val="accent2">
                                  <a:lumMod val="75000"/>
                                </a:schemeClr>
                              </a:solidFill>
                              <a:effectLst/>
                              <a:latin typeface="Cambria Math" panose="02040503050406030204" pitchFamily="18" charset="0"/>
                              <a:cs typeface="Arial" panose="020B0604020202020204" pitchFamily="34" charset="0"/>
                            </a:rPr>
                            <m:t>𝑫</m:t>
                          </m:r>
                        </m:e>
                        <m:sub>
                          <m:r>
                            <a:rPr lang="en-US" sz="1800" b="1" i="1" kern="1200" smtClean="0">
                              <a:solidFill>
                                <a:schemeClr val="accent2">
                                  <a:lumMod val="75000"/>
                                </a:schemeClr>
                              </a:solidFill>
                              <a:effectLst/>
                              <a:latin typeface="Cambria Math" panose="02040503050406030204" pitchFamily="18" charset="0"/>
                              <a:cs typeface="Arial" panose="020B0604020202020204" pitchFamily="34" charset="0"/>
                            </a:rPr>
                            <m:t>𝒆𝒇𝒇</m:t>
                          </m:r>
                        </m:sub>
                      </m:sSub>
                      <m:sSup>
                        <m:sSupPr>
                          <m:ctrlPr>
                            <a:rPr lang="en-CA" sz="1800" b="1" i="1" kern="1200">
                              <a:solidFill>
                                <a:schemeClr val="accent2">
                                  <a:lumMod val="75000"/>
                                </a:schemeClr>
                              </a:solidFill>
                              <a:effectLst/>
                              <a:latin typeface="Cambria Math" panose="02040503050406030204" pitchFamily="18" charset="0"/>
                              <a:ea typeface="Cambria Math" panose="02040503050406030204" pitchFamily="18" charset="0"/>
                              <a:cs typeface="Arial" panose="020B0604020202020204" pitchFamily="34" charset="0"/>
                            </a:rPr>
                          </m:ctrlPr>
                        </m:sSupPr>
                        <m:e>
                          <m:r>
                            <a:rPr lang="en-US" sz="1800" b="1" i="1" kern="1200">
                              <a:solidFill>
                                <a:schemeClr val="accent2">
                                  <a:lumMod val="75000"/>
                                </a:schemeClr>
                              </a:solidFill>
                              <a:effectLst/>
                              <a:latin typeface="Cambria Math" panose="02040503050406030204" pitchFamily="18" charset="0"/>
                              <a:ea typeface="Cambria Math" panose="02040503050406030204" pitchFamily="18" charset="0"/>
                              <a:cs typeface="Arial" panose="020B0604020202020204" pitchFamily="34" charset="0"/>
                            </a:rPr>
                            <m:t>𝜵</m:t>
                          </m:r>
                        </m:e>
                        <m:sup>
                          <m:r>
                            <a:rPr lang="en-US" sz="1800" b="1" i="1" kern="1200">
                              <a:solidFill>
                                <a:schemeClr val="accent2">
                                  <a:lumMod val="75000"/>
                                </a:schemeClr>
                              </a:solidFill>
                              <a:effectLst/>
                              <a:latin typeface="Cambria Math" panose="02040503050406030204" pitchFamily="18" charset="0"/>
                              <a:ea typeface="Cambria Math" panose="02040503050406030204" pitchFamily="18" charset="0"/>
                              <a:cs typeface="Arial" panose="020B0604020202020204" pitchFamily="34" charset="0"/>
                            </a:rPr>
                            <m:t>𝟐</m:t>
                          </m:r>
                        </m:sup>
                      </m:sSup>
                      <m:r>
                        <a:rPr lang="en-US" sz="1800" b="1" i="1" kern="1200">
                          <a:solidFill>
                            <a:schemeClr val="accent2">
                              <a:lumMod val="75000"/>
                            </a:schemeClr>
                          </a:solidFill>
                          <a:effectLst/>
                          <a:latin typeface="Cambria Math" panose="02040503050406030204" pitchFamily="18" charset="0"/>
                          <a:ea typeface="Times New Roman" panose="02020603050405020304" pitchFamily="18" charset="0"/>
                          <a:cs typeface="Arial" panose="020B0604020202020204" pitchFamily="34" charset="0"/>
                        </a:rPr>
                        <m:t>𝑪</m:t>
                      </m:r>
                      <m:r>
                        <a:rPr lang="en-US" sz="1800" b="1" i="1" kern="1200">
                          <a:solidFill>
                            <a:schemeClr val="accent2">
                              <a:lumMod val="75000"/>
                            </a:schemeClr>
                          </a:solidFill>
                          <a:effectLst/>
                          <a:latin typeface="Cambria Math" panose="02040503050406030204" pitchFamily="18" charset="0"/>
                          <a:ea typeface="Times New Roman" panose="02020603050405020304" pitchFamily="18" charset="0"/>
                          <a:cs typeface="Arial" panose="020B0604020202020204" pitchFamily="34" charset="0"/>
                        </a:rPr>
                        <m:t>−</m:t>
                      </m:r>
                      <m:r>
                        <a:rPr lang="en-US" sz="1800" b="1" i="1" kern="1200">
                          <a:solidFill>
                            <a:schemeClr val="accent2">
                              <a:lumMod val="75000"/>
                            </a:schemeClr>
                          </a:solidFill>
                          <a:effectLst/>
                          <a:latin typeface="Cambria Math" panose="02040503050406030204" pitchFamily="18" charset="0"/>
                          <a:ea typeface="Times New Roman" panose="02020603050405020304" pitchFamily="18" charset="0"/>
                          <a:cs typeface="Arial" panose="020B0604020202020204" pitchFamily="34" charset="0"/>
                        </a:rPr>
                        <m:t>𝑺</m:t>
                      </m:r>
                    </m:oMath>
                  </m:oMathPara>
                </a14:m>
                <a:endParaRPr lang="en-CA" sz="1800" b="1" dirty="0">
                  <a:solidFill>
                    <a:schemeClr val="accent2">
                      <a:lumMod val="75000"/>
                    </a:schemeClr>
                  </a:solidFill>
                  <a:effectLst/>
                  <a:latin typeface="Times New Roman" panose="02020603050405020304" pitchFamily="18" charset="0"/>
                  <a:ea typeface="Calibri" panose="020F0502020204030204" pitchFamily="34" charset="0"/>
                  <a:cs typeface="Arial" panose="020B0604020202020204" pitchFamily="34" charset="0"/>
                </a:endParaRPr>
              </a:p>
              <a:p>
                <a:pPr algn="l"/>
                <a:endParaRPr lang="en-CA" dirty="0" err="1">
                  <a:latin typeface="Times New Roman" panose="02020603050405020304" pitchFamily="18" charset="0"/>
                  <a:cs typeface="Times New Roman" panose="02020603050405020304" pitchFamily="18" charset="0"/>
                </a:endParaRPr>
              </a:p>
            </p:txBody>
          </p:sp>
        </mc:Choice>
        <mc:Fallback xmlns="">
          <p:sp>
            <p:nvSpPr>
              <p:cNvPr id="17" name="TextBox 16">
                <a:extLst>
                  <a:ext uri="{FF2B5EF4-FFF2-40B4-BE49-F238E27FC236}">
                    <a16:creationId xmlns:a16="http://schemas.microsoft.com/office/drawing/2014/main" id="{ED172355-08DF-36FD-F7F7-F6AE4CF40174}"/>
                  </a:ext>
                </a:extLst>
              </p:cNvPr>
              <p:cNvSpPr txBox="1">
                <a:spLocks noRot="1" noChangeAspect="1" noMove="1" noResize="1" noEditPoints="1" noAdjustHandles="1" noChangeArrowheads="1" noChangeShapeType="1" noTextEdit="1"/>
              </p:cNvSpPr>
              <p:nvPr/>
            </p:nvSpPr>
            <p:spPr>
              <a:xfrm>
                <a:off x="413722" y="2366150"/>
                <a:ext cx="2042932" cy="896015"/>
              </a:xfrm>
              <a:prstGeom prst="rect">
                <a:avLst/>
              </a:prstGeom>
              <a:blipFill>
                <a:blip r:embed="rId8"/>
                <a:stretch>
                  <a:fillRect/>
                </a:stretch>
              </a:blipFill>
            </p:spPr>
            <p:txBody>
              <a:bodyPr/>
              <a:lstStyle/>
              <a:p>
                <a:r>
                  <a:rPr lang="en-CA">
                    <a:noFill/>
                  </a:rPr>
                  <a:t> </a:t>
                </a:r>
              </a:p>
            </p:txBody>
          </p:sp>
        </mc:Fallback>
      </mc:AlternateContent>
      <p:sp>
        <p:nvSpPr>
          <p:cNvPr id="19" name="TextBox 18">
            <a:extLst>
              <a:ext uri="{FF2B5EF4-FFF2-40B4-BE49-F238E27FC236}">
                <a16:creationId xmlns:a16="http://schemas.microsoft.com/office/drawing/2014/main" id="{76DD0B11-2C36-52CA-8092-3B5AAEA1F54D}"/>
              </a:ext>
            </a:extLst>
          </p:cNvPr>
          <p:cNvSpPr txBox="1"/>
          <p:nvPr/>
        </p:nvSpPr>
        <p:spPr>
          <a:xfrm>
            <a:off x="102653" y="3429000"/>
            <a:ext cx="3404476" cy="369332"/>
          </a:xfrm>
          <a:prstGeom prst="rect">
            <a:avLst/>
          </a:prstGeom>
          <a:noFill/>
        </p:spPr>
        <p:txBody>
          <a:bodyPr wrap="square" rtlCol="0">
            <a:spAutoFit/>
          </a:bodyPr>
          <a:lstStyle/>
          <a:p>
            <a:pPr marL="285750" indent="-285750" algn="l">
              <a:buSzPct val="136000"/>
              <a:buFont typeface="Wingdings" panose="05000000000000000000" pitchFamily="2" charset="2"/>
              <a:buChar char="ü"/>
            </a:pPr>
            <a:r>
              <a:rPr lang="en-CA" dirty="0">
                <a:latin typeface="Times New Roman" panose="02020603050405020304" pitchFamily="18" charset="0"/>
                <a:cs typeface="Times New Roman" panose="02020603050405020304" pitchFamily="18" charset="0"/>
              </a:rPr>
              <a:t>Data we may need:</a:t>
            </a:r>
          </a:p>
        </p:txBody>
      </p:sp>
      <mc:AlternateContent xmlns:mc="http://schemas.openxmlformats.org/markup-compatibility/2006">
        <mc:Choice xmlns:a14="http://schemas.microsoft.com/office/drawing/2010/main" Requires="a14">
          <p:graphicFrame>
            <p:nvGraphicFramePr>
              <p:cNvPr id="27" name="Table 26">
                <a:extLst>
                  <a:ext uri="{FF2B5EF4-FFF2-40B4-BE49-F238E27FC236}">
                    <a16:creationId xmlns:a16="http://schemas.microsoft.com/office/drawing/2014/main" id="{517AD45E-4D8B-8A3A-EBC8-F99896611268}"/>
                  </a:ext>
                </a:extLst>
              </p:cNvPr>
              <p:cNvGraphicFramePr>
                <a:graphicFrameLocks noGrp="1"/>
              </p:cNvGraphicFramePr>
              <p:nvPr>
                <p:extLst>
                  <p:ext uri="{D42A27DB-BD31-4B8C-83A1-F6EECF244321}">
                    <p14:modId xmlns:p14="http://schemas.microsoft.com/office/powerpoint/2010/main" val="50062023"/>
                  </p:ext>
                </p:extLst>
              </p:nvPr>
            </p:nvGraphicFramePr>
            <p:xfrm>
              <a:off x="2230337" y="3812943"/>
              <a:ext cx="5937250" cy="1993647"/>
            </p:xfrm>
            <a:graphic>
              <a:graphicData uri="http://schemas.openxmlformats.org/drawingml/2006/table">
                <a:tbl>
                  <a:tblPr firstRow="1" firstCol="1" bandRow="1"/>
                  <a:tblGrid>
                    <a:gridCol w="2968625">
                      <a:extLst>
                        <a:ext uri="{9D8B030D-6E8A-4147-A177-3AD203B41FA5}">
                          <a16:colId xmlns:a16="http://schemas.microsoft.com/office/drawing/2014/main" val="1130713171"/>
                        </a:ext>
                      </a:extLst>
                    </a:gridCol>
                    <a:gridCol w="2968625">
                      <a:extLst>
                        <a:ext uri="{9D8B030D-6E8A-4147-A177-3AD203B41FA5}">
                          <a16:colId xmlns:a16="http://schemas.microsoft.com/office/drawing/2014/main" val="2558312507"/>
                        </a:ext>
                      </a:extLst>
                    </a:gridCol>
                  </a:tblGrid>
                  <a:tr h="0">
                    <a:tc>
                      <a:txBody>
                        <a:bodyPr/>
                        <a:lstStyle/>
                        <a:p>
                          <a:pPr marL="0" marR="0" algn="l">
                            <a:lnSpc>
                              <a:spcPct val="107000"/>
                            </a:lnSpc>
                            <a:spcBef>
                              <a:spcPts val="0"/>
                            </a:spcBef>
                            <a:spcAft>
                              <a:spcPts val="0"/>
                            </a:spcAft>
                          </a:pPr>
                          <a:r>
                            <a:rPr lang="en-US" sz="1400" dirty="0">
                              <a:effectLst/>
                              <a:latin typeface="Times New Roman" panose="02020603050405020304" pitchFamily="18" charset="0"/>
                              <a:ea typeface="Calibri" panose="020F0502020204030204" pitchFamily="34" charset="0"/>
                              <a:cs typeface="Arial" panose="020B0604020202020204" pitchFamily="34" charset="0"/>
                            </a:rPr>
                            <a:t>Water salt concentration</a:t>
                          </a:r>
                          <a:endParaRPr lang="en-CA" sz="12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1400" dirty="0">
                              <a:effectLst/>
                              <a:latin typeface="Times New Roman" panose="02020603050405020304" pitchFamily="18" charset="0"/>
                              <a:ea typeface="Calibri" panose="020F0502020204030204" pitchFamily="34" charset="0"/>
                              <a:cs typeface="Arial" panose="020B0604020202020204" pitchFamily="34" charset="0"/>
                            </a:rPr>
                            <a:t>C=</a:t>
                          </a:r>
                          <a14:m>
                            <m:oMath xmlns:m="http://schemas.openxmlformats.org/officeDocument/2006/math">
                              <m:sSub>
                                <m:sSubPr>
                                  <m:ctrlPr>
                                    <a:rPr lang="en-CA" sz="1400" i="1">
                                      <a:effectLst/>
                                      <a:latin typeface="Cambria Math" panose="02040503050406030204" pitchFamily="18" charset="0"/>
                                      <a:ea typeface="Calibri" panose="020F0502020204030204" pitchFamily="34" charset="0"/>
                                      <a:cs typeface="Arial" panose="020B0604020202020204" pitchFamily="34" charset="0"/>
                                    </a:rPr>
                                  </m:ctrlPr>
                                </m:sSubPr>
                                <m:e>
                                  <m:r>
                                    <a:rPr lang="en-US" sz="1400" i="1">
                                      <a:effectLst/>
                                      <a:latin typeface="Cambria Math" panose="02040503050406030204" pitchFamily="18" charset="0"/>
                                      <a:ea typeface="Calibri" panose="020F0502020204030204" pitchFamily="34" charset="0"/>
                                      <a:cs typeface="Arial" panose="020B0604020202020204" pitchFamily="34" charset="0"/>
                                    </a:rPr>
                                    <m:t>𝐶</m:t>
                                  </m:r>
                                </m:e>
                                <m:sub>
                                  <m:r>
                                    <a:rPr lang="en-US" sz="1400" i="1">
                                      <a:effectLst/>
                                      <a:latin typeface="Cambria Math" panose="02040503050406030204" pitchFamily="18" charset="0"/>
                                      <a:ea typeface="Calibri" panose="020F0502020204030204" pitchFamily="34" charset="0"/>
                                      <a:cs typeface="Arial" panose="020B0604020202020204" pitchFamily="34" charset="0"/>
                                    </a:rPr>
                                    <m:t>𝑒</m:t>
                                  </m:r>
                                </m:sub>
                              </m:sSub>
                            </m:oMath>
                          </a14:m>
                          <a:r>
                            <a:rPr lang="en-US" sz="1400" dirty="0">
                              <a:effectLst/>
                              <a:latin typeface="Times New Roman" panose="02020603050405020304" pitchFamily="18" charset="0"/>
                              <a:ea typeface="Times New Roman" panose="02020603050405020304" pitchFamily="18" charset="0"/>
                              <a:cs typeface="Arial" panose="020B0604020202020204" pitchFamily="34" charset="0"/>
                            </a:rPr>
                            <a:t>=10 </a:t>
                          </a:r>
                          <a14:m>
                            <m:oMath xmlns:m="http://schemas.openxmlformats.org/officeDocument/2006/math">
                              <m:f>
                                <m:fPr>
                                  <m:type m:val="lin"/>
                                  <m:ctrlPr>
                                    <a:rPr lang="en-CA" sz="1400" i="1">
                                      <a:effectLst/>
                                      <a:latin typeface="Cambria Math" panose="02040503050406030204" pitchFamily="18" charset="0"/>
                                      <a:ea typeface="Times New Roman" panose="02020603050405020304" pitchFamily="18" charset="0"/>
                                      <a:cs typeface="Arial" panose="020B0604020202020204" pitchFamily="34" charset="0"/>
                                    </a:rPr>
                                  </m:ctrlPr>
                                </m:fPr>
                                <m:num>
                                  <m:r>
                                    <a:rPr lang="en-US" sz="1400" i="1">
                                      <a:effectLst/>
                                      <a:latin typeface="Cambria Math" panose="02040503050406030204" pitchFamily="18" charset="0"/>
                                      <a:ea typeface="Times New Roman" panose="02020603050405020304" pitchFamily="18" charset="0"/>
                                      <a:cs typeface="Arial" panose="020B0604020202020204" pitchFamily="34" charset="0"/>
                                    </a:rPr>
                                    <m:t>𝑚𝑜𝑙</m:t>
                                  </m:r>
                                </m:num>
                                <m:den>
                                  <m:sSup>
                                    <m:sSupPr>
                                      <m:ctrlPr>
                                        <a:rPr lang="en-CA" sz="1400" i="1">
                                          <a:effectLst/>
                                          <a:latin typeface="Cambria Math" panose="02040503050406030204" pitchFamily="18" charset="0"/>
                                          <a:ea typeface="Times New Roman" panose="02020603050405020304" pitchFamily="18" charset="0"/>
                                          <a:cs typeface="Arial" panose="020B0604020202020204" pitchFamily="34" charset="0"/>
                                        </a:rPr>
                                      </m:ctrlPr>
                                    </m:sSupPr>
                                    <m:e>
                                      <m:r>
                                        <a:rPr lang="en-US" sz="1400" i="1">
                                          <a:effectLst/>
                                          <a:latin typeface="Cambria Math" panose="02040503050406030204" pitchFamily="18" charset="0"/>
                                          <a:ea typeface="Times New Roman" panose="02020603050405020304" pitchFamily="18" charset="0"/>
                                          <a:cs typeface="Arial" panose="020B0604020202020204" pitchFamily="34" charset="0"/>
                                        </a:rPr>
                                        <m:t>𝑚</m:t>
                                      </m:r>
                                    </m:e>
                                    <m:sup>
                                      <m:r>
                                        <a:rPr lang="en-US" sz="1400" i="1">
                                          <a:effectLst/>
                                          <a:latin typeface="Cambria Math" panose="02040503050406030204" pitchFamily="18" charset="0"/>
                                          <a:ea typeface="Times New Roman" panose="02020603050405020304" pitchFamily="18" charset="0"/>
                                          <a:cs typeface="Arial" panose="020B0604020202020204" pitchFamily="34" charset="0"/>
                                        </a:rPr>
                                        <m:t>3</m:t>
                                      </m:r>
                                    </m:sup>
                                  </m:sSup>
                                </m:den>
                              </m:f>
                            </m:oMath>
                          </a14:m>
                          <a:endParaRPr lang="en-CA" sz="12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88110189"/>
                      </a:ext>
                    </a:extLst>
                  </a:tr>
                  <a:tr h="0">
                    <a:tc>
                      <a:txBody>
                        <a:bodyPr/>
                        <a:lstStyle/>
                        <a:p>
                          <a:pPr marL="0" marR="0" algn="l">
                            <a:lnSpc>
                              <a:spcPct val="107000"/>
                            </a:lnSpc>
                            <a:spcBef>
                              <a:spcPts val="0"/>
                            </a:spcBef>
                            <a:spcAft>
                              <a:spcPts val="0"/>
                            </a:spcAft>
                          </a:pPr>
                          <a:r>
                            <a:rPr lang="en-US" sz="1400" dirty="0">
                              <a:effectLst/>
                              <a:latin typeface="Times New Roman" panose="02020603050405020304" pitchFamily="18" charset="0"/>
                              <a:ea typeface="Times New Roman" panose="02020603050405020304" pitchFamily="18" charset="0"/>
                              <a:cs typeface="Arial" panose="020B0604020202020204" pitchFamily="34" charset="0"/>
                            </a:rPr>
                            <a:t>The pillar initially contains no salt</a:t>
                          </a:r>
                          <a:endParaRPr lang="en-CA" sz="12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1400" dirty="0">
                              <a:effectLst/>
                              <a:latin typeface="Times New Roman" panose="02020603050405020304" pitchFamily="18" charset="0"/>
                              <a:ea typeface="Times New Roman" panose="02020603050405020304" pitchFamily="18" charset="0"/>
                              <a:cs typeface="Arial" panose="020B0604020202020204" pitchFamily="34" charset="0"/>
                            </a:rPr>
                            <a:t>C=C (r, t) , C(r,0)=0</a:t>
                          </a:r>
                          <a:endParaRPr lang="en-CA" sz="12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12680100"/>
                      </a:ext>
                    </a:extLst>
                  </a:tr>
                  <a:tr h="0">
                    <a:tc>
                      <a:txBody>
                        <a:bodyPr/>
                        <a:lstStyle/>
                        <a:p>
                          <a:pPr marL="0" marR="0" algn="l">
                            <a:lnSpc>
                              <a:spcPct val="107000"/>
                            </a:lnSpc>
                            <a:spcBef>
                              <a:spcPts val="1200"/>
                            </a:spcBef>
                            <a:spcAft>
                              <a:spcPts val="0"/>
                            </a:spcAft>
                          </a:pPr>
                          <a:r>
                            <a:rPr lang="en-US" sz="1400" dirty="0">
                              <a:effectLst/>
                              <a:latin typeface="Times New Roman" panose="02020603050405020304" pitchFamily="18" charset="0"/>
                              <a:ea typeface="Times New Roman" panose="02020603050405020304" pitchFamily="18" charset="0"/>
                              <a:cs typeface="Arial" panose="020B0604020202020204" pitchFamily="34" charset="0"/>
                            </a:rPr>
                            <a:t>The pillar is infinitely high</a:t>
                          </a:r>
                          <a:endParaRPr lang="en-CA" sz="12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14:m>
                            <m:oMathPara xmlns:m="http://schemas.openxmlformats.org/officeDocument/2006/math">
                              <m:oMathParaPr>
                                <m:jc m:val="left"/>
                              </m:oMathParaPr>
                              <m:oMath xmlns:m="http://schemas.openxmlformats.org/officeDocument/2006/math">
                                <m:f>
                                  <m:fPr>
                                    <m:ctrlPr>
                                      <a:rPr lang="en-CA" sz="1400" i="1">
                                        <a:effectLst/>
                                        <a:latin typeface="Cambria Math" panose="02040503050406030204" pitchFamily="18" charset="0"/>
                                        <a:ea typeface="Times New Roman" panose="02020603050405020304" pitchFamily="18" charset="0"/>
                                        <a:cs typeface="Arial" panose="020B0604020202020204" pitchFamily="34" charset="0"/>
                                      </a:rPr>
                                    </m:ctrlPr>
                                  </m:fPr>
                                  <m:num>
                                    <m:r>
                                      <a:rPr lang="en-US" sz="1400" i="1">
                                        <a:effectLst/>
                                        <a:latin typeface="Cambria Math" panose="02040503050406030204" pitchFamily="18" charset="0"/>
                                        <a:ea typeface="Times New Roman" panose="02020603050405020304" pitchFamily="18" charset="0"/>
                                        <a:cs typeface="Arial" panose="020B0604020202020204" pitchFamily="34" charset="0"/>
                                      </a:rPr>
                                      <m:t>𝜕</m:t>
                                    </m:r>
                                  </m:num>
                                  <m:den>
                                    <m:r>
                                      <a:rPr lang="en-US" sz="1400" i="1">
                                        <a:effectLst/>
                                        <a:latin typeface="Cambria Math" panose="02040503050406030204" pitchFamily="18" charset="0"/>
                                        <a:ea typeface="Times New Roman" panose="02020603050405020304" pitchFamily="18" charset="0"/>
                                        <a:cs typeface="Arial" panose="020B0604020202020204" pitchFamily="34" charset="0"/>
                                      </a:rPr>
                                      <m:t>𝜕</m:t>
                                    </m:r>
                                    <m:r>
                                      <a:rPr lang="en-US" sz="1400" i="1">
                                        <a:effectLst/>
                                        <a:latin typeface="Cambria Math" panose="02040503050406030204" pitchFamily="18" charset="0"/>
                                        <a:ea typeface="Times New Roman" panose="02020603050405020304" pitchFamily="18" charset="0"/>
                                        <a:cs typeface="Arial" panose="020B0604020202020204" pitchFamily="34" charset="0"/>
                                      </a:rPr>
                                      <m:t>𝑧</m:t>
                                    </m:r>
                                  </m:den>
                                </m:f>
                                <m:r>
                                  <a:rPr lang="en-US" sz="1400" i="1">
                                    <a:effectLst/>
                                    <a:latin typeface="Cambria Math" panose="02040503050406030204" pitchFamily="18" charset="0"/>
                                    <a:ea typeface="Times New Roman" panose="02020603050405020304" pitchFamily="18" charset="0"/>
                                    <a:cs typeface="Arial" panose="020B0604020202020204" pitchFamily="34" charset="0"/>
                                  </a:rPr>
                                  <m:t>=0</m:t>
                                </m:r>
                              </m:oMath>
                            </m:oMathPara>
                          </a14:m>
                          <a:endParaRPr lang="en-CA" sz="12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34530547"/>
                      </a:ext>
                    </a:extLst>
                  </a:tr>
                  <a:tr h="0">
                    <a:tc>
                      <a:txBody>
                        <a:bodyPr/>
                        <a:lstStyle/>
                        <a:p>
                          <a:pPr marL="0" marR="0" algn="l">
                            <a:lnSpc>
                              <a:spcPct val="107000"/>
                            </a:lnSpc>
                            <a:spcBef>
                              <a:spcPts val="1200"/>
                            </a:spcBef>
                            <a:spcAft>
                              <a:spcPts val="0"/>
                            </a:spcAft>
                          </a:pPr>
                          <a:r>
                            <a:rPr lang="en-US" sz="1400">
                              <a:effectLst/>
                              <a:latin typeface="Times New Roman" panose="02020603050405020304" pitchFamily="18" charset="0"/>
                              <a:ea typeface="Times New Roman" panose="02020603050405020304" pitchFamily="18" charset="0"/>
                              <a:cs typeface="Arial" panose="020B0604020202020204" pitchFamily="34" charset="0"/>
                            </a:rPr>
                            <a:t>The diameter of pillar</a:t>
                          </a:r>
                          <a:endParaRPr lang="en-CA"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1200"/>
                            </a:spcBef>
                            <a:spcAft>
                              <a:spcPts val="0"/>
                            </a:spcAft>
                          </a:pPr>
                          <a:r>
                            <a:rPr lang="en-US" sz="1400">
                              <a:effectLst/>
                              <a:latin typeface="Times New Roman" panose="02020603050405020304" pitchFamily="18" charset="0"/>
                              <a:ea typeface="Times New Roman" panose="02020603050405020304" pitchFamily="18" charset="0"/>
                              <a:cs typeface="Arial" panose="020B0604020202020204" pitchFamily="34" charset="0"/>
                            </a:rPr>
                            <a:t>D=1m</a:t>
                          </a:r>
                          <a:endParaRPr lang="en-CA" sz="1200">
                            <a:effectLst/>
                            <a:latin typeface="Times New Roman" panose="02020603050405020304" pitchFamily="18" charset="0"/>
                            <a:ea typeface="Calibri" panose="020F0502020204030204" pitchFamily="34" charset="0"/>
                            <a:cs typeface="Arial" panose="020B0604020202020204" pitchFamily="34" charset="0"/>
                          </a:endParaRPr>
                        </a:p>
                        <a:p>
                          <a:pPr marL="0" marR="0" algn="l">
                            <a:lnSpc>
                              <a:spcPct val="107000"/>
                            </a:lnSpc>
                            <a:spcBef>
                              <a:spcPts val="0"/>
                            </a:spcBef>
                            <a:spcAft>
                              <a:spcPts val="0"/>
                            </a:spcAft>
                          </a:pPr>
                          <a:r>
                            <a:rPr lang="en-US" sz="1400">
                              <a:effectLst/>
                              <a:latin typeface="Times New Roman" panose="02020603050405020304" pitchFamily="18" charset="0"/>
                              <a:ea typeface="Calibri" panose="020F0502020204030204" pitchFamily="34" charset="0"/>
                              <a:cs typeface="Arial" panose="020B0604020202020204" pitchFamily="34" charset="0"/>
                            </a:rPr>
                            <a:t> </a:t>
                          </a:r>
                          <a:endParaRPr lang="en-CA"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28371049"/>
                      </a:ext>
                    </a:extLst>
                  </a:tr>
                  <a:tr h="0">
                    <a:tc>
                      <a:txBody>
                        <a:bodyPr/>
                        <a:lstStyle/>
                        <a:p>
                          <a:pPr marL="0" marR="0" algn="l">
                            <a:lnSpc>
                              <a:spcPct val="107000"/>
                            </a:lnSpc>
                            <a:spcBef>
                              <a:spcPts val="1200"/>
                            </a:spcBef>
                            <a:spcAft>
                              <a:spcPts val="0"/>
                            </a:spcAft>
                          </a:pPr>
                          <a:r>
                            <a:rPr lang="en-US" sz="1400">
                              <a:effectLst/>
                              <a:latin typeface="Times New Roman" panose="02020603050405020304" pitchFamily="18" charset="0"/>
                              <a:ea typeface="Times New Roman" panose="02020603050405020304" pitchFamily="18" charset="0"/>
                              <a:cs typeface="Arial" panose="020B0604020202020204" pitchFamily="34" charset="0"/>
                            </a:rPr>
                            <a:t>The effective diffusion coefficient</a:t>
                          </a:r>
                          <a:endParaRPr lang="en-CA"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1200"/>
                            </a:spcBef>
                            <a:spcAft>
                              <a:spcPts val="0"/>
                            </a:spcAft>
                          </a:pPr>
                          <a14:m>
                            <m:oMathPara xmlns:m="http://schemas.openxmlformats.org/officeDocument/2006/math">
                              <m:oMathParaPr>
                                <m:jc m:val="left"/>
                              </m:oMathParaPr>
                              <m:oMath xmlns:m="http://schemas.openxmlformats.org/officeDocument/2006/math">
                                <m:sSub>
                                  <m:sSubPr>
                                    <m:ctrlPr>
                                      <a:rPr lang="en-CA" sz="1400" i="1">
                                        <a:effectLst/>
                                        <a:latin typeface="Cambria Math" panose="02040503050406030204" pitchFamily="18" charset="0"/>
                                        <a:ea typeface="Times New Roman" panose="02020603050405020304" pitchFamily="18" charset="0"/>
                                        <a:cs typeface="Arial" panose="020B0604020202020204" pitchFamily="34" charset="0"/>
                                      </a:rPr>
                                    </m:ctrlPr>
                                  </m:sSubPr>
                                  <m:e>
                                    <m:r>
                                      <a:rPr lang="en-US" sz="1400" i="1">
                                        <a:effectLst/>
                                        <a:latin typeface="Cambria Math" panose="02040503050406030204" pitchFamily="18" charset="0"/>
                                        <a:ea typeface="Times New Roman" panose="02020603050405020304" pitchFamily="18" charset="0"/>
                                        <a:cs typeface="Arial" panose="020B0604020202020204" pitchFamily="34" charset="0"/>
                                      </a:rPr>
                                      <m:t>𝐷</m:t>
                                    </m:r>
                                  </m:e>
                                  <m:sub>
                                    <m:r>
                                      <a:rPr lang="en-US" sz="1400" i="1">
                                        <a:effectLst/>
                                        <a:latin typeface="Cambria Math" panose="02040503050406030204" pitchFamily="18" charset="0"/>
                                        <a:ea typeface="Times New Roman" panose="02020603050405020304" pitchFamily="18" charset="0"/>
                                        <a:cs typeface="Arial" panose="020B0604020202020204" pitchFamily="34" charset="0"/>
                                      </a:rPr>
                                      <m:t>𝑒𝑓𝑓</m:t>
                                    </m:r>
                                  </m:sub>
                                </m:sSub>
                                <m:r>
                                  <a:rPr lang="en-US" sz="1400" i="1">
                                    <a:effectLst/>
                                    <a:latin typeface="Cambria Math" panose="02040503050406030204" pitchFamily="18" charset="0"/>
                                    <a:ea typeface="Times New Roman" panose="02020603050405020304" pitchFamily="18" charset="0"/>
                                    <a:cs typeface="Arial" panose="020B0604020202020204" pitchFamily="34" charset="0"/>
                                  </a:rPr>
                                  <m:t>=</m:t>
                                </m:r>
                                <m:sSup>
                                  <m:sSupPr>
                                    <m:ctrlPr>
                                      <a:rPr lang="en-CA" sz="1400" i="1">
                                        <a:effectLst/>
                                        <a:latin typeface="Cambria Math" panose="02040503050406030204" pitchFamily="18" charset="0"/>
                                        <a:ea typeface="Times New Roman" panose="02020603050405020304" pitchFamily="18" charset="0"/>
                                        <a:cs typeface="Arial" panose="020B0604020202020204" pitchFamily="34" charset="0"/>
                                      </a:rPr>
                                    </m:ctrlPr>
                                  </m:sSupPr>
                                  <m:e>
                                    <m:r>
                                      <a:rPr lang="en-US" sz="1400" i="1">
                                        <a:effectLst/>
                                        <a:latin typeface="Cambria Math" panose="02040503050406030204" pitchFamily="18" charset="0"/>
                                        <a:ea typeface="Times New Roman" panose="02020603050405020304" pitchFamily="18" charset="0"/>
                                        <a:cs typeface="Arial" panose="020B0604020202020204" pitchFamily="34" charset="0"/>
                                      </a:rPr>
                                      <m:t>10</m:t>
                                    </m:r>
                                  </m:e>
                                  <m:sup>
                                    <m:r>
                                      <a:rPr lang="en-US" sz="1400" i="1">
                                        <a:effectLst/>
                                        <a:latin typeface="Cambria Math" panose="02040503050406030204" pitchFamily="18" charset="0"/>
                                        <a:ea typeface="Times New Roman" panose="02020603050405020304" pitchFamily="18" charset="0"/>
                                        <a:cs typeface="Arial" panose="020B0604020202020204" pitchFamily="34" charset="0"/>
                                      </a:rPr>
                                      <m:t>−10</m:t>
                                    </m:r>
                                  </m:sup>
                                </m:sSup>
                                <m:r>
                                  <a:rPr lang="en-US" sz="1400" i="1">
                                    <a:effectLst/>
                                    <a:latin typeface="Cambria Math" panose="02040503050406030204" pitchFamily="18" charset="0"/>
                                    <a:ea typeface="Times New Roman" panose="02020603050405020304" pitchFamily="18" charset="0"/>
                                    <a:cs typeface="Arial" panose="020B0604020202020204" pitchFamily="34" charset="0"/>
                                  </a:rPr>
                                  <m:t> </m:t>
                                </m:r>
                                <m:f>
                                  <m:fPr>
                                    <m:type m:val="lin"/>
                                    <m:ctrlPr>
                                      <a:rPr lang="en-CA" sz="1400" i="1">
                                        <a:effectLst/>
                                        <a:latin typeface="Cambria Math" panose="02040503050406030204" pitchFamily="18" charset="0"/>
                                        <a:ea typeface="Times New Roman" panose="02020603050405020304" pitchFamily="18" charset="0"/>
                                        <a:cs typeface="Arial" panose="020B0604020202020204" pitchFamily="34" charset="0"/>
                                      </a:rPr>
                                    </m:ctrlPr>
                                  </m:fPr>
                                  <m:num>
                                    <m:sSup>
                                      <m:sSupPr>
                                        <m:ctrlPr>
                                          <a:rPr lang="en-CA" sz="1400" i="1">
                                            <a:effectLst/>
                                            <a:latin typeface="Cambria Math" panose="02040503050406030204" pitchFamily="18" charset="0"/>
                                            <a:ea typeface="Times New Roman" panose="02020603050405020304" pitchFamily="18" charset="0"/>
                                            <a:cs typeface="Arial" panose="020B0604020202020204" pitchFamily="34" charset="0"/>
                                          </a:rPr>
                                        </m:ctrlPr>
                                      </m:sSupPr>
                                      <m:e>
                                        <m:r>
                                          <a:rPr lang="en-US" sz="1400" i="1">
                                            <a:effectLst/>
                                            <a:latin typeface="Cambria Math" panose="02040503050406030204" pitchFamily="18" charset="0"/>
                                            <a:ea typeface="Times New Roman" panose="02020603050405020304" pitchFamily="18" charset="0"/>
                                            <a:cs typeface="Arial" panose="020B0604020202020204" pitchFamily="34" charset="0"/>
                                          </a:rPr>
                                          <m:t>𝑚</m:t>
                                        </m:r>
                                      </m:e>
                                      <m:sup>
                                        <m:r>
                                          <a:rPr lang="en-US" sz="1400" i="1">
                                            <a:effectLst/>
                                            <a:latin typeface="Cambria Math" panose="02040503050406030204" pitchFamily="18" charset="0"/>
                                            <a:ea typeface="Times New Roman" panose="02020603050405020304" pitchFamily="18" charset="0"/>
                                            <a:cs typeface="Arial" panose="020B0604020202020204" pitchFamily="34" charset="0"/>
                                          </a:rPr>
                                          <m:t>2</m:t>
                                        </m:r>
                                      </m:sup>
                                    </m:sSup>
                                  </m:num>
                                  <m:den>
                                    <m:r>
                                      <a:rPr lang="en-US" sz="1400" i="1">
                                        <a:effectLst/>
                                        <a:latin typeface="Cambria Math" panose="02040503050406030204" pitchFamily="18" charset="0"/>
                                        <a:ea typeface="Times New Roman" panose="02020603050405020304" pitchFamily="18" charset="0"/>
                                        <a:cs typeface="Arial" panose="020B0604020202020204" pitchFamily="34" charset="0"/>
                                      </a:rPr>
                                      <m:t>𝑠</m:t>
                                    </m:r>
                                  </m:den>
                                </m:f>
                              </m:oMath>
                            </m:oMathPara>
                          </a14:m>
                          <a:endParaRPr lang="en-CA" sz="12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00582003"/>
                      </a:ext>
                    </a:extLst>
                  </a:tr>
                  <a:tr h="0">
                    <a:tc>
                      <a:txBody>
                        <a:bodyPr/>
                        <a:lstStyle/>
                        <a:p>
                          <a:pPr marL="0" marR="0" algn="l">
                            <a:lnSpc>
                              <a:spcPct val="107000"/>
                            </a:lnSpc>
                            <a:spcBef>
                              <a:spcPts val="1200"/>
                            </a:spcBef>
                            <a:spcAft>
                              <a:spcPts val="0"/>
                            </a:spcAft>
                          </a:pPr>
                          <a:r>
                            <a:rPr lang="en-US" sz="1400">
                              <a:effectLst/>
                              <a:latin typeface="Times New Roman" panose="02020603050405020304" pitchFamily="18" charset="0"/>
                              <a:ea typeface="Times New Roman" panose="02020603050405020304" pitchFamily="18" charset="0"/>
                              <a:cs typeface="Arial" panose="020B0604020202020204" pitchFamily="34" charset="0"/>
                            </a:rPr>
                            <a:t>The rate of reaction of salt with the pillar constituents</a:t>
                          </a:r>
                          <a:endParaRPr lang="en-CA"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1200"/>
                            </a:spcBef>
                            <a:spcAft>
                              <a:spcPts val="0"/>
                            </a:spcAft>
                          </a:pPr>
                          <a14:m>
                            <m:oMath xmlns:m="http://schemas.openxmlformats.org/officeDocument/2006/math">
                              <m:r>
                                <a:rPr lang="en-US" sz="1400" i="1">
                                  <a:effectLst/>
                                  <a:latin typeface="Cambria Math" panose="02040503050406030204" pitchFamily="18" charset="0"/>
                                  <a:ea typeface="Times New Roman" panose="02020603050405020304" pitchFamily="18" charset="0"/>
                                  <a:cs typeface="Arial" panose="020B0604020202020204" pitchFamily="34" charset="0"/>
                                </a:rPr>
                                <m:t>𝑆</m:t>
                              </m:r>
                              <m:r>
                                <a:rPr lang="en-US" sz="1400" i="1">
                                  <a:effectLst/>
                                  <a:latin typeface="Cambria Math" panose="02040503050406030204" pitchFamily="18" charset="0"/>
                                  <a:ea typeface="Times New Roman" panose="02020603050405020304" pitchFamily="18" charset="0"/>
                                  <a:cs typeface="Arial" panose="020B0604020202020204" pitchFamily="34" charset="0"/>
                                </a:rPr>
                                <m:t>=</m:t>
                              </m:r>
                              <m:r>
                                <a:rPr lang="en-US" sz="1400" i="1">
                                  <a:effectLst/>
                                  <a:latin typeface="Cambria Math" panose="02040503050406030204" pitchFamily="18" charset="0"/>
                                  <a:ea typeface="Times New Roman" panose="02020603050405020304" pitchFamily="18" charset="0"/>
                                  <a:cs typeface="Arial" panose="020B0604020202020204" pitchFamily="34" charset="0"/>
                                </a:rPr>
                                <m:t>𝑘𝐶</m:t>
                              </m:r>
                            </m:oMath>
                          </a14:m>
                          <a:r>
                            <a:rPr lang="en-US" sz="1400" dirty="0">
                              <a:effectLst/>
                              <a:latin typeface="Times New Roman" panose="02020603050405020304" pitchFamily="18" charset="0"/>
                              <a:ea typeface="Times New Roman" panose="02020603050405020304" pitchFamily="18" charset="0"/>
                              <a:cs typeface="Arial" panose="020B0604020202020204" pitchFamily="34" charset="0"/>
                            </a:rPr>
                            <a:t>         </a:t>
                          </a:r>
                          <a14:m>
                            <m:oMath xmlns:m="http://schemas.openxmlformats.org/officeDocument/2006/math">
                              <m:r>
                                <a:rPr lang="en-US" sz="1400" i="1">
                                  <a:effectLst/>
                                  <a:latin typeface="Cambria Math" panose="02040503050406030204" pitchFamily="18" charset="0"/>
                                  <a:ea typeface="Times New Roman" panose="02020603050405020304" pitchFamily="18" charset="0"/>
                                  <a:cs typeface="Arial" panose="020B0604020202020204" pitchFamily="34" charset="0"/>
                                </a:rPr>
                                <m:t>𝐾</m:t>
                              </m:r>
                              <m:r>
                                <a:rPr lang="en-US" sz="1400" i="1">
                                  <a:effectLst/>
                                  <a:latin typeface="Cambria Math" panose="02040503050406030204" pitchFamily="18" charset="0"/>
                                  <a:ea typeface="Times New Roman" panose="02020603050405020304" pitchFamily="18" charset="0"/>
                                  <a:cs typeface="Arial" panose="020B0604020202020204" pitchFamily="34" charset="0"/>
                                </a:rPr>
                                <m:t>=4×</m:t>
                              </m:r>
                              <m:sSup>
                                <m:sSupPr>
                                  <m:ctrlPr>
                                    <a:rPr lang="en-CA" sz="1400" i="1">
                                      <a:effectLst/>
                                      <a:latin typeface="Cambria Math" panose="02040503050406030204" pitchFamily="18" charset="0"/>
                                      <a:ea typeface="Times New Roman" panose="02020603050405020304" pitchFamily="18" charset="0"/>
                                      <a:cs typeface="Arial" panose="020B0604020202020204" pitchFamily="34" charset="0"/>
                                    </a:rPr>
                                  </m:ctrlPr>
                                </m:sSupPr>
                                <m:e>
                                  <m:r>
                                    <a:rPr lang="en-US" sz="1400" i="1">
                                      <a:effectLst/>
                                      <a:latin typeface="Cambria Math" panose="02040503050406030204" pitchFamily="18" charset="0"/>
                                      <a:ea typeface="Times New Roman" panose="02020603050405020304" pitchFamily="18" charset="0"/>
                                      <a:cs typeface="Arial" panose="020B0604020202020204" pitchFamily="34" charset="0"/>
                                    </a:rPr>
                                    <m:t>10</m:t>
                                  </m:r>
                                </m:e>
                                <m:sup>
                                  <m:r>
                                    <a:rPr lang="en-US" sz="1400" i="1">
                                      <a:effectLst/>
                                      <a:latin typeface="Cambria Math" panose="02040503050406030204" pitchFamily="18" charset="0"/>
                                      <a:ea typeface="Times New Roman" panose="02020603050405020304" pitchFamily="18" charset="0"/>
                                      <a:cs typeface="Arial" panose="020B0604020202020204" pitchFamily="34" charset="0"/>
                                    </a:rPr>
                                    <m:t>−9</m:t>
                                  </m:r>
                                </m:sup>
                              </m:sSup>
                            </m:oMath>
                          </a14:m>
                          <a:r>
                            <a:rPr lang="en-US" sz="1400" dirty="0">
                              <a:effectLst/>
                              <a:latin typeface="Times New Roman" panose="02020603050405020304" pitchFamily="18" charset="0"/>
                              <a:ea typeface="Times New Roman" panose="02020603050405020304" pitchFamily="18" charset="0"/>
                              <a:cs typeface="Arial" panose="020B0604020202020204" pitchFamily="34" charset="0"/>
                            </a:rPr>
                            <a:t> </a:t>
                          </a:r>
                          <a14:m>
                            <m:oMath xmlns:m="http://schemas.openxmlformats.org/officeDocument/2006/math">
                              <m:sSup>
                                <m:sSupPr>
                                  <m:ctrlPr>
                                    <a:rPr lang="en-CA" sz="1400" i="1">
                                      <a:effectLst/>
                                      <a:latin typeface="Cambria Math" panose="02040503050406030204" pitchFamily="18" charset="0"/>
                                      <a:ea typeface="Times New Roman" panose="02020603050405020304" pitchFamily="18" charset="0"/>
                                      <a:cs typeface="Arial" panose="020B0604020202020204" pitchFamily="34" charset="0"/>
                                    </a:rPr>
                                  </m:ctrlPr>
                                </m:sSupPr>
                                <m:e>
                                  <m:r>
                                    <a:rPr lang="en-US" sz="1400" i="1">
                                      <a:effectLst/>
                                      <a:latin typeface="Cambria Math" panose="02040503050406030204" pitchFamily="18" charset="0"/>
                                      <a:ea typeface="Times New Roman" panose="02020603050405020304" pitchFamily="18" charset="0"/>
                                      <a:cs typeface="Arial" panose="020B0604020202020204" pitchFamily="34" charset="0"/>
                                    </a:rPr>
                                    <m:t>𝑆</m:t>
                                  </m:r>
                                </m:e>
                                <m:sup>
                                  <m:r>
                                    <a:rPr lang="en-US" sz="1400" i="1">
                                      <a:effectLst/>
                                      <a:latin typeface="Cambria Math" panose="02040503050406030204" pitchFamily="18" charset="0"/>
                                      <a:ea typeface="Times New Roman" panose="02020603050405020304" pitchFamily="18" charset="0"/>
                                      <a:cs typeface="Arial" panose="020B0604020202020204" pitchFamily="34" charset="0"/>
                                    </a:rPr>
                                    <m:t>−1</m:t>
                                  </m:r>
                                </m:sup>
                              </m:sSup>
                            </m:oMath>
                          </a14:m>
                          <a:endParaRPr lang="en-CA" sz="12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20576314"/>
                      </a:ext>
                    </a:extLst>
                  </a:tr>
                </a:tbl>
              </a:graphicData>
            </a:graphic>
          </p:graphicFrame>
        </mc:Choice>
        <mc:Fallback>
          <p:graphicFrame>
            <p:nvGraphicFramePr>
              <p:cNvPr id="27" name="Table 26">
                <a:extLst>
                  <a:ext uri="{FF2B5EF4-FFF2-40B4-BE49-F238E27FC236}">
                    <a16:creationId xmlns:a16="http://schemas.microsoft.com/office/drawing/2014/main" id="{517AD45E-4D8B-8A3A-EBC8-F99896611268}"/>
                  </a:ext>
                </a:extLst>
              </p:cNvPr>
              <p:cNvGraphicFramePr>
                <a:graphicFrameLocks noGrp="1"/>
              </p:cNvGraphicFramePr>
              <p:nvPr>
                <p:extLst>
                  <p:ext uri="{D42A27DB-BD31-4B8C-83A1-F6EECF244321}">
                    <p14:modId xmlns:p14="http://schemas.microsoft.com/office/powerpoint/2010/main" val="50062023"/>
                  </p:ext>
                </p:extLst>
              </p:nvPr>
            </p:nvGraphicFramePr>
            <p:xfrm>
              <a:off x="2230337" y="3812943"/>
              <a:ext cx="5937250" cy="1993647"/>
            </p:xfrm>
            <a:graphic>
              <a:graphicData uri="http://schemas.openxmlformats.org/drawingml/2006/table">
                <a:tbl>
                  <a:tblPr firstRow="1" firstCol="1" bandRow="1"/>
                  <a:tblGrid>
                    <a:gridCol w="2968625">
                      <a:extLst>
                        <a:ext uri="{9D8B030D-6E8A-4147-A177-3AD203B41FA5}">
                          <a16:colId xmlns:a16="http://schemas.microsoft.com/office/drawing/2014/main" val="1130713171"/>
                        </a:ext>
                      </a:extLst>
                    </a:gridCol>
                    <a:gridCol w="2968625">
                      <a:extLst>
                        <a:ext uri="{9D8B030D-6E8A-4147-A177-3AD203B41FA5}">
                          <a16:colId xmlns:a16="http://schemas.microsoft.com/office/drawing/2014/main" val="2558312507"/>
                        </a:ext>
                      </a:extLst>
                    </a:gridCol>
                  </a:tblGrid>
                  <a:tr h="212979">
                    <a:tc>
                      <a:txBody>
                        <a:bodyPr/>
                        <a:lstStyle/>
                        <a:p>
                          <a:pPr marL="0" marR="0" algn="l">
                            <a:lnSpc>
                              <a:spcPct val="107000"/>
                            </a:lnSpc>
                            <a:spcBef>
                              <a:spcPts val="0"/>
                            </a:spcBef>
                            <a:spcAft>
                              <a:spcPts val="0"/>
                            </a:spcAft>
                          </a:pPr>
                          <a:r>
                            <a:rPr lang="en-US" sz="1400" dirty="0">
                              <a:effectLst/>
                              <a:latin typeface="Times New Roman" panose="02020603050405020304" pitchFamily="18" charset="0"/>
                              <a:ea typeface="Calibri" panose="020F0502020204030204" pitchFamily="34" charset="0"/>
                              <a:cs typeface="Arial" panose="020B0604020202020204" pitchFamily="34" charset="0"/>
                            </a:rPr>
                            <a:t>Water salt concentration</a:t>
                          </a:r>
                          <a:endParaRPr lang="en-CA" sz="12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9"/>
                          <a:stretch>
                            <a:fillRect l="-100411" t="-154286" r="-411" b="-888571"/>
                          </a:stretch>
                        </a:blipFill>
                      </a:tcPr>
                    </a:tc>
                    <a:extLst>
                      <a:ext uri="{0D108BD9-81ED-4DB2-BD59-A6C34878D82A}">
                        <a16:rowId xmlns:a16="http://schemas.microsoft.com/office/drawing/2014/main" val="2688110189"/>
                      </a:ext>
                    </a:extLst>
                  </a:tr>
                  <a:tr h="212979">
                    <a:tc>
                      <a:txBody>
                        <a:bodyPr/>
                        <a:lstStyle/>
                        <a:p>
                          <a:pPr marL="0" marR="0" algn="l">
                            <a:lnSpc>
                              <a:spcPct val="107000"/>
                            </a:lnSpc>
                            <a:spcBef>
                              <a:spcPts val="0"/>
                            </a:spcBef>
                            <a:spcAft>
                              <a:spcPts val="0"/>
                            </a:spcAft>
                          </a:pPr>
                          <a:r>
                            <a:rPr lang="en-US" sz="1400" dirty="0">
                              <a:effectLst/>
                              <a:latin typeface="Times New Roman" panose="02020603050405020304" pitchFamily="18" charset="0"/>
                              <a:ea typeface="Times New Roman" panose="02020603050405020304" pitchFamily="18" charset="0"/>
                              <a:cs typeface="Arial" panose="020B0604020202020204" pitchFamily="34" charset="0"/>
                            </a:rPr>
                            <a:t>The pillar initially contains no salt</a:t>
                          </a:r>
                          <a:endParaRPr lang="en-CA" sz="12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1400" dirty="0">
                              <a:effectLst/>
                              <a:latin typeface="Times New Roman" panose="02020603050405020304" pitchFamily="18" charset="0"/>
                              <a:ea typeface="Times New Roman" panose="02020603050405020304" pitchFamily="18" charset="0"/>
                              <a:cs typeface="Arial" panose="020B0604020202020204" pitchFamily="34" charset="0"/>
                            </a:rPr>
                            <a:t>C=C (r, t) , C(r,0)=0</a:t>
                          </a:r>
                          <a:endParaRPr lang="en-CA" sz="12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12680100"/>
                      </a:ext>
                    </a:extLst>
                  </a:tr>
                  <a:tr h="434086">
                    <a:tc>
                      <a:txBody>
                        <a:bodyPr/>
                        <a:lstStyle/>
                        <a:p>
                          <a:pPr marL="0" marR="0" algn="l">
                            <a:lnSpc>
                              <a:spcPct val="107000"/>
                            </a:lnSpc>
                            <a:spcBef>
                              <a:spcPts val="1200"/>
                            </a:spcBef>
                            <a:spcAft>
                              <a:spcPts val="0"/>
                            </a:spcAft>
                          </a:pPr>
                          <a:r>
                            <a:rPr lang="en-US" sz="1400" dirty="0">
                              <a:effectLst/>
                              <a:latin typeface="Times New Roman" panose="02020603050405020304" pitchFamily="18" charset="0"/>
                              <a:ea typeface="Times New Roman" panose="02020603050405020304" pitchFamily="18" charset="0"/>
                              <a:cs typeface="Arial" panose="020B0604020202020204" pitchFamily="34" charset="0"/>
                            </a:rPr>
                            <a:t>The pillar is infinitely high</a:t>
                          </a:r>
                          <a:endParaRPr lang="en-CA" sz="12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9"/>
                          <a:stretch>
                            <a:fillRect l="-100411" t="-174648" r="-411" b="-288732"/>
                          </a:stretch>
                        </a:blipFill>
                      </a:tcPr>
                    </a:tc>
                    <a:extLst>
                      <a:ext uri="{0D108BD9-81ED-4DB2-BD59-A6C34878D82A}">
                        <a16:rowId xmlns:a16="http://schemas.microsoft.com/office/drawing/2014/main" val="1334530547"/>
                      </a:ext>
                    </a:extLst>
                  </a:tr>
                  <a:tr h="441262">
                    <a:tc>
                      <a:txBody>
                        <a:bodyPr/>
                        <a:lstStyle/>
                        <a:p>
                          <a:pPr marL="0" marR="0" algn="l">
                            <a:lnSpc>
                              <a:spcPct val="107000"/>
                            </a:lnSpc>
                            <a:spcBef>
                              <a:spcPts val="1200"/>
                            </a:spcBef>
                            <a:spcAft>
                              <a:spcPts val="0"/>
                            </a:spcAft>
                          </a:pPr>
                          <a:r>
                            <a:rPr lang="en-US" sz="1400">
                              <a:effectLst/>
                              <a:latin typeface="Times New Roman" panose="02020603050405020304" pitchFamily="18" charset="0"/>
                              <a:ea typeface="Times New Roman" panose="02020603050405020304" pitchFamily="18" charset="0"/>
                              <a:cs typeface="Arial" panose="020B0604020202020204" pitchFamily="34" charset="0"/>
                            </a:rPr>
                            <a:t>The diameter of pillar</a:t>
                          </a:r>
                          <a:endParaRPr lang="en-CA"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1200"/>
                            </a:spcBef>
                            <a:spcAft>
                              <a:spcPts val="0"/>
                            </a:spcAft>
                          </a:pPr>
                          <a:r>
                            <a:rPr lang="en-US" sz="1400">
                              <a:effectLst/>
                              <a:latin typeface="Times New Roman" panose="02020603050405020304" pitchFamily="18" charset="0"/>
                              <a:ea typeface="Times New Roman" panose="02020603050405020304" pitchFamily="18" charset="0"/>
                              <a:cs typeface="Arial" panose="020B0604020202020204" pitchFamily="34" charset="0"/>
                            </a:rPr>
                            <a:t>D=1m</a:t>
                          </a:r>
                          <a:endParaRPr lang="en-CA" sz="1200">
                            <a:effectLst/>
                            <a:latin typeface="Times New Roman" panose="02020603050405020304" pitchFamily="18" charset="0"/>
                            <a:ea typeface="Calibri" panose="020F0502020204030204" pitchFamily="34" charset="0"/>
                            <a:cs typeface="Arial" panose="020B0604020202020204" pitchFamily="34" charset="0"/>
                          </a:endParaRPr>
                        </a:p>
                        <a:p>
                          <a:pPr marL="0" marR="0" algn="l">
                            <a:lnSpc>
                              <a:spcPct val="107000"/>
                            </a:lnSpc>
                            <a:spcBef>
                              <a:spcPts val="0"/>
                            </a:spcBef>
                            <a:spcAft>
                              <a:spcPts val="0"/>
                            </a:spcAft>
                          </a:pPr>
                          <a:r>
                            <a:rPr lang="en-US" sz="1400">
                              <a:effectLst/>
                              <a:latin typeface="Times New Roman" panose="02020603050405020304" pitchFamily="18" charset="0"/>
                              <a:ea typeface="Calibri" panose="020F0502020204030204" pitchFamily="34" charset="0"/>
                              <a:cs typeface="Arial" panose="020B0604020202020204" pitchFamily="34" charset="0"/>
                            </a:rPr>
                            <a:t> </a:t>
                          </a:r>
                          <a:endParaRPr lang="en-CA"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28371049"/>
                      </a:ext>
                    </a:extLst>
                  </a:tr>
                  <a:tr h="251079">
                    <a:tc>
                      <a:txBody>
                        <a:bodyPr/>
                        <a:lstStyle/>
                        <a:p>
                          <a:pPr marL="0" marR="0" algn="l">
                            <a:lnSpc>
                              <a:spcPct val="107000"/>
                            </a:lnSpc>
                            <a:spcBef>
                              <a:spcPts val="1200"/>
                            </a:spcBef>
                            <a:spcAft>
                              <a:spcPts val="0"/>
                            </a:spcAft>
                          </a:pPr>
                          <a:r>
                            <a:rPr lang="en-US" sz="1400">
                              <a:effectLst/>
                              <a:latin typeface="Times New Roman" panose="02020603050405020304" pitchFamily="18" charset="0"/>
                              <a:ea typeface="Times New Roman" panose="02020603050405020304" pitchFamily="18" charset="0"/>
                              <a:cs typeface="Arial" panose="020B0604020202020204" pitchFamily="34" charset="0"/>
                            </a:rPr>
                            <a:t>The effective diffusion coefficient</a:t>
                          </a:r>
                          <a:endParaRPr lang="en-CA"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9"/>
                          <a:stretch>
                            <a:fillRect l="-100411" t="-653659" r="-411" b="-221951"/>
                          </a:stretch>
                        </a:blipFill>
                      </a:tcPr>
                    </a:tc>
                    <a:extLst>
                      <a:ext uri="{0D108BD9-81ED-4DB2-BD59-A6C34878D82A}">
                        <a16:rowId xmlns:a16="http://schemas.microsoft.com/office/drawing/2014/main" val="3000582003"/>
                      </a:ext>
                    </a:extLst>
                  </a:tr>
                  <a:tr h="441262">
                    <a:tc>
                      <a:txBody>
                        <a:bodyPr/>
                        <a:lstStyle/>
                        <a:p>
                          <a:pPr marL="0" marR="0" algn="l">
                            <a:lnSpc>
                              <a:spcPct val="107000"/>
                            </a:lnSpc>
                            <a:spcBef>
                              <a:spcPts val="1200"/>
                            </a:spcBef>
                            <a:spcAft>
                              <a:spcPts val="0"/>
                            </a:spcAft>
                          </a:pPr>
                          <a:r>
                            <a:rPr lang="en-US" sz="1400">
                              <a:effectLst/>
                              <a:latin typeface="Times New Roman" panose="02020603050405020304" pitchFamily="18" charset="0"/>
                              <a:ea typeface="Times New Roman" panose="02020603050405020304" pitchFamily="18" charset="0"/>
                              <a:cs typeface="Arial" panose="020B0604020202020204" pitchFamily="34" charset="0"/>
                            </a:rPr>
                            <a:t>The rate of reaction of salt with the pillar constituents</a:t>
                          </a:r>
                          <a:endParaRPr lang="en-CA"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9"/>
                          <a:stretch>
                            <a:fillRect l="-100411" t="-423288" r="-411" b="-24658"/>
                          </a:stretch>
                        </a:blipFill>
                      </a:tcPr>
                    </a:tc>
                    <a:extLst>
                      <a:ext uri="{0D108BD9-81ED-4DB2-BD59-A6C34878D82A}">
                        <a16:rowId xmlns:a16="http://schemas.microsoft.com/office/drawing/2014/main" val="4220576314"/>
                      </a:ext>
                    </a:extLst>
                  </a:tr>
                </a:tbl>
              </a:graphicData>
            </a:graphic>
          </p:graphicFrame>
        </mc:Fallback>
      </mc:AlternateContent>
      <p:sp>
        <p:nvSpPr>
          <p:cNvPr id="2" name="TextBox 1">
            <a:extLst>
              <a:ext uri="{FF2B5EF4-FFF2-40B4-BE49-F238E27FC236}">
                <a16:creationId xmlns:a16="http://schemas.microsoft.com/office/drawing/2014/main" id="{B3918313-42DF-F5DD-C011-8B48A5720091}"/>
              </a:ext>
            </a:extLst>
          </p:cNvPr>
          <p:cNvSpPr txBox="1"/>
          <p:nvPr/>
        </p:nvSpPr>
        <p:spPr>
          <a:xfrm>
            <a:off x="102653" y="6217027"/>
            <a:ext cx="7653954" cy="369332"/>
          </a:xfrm>
          <a:prstGeom prst="rect">
            <a:avLst/>
          </a:prstGeom>
          <a:noFill/>
        </p:spPr>
        <p:txBody>
          <a:bodyPr wrap="square" rtlCol="0">
            <a:spAutoFit/>
          </a:bodyPr>
          <a:lstStyle/>
          <a:p>
            <a:pPr algn="l"/>
            <a:r>
              <a:rPr lang="en-US" dirty="0">
                <a:latin typeface="Times New Roman" panose="02020603050405020304" pitchFamily="18" charset="0"/>
                <a:cs typeface="Times New Roman" panose="02020603050405020304" pitchFamily="18" charset="0"/>
              </a:rPr>
              <a:t>Git hub Repository: </a:t>
            </a:r>
            <a:r>
              <a:rPr lang="en-US" dirty="0">
                <a:latin typeface="Times New Roman" panose="02020603050405020304" pitchFamily="18" charset="0"/>
                <a:cs typeface="Times New Roman" panose="02020603050405020304" pitchFamily="18" charset="0"/>
                <a:hlinkClick r:id="rId10"/>
              </a:rPr>
              <a:t>https://github.com/elissa8/first_project </a:t>
            </a:r>
            <a:endParaRPr lang="en-CA" dirty="0" err="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35585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pic>
        <p:nvPicPr>
          <p:cNvPr id="193" name="Google Shape;193;p34"/>
          <p:cNvPicPr preferRelativeResize="0"/>
          <p:nvPr/>
        </p:nvPicPr>
        <p:blipFill rotWithShape="1">
          <a:blip r:embed="rId3">
            <a:alphaModFix/>
          </a:blip>
          <a:srcRect/>
          <a:stretch/>
        </p:blipFill>
        <p:spPr>
          <a:xfrm>
            <a:off x="0" y="42"/>
            <a:ext cx="12192000" cy="863601"/>
          </a:xfrm>
          <a:prstGeom prst="rect">
            <a:avLst/>
          </a:prstGeom>
          <a:noFill/>
          <a:ln>
            <a:noFill/>
          </a:ln>
        </p:spPr>
      </p:pic>
      <p:pic>
        <p:nvPicPr>
          <p:cNvPr id="194" name="Google Shape;194;p34"/>
          <p:cNvPicPr preferRelativeResize="0"/>
          <p:nvPr/>
        </p:nvPicPr>
        <p:blipFill rotWithShape="1">
          <a:blip r:embed="rId4">
            <a:alphaModFix/>
          </a:blip>
          <a:srcRect/>
          <a:stretch/>
        </p:blipFill>
        <p:spPr>
          <a:xfrm flipV="1">
            <a:off x="-1" y="6857325"/>
            <a:ext cx="12192000" cy="45719"/>
          </a:xfrm>
          <a:prstGeom prst="rect">
            <a:avLst/>
          </a:prstGeom>
          <a:noFill/>
          <a:ln>
            <a:noFill/>
          </a:ln>
        </p:spPr>
      </p:pic>
      <p:sp>
        <p:nvSpPr>
          <p:cNvPr id="195" name="Google Shape;195;p34"/>
          <p:cNvSpPr txBox="1"/>
          <p:nvPr/>
        </p:nvSpPr>
        <p:spPr>
          <a:xfrm>
            <a:off x="413722" y="2669"/>
            <a:ext cx="11778278" cy="830997"/>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4800"/>
              <a:buFont typeface="Arial"/>
              <a:buNone/>
            </a:pPr>
            <a:r>
              <a:rPr lang="en-US" sz="4800" b="1" i="0" u="none" strike="noStrike" cap="none" dirty="0">
                <a:solidFill>
                  <a:schemeClr val="lt1"/>
                </a:solidFill>
                <a:ea typeface="Arial" charset="0"/>
                <a:cs typeface="Times New Roman" panose="02020603050405020304" pitchFamily="18" charset="0"/>
                <a:sym typeface="Times New Roman"/>
              </a:rPr>
              <a:t>A. S</a:t>
            </a:r>
            <a:r>
              <a:rPr lang="en-US" sz="4800" b="1" dirty="0">
                <a:solidFill>
                  <a:schemeClr val="lt1"/>
                </a:solidFill>
                <a:ea typeface="Arial" charset="0"/>
                <a:cs typeface="Times New Roman" panose="02020603050405020304" pitchFamily="18" charset="0"/>
                <a:sym typeface="Times New Roman"/>
              </a:rPr>
              <a:t>implify and stablish the problem </a:t>
            </a:r>
            <a:endParaRPr lang="en-US" sz="1400" b="0" i="0" u="none" strike="noStrike" cap="none" dirty="0">
              <a:solidFill>
                <a:srgbClr val="000000"/>
              </a:solidFill>
              <a:ea typeface="Arial" charset="0"/>
              <a:cs typeface="Times New Roman" panose="02020603050405020304" pitchFamily="18" charset="0"/>
              <a:sym typeface="Arial"/>
            </a:endParaRPr>
          </a:p>
        </p:txBody>
      </p:sp>
      <p:pic>
        <p:nvPicPr>
          <p:cNvPr id="196" name="Google Shape;196;p34"/>
          <p:cNvPicPr preferRelativeResize="0"/>
          <p:nvPr/>
        </p:nvPicPr>
        <p:blipFill rotWithShape="1">
          <a:blip r:embed="rId5">
            <a:alphaModFix/>
          </a:blip>
          <a:srcRect/>
          <a:stretch/>
        </p:blipFill>
        <p:spPr>
          <a:xfrm flipH="1">
            <a:off x="5827994" y="6297419"/>
            <a:ext cx="536011" cy="499962"/>
          </a:xfrm>
          <a:prstGeom prst="rect">
            <a:avLst/>
          </a:prstGeom>
          <a:noFill/>
          <a:ln>
            <a:noFill/>
          </a:ln>
        </p:spPr>
      </p:pic>
      <p:sp>
        <p:nvSpPr>
          <p:cNvPr id="5" name="Slide Number Placeholder 4">
            <a:extLst>
              <a:ext uri="{FF2B5EF4-FFF2-40B4-BE49-F238E27FC236}">
                <a16:creationId xmlns:a16="http://schemas.microsoft.com/office/drawing/2014/main" id="{7F9106D8-9D9D-46DC-B371-081E72410FE3}"/>
              </a:ext>
            </a:extLst>
          </p:cNvPr>
          <p:cNvSpPr>
            <a:spLocks noGrp="1"/>
          </p:cNvSpPr>
          <p:nvPr>
            <p:ph type="sldNum" sz="quarter" idx="12"/>
          </p:nvPr>
        </p:nvSpPr>
        <p:spPr/>
        <p:txBody>
          <a:bodyPr/>
          <a:lstStyle/>
          <a:p>
            <a:fld id="{640E540A-2B47-4B87-9AED-00DC0EEFE8D2}" type="slidenum">
              <a:rPr lang="en-CA" smtClean="0"/>
              <a:t>3</a:t>
            </a:fld>
            <a:endParaRPr lang="en-CA" dirty="0"/>
          </a:p>
        </p:txBody>
      </p:sp>
      <p:sp>
        <p:nvSpPr>
          <p:cNvPr id="4" name="TextBox 3">
            <a:extLst>
              <a:ext uri="{FF2B5EF4-FFF2-40B4-BE49-F238E27FC236}">
                <a16:creationId xmlns:a16="http://schemas.microsoft.com/office/drawing/2014/main" id="{563C7E36-011A-03DA-C30A-16431A9C7966}"/>
              </a:ext>
            </a:extLst>
          </p:cNvPr>
          <p:cNvSpPr txBox="1"/>
          <p:nvPr/>
        </p:nvSpPr>
        <p:spPr>
          <a:xfrm>
            <a:off x="515074" y="1009448"/>
            <a:ext cx="2395959" cy="400110"/>
          </a:xfrm>
          <a:prstGeom prst="rect">
            <a:avLst/>
          </a:prstGeom>
          <a:noFill/>
        </p:spPr>
        <p:txBody>
          <a:bodyPr wrap="square" rtlCol="0">
            <a:spAutoFit/>
          </a:bodyPr>
          <a:lstStyle/>
          <a:p>
            <a:pPr marL="342900" indent="-342900" algn="l">
              <a:buFont typeface="Wingdings" panose="05000000000000000000" pitchFamily="2" charset="2"/>
              <a:buChar char="Ø"/>
            </a:pPr>
            <a:r>
              <a:rPr lang="en-CA" sz="2000" b="1" dirty="0">
                <a:solidFill>
                  <a:srgbClr val="0070C0"/>
                </a:solidFill>
                <a:latin typeface="Times New Roman" panose="02020603050405020304" pitchFamily="18" charset="0"/>
                <a:cs typeface="Times New Roman" panose="02020603050405020304" pitchFamily="18" charset="0"/>
              </a:rPr>
              <a:t>Type of equation</a:t>
            </a:r>
            <a:endParaRPr lang="en-CA" b="1" dirty="0">
              <a:solidFill>
                <a:srgbClr val="0070C0"/>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F674ABBF-F297-6FB4-EE12-2EDCA0AE7648}"/>
              </a:ext>
            </a:extLst>
          </p:cNvPr>
          <p:cNvSpPr txBox="1"/>
          <p:nvPr/>
        </p:nvSpPr>
        <p:spPr>
          <a:xfrm>
            <a:off x="914401" y="1692949"/>
            <a:ext cx="10683432" cy="1949252"/>
          </a:xfrm>
          <a:prstGeom prst="rect">
            <a:avLst/>
          </a:prstGeom>
          <a:noFill/>
        </p:spPr>
        <p:txBody>
          <a:bodyPr wrap="square" rtlCol="0">
            <a:spAutoFit/>
          </a:bodyPr>
          <a:lstStyle/>
          <a:p>
            <a:pPr marL="0" marR="0" algn="just">
              <a:lnSpc>
                <a:spcPct val="150000"/>
              </a:lnSpc>
              <a:spcBef>
                <a:spcPts val="0"/>
              </a:spcBef>
              <a:spcAft>
                <a:spcPts val="800"/>
              </a:spcAft>
            </a:pPr>
            <a:r>
              <a:rPr lang="en-CA" sz="16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Most partial differential equations are of three basic types: elliptic, hyperbolic, and parabolic</a:t>
            </a:r>
            <a:r>
              <a:rPr lang="en-CA" sz="1600" dirty="0">
                <a:effectLst/>
                <a:latin typeface="Times New Roman" panose="02020603050405020304" pitchFamily="18" charset="0"/>
                <a:ea typeface="Calibri" panose="020F0502020204030204" pitchFamily="34" charset="0"/>
                <a:cs typeface="Arial" panose="020B0604020202020204" pitchFamily="34" charset="0"/>
              </a:rPr>
              <a:t>. </a:t>
            </a:r>
            <a:r>
              <a:rPr lang="en-CA" sz="16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Parabolic equations are often called diffusion equations as they describe the diffusion and convection of some substance. The dependent variable usually represents the density of the substance. These equations require initial conditions (what the initial concentration of the substance is) as well as boundary conditions (to specify, for instance, whether the substance can cross the boundary or not)</a:t>
            </a:r>
            <a:r>
              <a:rPr lang="en-CA" sz="1600" dirty="0">
                <a:effectLst/>
                <a:latin typeface="Times New Roman" panose="02020603050405020304" pitchFamily="18" charset="0"/>
                <a:ea typeface="Calibri" panose="020F0502020204030204" pitchFamily="34" charset="0"/>
                <a:cs typeface="Arial" panose="020B0604020202020204" pitchFamily="34" charset="0"/>
              </a:rPr>
              <a:t>.</a:t>
            </a:r>
          </a:p>
          <a:p>
            <a:pPr algn="l"/>
            <a:endParaRPr lang="en-CA" dirty="0" err="1">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395C6194-DCA6-3526-6CCA-6B6699A54D9B}"/>
              </a:ext>
            </a:extLst>
          </p:cNvPr>
          <p:cNvSpPr txBox="1"/>
          <p:nvPr/>
        </p:nvSpPr>
        <p:spPr>
          <a:xfrm>
            <a:off x="515074" y="3409757"/>
            <a:ext cx="2459620" cy="400110"/>
          </a:xfrm>
          <a:prstGeom prst="rect">
            <a:avLst/>
          </a:prstGeom>
          <a:noFill/>
        </p:spPr>
        <p:txBody>
          <a:bodyPr wrap="square">
            <a:spAutoFit/>
          </a:bodyPr>
          <a:lstStyle/>
          <a:p>
            <a:pPr marL="342900" indent="-342900">
              <a:buFont typeface="Wingdings" panose="05000000000000000000" pitchFamily="2" charset="2"/>
              <a:buChar char="Ø"/>
            </a:pPr>
            <a:r>
              <a:rPr lang="en-CA" sz="2000" b="1" dirty="0">
                <a:solidFill>
                  <a:srgbClr val="0070C0"/>
                </a:solidFill>
                <a:latin typeface="Times New Roman" panose="02020603050405020304" pitchFamily="18" charset="0"/>
                <a:cs typeface="Times New Roman" panose="02020603050405020304" pitchFamily="18" charset="0"/>
              </a:rPr>
              <a:t>Dimensions</a:t>
            </a:r>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1C01AAC3-AD2E-EF96-1722-6B80032FBD4F}"/>
                  </a:ext>
                </a:extLst>
              </p:cNvPr>
              <p:cNvSpPr txBox="1"/>
              <p:nvPr/>
            </p:nvSpPr>
            <p:spPr>
              <a:xfrm>
                <a:off x="920189" y="3999448"/>
                <a:ext cx="10544537" cy="2431243"/>
              </a:xfrm>
              <a:prstGeom prst="rect">
                <a:avLst/>
              </a:prstGeom>
              <a:noFill/>
            </p:spPr>
            <p:txBody>
              <a:bodyPr wrap="square" rtlCol="0">
                <a:spAutoFit/>
              </a:bodyPr>
              <a:lstStyle/>
              <a:p>
                <a:pPr marL="285750" indent="-285750" algn="l">
                  <a:buFont typeface="Wingdings" panose="05000000000000000000" pitchFamily="2" charset="2"/>
                  <a:buChar char="v"/>
                </a:pPr>
                <a:r>
                  <a:rPr lang="en-CA" sz="1600" dirty="0">
                    <a:latin typeface="Times New Roman" panose="02020603050405020304" pitchFamily="18" charset="0"/>
                    <a:cs typeface="Times New Roman" panose="02020603050405020304" pitchFamily="18" charset="0"/>
                  </a:rPr>
                  <a:t>As we mention the height of pillar is considered infinite, so we can assume no gradient in z direction</a:t>
                </a:r>
                <a:r>
                  <a:rPr lang="en-CA" sz="1600" dirty="0">
                    <a:latin typeface="Times New Roman" panose="02020603050405020304" pitchFamily="18" charset="0"/>
                    <a:cs typeface="Times New Roman" panose="02020603050405020304" pitchFamily="18" charset="0"/>
                    <a:sym typeface="Wingdings" panose="05000000000000000000" pitchFamily="2" charset="2"/>
                  </a:rPr>
                  <a:t></a:t>
                </a:r>
                <a:r>
                  <a:rPr lang="en-CA" sz="1600" dirty="0">
                    <a:latin typeface="Times New Roman" panose="02020603050405020304" pitchFamily="18" charset="0"/>
                    <a:cs typeface="Times New Roman" panose="02020603050405020304" pitchFamily="18" charset="0"/>
                  </a:rPr>
                  <a:t>  </a:t>
                </a:r>
                <a14:m>
                  <m:oMath xmlns:m="http://schemas.openxmlformats.org/officeDocument/2006/math">
                    <m:f>
                      <m:fPr>
                        <m:ctrlPr>
                          <a:rPr lang="en-CA" sz="1600" i="1" smtClean="0">
                            <a:effectLst/>
                            <a:latin typeface="Cambria Math" panose="02040503050406030204" pitchFamily="18" charset="0"/>
                            <a:ea typeface="Times New Roman" panose="02020603050405020304" pitchFamily="18" charset="0"/>
                          </a:rPr>
                        </m:ctrlPr>
                      </m:fPr>
                      <m:num>
                        <m:r>
                          <a:rPr lang="en-US" sz="1600" i="1">
                            <a:effectLst/>
                            <a:latin typeface="Cambria Math" panose="02040503050406030204" pitchFamily="18" charset="0"/>
                            <a:ea typeface="Times New Roman" panose="02020603050405020304" pitchFamily="18" charset="0"/>
                            <a:cs typeface="Arial" panose="020B0604020202020204" pitchFamily="34" charset="0"/>
                          </a:rPr>
                          <m:t>𝜕</m:t>
                        </m:r>
                      </m:num>
                      <m:den>
                        <m:r>
                          <a:rPr lang="en-US" sz="1600" i="1">
                            <a:effectLst/>
                            <a:latin typeface="Cambria Math" panose="02040503050406030204" pitchFamily="18" charset="0"/>
                            <a:ea typeface="Times New Roman" panose="02020603050405020304" pitchFamily="18" charset="0"/>
                            <a:cs typeface="Arial" panose="020B0604020202020204" pitchFamily="34" charset="0"/>
                          </a:rPr>
                          <m:t>𝜕</m:t>
                        </m:r>
                        <m:r>
                          <a:rPr lang="en-US" sz="1600" i="1">
                            <a:effectLst/>
                            <a:latin typeface="Cambria Math" panose="02040503050406030204" pitchFamily="18" charset="0"/>
                            <a:ea typeface="Times New Roman" panose="02020603050405020304" pitchFamily="18" charset="0"/>
                            <a:cs typeface="Arial" panose="020B0604020202020204" pitchFamily="34" charset="0"/>
                          </a:rPr>
                          <m:t>𝑧</m:t>
                        </m:r>
                      </m:den>
                    </m:f>
                    <m:r>
                      <a:rPr lang="en-US" sz="1600" i="1">
                        <a:effectLst/>
                        <a:latin typeface="Cambria Math" panose="02040503050406030204" pitchFamily="18" charset="0"/>
                        <a:ea typeface="Times New Roman" panose="02020603050405020304" pitchFamily="18" charset="0"/>
                        <a:cs typeface="Arial" panose="020B0604020202020204" pitchFamily="34" charset="0"/>
                      </a:rPr>
                      <m:t>=0</m:t>
                    </m:r>
                  </m:oMath>
                </a14:m>
                <a:endParaRPr lang="en-US" sz="1600" dirty="0">
                  <a:effectLst/>
                  <a:latin typeface="Times New Roman" panose="02020603050405020304" pitchFamily="18" charset="0"/>
                  <a:ea typeface="Times New Roman" panose="02020603050405020304" pitchFamily="18" charset="0"/>
                  <a:cs typeface="Arial" panose="020B0604020202020204" pitchFamily="34" charset="0"/>
                </a:endParaRPr>
              </a:p>
              <a:p>
                <a:pPr marL="285750" indent="-285750" algn="l">
                  <a:buFont typeface="Wingdings" panose="05000000000000000000" pitchFamily="2" charset="2"/>
                  <a:buChar char="v"/>
                </a:pPr>
                <a:endParaRPr lang="en-CA" sz="16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CA" sz="1600" dirty="0">
                    <a:latin typeface="Times New Roman" panose="02020603050405020304" pitchFamily="18" charset="0"/>
                    <a:cs typeface="Times New Roman" panose="02020603050405020304" pitchFamily="18" charset="0"/>
                  </a:rPr>
                  <a:t>The pillar is completely submerged in water so we can assume symmetry and almost no variation in </a:t>
                </a:r>
                <a:r>
                  <a:rPr lang="en-CA" sz="1800" dirty="0">
                    <a:solidFill>
                      <a:srgbClr val="333333"/>
                    </a:solidFill>
                    <a:effectLst/>
                    <a:latin typeface="Times New Roman" panose="02020603050405020304" pitchFamily="18" charset="0"/>
                    <a:ea typeface="Calibri" panose="020F0502020204030204" pitchFamily="34" charset="0"/>
                  </a:rPr>
                  <a:t>θ </a:t>
                </a:r>
                <a:r>
                  <a:rPr lang="en-CA" sz="1800" dirty="0">
                    <a:latin typeface="Times New Roman" panose="02020603050405020304" pitchFamily="18" charset="0"/>
                    <a:cs typeface="Times New Roman" panose="02020603050405020304" pitchFamily="18" charset="0"/>
                    <a:sym typeface="Wingdings" panose="05000000000000000000" pitchFamily="2" charset="2"/>
                  </a:rPr>
                  <a:t></a:t>
                </a:r>
                <a:r>
                  <a:rPr lang="en-CA" sz="1800" dirty="0">
                    <a:solidFill>
                      <a:srgbClr val="333333"/>
                    </a:solidFill>
                    <a:effectLst/>
                    <a:latin typeface="Times New Roman" panose="02020603050405020304" pitchFamily="18" charset="0"/>
                    <a:ea typeface="Calibri" panose="020F0502020204030204" pitchFamily="34" charset="0"/>
                  </a:rPr>
                  <a:t> </a:t>
                </a:r>
                <a14:m>
                  <m:oMath xmlns:m="http://schemas.openxmlformats.org/officeDocument/2006/math">
                    <m:f>
                      <m:fPr>
                        <m:ctrlPr>
                          <a:rPr lang="en-CA" sz="1600" i="1" smtClean="0">
                            <a:effectLst/>
                            <a:latin typeface="Cambria Math" panose="02040503050406030204" pitchFamily="18" charset="0"/>
                            <a:ea typeface="Times New Roman" panose="02020603050405020304" pitchFamily="18" charset="0"/>
                          </a:rPr>
                        </m:ctrlPr>
                      </m:fPr>
                      <m:num>
                        <m:r>
                          <a:rPr lang="en-US" sz="1600" i="1">
                            <a:effectLst/>
                            <a:latin typeface="Cambria Math" panose="02040503050406030204" pitchFamily="18" charset="0"/>
                            <a:ea typeface="Times New Roman" panose="02020603050405020304" pitchFamily="18" charset="0"/>
                            <a:cs typeface="Arial" panose="020B0604020202020204" pitchFamily="34" charset="0"/>
                          </a:rPr>
                          <m:t>𝜕</m:t>
                        </m:r>
                      </m:num>
                      <m:den>
                        <m:r>
                          <a:rPr lang="en-US" sz="1600" i="1">
                            <a:effectLst/>
                            <a:latin typeface="Cambria Math" panose="02040503050406030204" pitchFamily="18" charset="0"/>
                            <a:ea typeface="Times New Roman" panose="02020603050405020304" pitchFamily="18" charset="0"/>
                            <a:cs typeface="Arial" panose="020B0604020202020204" pitchFamily="34" charset="0"/>
                          </a:rPr>
                          <m:t>𝜕</m:t>
                        </m:r>
                        <m:r>
                          <m:rPr>
                            <m:nor/>
                          </m:rPr>
                          <a:rPr lang="en-CA" sz="1600" dirty="0">
                            <a:solidFill>
                              <a:srgbClr val="333333"/>
                            </a:solidFill>
                            <a:latin typeface="Times New Roman" panose="02020603050405020304" pitchFamily="18" charset="0"/>
                            <a:ea typeface="Calibri" panose="020F0502020204030204" pitchFamily="34" charset="0"/>
                          </a:rPr>
                          <m:t>θ</m:t>
                        </m:r>
                      </m:den>
                    </m:f>
                    <m:r>
                      <a:rPr lang="en-US" sz="1600" i="1">
                        <a:effectLst/>
                        <a:latin typeface="Cambria Math" panose="02040503050406030204" pitchFamily="18" charset="0"/>
                        <a:ea typeface="Times New Roman" panose="02020603050405020304" pitchFamily="18" charset="0"/>
                        <a:cs typeface="Arial" panose="020B0604020202020204" pitchFamily="34" charset="0"/>
                      </a:rPr>
                      <m:t>=0</m:t>
                    </m:r>
                  </m:oMath>
                </a14:m>
                <a:endParaRPr lang="en-US" sz="1600" dirty="0">
                  <a:effectLst/>
                  <a:latin typeface="Times New Roman" panose="02020603050405020304" pitchFamily="18" charset="0"/>
                  <a:ea typeface="Times New Roman" panose="02020603050405020304" pitchFamily="18" charset="0"/>
                  <a:cs typeface="Arial" panose="020B0604020202020204" pitchFamily="34" charset="0"/>
                </a:endParaRPr>
              </a:p>
              <a:p>
                <a:endParaRPr lang="en-US" sz="1600" dirty="0">
                  <a:effectLst/>
                  <a:latin typeface="Times New Roman" panose="02020603050405020304" pitchFamily="18" charset="0"/>
                  <a:ea typeface="Times New Roman" panose="02020603050405020304" pitchFamily="18" charset="0"/>
                  <a:cs typeface="Arial" panose="020B0604020202020204" pitchFamily="34" charset="0"/>
                </a:endParaRPr>
              </a:p>
              <a:p>
                <a:pPr/>
                <a14:m>
                  <m:oMathPara xmlns:m="http://schemas.openxmlformats.org/officeDocument/2006/math">
                    <m:oMathParaPr>
                      <m:jc m:val="left"/>
                    </m:oMathParaPr>
                    <m:oMath xmlns:m="http://schemas.openxmlformats.org/officeDocument/2006/math">
                      <m:sSup>
                        <m:sSupPr>
                          <m:ctrlPr>
                            <a:rPr lang="en-CA" sz="1800" i="1" kern="1200" smtClean="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ctrlPr>
                        </m:sSupPr>
                        <m:e>
                          <m:r>
                            <a:rPr lang="en-US" sz="18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m:t>
                          </m:r>
                        </m:e>
                        <m:sup>
                          <m:r>
                            <a:rPr lang="en-US" sz="18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2</m:t>
                          </m:r>
                        </m:sup>
                      </m:sSup>
                      <m:r>
                        <a:rPr lang="en-US" sz="1800" b="0" i="1" kern="1200" smtClean="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𝐶</m:t>
                      </m:r>
                      <m:r>
                        <a:rPr lang="en-US" sz="18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m:t>
                      </m:r>
                      <m:f>
                        <m:fPr>
                          <m:ctrlPr>
                            <a:rPr lang="en-CA" sz="18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ctrlPr>
                        </m:fPr>
                        <m:num>
                          <m:r>
                            <a:rPr lang="en-US" sz="18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1</m:t>
                          </m:r>
                        </m:num>
                        <m:den>
                          <m:r>
                            <a:rPr lang="en-US" sz="18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𝑟</m:t>
                          </m:r>
                        </m:den>
                      </m:f>
                      <m:f>
                        <m:fPr>
                          <m:ctrlPr>
                            <a:rPr lang="en-CA" sz="18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ctrlPr>
                        </m:fPr>
                        <m:num>
                          <m:r>
                            <a:rPr lang="en-US" sz="18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m:t>
                          </m:r>
                        </m:num>
                        <m:den>
                          <m:r>
                            <a:rPr lang="en-US" sz="18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m:t>
                          </m:r>
                          <m:r>
                            <a:rPr lang="en-US" sz="18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𝑟</m:t>
                          </m:r>
                        </m:den>
                      </m:f>
                      <m:d>
                        <m:dPr>
                          <m:ctrlPr>
                            <a:rPr lang="en-CA" sz="18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ctrlPr>
                        </m:dPr>
                        <m:e>
                          <m:r>
                            <a:rPr lang="en-US" sz="18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𝑟</m:t>
                          </m:r>
                          <m:f>
                            <m:fPr>
                              <m:ctrlPr>
                                <a:rPr lang="en-CA" sz="18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ctrlPr>
                            </m:fPr>
                            <m:num>
                              <m:r>
                                <a:rPr lang="en-US" sz="18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m:t>
                              </m:r>
                              <m:r>
                                <a:rPr lang="en-US" sz="1800" b="0" i="1" kern="1200" smtClean="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𝐶</m:t>
                              </m:r>
                            </m:num>
                            <m:den>
                              <m:r>
                                <a:rPr lang="en-US" sz="18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m:t>
                              </m:r>
                              <m:r>
                                <a:rPr lang="en-US" sz="18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𝑟</m:t>
                              </m:r>
                            </m:den>
                          </m:f>
                        </m:e>
                      </m:d>
                      <m:r>
                        <a:rPr lang="en-US" sz="18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m:t>
                      </m:r>
                      <m:f>
                        <m:fPr>
                          <m:ctrlPr>
                            <a:rPr lang="en-CA" sz="18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ctrlPr>
                        </m:fPr>
                        <m:num>
                          <m:r>
                            <a:rPr lang="en-US" sz="18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1</m:t>
                          </m:r>
                        </m:num>
                        <m:den>
                          <m:sSup>
                            <m:sSupPr>
                              <m:ctrlPr>
                                <a:rPr lang="en-CA" sz="18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ctrlPr>
                            </m:sSupPr>
                            <m:e>
                              <m:r>
                                <a:rPr lang="en-US" sz="18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𝑟</m:t>
                              </m:r>
                            </m:e>
                            <m:sup>
                              <m:r>
                                <a:rPr lang="en-US" sz="18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2</m:t>
                              </m:r>
                            </m:sup>
                          </m:sSup>
                        </m:den>
                      </m:f>
                      <m:f>
                        <m:fPr>
                          <m:ctrlPr>
                            <a:rPr lang="en-CA" sz="18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ctrlPr>
                        </m:fPr>
                        <m:num>
                          <m:sSup>
                            <m:sSupPr>
                              <m:ctrlPr>
                                <a:rPr lang="en-CA" sz="18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ctrlPr>
                            </m:sSupPr>
                            <m:e>
                              <m:r>
                                <a:rPr lang="en-US" sz="18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m:t>
                              </m:r>
                            </m:e>
                            <m:sup>
                              <m:r>
                                <a:rPr lang="en-US" sz="18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2</m:t>
                              </m:r>
                            </m:sup>
                          </m:sSup>
                          <m:r>
                            <a:rPr lang="en-US" sz="1800" b="0" i="1" kern="1200" smtClean="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𝐶</m:t>
                          </m:r>
                        </m:num>
                        <m:den>
                          <m:sSup>
                            <m:sSupPr>
                              <m:ctrlPr>
                                <a:rPr lang="en-CA" sz="18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ctrlPr>
                            </m:sSupPr>
                            <m:e>
                              <m:r>
                                <a:rPr lang="en-US" sz="18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Cambria Math" panose="02040503050406030204" pitchFamily="18" charset="0"/>
                                </a:rPr>
                                <m:t>𝜃</m:t>
                              </m:r>
                            </m:e>
                            <m:sup>
                              <m:r>
                                <a:rPr lang="en-US" sz="18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2</m:t>
                              </m:r>
                            </m:sup>
                          </m:sSup>
                        </m:den>
                      </m:f>
                      <m:r>
                        <a:rPr lang="en-US" sz="18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m:t>
                      </m:r>
                      <m:f>
                        <m:fPr>
                          <m:ctrlPr>
                            <a:rPr lang="en-CA" sz="18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ctrlPr>
                        </m:fPr>
                        <m:num>
                          <m:sSup>
                            <m:sSupPr>
                              <m:ctrlPr>
                                <a:rPr lang="en-CA" sz="18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ctrlPr>
                            </m:sSupPr>
                            <m:e>
                              <m:r>
                                <a:rPr lang="en-US" sz="18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m:t>
                              </m:r>
                            </m:e>
                            <m:sup>
                              <m:r>
                                <a:rPr lang="en-US" sz="18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2</m:t>
                              </m:r>
                            </m:sup>
                          </m:sSup>
                          <m:r>
                            <a:rPr lang="en-US" sz="1800" b="0" i="1" kern="1200" smtClean="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𝐶</m:t>
                          </m:r>
                        </m:num>
                        <m:den>
                          <m:sSup>
                            <m:sSupPr>
                              <m:ctrlPr>
                                <a:rPr lang="en-CA" sz="18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ctrlPr>
                            </m:sSupPr>
                            <m:e>
                              <m:r>
                                <a:rPr lang="en-US" sz="18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m:t>
                              </m:r>
                              <m:r>
                                <a:rPr lang="en-CA" sz="1800" i="1">
                                  <a:effectLst/>
                                  <a:latin typeface="Cambria Math" panose="02040503050406030204" pitchFamily="18" charset="0"/>
                                  <a:ea typeface="Calibri" panose="020F0502020204030204" pitchFamily="34" charset="0"/>
                                  <a:cs typeface="Cambria Math" panose="02040503050406030204" pitchFamily="18" charset="0"/>
                                </a:rPr>
                                <m:t>𝑧</m:t>
                              </m:r>
                            </m:e>
                            <m:sup>
                              <m:r>
                                <a:rPr lang="en-US" sz="18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2</m:t>
                              </m:r>
                            </m:sup>
                          </m:sSup>
                        </m:den>
                      </m:f>
                    </m:oMath>
                  </m:oMathPara>
                </a14:m>
                <a:endParaRPr lang="en-CA" sz="1800" dirty="0">
                  <a:effectLst/>
                  <a:latin typeface="Times New Roman" panose="02020603050405020304" pitchFamily="18" charset="0"/>
                  <a:ea typeface="Calibri" panose="020F0502020204030204" pitchFamily="34" charset="0"/>
                  <a:cs typeface="Arial" panose="020B0604020202020204" pitchFamily="34" charset="0"/>
                </a:endParaRPr>
              </a:p>
              <a:p>
                <a:endParaRPr lang="en-US" sz="1600" dirty="0">
                  <a:effectLst/>
                  <a:latin typeface="Times New Roman" panose="02020603050405020304" pitchFamily="18" charset="0"/>
                  <a:ea typeface="Times New Roman" panose="02020603050405020304" pitchFamily="18" charset="0"/>
                  <a:cs typeface="Arial" panose="020B0604020202020204" pitchFamily="34" charset="0"/>
                </a:endParaRPr>
              </a:p>
              <a:p>
                <a:pPr algn="l"/>
                <a:endParaRPr lang="en-CA" sz="1600" dirty="0">
                  <a:latin typeface="Times New Roman" panose="02020603050405020304" pitchFamily="18" charset="0"/>
                  <a:cs typeface="Times New Roman" panose="02020603050405020304" pitchFamily="18" charset="0"/>
                </a:endParaRPr>
              </a:p>
            </p:txBody>
          </p:sp>
        </mc:Choice>
        <mc:Fallback xmlns="">
          <p:sp>
            <p:nvSpPr>
              <p:cNvPr id="19" name="TextBox 18">
                <a:extLst>
                  <a:ext uri="{FF2B5EF4-FFF2-40B4-BE49-F238E27FC236}">
                    <a16:creationId xmlns:a16="http://schemas.microsoft.com/office/drawing/2014/main" id="{1C01AAC3-AD2E-EF96-1722-6B80032FBD4F}"/>
                  </a:ext>
                </a:extLst>
              </p:cNvPr>
              <p:cNvSpPr txBox="1">
                <a:spLocks noRot="1" noChangeAspect="1" noMove="1" noResize="1" noEditPoints="1" noAdjustHandles="1" noChangeArrowheads="1" noChangeShapeType="1" noTextEdit="1"/>
              </p:cNvSpPr>
              <p:nvPr/>
            </p:nvSpPr>
            <p:spPr>
              <a:xfrm>
                <a:off x="920189" y="3999448"/>
                <a:ext cx="10544537" cy="2431243"/>
              </a:xfrm>
              <a:prstGeom prst="rect">
                <a:avLst/>
              </a:prstGeom>
              <a:blipFill>
                <a:blip r:embed="rId6"/>
                <a:stretch>
                  <a:fillRect l="-231"/>
                </a:stretch>
              </a:blipFill>
            </p:spPr>
            <p:txBody>
              <a:bodyPr/>
              <a:lstStyle/>
              <a:p>
                <a:r>
                  <a:rPr lang="en-CA">
                    <a:noFill/>
                  </a:rPr>
                  <a:t> </a:t>
                </a:r>
              </a:p>
            </p:txBody>
          </p:sp>
        </mc:Fallback>
      </mc:AlternateContent>
      <p:cxnSp>
        <p:nvCxnSpPr>
          <p:cNvPr id="32" name="Connector: Curved 31">
            <a:extLst>
              <a:ext uri="{FF2B5EF4-FFF2-40B4-BE49-F238E27FC236}">
                <a16:creationId xmlns:a16="http://schemas.microsoft.com/office/drawing/2014/main" id="{52E7B185-8494-39A8-5DB0-5A20A7162850}"/>
              </a:ext>
            </a:extLst>
          </p:cNvPr>
          <p:cNvCxnSpPr/>
          <p:nvPr/>
        </p:nvCxnSpPr>
        <p:spPr>
          <a:xfrm rot="5400000">
            <a:off x="3037391" y="5272117"/>
            <a:ext cx="954911" cy="740779"/>
          </a:xfrm>
          <a:prstGeom prst="curvedConnector3">
            <a:avLst/>
          </a:prstGeom>
          <a:ln w="38100">
            <a:tailEnd type="triangle"/>
          </a:ln>
        </p:spPr>
        <p:style>
          <a:lnRef idx="3">
            <a:schemeClr val="accent1"/>
          </a:lnRef>
          <a:fillRef idx="0">
            <a:schemeClr val="accent1"/>
          </a:fillRef>
          <a:effectRef idx="2">
            <a:schemeClr val="accent1"/>
          </a:effectRef>
          <a:fontRef idx="minor">
            <a:schemeClr val="tx1"/>
          </a:fontRef>
        </p:style>
      </p:cxnSp>
      <p:cxnSp>
        <p:nvCxnSpPr>
          <p:cNvPr id="35" name="Connector: Curved 34">
            <a:extLst>
              <a:ext uri="{FF2B5EF4-FFF2-40B4-BE49-F238E27FC236}">
                <a16:creationId xmlns:a16="http://schemas.microsoft.com/office/drawing/2014/main" id="{1753007F-6C12-71DB-25E0-AA60416DBA17}"/>
              </a:ext>
            </a:extLst>
          </p:cNvPr>
          <p:cNvCxnSpPr/>
          <p:nvPr/>
        </p:nvCxnSpPr>
        <p:spPr>
          <a:xfrm rot="5400000">
            <a:off x="3610338" y="5283091"/>
            <a:ext cx="954911" cy="740779"/>
          </a:xfrm>
          <a:prstGeom prst="curvedConnector3">
            <a:avLst/>
          </a:prstGeom>
          <a:ln w="38100">
            <a:tailEnd type="triangle"/>
          </a:ln>
        </p:spPr>
        <p:style>
          <a:lnRef idx="3">
            <a:schemeClr val="accent1"/>
          </a:lnRef>
          <a:fillRef idx="0">
            <a:schemeClr val="accent1"/>
          </a:fillRef>
          <a:effectRef idx="2">
            <a:schemeClr val="accent1"/>
          </a:effectRef>
          <a:fontRef idx="minor">
            <a:schemeClr val="tx1"/>
          </a:fontRef>
        </p:style>
      </p:cxnSp>
      <p:sp>
        <p:nvSpPr>
          <p:cNvPr id="37" name="TextBox 36">
            <a:extLst>
              <a:ext uri="{FF2B5EF4-FFF2-40B4-BE49-F238E27FC236}">
                <a16:creationId xmlns:a16="http://schemas.microsoft.com/office/drawing/2014/main" id="{6BD8A1EC-B74C-0677-50EA-21BC94B05EC2}"/>
              </a:ext>
            </a:extLst>
          </p:cNvPr>
          <p:cNvSpPr txBox="1"/>
          <p:nvPr/>
        </p:nvSpPr>
        <p:spPr>
          <a:xfrm>
            <a:off x="2985305" y="6066846"/>
            <a:ext cx="353028" cy="369332"/>
          </a:xfrm>
          <a:prstGeom prst="rect">
            <a:avLst/>
          </a:prstGeom>
          <a:noFill/>
        </p:spPr>
        <p:txBody>
          <a:bodyPr wrap="square" rtlCol="0">
            <a:spAutoFit/>
          </a:bodyPr>
          <a:lstStyle/>
          <a:p>
            <a:pPr algn="l"/>
            <a:r>
              <a:rPr lang="en-CA" b="1" dirty="0">
                <a:solidFill>
                  <a:srgbClr val="FF0000"/>
                </a:solidFill>
                <a:latin typeface="Times New Roman" panose="02020603050405020304" pitchFamily="18" charset="0"/>
                <a:cs typeface="Times New Roman" panose="02020603050405020304" pitchFamily="18" charset="0"/>
              </a:rPr>
              <a:t>0</a:t>
            </a:r>
          </a:p>
        </p:txBody>
      </p:sp>
      <p:sp>
        <p:nvSpPr>
          <p:cNvPr id="39" name="TextBox 38">
            <a:extLst>
              <a:ext uri="{FF2B5EF4-FFF2-40B4-BE49-F238E27FC236}">
                <a16:creationId xmlns:a16="http://schemas.microsoft.com/office/drawing/2014/main" id="{ECED3C90-E0EF-DB2E-AC1D-FF46BF9CB00D}"/>
              </a:ext>
            </a:extLst>
          </p:cNvPr>
          <p:cNvSpPr txBox="1"/>
          <p:nvPr/>
        </p:nvSpPr>
        <p:spPr>
          <a:xfrm>
            <a:off x="3597798" y="6095483"/>
            <a:ext cx="324091" cy="369332"/>
          </a:xfrm>
          <a:prstGeom prst="rect">
            <a:avLst/>
          </a:prstGeom>
          <a:noFill/>
        </p:spPr>
        <p:txBody>
          <a:bodyPr wrap="square" rtlCol="0">
            <a:spAutoFit/>
          </a:bodyPr>
          <a:lstStyle/>
          <a:p>
            <a:pPr algn="l"/>
            <a:r>
              <a:rPr lang="en-CA" b="1" dirty="0">
                <a:solidFill>
                  <a:srgbClr val="FF0000"/>
                </a:solidFill>
                <a:latin typeface="Times New Roman" panose="02020603050405020304" pitchFamily="18" charset="0"/>
                <a:cs typeface="Times New Roman" panose="02020603050405020304" pitchFamily="18" charset="0"/>
              </a:rPr>
              <a:t>0</a:t>
            </a:r>
          </a:p>
        </p:txBody>
      </p:sp>
    </p:spTree>
    <p:extLst>
      <p:ext uri="{BB962C8B-B14F-4D97-AF65-F5344CB8AC3E}">
        <p14:creationId xmlns:p14="http://schemas.microsoft.com/office/powerpoint/2010/main" val="31740947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pic>
        <p:nvPicPr>
          <p:cNvPr id="193" name="Google Shape;193;p34"/>
          <p:cNvPicPr preferRelativeResize="0"/>
          <p:nvPr/>
        </p:nvPicPr>
        <p:blipFill rotWithShape="1">
          <a:blip r:embed="rId3">
            <a:alphaModFix/>
          </a:blip>
          <a:srcRect/>
          <a:stretch/>
        </p:blipFill>
        <p:spPr>
          <a:xfrm>
            <a:off x="0" y="42"/>
            <a:ext cx="12192000" cy="863601"/>
          </a:xfrm>
          <a:prstGeom prst="rect">
            <a:avLst/>
          </a:prstGeom>
          <a:noFill/>
          <a:ln>
            <a:noFill/>
          </a:ln>
        </p:spPr>
      </p:pic>
      <p:pic>
        <p:nvPicPr>
          <p:cNvPr id="194" name="Google Shape;194;p34"/>
          <p:cNvPicPr preferRelativeResize="0"/>
          <p:nvPr/>
        </p:nvPicPr>
        <p:blipFill rotWithShape="1">
          <a:blip r:embed="rId4">
            <a:alphaModFix/>
          </a:blip>
          <a:srcRect/>
          <a:stretch/>
        </p:blipFill>
        <p:spPr>
          <a:xfrm flipV="1">
            <a:off x="-1" y="6857325"/>
            <a:ext cx="12192000" cy="45719"/>
          </a:xfrm>
          <a:prstGeom prst="rect">
            <a:avLst/>
          </a:prstGeom>
          <a:noFill/>
          <a:ln>
            <a:noFill/>
          </a:ln>
        </p:spPr>
      </p:pic>
      <p:sp>
        <p:nvSpPr>
          <p:cNvPr id="195" name="Google Shape;195;p34"/>
          <p:cNvSpPr txBox="1"/>
          <p:nvPr/>
        </p:nvSpPr>
        <p:spPr>
          <a:xfrm>
            <a:off x="413722" y="2669"/>
            <a:ext cx="11778278" cy="830997"/>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4800"/>
              <a:buFont typeface="Arial"/>
              <a:buNone/>
            </a:pPr>
            <a:r>
              <a:rPr lang="en-US" sz="4800" b="1" i="0" u="none" strike="noStrike" cap="none" dirty="0">
                <a:solidFill>
                  <a:schemeClr val="lt1"/>
                </a:solidFill>
                <a:ea typeface="Arial" charset="0"/>
                <a:cs typeface="Times New Roman" panose="02020603050405020304" pitchFamily="18" charset="0"/>
                <a:sym typeface="Times New Roman"/>
              </a:rPr>
              <a:t>A. S</a:t>
            </a:r>
            <a:r>
              <a:rPr lang="en-US" sz="4800" b="1" dirty="0">
                <a:solidFill>
                  <a:schemeClr val="lt1"/>
                </a:solidFill>
                <a:ea typeface="Arial" charset="0"/>
                <a:cs typeface="Times New Roman" panose="02020603050405020304" pitchFamily="18" charset="0"/>
                <a:sym typeface="Times New Roman"/>
              </a:rPr>
              <a:t>implify and stablish the problem </a:t>
            </a:r>
            <a:endParaRPr lang="en-US" sz="1400" b="0" i="0" u="none" strike="noStrike" cap="none" dirty="0">
              <a:solidFill>
                <a:srgbClr val="000000"/>
              </a:solidFill>
              <a:ea typeface="Arial" charset="0"/>
              <a:cs typeface="Times New Roman" panose="02020603050405020304" pitchFamily="18" charset="0"/>
              <a:sym typeface="Arial"/>
            </a:endParaRPr>
          </a:p>
        </p:txBody>
      </p:sp>
      <p:pic>
        <p:nvPicPr>
          <p:cNvPr id="196" name="Google Shape;196;p34"/>
          <p:cNvPicPr preferRelativeResize="0"/>
          <p:nvPr/>
        </p:nvPicPr>
        <p:blipFill rotWithShape="1">
          <a:blip r:embed="rId5">
            <a:alphaModFix/>
          </a:blip>
          <a:srcRect/>
          <a:stretch/>
        </p:blipFill>
        <p:spPr>
          <a:xfrm flipH="1">
            <a:off x="5827994" y="6297419"/>
            <a:ext cx="536011" cy="499962"/>
          </a:xfrm>
          <a:prstGeom prst="rect">
            <a:avLst/>
          </a:prstGeom>
          <a:noFill/>
          <a:ln>
            <a:noFill/>
          </a:ln>
        </p:spPr>
      </p:pic>
      <p:sp>
        <p:nvSpPr>
          <p:cNvPr id="5" name="Slide Number Placeholder 4">
            <a:extLst>
              <a:ext uri="{FF2B5EF4-FFF2-40B4-BE49-F238E27FC236}">
                <a16:creationId xmlns:a16="http://schemas.microsoft.com/office/drawing/2014/main" id="{7F9106D8-9D9D-46DC-B371-081E72410FE3}"/>
              </a:ext>
            </a:extLst>
          </p:cNvPr>
          <p:cNvSpPr>
            <a:spLocks noGrp="1"/>
          </p:cNvSpPr>
          <p:nvPr>
            <p:ph type="sldNum" sz="quarter" idx="12"/>
          </p:nvPr>
        </p:nvSpPr>
        <p:spPr/>
        <p:txBody>
          <a:bodyPr/>
          <a:lstStyle/>
          <a:p>
            <a:fld id="{640E540A-2B47-4B87-9AED-00DC0EEFE8D2}" type="slidenum">
              <a:rPr lang="en-CA" smtClean="0"/>
              <a:t>4</a:t>
            </a:fld>
            <a:endParaRPr lang="en-CA" dirty="0"/>
          </a:p>
        </p:txBody>
      </p:sp>
      <p:sp>
        <p:nvSpPr>
          <p:cNvPr id="4" name="TextBox 3">
            <a:extLst>
              <a:ext uri="{FF2B5EF4-FFF2-40B4-BE49-F238E27FC236}">
                <a16:creationId xmlns:a16="http://schemas.microsoft.com/office/drawing/2014/main" id="{563C7E36-011A-03DA-C30A-16431A9C7966}"/>
              </a:ext>
            </a:extLst>
          </p:cNvPr>
          <p:cNvSpPr txBox="1"/>
          <p:nvPr/>
        </p:nvSpPr>
        <p:spPr>
          <a:xfrm>
            <a:off x="515074" y="1009448"/>
            <a:ext cx="3565002" cy="400110"/>
          </a:xfrm>
          <a:prstGeom prst="rect">
            <a:avLst/>
          </a:prstGeom>
          <a:noFill/>
        </p:spPr>
        <p:txBody>
          <a:bodyPr wrap="square" rtlCol="0">
            <a:spAutoFit/>
          </a:bodyPr>
          <a:lstStyle/>
          <a:p>
            <a:pPr marL="342900" indent="-342900" algn="l">
              <a:buFont typeface="Wingdings" panose="05000000000000000000" pitchFamily="2" charset="2"/>
              <a:buChar char="Ø"/>
            </a:pPr>
            <a:r>
              <a:rPr lang="en-CA" sz="2000" b="1" dirty="0">
                <a:solidFill>
                  <a:srgbClr val="0070C0"/>
                </a:solidFill>
                <a:latin typeface="Times New Roman" panose="02020603050405020304" pitchFamily="18" charset="0"/>
                <a:cs typeface="Times New Roman" panose="02020603050405020304" pitchFamily="18" charset="0"/>
              </a:rPr>
              <a:t>Discretized domain</a:t>
            </a:r>
            <a:endParaRPr lang="en-CA" b="1" dirty="0">
              <a:solidFill>
                <a:srgbClr val="0070C0"/>
              </a:solidFill>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395C6194-DCA6-3526-6CCA-6B6699A54D9B}"/>
              </a:ext>
            </a:extLst>
          </p:cNvPr>
          <p:cNvSpPr txBox="1"/>
          <p:nvPr/>
        </p:nvSpPr>
        <p:spPr>
          <a:xfrm>
            <a:off x="515074" y="3395566"/>
            <a:ext cx="4456253" cy="400110"/>
          </a:xfrm>
          <a:prstGeom prst="rect">
            <a:avLst/>
          </a:prstGeom>
          <a:noFill/>
        </p:spPr>
        <p:txBody>
          <a:bodyPr wrap="square">
            <a:spAutoFit/>
          </a:bodyPr>
          <a:lstStyle/>
          <a:p>
            <a:pPr marL="342900" indent="-342900">
              <a:buFont typeface="Wingdings" panose="05000000000000000000" pitchFamily="2" charset="2"/>
              <a:buChar char="Ø"/>
            </a:pPr>
            <a:r>
              <a:rPr lang="en-CA" sz="2000" b="1" dirty="0">
                <a:solidFill>
                  <a:srgbClr val="0070C0"/>
                </a:solidFill>
                <a:latin typeface="Times New Roman" panose="02020603050405020304" pitchFamily="18" charset="0"/>
                <a:cs typeface="Times New Roman" panose="02020603050405020304" pitchFamily="18" charset="0"/>
              </a:rPr>
              <a:t>Boundary and Initial condition</a:t>
            </a:r>
          </a:p>
        </p:txBody>
      </p:sp>
      <mc:AlternateContent xmlns:mc="http://schemas.openxmlformats.org/markup-compatibility/2006" xmlns:a14="http://schemas.microsoft.com/office/drawing/2010/main">
        <mc:Choice Requires="a14">
          <p:graphicFrame>
            <p:nvGraphicFramePr>
              <p:cNvPr id="13" name="Table 12">
                <a:extLst>
                  <a:ext uri="{FF2B5EF4-FFF2-40B4-BE49-F238E27FC236}">
                    <a16:creationId xmlns:a16="http://schemas.microsoft.com/office/drawing/2014/main" id="{0C9EA6B6-D54D-E15C-5996-88EED6455518}"/>
                  </a:ext>
                </a:extLst>
              </p:cNvPr>
              <p:cNvGraphicFramePr>
                <a:graphicFrameLocks noGrp="1"/>
              </p:cNvGraphicFramePr>
              <p:nvPr>
                <p:extLst>
                  <p:ext uri="{D42A27DB-BD31-4B8C-83A1-F6EECF244321}">
                    <p14:modId xmlns:p14="http://schemas.microsoft.com/office/powerpoint/2010/main" val="4185472817"/>
                  </p:ext>
                </p:extLst>
              </p:nvPr>
            </p:nvGraphicFramePr>
            <p:xfrm>
              <a:off x="3161888" y="3941481"/>
              <a:ext cx="5868224" cy="2220088"/>
            </p:xfrm>
            <a:graphic>
              <a:graphicData uri="http://schemas.openxmlformats.org/drawingml/2006/table">
                <a:tbl>
                  <a:tblPr firstRow="1" firstCol="1" bandRow="1"/>
                  <a:tblGrid>
                    <a:gridCol w="2934112">
                      <a:extLst>
                        <a:ext uri="{9D8B030D-6E8A-4147-A177-3AD203B41FA5}">
                          <a16:colId xmlns:a16="http://schemas.microsoft.com/office/drawing/2014/main" val="3111029415"/>
                        </a:ext>
                      </a:extLst>
                    </a:gridCol>
                    <a:gridCol w="2934112">
                      <a:extLst>
                        <a:ext uri="{9D8B030D-6E8A-4147-A177-3AD203B41FA5}">
                          <a16:colId xmlns:a16="http://schemas.microsoft.com/office/drawing/2014/main" val="151818289"/>
                        </a:ext>
                      </a:extLst>
                    </a:gridCol>
                  </a:tblGrid>
                  <a:tr h="224523">
                    <a:tc gridSpan="2">
                      <a:txBody>
                        <a:bodyPr/>
                        <a:lstStyle/>
                        <a:p>
                          <a:pPr marL="0" marR="0">
                            <a:lnSpc>
                              <a:spcPct val="106000"/>
                            </a:lnSpc>
                            <a:spcBef>
                              <a:spcPts val="0"/>
                            </a:spcBef>
                            <a:spcAft>
                              <a:spcPts val="0"/>
                            </a:spcAft>
                          </a:pPr>
                          <a:r>
                            <a:rPr lang="en-CA" sz="1800" b="1" dirty="0">
                              <a:solidFill>
                                <a:srgbClr val="00B050"/>
                              </a:solidFill>
                              <a:effectLst/>
                              <a:latin typeface="Times New Roman" panose="02020603050405020304" pitchFamily="18" charset="0"/>
                              <a:ea typeface="Times New Roman" panose="02020603050405020304" pitchFamily="18" charset="0"/>
                              <a:cs typeface="Times New Roman" panose="02020603050405020304" pitchFamily="18" charset="0"/>
                            </a:rPr>
                            <a:t>Initial Condition</a:t>
                          </a:r>
                          <a:endParaRPr lang="en-CA" sz="1600" b="1" dirty="0">
                            <a:solidFill>
                              <a:srgbClr val="00B05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CA"/>
                        </a:p>
                      </a:txBody>
                      <a:tcPr/>
                    </a:tc>
                    <a:extLst>
                      <a:ext uri="{0D108BD9-81ED-4DB2-BD59-A6C34878D82A}">
                        <a16:rowId xmlns:a16="http://schemas.microsoft.com/office/drawing/2014/main" val="738202230"/>
                      </a:ext>
                    </a:extLst>
                  </a:tr>
                  <a:tr h="512468">
                    <a:tc>
                      <a:txBody>
                        <a:bodyPr/>
                        <a:lstStyle/>
                        <a:p>
                          <a:pPr marL="0" marR="0">
                            <a:lnSpc>
                              <a:spcPct val="150000"/>
                            </a:lnSpc>
                            <a:spcBef>
                              <a:spcPts val="0"/>
                            </a:spcBef>
                            <a:spcAft>
                              <a:spcPts val="0"/>
                            </a:spcAft>
                          </a:pPr>
                          <a:r>
                            <a:rPr lang="en-US" sz="1400" kern="12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The pillar initially contains no salt</a:t>
                          </a:r>
                          <a:endParaRPr lang="en-CA" sz="1200" dirty="0">
                            <a:effectLst/>
                            <a:latin typeface="Times New Roman" panose="02020603050405020304" pitchFamily="18" charset="0"/>
                            <a:ea typeface="Times New Roman" panose="02020603050405020304" pitchFamily="18" charset="0"/>
                            <a:cs typeface="Arial" panose="020B0604020202020204" pitchFamily="34" charset="0"/>
                          </a:endParaRPr>
                        </a:p>
                        <a:p>
                          <a:pPr marL="0" marR="0" algn="just">
                            <a:lnSpc>
                              <a:spcPct val="107000"/>
                            </a:lnSpc>
                            <a:spcBef>
                              <a:spcPts val="0"/>
                            </a:spcBef>
                            <a:spcAft>
                              <a:spcPts val="0"/>
                            </a:spcAft>
                          </a:pPr>
                          <a:r>
                            <a:rPr lang="en-CA" sz="14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CA" sz="12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0"/>
                            </a:spcAft>
                          </a:pPr>
                          <a:r>
                            <a:rPr lang="en-US" sz="1400" kern="12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C=C (r, t), C(r,0)=0</a:t>
                          </a:r>
                          <a:endParaRPr lang="en-CA" sz="1200" dirty="0">
                            <a:effectLst/>
                            <a:latin typeface="Times New Roman" panose="02020603050405020304" pitchFamily="18" charset="0"/>
                            <a:ea typeface="Times New Roman" panose="02020603050405020304" pitchFamily="18" charset="0"/>
                            <a:cs typeface="Arial" panose="020B0604020202020204" pitchFamily="34" charset="0"/>
                          </a:endParaRPr>
                        </a:p>
                        <a:p>
                          <a:pPr marL="0" marR="0" algn="just">
                            <a:lnSpc>
                              <a:spcPct val="107000"/>
                            </a:lnSpc>
                            <a:spcBef>
                              <a:spcPts val="0"/>
                            </a:spcBef>
                            <a:spcAft>
                              <a:spcPts val="0"/>
                            </a:spcAft>
                          </a:pPr>
                          <a:r>
                            <a:rPr lang="en-CA" sz="14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CA" sz="12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19516461"/>
                      </a:ext>
                    </a:extLst>
                  </a:tr>
                  <a:tr h="226202">
                    <a:tc gridSpan="2">
                      <a:txBody>
                        <a:bodyPr/>
                        <a:lstStyle/>
                        <a:p>
                          <a:pPr marL="0" marR="0" algn="just">
                            <a:lnSpc>
                              <a:spcPct val="107000"/>
                            </a:lnSpc>
                            <a:spcBef>
                              <a:spcPts val="0"/>
                            </a:spcBef>
                            <a:spcAft>
                              <a:spcPts val="0"/>
                            </a:spcAft>
                          </a:pPr>
                          <a:r>
                            <a:rPr lang="en-CA" sz="1800" b="1" dirty="0">
                              <a:solidFill>
                                <a:srgbClr val="00B050"/>
                              </a:solidFill>
                              <a:effectLst/>
                              <a:latin typeface="Times New Roman" panose="02020603050405020304" pitchFamily="18" charset="0"/>
                              <a:ea typeface="Calibri" panose="020F0502020204030204" pitchFamily="34" charset="0"/>
                              <a:cs typeface="Times New Roman" panose="02020603050405020304" pitchFamily="18" charset="0"/>
                            </a:rPr>
                            <a:t>Boundary Condition</a:t>
                          </a:r>
                          <a:endParaRPr lang="en-CA" sz="1600" b="1" dirty="0">
                            <a:solidFill>
                              <a:srgbClr val="00B05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CA"/>
                        </a:p>
                      </a:txBody>
                      <a:tcPr/>
                    </a:tc>
                    <a:extLst>
                      <a:ext uri="{0D108BD9-81ED-4DB2-BD59-A6C34878D82A}">
                        <a16:rowId xmlns:a16="http://schemas.microsoft.com/office/drawing/2014/main" val="3293392678"/>
                      </a:ext>
                    </a:extLst>
                  </a:tr>
                  <a:tr h="512468">
                    <a:tc>
                      <a:txBody>
                        <a:bodyPr/>
                        <a:lstStyle/>
                        <a:p>
                          <a:pPr marL="0" marR="0">
                            <a:lnSpc>
                              <a:spcPct val="150000"/>
                            </a:lnSpc>
                            <a:spcBef>
                              <a:spcPts val="1200"/>
                            </a:spcBef>
                            <a:spcAft>
                              <a:spcPts val="0"/>
                            </a:spcAft>
                          </a:pPr>
                          <a:r>
                            <a:rPr lang="en-US" sz="1400" kern="12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Dirichlet</a:t>
                          </a:r>
                          <a:endParaRPr lang="en-CA" sz="1200" dirty="0">
                            <a:effectLst/>
                            <a:latin typeface="Times New Roman" panose="02020603050405020304" pitchFamily="18" charset="0"/>
                            <a:ea typeface="Times New Roman" panose="02020603050405020304" pitchFamily="18" charset="0"/>
                            <a:cs typeface="Arial" panose="020B0604020202020204" pitchFamily="34" charset="0"/>
                          </a:endParaRPr>
                        </a:p>
                        <a:p>
                          <a:pPr marL="0" marR="0" algn="just">
                            <a:lnSpc>
                              <a:spcPct val="107000"/>
                            </a:lnSpc>
                            <a:spcBef>
                              <a:spcPts val="0"/>
                            </a:spcBef>
                            <a:spcAft>
                              <a:spcPts val="0"/>
                            </a:spcAft>
                          </a:pPr>
                          <a:r>
                            <a:rPr lang="en-CA" sz="14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CA" sz="12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1200"/>
                            </a:spcBef>
                            <a:spcAft>
                              <a:spcPts val="0"/>
                            </a:spcAft>
                          </a:pPr>
                          <a:r>
                            <a:rPr lang="en-US" sz="1400" kern="12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C (R, t) =</a:t>
                          </a:r>
                          <a:r>
                            <a:rPr lang="en-US" sz="1400" i="1" kern="1200" dirty="0">
                              <a:solidFill>
                                <a:srgbClr val="000000"/>
                              </a:solidFill>
                              <a:effectLst/>
                              <a:latin typeface="Cambria Math" panose="02040503050406030204" pitchFamily="18" charset="0"/>
                              <a:ea typeface="Calibri" panose="020F0502020204030204" pitchFamily="34" charset="0"/>
                              <a:cs typeface="Arial" panose="020B0604020202020204" pitchFamily="34" charset="0"/>
                            </a:rPr>
                            <a:t> </a:t>
                          </a:r>
                          <a14:m>
                            <m:oMath xmlns:m="http://schemas.openxmlformats.org/officeDocument/2006/math">
                              <m:sSub>
                                <m:sSubPr>
                                  <m:ctrlPr>
                                    <a:rPr lang="en-CA" sz="1400" i="1" kern="1200">
                                      <a:solidFill>
                                        <a:srgbClr val="000000"/>
                                      </a:solidFill>
                                      <a:effectLst/>
                                      <a:latin typeface="Cambria Math" panose="02040503050406030204" pitchFamily="18" charset="0"/>
                                      <a:ea typeface="Calibri" panose="020F0502020204030204" pitchFamily="34" charset="0"/>
                                      <a:cs typeface="Arial" panose="020B0604020202020204" pitchFamily="34" charset="0"/>
                                    </a:rPr>
                                  </m:ctrlPr>
                                </m:sSubPr>
                                <m:e>
                                  <m:r>
                                    <a:rPr lang="en-US" sz="1400" i="1" kern="1200">
                                      <a:solidFill>
                                        <a:srgbClr val="000000"/>
                                      </a:solidFill>
                                      <a:effectLst/>
                                      <a:latin typeface="Cambria Math" panose="02040503050406030204" pitchFamily="18" charset="0"/>
                                      <a:ea typeface="Calibri" panose="020F0502020204030204" pitchFamily="34" charset="0"/>
                                      <a:cs typeface="Arial" panose="020B0604020202020204" pitchFamily="34" charset="0"/>
                                    </a:rPr>
                                    <m:t>𝐶</m:t>
                                  </m:r>
                                </m:e>
                                <m:sub>
                                  <m:r>
                                    <a:rPr lang="en-US" sz="1400" i="1" kern="1200">
                                      <a:solidFill>
                                        <a:srgbClr val="000000"/>
                                      </a:solidFill>
                                      <a:effectLst/>
                                      <a:latin typeface="Cambria Math" panose="02040503050406030204" pitchFamily="18" charset="0"/>
                                      <a:ea typeface="Calibri" panose="020F0502020204030204" pitchFamily="34" charset="0"/>
                                      <a:cs typeface="Arial" panose="020B0604020202020204" pitchFamily="34" charset="0"/>
                                    </a:rPr>
                                    <m:t>𝑒</m:t>
                                  </m:r>
                                </m:sub>
                              </m:sSub>
                            </m:oMath>
                          </a14:m>
                          <a:r>
                            <a:rPr lang="en-US" sz="1400" kern="12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=10 </a:t>
                          </a:r>
                          <a14:m>
                            <m:oMath xmlns:m="http://schemas.openxmlformats.org/officeDocument/2006/math">
                              <m:f>
                                <m:fPr>
                                  <m:type m:val="lin"/>
                                  <m:ctrlPr>
                                    <a:rPr lang="en-CA" sz="1400" i="1" kern="1200">
                                      <a:solidFill>
                                        <a:srgbClr val="000000"/>
                                      </a:solidFill>
                                      <a:effectLst/>
                                      <a:latin typeface="Cambria Math" panose="02040503050406030204" pitchFamily="18" charset="0"/>
                                      <a:ea typeface="Calibri" panose="020F0502020204030204" pitchFamily="34" charset="0"/>
                                      <a:cs typeface="Arial" panose="020B0604020202020204" pitchFamily="34" charset="0"/>
                                    </a:rPr>
                                  </m:ctrlPr>
                                </m:fPr>
                                <m:num>
                                  <m:r>
                                    <a:rPr lang="en-US" sz="1400" i="1" kern="1200">
                                      <a:solidFill>
                                        <a:srgbClr val="000000"/>
                                      </a:solidFill>
                                      <a:effectLst/>
                                      <a:latin typeface="Cambria Math" panose="02040503050406030204" pitchFamily="18" charset="0"/>
                                      <a:ea typeface="Calibri" panose="020F0502020204030204" pitchFamily="34" charset="0"/>
                                      <a:cs typeface="Arial" panose="020B0604020202020204" pitchFamily="34" charset="0"/>
                                    </a:rPr>
                                    <m:t>𝑚𝑜𝑙</m:t>
                                  </m:r>
                                </m:num>
                                <m:den>
                                  <m:sSup>
                                    <m:sSupPr>
                                      <m:ctrlPr>
                                        <a:rPr lang="en-CA" sz="1400" i="1" kern="1200">
                                          <a:solidFill>
                                            <a:srgbClr val="000000"/>
                                          </a:solidFill>
                                          <a:effectLst/>
                                          <a:latin typeface="Cambria Math" panose="02040503050406030204" pitchFamily="18" charset="0"/>
                                          <a:ea typeface="Calibri" panose="020F0502020204030204" pitchFamily="34" charset="0"/>
                                          <a:cs typeface="Arial" panose="020B0604020202020204" pitchFamily="34" charset="0"/>
                                        </a:rPr>
                                      </m:ctrlPr>
                                    </m:sSupPr>
                                    <m:e>
                                      <m:r>
                                        <a:rPr lang="en-US" sz="1400" i="1" kern="1200">
                                          <a:solidFill>
                                            <a:srgbClr val="000000"/>
                                          </a:solidFill>
                                          <a:effectLst/>
                                          <a:latin typeface="Cambria Math" panose="02040503050406030204" pitchFamily="18" charset="0"/>
                                          <a:ea typeface="Calibri" panose="020F0502020204030204" pitchFamily="34" charset="0"/>
                                          <a:cs typeface="Arial" panose="020B0604020202020204" pitchFamily="34" charset="0"/>
                                        </a:rPr>
                                        <m:t>𝑚</m:t>
                                      </m:r>
                                    </m:e>
                                    <m:sup>
                                      <m:r>
                                        <a:rPr lang="en-US" sz="1400" i="1" kern="1200">
                                          <a:solidFill>
                                            <a:srgbClr val="000000"/>
                                          </a:solidFill>
                                          <a:effectLst/>
                                          <a:latin typeface="Cambria Math" panose="02040503050406030204" pitchFamily="18" charset="0"/>
                                          <a:ea typeface="Calibri" panose="020F0502020204030204" pitchFamily="34" charset="0"/>
                                          <a:cs typeface="Arial" panose="020B0604020202020204" pitchFamily="34" charset="0"/>
                                        </a:rPr>
                                        <m:t>3</m:t>
                                      </m:r>
                                    </m:sup>
                                  </m:sSup>
                                </m:den>
                              </m:f>
                            </m:oMath>
                          </a14:m>
                          <a:endParaRPr lang="en-CA" sz="12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99784036"/>
                      </a:ext>
                    </a:extLst>
                  </a:tr>
                  <a:tr h="585119">
                    <a:tc>
                      <a:txBody>
                        <a:bodyPr/>
                        <a:lstStyle/>
                        <a:p>
                          <a:pPr marL="0" marR="0" algn="just">
                            <a:lnSpc>
                              <a:spcPct val="150000"/>
                            </a:lnSpc>
                            <a:spcBef>
                              <a:spcPts val="1200"/>
                            </a:spcBef>
                            <a:spcAft>
                              <a:spcPts val="0"/>
                            </a:spcAft>
                          </a:pPr>
                          <a:r>
                            <a:rPr lang="en-CA" sz="14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Neumann</a:t>
                          </a:r>
                          <a:endParaRPr lang="en-CA" sz="12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14:m>
                            <m:oMathPara xmlns:m="http://schemas.openxmlformats.org/officeDocument/2006/math">
                              <m:oMathParaPr>
                                <m:jc m:val="left"/>
                              </m:oMathParaPr>
                              <m:oMath xmlns:m="http://schemas.openxmlformats.org/officeDocument/2006/math">
                                <m:f>
                                  <m:fPr>
                                    <m:ctrlPr>
                                      <a:rPr lang="en-CA" sz="1400" i="1" kern="1200">
                                        <a:solidFill>
                                          <a:srgbClr val="000000"/>
                                        </a:solidFill>
                                        <a:effectLst/>
                                        <a:latin typeface="Cambria Math" panose="02040503050406030204" pitchFamily="18" charset="0"/>
                                        <a:ea typeface="Calibri" panose="020F0502020204030204" pitchFamily="34" charset="0"/>
                                        <a:cs typeface="Arial" panose="020B0604020202020204" pitchFamily="34" charset="0"/>
                                      </a:rPr>
                                    </m:ctrlPr>
                                  </m:fPr>
                                  <m:num>
                                    <m:r>
                                      <a:rPr lang="en-US" sz="1400" i="1" kern="1200">
                                        <a:solidFill>
                                          <a:srgbClr val="000000"/>
                                        </a:solidFill>
                                        <a:effectLst/>
                                        <a:latin typeface="Cambria Math" panose="02040503050406030204" pitchFamily="18" charset="0"/>
                                        <a:ea typeface="Calibri" panose="020F0502020204030204" pitchFamily="34" charset="0"/>
                                        <a:cs typeface="Arial" panose="020B0604020202020204" pitchFamily="34" charset="0"/>
                                      </a:rPr>
                                      <m:t>𝜕</m:t>
                                    </m:r>
                                    <m:r>
                                      <a:rPr lang="en-US" sz="1400" i="1" kern="1200">
                                        <a:solidFill>
                                          <a:srgbClr val="000000"/>
                                        </a:solidFill>
                                        <a:effectLst/>
                                        <a:latin typeface="Cambria Math" panose="02040503050406030204" pitchFamily="18" charset="0"/>
                                        <a:ea typeface="Calibri" panose="020F0502020204030204" pitchFamily="34" charset="0"/>
                                        <a:cs typeface="Arial" panose="020B0604020202020204" pitchFamily="34" charset="0"/>
                                      </a:rPr>
                                      <m:t>𝐶</m:t>
                                    </m:r>
                                  </m:num>
                                  <m:den>
                                    <m:r>
                                      <a:rPr lang="en-US" sz="1400" i="1" kern="1200">
                                        <a:solidFill>
                                          <a:srgbClr val="000000"/>
                                        </a:solidFill>
                                        <a:effectLst/>
                                        <a:latin typeface="Cambria Math" panose="02040503050406030204" pitchFamily="18" charset="0"/>
                                        <a:ea typeface="Calibri" panose="020F0502020204030204" pitchFamily="34" charset="0"/>
                                        <a:cs typeface="Arial" panose="020B0604020202020204" pitchFamily="34" charset="0"/>
                                      </a:rPr>
                                      <m:t>𝜕</m:t>
                                    </m:r>
                                    <m:r>
                                      <a:rPr lang="en-US" sz="1400" i="1" kern="1200">
                                        <a:solidFill>
                                          <a:srgbClr val="000000"/>
                                        </a:solidFill>
                                        <a:effectLst/>
                                        <a:latin typeface="Cambria Math" panose="02040503050406030204" pitchFamily="18" charset="0"/>
                                        <a:ea typeface="Calibri" panose="020F0502020204030204" pitchFamily="34" charset="0"/>
                                        <a:cs typeface="Arial" panose="020B0604020202020204" pitchFamily="34" charset="0"/>
                                      </a:rPr>
                                      <m:t>𝑟</m:t>
                                    </m:r>
                                  </m:den>
                                </m:f>
                                <m:r>
                                  <a:rPr lang="en-US" sz="1400" i="1" kern="1200">
                                    <a:solidFill>
                                      <a:srgbClr val="000000"/>
                                    </a:solidFill>
                                    <a:effectLst/>
                                    <a:latin typeface="Cambria Math" panose="02040503050406030204" pitchFamily="18" charset="0"/>
                                    <a:ea typeface="Calibri" panose="020F0502020204030204" pitchFamily="34" charset="0"/>
                                    <a:cs typeface="Arial" panose="020B0604020202020204" pitchFamily="34" charset="0"/>
                                  </a:rPr>
                                  <m:t>(0,</m:t>
                                </m:r>
                                <m:r>
                                  <a:rPr lang="en-US" sz="1400" i="1" kern="1200">
                                    <a:solidFill>
                                      <a:srgbClr val="000000"/>
                                    </a:solidFill>
                                    <a:effectLst/>
                                    <a:latin typeface="Cambria Math" panose="02040503050406030204" pitchFamily="18" charset="0"/>
                                    <a:ea typeface="Calibri" panose="020F0502020204030204" pitchFamily="34" charset="0"/>
                                    <a:cs typeface="Arial" panose="020B0604020202020204" pitchFamily="34" charset="0"/>
                                  </a:rPr>
                                  <m:t>𝑡</m:t>
                                </m:r>
                                <m:r>
                                  <a:rPr lang="en-US" sz="1400" i="1" kern="1200">
                                    <a:solidFill>
                                      <a:srgbClr val="000000"/>
                                    </a:solidFill>
                                    <a:effectLst/>
                                    <a:latin typeface="Cambria Math" panose="02040503050406030204" pitchFamily="18" charset="0"/>
                                    <a:ea typeface="Calibri" panose="020F0502020204030204" pitchFamily="34" charset="0"/>
                                    <a:cs typeface="Arial" panose="020B0604020202020204" pitchFamily="34" charset="0"/>
                                  </a:rPr>
                                  <m:t>)=0</m:t>
                                </m:r>
                              </m:oMath>
                            </m:oMathPara>
                          </a14:m>
                          <a:endParaRPr lang="en-CA" sz="12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97744830"/>
                      </a:ext>
                    </a:extLst>
                  </a:tr>
                </a:tbl>
              </a:graphicData>
            </a:graphic>
          </p:graphicFrame>
        </mc:Choice>
        <mc:Fallback xmlns="">
          <p:graphicFrame>
            <p:nvGraphicFramePr>
              <p:cNvPr id="13" name="Table 12">
                <a:extLst>
                  <a:ext uri="{FF2B5EF4-FFF2-40B4-BE49-F238E27FC236}">
                    <a16:creationId xmlns:a16="http://schemas.microsoft.com/office/drawing/2014/main" id="{0C9EA6B6-D54D-E15C-5996-88EED6455518}"/>
                  </a:ext>
                </a:extLst>
              </p:cNvPr>
              <p:cNvGraphicFramePr>
                <a:graphicFrameLocks noGrp="1"/>
              </p:cNvGraphicFramePr>
              <p:nvPr>
                <p:extLst>
                  <p:ext uri="{D42A27DB-BD31-4B8C-83A1-F6EECF244321}">
                    <p14:modId xmlns:p14="http://schemas.microsoft.com/office/powerpoint/2010/main" val="4185472817"/>
                  </p:ext>
                </p:extLst>
              </p:nvPr>
            </p:nvGraphicFramePr>
            <p:xfrm>
              <a:off x="3161888" y="3941481"/>
              <a:ext cx="5868224" cy="2220088"/>
            </p:xfrm>
            <a:graphic>
              <a:graphicData uri="http://schemas.openxmlformats.org/drawingml/2006/table">
                <a:tbl>
                  <a:tblPr firstRow="1" firstCol="1" bandRow="1"/>
                  <a:tblGrid>
                    <a:gridCol w="2934112">
                      <a:extLst>
                        <a:ext uri="{9D8B030D-6E8A-4147-A177-3AD203B41FA5}">
                          <a16:colId xmlns:a16="http://schemas.microsoft.com/office/drawing/2014/main" val="3111029415"/>
                        </a:ext>
                      </a:extLst>
                    </a:gridCol>
                    <a:gridCol w="2934112">
                      <a:extLst>
                        <a:ext uri="{9D8B030D-6E8A-4147-A177-3AD203B41FA5}">
                          <a16:colId xmlns:a16="http://schemas.microsoft.com/office/drawing/2014/main" val="151818289"/>
                        </a:ext>
                      </a:extLst>
                    </a:gridCol>
                  </a:tblGrid>
                  <a:tr h="271717">
                    <a:tc gridSpan="2">
                      <a:txBody>
                        <a:bodyPr/>
                        <a:lstStyle/>
                        <a:p>
                          <a:pPr marL="0" marR="0">
                            <a:lnSpc>
                              <a:spcPct val="106000"/>
                            </a:lnSpc>
                            <a:spcBef>
                              <a:spcPts val="0"/>
                            </a:spcBef>
                            <a:spcAft>
                              <a:spcPts val="0"/>
                            </a:spcAft>
                          </a:pPr>
                          <a:r>
                            <a:rPr lang="en-CA" sz="1800" b="1" dirty="0">
                              <a:solidFill>
                                <a:srgbClr val="00B050"/>
                              </a:solidFill>
                              <a:effectLst/>
                              <a:latin typeface="Times New Roman" panose="02020603050405020304" pitchFamily="18" charset="0"/>
                              <a:ea typeface="Times New Roman" panose="02020603050405020304" pitchFamily="18" charset="0"/>
                              <a:cs typeface="Times New Roman" panose="02020603050405020304" pitchFamily="18" charset="0"/>
                            </a:rPr>
                            <a:t>Initial Condition</a:t>
                          </a:r>
                          <a:endParaRPr lang="en-CA" sz="1600" b="1" dirty="0">
                            <a:solidFill>
                              <a:srgbClr val="00B05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CA"/>
                        </a:p>
                      </a:txBody>
                      <a:tcPr/>
                    </a:tc>
                    <a:extLst>
                      <a:ext uri="{0D108BD9-81ED-4DB2-BD59-A6C34878D82A}">
                        <a16:rowId xmlns:a16="http://schemas.microsoft.com/office/drawing/2014/main" val="738202230"/>
                      </a:ext>
                    </a:extLst>
                  </a:tr>
                  <a:tr h="533019">
                    <a:tc>
                      <a:txBody>
                        <a:bodyPr/>
                        <a:lstStyle/>
                        <a:p>
                          <a:pPr marL="0" marR="0">
                            <a:lnSpc>
                              <a:spcPct val="150000"/>
                            </a:lnSpc>
                            <a:spcBef>
                              <a:spcPts val="0"/>
                            </a:spcBef>
                            <a:spcAft>
                              <a:spcPts val="0"/>
                            </a:spcAft>
                          </a:pPr>
                          <a:r>
                            <a:rPr lang="en-US" sz="1400" kern="12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The pillar initially contains no salt</a:t>
                          </a:r>
                          <a:endParaRPr lang="en-CA" sz="1200" dirty="0">
                            <a:effectLst/>
                            <a:latin typeface="Times New Roman" panose="02020603050405020304" pitchFamily="18" charset="0"/>
                            <a:ea typeface="Times New Roman" panose="02020603050405020304" pitchFamily="18" charset="0"/>
                            <a:cs typeface="Arial" panose="020B0604020202020204" pitchFamily="34" charset="0"/>
                          </a:endParaRPr>
                        </a:p>
                        <a:p>
                          <a:pPr marL="0" marR="0" algn="just">
                            <a:lnSpc>
                              <a:spcPct val="107000"/>
                            </a:lnSpc>
                            <a:spcBef>
                              <a:spcPts val="0"/>
                            </a:spcBef>
                            <a:spcAft>
                              <a:spcPts val="0"/>
                            </a:spcAft>
                          </a:pPr>
                          <a:r>
                            <a:rPr lang="en-CA" sz="14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CA" sz="12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0"/>
                            </a:spcAft>
                          </a:pPr>
                          <a:r>
                            <a:rPr lang="en-US" sz="1400" kern="12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C=C (r, t), C(r,0)=0</a:t>
                          </a:r>
                          <a:endParaRPr lang="en-CA" sz="1200" dirty="0">
                            <a:effectLst/>
                            <a:latin typeface="Times New Roman" panose="02020603050405020304" pitchFamily="18" charset="0"/>
                            <a:ea typeface="Times New Roman" panose="02020603050405020304" pitchFamily="18" charset="0"/>
                            <a:cs typeface="Arial" panose="020B0604020202020204" pitchFamily="34" charset="0"/>
                          </a:endParaRPr>
                        </a:p>
                        <a:p>
                          <a:pPr marL="0" marR="0" algn="just">
                            <a:lnSpc>
                              <a:spcPct val="107000"/>
                            </a:lnSpc>
                            <a:spcBef>
                              <a:spcPts val="0"/>
                            </a:spcBef>
                            <a:spcAft>
                              <a:spcPts val="0"/>
                            </a:spcAft>
                          </a:pPr>
                          <a:r>
                            <a:rPr lang="en-CA" sz="14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CA" sz="12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19516461"/>
                      </a:ext>
                    </a:extLst>
                  </a:tr>
                  <a:tr h="273749">
                    <a:tc gridSpan="2">
                      <a:txBody>
                        <a:bodyPr/>
                        <a:lstStyle/>
                        <a:p>
                          <a:pPr marL="0" marR="0" algn="just">
                            <a:lnSpc>
                              <a:spcPct val="107000"/>
                            </a:lnSpc>
                            <a:spcBef>
                              <a:spcPts val="0"/>
                            </a:spcBef>
                            <a:spcAft>
                              <a:spcPts val="0"/>
                            </a:spcAft>
                          </a:pPr>
                          <a:r>
                            <a:rPr lang="en-CA" sz="1800" b="1" dirty="0">
                              <a:solidFill>
                                <a:srgbClr val="00B050"/>
                              </a:solidFill>
                              <a:effectLst/>
                              <a:latin typeface="Times New Roman" panose="02020603050405020304" pitchFamily="18" charset="0"/>
                              <a:ea typeface="Calibri" panose="020F0502020204030204" pitchFamily="34" charset="0"/>
                              <a:cs typeface="Times New Roman" panose="02020603050405020304" pitchFamily="18" charset="0"/>
                            </a:rPr>
                            <a:t>Boundary Condition</a:t>
                          </a:r>
                          <a:endParaRPr lang="en-CA" sz="1600" b="1" dirty="0">
                            <a:solidFill>
                              <a:srgbClr val="00B05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CA"/>
                        </a:p>
                      </a:txBody>
                      <a:tcPr/>
                    </a:tc>
                    <a:extLst>
                      <a:ext uri="{0D108BD9-81ED-4DB2-BD59-A6C34878D82A}">
                        <a16:rowId xmlns:a16="http://schemas.microsoft.com/office/drawing/2014/main" val="3293392678"/>
                      </a:ext>
                    </a:extLst>
                  </a:tr>
                  <a:tr h="533019">
                    <a:tc>
                      <a:txBody>
                        <a:bodyPr/>
                        <a:lstStyle/>
                        <a:p>
                          <a:pPr marL="0" marR="0">
                            <a:lnSpc>
                              <a:spcPct val="150000"/>
                            </a:lnSpc>
                            <a:spcBef>
                              <a:spcPts val="1200"/>
                            </a:spcBef>
                            <a:spcAft>
                              <a:spcPts val="0"/>
                            </a:spcAft>
                          </a:pPr>
                          <a:r>
                            <a:rPr lang="en-US" sz="1400" kern="12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Dirichlet</a:t>
                          </a:r>
                          <a:endParaRPr lang="en-CA" sz="1200" dirty="0">
                            <a:effectLst/>
                            <a:latin typeface="Times New Roman" panose="02020603050405020304" pitchFamily="18" charset="0"/>
                            <a:ea typeface="Times New Roman" panose="02020603050405020304" pitchFamily="18" charset="0"/>
                            <a:cs typeface="Arial" panose="020B0604020202020204" pitchFamily="34" charset="0"/>
                          </a:endParaRPr>
                        </a:p>
                        <a:p>
                          <a:pPr marL="0" marR="0" algn="just">
                            <a:lnSpc>
                              <a:spcPct val="107000"/>
                            </a:lnSpc>
                            <a:spcBef>
                              <a:spcPts val="0"/>
                            </a:spcBef>
                            <a:spcAft>
                              <a:spcPts val="0"/>
                            </a:spcAft>
                          </a:pPr>
                          <a:r>
                            <a:rPr lang="en-CA" sz="14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CA" sz="12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6"/>
                          <a:stretch>
                            <a:fillRect l="-100207" t="-214773" r="-415" b="-115909"/>
                          </a:stretch>
                        </a:blipFill>
                      </a:tcPr>
                    </a:tc>
                    <a:extLst>
                      <a:ext uri="{0D108BD9-81ED-4DB2-BD59-A6C34878D82A}">
                        <a16:rowId xmlns:a16="http://schemas.microsoft.com/office/drawing/2014/main" val="1899784036"/>
                      </a:ext>
                    </a:extLst>
                  </a:tr>
                  <a:tr h="608584">
                    <a:tc>
                      <a:txBody>
                        <a:bodyPr/>
                        <a:lstStyle/>
                        <a:p>
                          <a:pPr marL="0" marR="0" algn="just">
                            <a:lnSpc>
                              <a:spcPct val="150000"/>
                            </a:lnSpc>
                            <a:spcBef>
                              <a:spcPts val="1200"/>
                            </a:spcBef>
                            <a:spcAft>
                              <a:spcPts val="0"/>
                            </a:spcAft>
                          </a:pPr>
                          <a:r>
                            <a:rPr lang="en-CA" sz="14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Neumann</a:t>
                          </a:r>
                          <a:endParaRPr lang="en-CA" sz="12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6"/>
                          <a:stretch>
                            <a:fillRect l="-100207" t="-277000" r="-415" b="-2000"/>
                          </a:stretch>
                        </a:blipFill>
                      </a:tcPr>
                    </a:tc>
                    <a:extLst>
                      <a:ext uri="{0D108BD9-81ED-4DB2-BD59-A6C34878D82A}">
                        <a16:rowId xmlns:a16="http://schemas.microsoft.com/office/drawing/2014/main" val="1297744830"/>
                      </a:ext>
                    </a:extLst>
                  </a:tr>
                </a:tbl>
              </a:graphicData>
            </a:graphic>
          </p:graphicFrame>
        </mc:Fallback>
      </mc:AlternateContent>
      <p:pic>
        <p:nvPicPr>
          <p:cNvPr id="15" name="Picture 14" descr="Chart&#10;&#10;Description automatically generated">
            <a:extLst>
              <a:ext uri="{FF2B5EF4-FFF2-40B4-BE49-F238E27FC236}">
                <a16:creationId xmlns:a16="http://schemas.microsoft.com/office/drawing/2014/main" id="{3530B54E-4973-463B-8D3D-2950C67A3B6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483903" y="1028447"/>
            <a:ext cx="4126697" cy="2611711"/>
          </a:xfrm>
          <a:prstGeom prst="rect">
            <a:avLst/>
          </a:prstGeom>
        </p:spPr>
      </p:pic>
    </p:spTree>
    <p:extLst>
      <p:ext uri="{BB962C8B-B14F-4D97-AF65-F5344CB8AC3E}">
        <p14:creationId xmlns:p14="http://schemas.microsoft.com/office/powerpoint/2010/main" val="2868497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pic>
        <p:nvPicPr>
          <p:cNvPr id="193" name="Google Shape;193;p34"/>
          <p:cNvPicPr preferRelativeResize="0"/>
          <p:nvPr/>
        </p:nvPicPr>
        <p:blipFill rotWithShape="1">
          <a:blip r:embed="rId3">
            <a:alphaModFix/>
          </a:blip>
          <a:srcRect/>
          <a:stretch/>
        </p:blipFill>
        <p:spPr>
          <a:xfrm>
            <a:off x="0" y="42"/>
            <a:ext cx="12192000" cy="863601"/>
          </a:xfrm>
          <a:prstGeom prst="rect">
            <a:avLst/>
          </a:prstGeom>
          <a:noFill/>
          <a:ln>
            <a:noFill/>
          </a:ln>
        </p:spPr>
      </p:pic>
      <p:pic>
        <p:nvPicPr>
          <p:cNvPr id="194" name="Google Shape;194;p34"/>
          <p:cNvPicPr preferRelativeResize="0"/>
          <p:nvPr/>
        </p:nvPicPr>
        <p:blipFill rotWithShape="1">
          <a:blip r:embed="rId4">
            <a:alphaModFix/>
          </a:blip>
          <a:srcRect/>
          <a:stretch/>
        </p:blipFill>
        <p:spPr>
          <a:xfrm flipV="1">
            <a:off x="-1" y="6857325"/>
            <a:ext cx="12192000" cy="45719"/>
          </a:xfrm>
          <a:prstGeom prst="rect">
            <a:avLst/>
          </a:prstGeom>
          <a:noFill/>
          <a:ln>
            <a:noFill/>
          </a:ln>
        </p:spPr>
      </p:pic>
      <p:sp>
        <p:nvSpPr>
          <p:cNvPr id="195" name="Google Shape;195;p34"/>
          <p:cNvSpPr txBox="1"/>
          <p:nvPr/>
        </p:nvSpPr>
        <p:spPr>
          <a:xfrm>
            <a:off x="413722" y="2669"/>
            <a:ext cx="11778278" cy="830997"/>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4800"/>
              <a:buFont typeface="Arial"/>
              <a:buNone/>
            </a:pPr>
            <a:r>
              <a:rPr lang="en-US" sz="4800" b="1" i="0" u="none" strike="noStrike" cap="none" dirty="0">
                <a:solidFill>
                  <a:schemeClr val="lt1"/>
                </a:solidFill>
                <a:ea typeface="Arial" charset="0"/>
                <a:cs typeface="Times New Roman" panose="02020603050405020304" pitchFamily="18" charset="0"/>
                <a:sym typeface="Times New Roman"/>
              </a:rPr>
              <a:t>B. Discretization</a:t>
            </a:r>
            <a:r>
              <a:rPr lang="en-US" sz="4800" b="1" dirty="0">
                <a:solidFill>
                  <a:schemeClr val="lt1"/>
                </a:solidFill>
                <a:ea typeface="Arial" charset="0"/>
                <a:cs typeface="Times New Roman" panose="02020603050405020304" pitchFamily="18" charset="0"/>
                <a:sym typeface="Times New Roman"/>
              </a:rPr>
              <a:t> </a:t>
            </a:r>
            <a:endParaRPr lang="en-US" sz="1400" b="0" i="0" u="none" strike="noStrike" cap="none" dirty="0">
              <a:solidFill>
                <a:srgbClr val="000000"/>
              </a:solidFill>
              <a:ea typeface="Arial" charset="0"/>
              <a:cs typeface="Times New Roman" panose="02020603050405020304" pitchFamily="18" charset="0"/>
              <a:sym typeface="Arial"/>
            </a:endParaRPr>
          </a:p>
        </p:txBody>
      </p:sp>
      <p:pic>
        <p:nvPicPr>
          <p:cNvPr id="196" name="Google Shape;196;p34"/>
          <p:cNvPicPr preferRelativeResize="0"/>
          <p:nvPr/>
        </p:nvPicPr>
        <p:blipFill rotWithShape="1">
          <a:blip r:embed="rId5">
            <a:alphaModFix/>
          </a:blip>
          <a:srcRect/>
          <a:stretch/>
        </p:blipFill>
        <p:spPr>
          <a:xfrm flipH="1">
            <a:off x="5827994" y="6297419"/>
            <a:ext cx="536011" cy="499962"/>
          </a:xfrm>
          <a:prstGeom prst="rect">
            <a:avLst/>
          </a:prstGeom>
          <a:noFill/>
          <a:ln>
            <a:noFill/>
          </a:ln>
        </p:spPr>
      </p:pic>
      <p:sp>
        <p:nvSpPr>
          <p:cNvPr id="5" name="Slide Number Placeholder 4">
            <a:extLst>
              <a:ext uri="{FF2B5EF4-FFF2-40B4-BE49-F238E27FC236}">
                <a16:creationId xmlns:a16="http://schemas.microsoft.com/office/drawing/2014/main" id="{7F9106D8-9D9D-46DC-B371-081E72410FE3}"/>
              </a:ext>
            </a:extLst>
          </p:cNvPr>
          <p:cNvSpPr>
            <a:spLocks noGrp="1"/>
          </p:cNvSpPr>
          <p:nvPr>
            <p:ph type="sldNum" sz="quarter" idx="12"/>
          </p:nvPr>
        </p:nvSpPr>
        <p:spPr/>
        <p:txBody>
          <a:bodyPr/>
          <a:lstStyle/>
          <a:p>
            <a:fld id="{640E540A-2B47-4B87-9AED-00DC0EEFE8D2}" type="slidenum">
              <a:rPr lang="en-CA" smtClean="0"/>
              <a:t>5</a:t>
            </a:fld>
            <a:endParaRPr lang="en-CA" dirty="0"/>
          </a:p>
        </p:txBody>
      </p:sp>
      <mc:AlternateContent xmlns:mc="http://schemas.openxmlformats.org/markup-compatibility/2006" xmlns:a14="http://schemas.microsoft.com/office/drawing/2010/main">
        <mc:Choice Requires="a14">
          <p:graphicFrame>
            <p:nvGraphicFramePr>
              <p:cNvPr id="6" name="Table 5">
                <a:extLst>
                  <a:ext uri="{FF2B5EF4-FFF2-40B4-BE49-F238E27FC236}">
                    <a16:creationId xmlns:a16="http://schemas.microsoft.com/office/drawing/2014/main" id="{F15C8A23-E897-8339-AECC-9C74DC84272B}"/>
                  </a:ext>
                </a:extLst>
              </p:cNvPr>
              <p:cNvGraphicFramePr>
                <a:graphicFrameLocks noGrp="1"/>
              </p:cNvGraphicFramePr>
              <p:nvPr>
                <p:extLst>
                  <p:ext uri="{D42A27DB-BD31-4B8C-83A1-F6EECF244321}">
                    <p14:modId xmlns:p14="http://schemas.microsoft.com/office/powerpoint/2010/main" val="338217152"/>
                  </p:ext>
                </p:extLst>
              </p:nvPr>
            </p:nvGraphicFramePr>
            <p:xfrm>
              <a:off x="161754" y="2340602"/>
              <a:ext cx="4003190" cy="841058"/>
            </p:xfrm>
            <a:graphic>
              <a:graphicData uri="http://schemas.openxmlformats.org/drawingml/2006/table">
                <a:tbl>
                  <a:tblPr firstRow="1" firstCol="1" bandRow="1"/>
                  <a:tblGrid>
                    <a:gridCol w="2001595">
                      <a:extLst>
                        <a:ext uri="{9D8B030D-6E8A-4147-A177-3AD203B41FA5}">
                          <a16:colId xmlns:a16="http://schemas.microsoft.com/office/drawing/2014/main" val="2667974053"/>
                        </a:ext>
                      </a:extLst>
                    </a:gridCol>
                    <a:gridCol w="2001595">
                      <a:extLst>
                        <a:ext uri="{9D8B030D-6E8A-4147-A177-3AD203B41FA5}">
                          <a16:colId xmlns:a16="http://schemas.microsoft.com/office/drawing/2014/main" val="53655753"/>
                        </a:ext>
                      </a:extLst>
                    </a:gridCol>
                  </a:tblGrid>
                  <a:tr h="642806">
                    <a:tc>
                      <a:txBody>
                        <a:bodyPr/>
                        <a:lstStyle/>
                        <a:p>
                          <a:pPr marL="0" marR="0">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f>
                                  <m:fPr>
                                    <m:ctrlPr>
                                      <a:rPr lang="en-CA" sz="16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ctrlPr>
                                  </m:fPr>
                                  <m:num>
                                    <m:r>
                                      <a:rPr lang="en-US" sz="16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m:t>
                                    </m:r>
                                    <m:r>
                                      <a:rPr lang="en-US" sz="16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𝐶</m:t>
                                    </m:r>
                                  </m:num>
                                  <m:den>
                                    <m:r>
                                      <a:rPr lang="en-US" sz="16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m:t>
                                    </m:r>
                                    <m:r>
                                      <a:rPr lang="en-US" sz="16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𝑡</m:t>
                                    </m:r>
                                  </m:den>
                                </m:f>
                                <m:r>
                                  <a:rPr lang="en-US" sz="16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m:t>
                                </m:r>
                                <m:r>
                                  <a:rPr lang="en-US" sz="16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𝐷</m:t>
                                </m:r>
                                <m:sSup>
                                  <m:sSupPr>
                                    <m:ctrlPr>
                                      <a:rPr lang="en-CA" sz="16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ctrlPr>
                                  </m:sSupPr>
                                  <m:e>
                                    <m:r>
                                      <a:rPr lang="en-US" sz="16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m:t>
                                    </m:r>
                                  </m:e>
                                  <m:sup>
                                    <m:r>
                                      <a:rPr lang="en-US" sz="16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2</m:t>
                                    </m:r>
                                  </m:sup>
                                </m:sSup>
                                <m:r>
                                  <a:rPr lang="en-US" sz="16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𝐶</m:t>
                                </m:r>
                                <m:r>
                                  <a:rPr lang="en-US" sz="16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m:t>
                                </m:r>
                                <m:r>
                                  <a:rPr lang="en-US" sz="16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𝑆</m:t>
                                </m:r>
                              </m:oMath>
                            </m:oMathPara>
                          </a14:m>
                          <a:endParaRPr lang="en-CA" sz="1400" dirty="0">
                            <a:effectLst/>
                            <a:latin typeface="Times New Roman" panose="02020603050405020304" pitchFamily="18" charset="0"/>
                            <a:ea typeface="Calibri" panose="020F0502020204030204" pitchFamily="34" charset="0"/>
                            <a:cs typeface="Arial" panose="020B0604020202020204" pitchFamily="34" charset="0"/>
                          </a:endParaRPr>
                        </a:p>
                        <a:p>
                          <a:pPr marL="0" marR="0">
                            <a:lnSpc>
                              <a:spcPct val="107000"/>
                            </a:lnSpc>
                            <a:spcBef>
                              <a:spcPts val="0"/>
                            </a:spcBef>
                            <a:spcAft>
                              <a:spcPts val="0"/>
                            </a:spcAft>
                          </a:pPr>
                          <a:r>
                            <a:rPr lang="en-US" sz="1600" kern="12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endParaRPr lang="en-CA" sz="14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a:noFill/>
                        </a:lnL>
                        <a:lnR>
                          <a:noFill/>
                        </a:lnR>
                        <a:lnT>
                          <a:noFill/>
                        </a:lnT>
                        <a:lnB>
                          <a:noFill/>
                        </a:lnB>
                      </a:tcPr>
                    </a:tc>
                    <a:tc>
                      <a:txBody>
                        <a:bodyPr/>
                        <a:lstStyle/>
                        <a:p>
                          <a:pPr marL="0" marR="0" algn="ctr">
                            <a:lnSpc>
                              <a:spcPct val="200000"/>
                            </a:lnSpc>
                            <a:spcBef>
                              <a:spcPts val="1200"/>
                            </a:spcBef>
                            <a:spcAft>
                              <a:spcPts val="0"/>
                            </a:spcAft>
                          </a:pPr>
                          <a:endParaRPr lang="en-CA" sz="14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a:noFill/>
                        </a:lnL>
                        <a:lnR>
                          <a:noFill/>
                        </a:lnR>
                        <a:lnT>
                          <a:noFill/>
                        </a:lnT>
                        <a:lnB>
                          <a:noFill/>
                        </a:lnB>
                      </a:tcPr>
                    </a:tc>
                    <a:extLst>
                      <a:ext uri="{0D108BD9-81ED-4DB2-BD59-A6C34878D82A}">
                        <a16:rowId xmlns:a16="http://schemas.microsoft.com/office/drawing/2014/main" val="1481379231"/>
                      </a:ext>
                    </a:extLst>
                  </a:tr>
                </a:tbl>
              </a:graphicData>
            </a:graphic>
          </p:graphicFrame>
        </mc:Choice>
        <mc:Fallback xmlns="">
          <p:graphicFrame>
            <p:nvGraphicFramePr>
              <p:cNvPr id="6" name="Table 5">
                <a:extLst>
                  <a:ext uri="{FF2B5EF4-FFF2-40B4-BE49-F238E27FC236}">
                    <a16:creationId xmlns:a16="http://schemas.microsoft.com/office/drawing/2014/main" id="{F15C8A23-E897-8339-AECC-9C74DC84272B}"/>
                  </a:ext>
                </a:extLst>
              </p:cNvPr>
              <p:cNvGraphicFramePr>
                <a:graphicFrameLocks noGrp="1"/>
              </p:cNvGraphicFramePr>
              <p:nvPr>
                <p:extLst>
                  <p:ext uri="{D42A27DB-BD31-4B8C-83A1-F6EECF244321}">
                    <p14:modId xmlns:p14="http://schemas.microsoft.com/office/powerpoint/2010/main" val="338217152"/>
                  </p:ext>
                </p:extLst>
              </p:nvPr>
            </p:nvGraphicFramePr>
            <p:xfrm>
              <a:off x="161754" y="2340602"/>
              <a:ext cx="4003190" cy="841058"/>
            </p:xfrm>
            <a:graphic>
              <a:graphicData uri="http://schemas.openxmlformats.org/drawingml/2006/table">
                <a:tbl>
                  <a:tblPr firstRow="1" firstCol="1" bandRow="1"/>
                  <a:tblGrid>
                    <a:gridCol w="2001595">
                      <a:extLst>
                        <a:ext uri="{9D8B030D-6E8A-4147-A177-3AD203B41FA5}">
                          <a16:colId xmlns:a16="http://schemas.microsoft.com/office/drawing/2014/main" val="2667974053"/>
                        </a:ext>
                      </a:extLst>
                    </a:gridCol>
                    <a:gridCol w="2001595">
                      <a:extLst>
                        <a:ext uri="{9D8B030D-6E8A-4147-A177-3AD203B41FA5}">
                          <a16:colId xmlns:a16="http://schemas.microsoft.com/office/drawing/2014/main" val="53655753"/>
                        </a:ext>
                      </a:extLst>
                    </a:gridCol>
                  </a:tblGrid>
                  <a:tr h="841058">
                    <a:tc>
                      <a:txBody>
                        <a:bodyPr/>
                        <a:lstStyle/>
                        <a:p>
                          <a:endParaRPr lang="en-US"/>
                        </a:p>
                      </a:txBody>
                      <a:tcPr marL="68580" marR="68580" marT="0" marB="0">
                        <a:lnL>
                          <a:noFill/>
                        </a:lnL>
                        <a:lnR>
                          <a:noFill/>
                        </a:lnR>
                        <a:lnT>
                          <a:noFill/>
                        </a:lnT>
                        <a:lnB>
                          <a:noFill/>
                        </a:lnB>
                        <a:blipFill>
                          <a:blip r:embed="rId6"/>
                          <a:stretch>
                            <a:fillRect r="-100000"/>
                          </a:stretch>
                        </a:blipFill>
                      </a:tcPr>
                    </a:tc>
                    <a:tc>
                      <a:txBody>
                        <a:bodyPr/>
                        <a:lstStyle/>
                        <a:p>
                          <a:pPr marL="0" marR="0" algn="ctr">
                            <a:lnSpc>
                              <a:spcPct val="200000"/>
                            </a:lnSpc>
                            <a:spcBef>
                              <a:spcPts val="1200"/>
                            </a:spcBef>
                            <a:spcAft>
                              <a:spcPts val="0"/>
                            </a:spcAft>
                          </a:pPr>
                          <a:endParaRPr lang="en-CA" sz="14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a:noFill/>
                        </a:lnL>
                        <a:lnR>
                          <a:noFill/>
                        </a:lnR>
                        <a:lnT>
                          <a:noFill/>
                        </a:lnT>
                        <a:lnB>
                          <a:noFill/>
                        </a:lnB>
                      </a:tcPr>
                    </a:tc>
                    <a:extLst>
                      <a:ext uri="{0D108BD9-81ED-4DB2-BD59-A6C34878D82A}">
                        <a16:rowId xmlns:a16="http://schemas.microsoft.com/office/drawing/2014/main" val="1481379231"/>
                      </a:ext>
                    </a:extLst>
                  </a:tr>
                </a:tbl>
              </a:graphicData>
            </a:graphic>
          </p:graphicFrame>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E3DC95AA-6A6C-49D8-29D5-E61943EC9AFB}"/>
                  </a:ext>
                </a:extLst>
              </p:cNvPr>
              <p:cNvSpPr txBox="1"/>
              <p:nvPr/>
            </p:nvSpPr>
            <p:spPr>
              <a:xfrm>
                <a:off x="413722" y="3086689"/>
                <a:ext cx="11014759" cy="436145"/>
              </a:xfrm>
              <a:prstGeom prst="rect">
                <a:avLst/>
              </a:prstGeom>
              <a:noFill/>
            </p:spPr>
            <p:txBody>
              <a:bodyPr wrap="square">
                <a:spAutoFit/>
              </a:bodyPr>
              <a:lstStyle/>
              <a:p>
                <a:pPr marL="0" marR="0">
                  <a:lnSpc>
                    <a:spcPct val="107000"/>
                  </a:lnSpc>
                  <a:spcBef>
                    <a:spcPts val="0"/>
                  </a:spcBef>
                  <a:spcAft>
                    <a:spcPts val="800"/>
                  </a:spcAft>
                </a:pPr>
                <a:r>
                  <a:rPr lang="en-US" sz="1400" b="1" kern="1200" dirty="0">
                    <a:solidFill>
                      <a:srgbClr val="00B050"/>
                    </a:solidFill>
                    <a:effectLst/>
                    <a:latin typeface="Times New Roman" panose="02020603050405020304" pitchFamily="18" charset="0"/>
                    <a:ea typeface="Times New Roman" panose="02020603050405020304" pitchFamily="18" charset="0"/>
                    <a:cs typeface="Arial" panose="020B0604020202020204" pitchFamily="34" charset="0"/>
                  </a:rPr>
                  <a:t>Derivative of product:</a:t>
                </a:r>
                <a:r>
                  <a:rPr lang="en-CA" sz="1200" b="1" dirty="0">
                    <a:solidFill>
                      <a:srgbClr val="00B050"/>
                    </a:solidFill>
                    <a:latin typeface="Times New Roman" panose="02020603050405020304" pitchFamily="18" charset="0"/>
                    <a:ea typeface="Calibri" panose="020F0502020204030204" pitchFamily="34" charset="0"/>
                    <a:cs typeface="Arial" panose="020B0604020202020204" pitchFamily="34" charset="0"/>
                  </a:rPr>
                  <a:t>                                                                               </a:t>
                </a:r>
                <a14:m>
                  <m:oMath xmlns:m="http://schemas.openxmlformats.org/officeDocument/2006/math">
                    <m:d>
                      <m:dPr>
                        <m:begChr m:val="["/>
                        <m:endChr m:val="]"/>
                        <m:ctrlPr>
                          <a:rPr lang="en-CA" sz="1400" b="1" i="1" kern="1200">
                            <a:solidFill>
                              <a:srgbClr val="00B050"/>
                            </a:solidFill>
                            <a:effectLst/>
                            <a:latin typeface="Cambria Math" panose="02040503050406030204" pitchFamily="18" charset="0"/>
                            <a:ea typeface="Times New Roman" panose="02020603050405020304" pitchFamily="18" charset="0"/>
                            <a:cs typeface="Arial" panose="020B0604020202020204" pitchFamily="34" charset="0"/>
                          </a:rPr>
                        </m:ctrlPr>
                      </m:dPr>
                      <m:e>
                        <m:f>
                          <m:fPr>
                            <m:ctrlPr>
                              <a:rPr lang="en-CA" sz="1400" b="1" i="1" kern="1200">
                                <a:solidFill>
                                  <a:srgbClr val="00B050"/>
                                </a:solidFill>
                                <a:effectLst/>
                                <a:latin typeface="Cambria Math" panose="02040503050406030204" pitchFamily="18" charset="0"/>
                                <a:ea typeface="Times New Roman" panose="02020603050405020304" pitchFamily="18" charset="0"/>
                                <a:cs typeface="Arial" panose="020B0604020202020204" pitchFamily="34" charset="0"/>
                              </a:rPr>
                            </m:ctrlPr>
                          </m:fPr>
                          <m:num>
                            <m:r>
                              <a:rPr lang="en-US" sz="1400" b="1" i="1" kern="1200">
                                <a:solidFill>
                                  <a:srgbClr val="00B050"/>
                                </a:solidFill>
                                <a:effectLst/>
                                <a:latin typeface="Cambria Math" panose="02040503050406030204" pitchFamily="18" charset="0"/>
                                <a:ea typeface="Cambria Math" panose="02040503050406030204" pitchFamily="18" charset="0"/>
                                <a:cs typeface="Arial" panose="020B0604020202020204" pitchFamily="34" charset="0"/>
                              </a:rPr>
                              <m:t>𝝏</m:t>
                            </m:r>
                          </m:num>
                          <m:den>
                            <m:r>
                              <a:rPr lang="en-US" sz="1400" b="1" i="1" kern="1200">
                                <a:solidFill>
                                  <a:srgbClr val="00B050"/>
                                </a:solidFill>
                                <a:effectLst/>
                                <a:latin typeface="Cambria Math" panose="02040503050406030204" pitchFamily="18" charset="0"/>
                                <a:ea typeface="Cambria Math" panose="02040503050406030204" pitchFamily="18" charset="0"/>
                                <a:cs typeface="Arial" panose="020B0604020202020204" pitchFamily="34" charset="0"/>
                              </a:rPr>
                              <m:t>𝝏</m:t>
                            </m:r>
                            <m:r>
                              <a:rPr lang="en-US" sz="1400" b="1" i="1" kern="1200">
                                <a:solidFill>
                                  <a:srgbClr val="00B050"/>
                                </a:solidFill>
                                <a:effectLst/>
                                <a:latin typeface="Cambria Math" panose="02040503050406030204" pitchFamily="18" charset="0"/>
                                <a:ea typeface="Cambria Math" panose="02040503050406030204" pitchFamily="18" charset="0"/>
                                <a:cs typeface="Arial" panose="020B0604020202020204" pitchFamily="34" charset="0"/>
                              </a:rPr>
                              <m:t>𝒙</m:t>
                            </m:r>
                          </m:den>
                        </m:f>
                        <m:d>
                          <m:dPr>
                            <m:ctrlPr>
                              <a:rPr lang="en-CA" sz="1400" b="1" i="1" kern="1200">
                                <a:solidFill>
                                  <a:srgbClr val="00B050"/>
                                </a:solidFill>
                                <a:effectLst/>
                                <a:latin typeface="Cambria Math" panose="02040503050406030204" pitchFamily="18" charset="0"/>
                                <a:ea typeface="Times New Roman" panose="02020603050405020304" pitchFamily="18" charset="0"/>
                                <a:cs typeface="Arial" panose="020B0604020202020204" pitchFamily="34" charset="0"/>
                              </a:rPr>
                            </m:ctrlPr>
                          </m:dPr>
                          <m:e>
                            <m:r>
                              <a:rPr lang="en-US" sz="1400" b="1" i="1" kern="1200">
                                <a:solidFill>
                                  <a:srgbClr val="00B050"/>
                                </a:solidFill>
                                <a:effectLst/>
                                <a:latin typeface="Cambria Math" panose="02040503050406030204" pitchFamily="18" charset="0"/>
                                <a:ea typeface="Times New Roman" panose="02020603050405020304" pitchFamily="18" charset="0"/>
                                <a:cs typeface="Arial" panose="020B0604020202020204" pitchFamily="34" charset="0"/>
                              </a:rPr>
                              <m:t>𝒇</m:t>
                            </m:r>
                            <m:d>
                              <m:dPr>
                                <m:ctrlPr>
                                  <a:rPr lang="en-CA" sz="1400" b="1" i="1" kern="1200">
                                    <a:solidFill>
                                      <a:srgbClr val="00B050"/>
                                    </a:solidFill>
                                    <a:effectLst/>
                                    <a:latin typeface="Cambria Math" panose="02040503050406030204" pitchFamily="18" charset="0"/>
                                    <a:ea typeface="Times New Roman" panose="02020603050405020304" pitchFamily="18" charset="0"/>
                                    <a:cs typeface="Arial" panose="020B0604020202020204" pitchFamily="34" charset="0"/>
                                  </a:rPr>
                                </m:ctrlPr>
                              </m:dPr>
                              <m:e>
                                <m:r>
                                  <a:rPr lang="en-US" sz="1400" b="1" i="1" kern="1200">
                                    <a:solidFill>
                                      <a:srgbClr val="00B050"/>
                                    </a:solidFill>
                                    <a:effectLst/>
                                    <a:latin typeface="Cambria Math" panose="02040503050406030204" pitchFamily="18" charset="0"/>
                                    <a:ea typeface="Times New Roman" panose="02020603050405020304" pitchFamily="18" charset="0"/>
                                    <a:cs typeface="Arial" panose="020B0604020202020204" pitchFamily="34" charset="0"/>
                                  </a:rPr>
                                  <m:t>𝒙</m:t>
                                </m:r>
                              </m:e>
                            </m:d>
                            <m:r>
                              <a:rPr lang="en-US" sz="1400" b="1" i="1" kern="1200">
                                <a:solidFill>
                                  <a:srgbClr val="00B050"/>
                                </a:solidFill>
                                <a:effectLst/>
                                <a:latin typeface="Cambria Math" panose="02040503050406030204" pitchFamily="18" charset="0"/>
                                <a:ea typeface="Times New Roman" panose="02020603050405020304" pitchFamily="18" charset="0"/>
                                <a:cs typeface="Arial" panose="020B0604020202020204" pitchFamily="34" charset="0"/>
                              </a:rPr>
                              <m:t>𝒈</m:t>
                            </m:r>
                            <m:d>
                              <m:dPr>
                                <m:ctrlPr>
                                  <a:rPr lang="en-CA" sz="1400" b="1" i="1" kern="1200">
                                    <a:solidFill>
                                      <a:srgbClr val="00B050"/>
                                    </a:solidFill>
                                    <a:effectLst/>
                                    <a:latin typeface="Cambria Math" panose="02040503050406030204" pitchFamily="18" charset="0"/>
                                    <a:ea typeface="Times New Roman" panose="02020603050405020304" pitchFamily="18" charset="0"/>
                                    <a:cs typeface="Arial" panose="020B0604020202020204" pitchFamily="34" charset="0"/>
                                  </a:rPr>
                                </m:ctrlPr>
                              </m:dPr>
                              <m:e>
                                <m:r>
                                  <a:rPr lang="en-US" sz="1400" b="1" i="1" kern="1200">
                                    <a:solidFill>
                                      <a:srgbClr val="00B050"/>
                                    </a:solidFill>
                                    <a:effectLst/>
                                    <a:latin typeface="Cambria Math" panose="02040503050406030204" pitchFamily="18" charset="0"/>
                                    <a:ea typeface="Times New Roman" panose="02020603050405020304" pitchFamily="18" charset="0"/>
                                    <a:cs typeface="Arial" panose="020B0604020202020204" pitchFamily="34" charset="0"/>
                                  </a:rPr>
                                  <m:t>𝒙</m:t>
                                </m:r>
                              </m:e>
                            </m:d>
                          </m:e>
                        </m:d>
                        <m:r>
                          <a:rPr lang="en-US" sz="1400" b="1" i="1" kern="1200">
                            <a:solidFill>
                              <a:srgbClr val="00B050"/>
                            </a:solidFill>
                            <a:effectLst/>
                            <a:latin typeface="Cambria Math" panose="02040503050406030204" pitchFamily="18" charset="0"/>
                            <a:ea typeface="Times New Roman" panose="02020603050405020304" pitchFamily="18" charset="0"/>
                            <a:cs typeface="Arial" panose="020B0604020202020204" pitchFamily="34" charset="0"/>
                          </a:rPr>
                          <m:t>=</m:t>
                        </m:r>
                        <m:r>
                          <a:rPr lang="en-US" sz="1400" b="1" i="1" kern="1200">
                            <a:solidFill>
                              <a:srgbClr val="00B050"/>
                            </a:solidFill>
                            <a:effectLst/>
                            <a:latin typeface="Cambria Math" panose="02040503050406030204" pitchFamily="18" charset="0"/>
                            <a:ea typeface="Times New Roman" panose="02020603050405020304" pitchFamily="18" charset="0"/>
                            <a:cs typeface="Arial" panose="020B0604020202020204" pitchFamily="34" charset="0"/>
                          </a:rPr>
                          <m:t>𝒇</m:t>
                        </m:r>
                        <m:d>
                          <m:dPr>
                            <m:ctrlPr>
                              <a:rPr lang="en-CA" sz="1400" b="1" i="1" kern="1200">
                                <a:solidFill>
                                  <a:srgbClr val="00B050"/>
                                </a:solidFill>
                                <a:effectLst/>
                                <a:latin typeface="Cambria Math" panose="02040503050406030204" pitchFamily="18" charset="0"/>
                                <a:ea typeface="Times New Roman" panose="02020603050405020304" pitchFamily="18" charset="0"/>
                                <a:cs typeface="Arial" panose="020B0604020202020204" pitchFamily="34" charset="0"/>
                              </a:rPr>
                            </m:ctrlPr>
                          </m:dPr>
                          <m:e>
                            <m:r>
                              <a:rPr lang="en-US" sz="1400" b="1" i="1" kern="1200">
                                <a:solidFill>
                                  <a:srgbClr val="00B050"/>
                                </a:solidFill>
                                <a:effectLst/>
                                <a:latin typeface="Cambria Math" panose="02040503050406030204" pitchFamily="18" charset="0"/>
                                <a:ea typeface="Times New Roman" panose="02020603050405020304" pitchFamily="18" charset="0"/>
                                <a:cs typeface="Arial" panose="020B0604020202020204" pitchFamily="34" charset="0"/>
                              </a:rPr>
                              <m:t>𝒙</m:t>
                            </m:r>
                          </m:e>
                        </m:d>
                        <m:f>
                          <m:fPr>
                            <m:ctrlPr>
                              <a:rPr lang="en-CA" sz="1400" b="1" i="1" kern="1200">
                                <a:solidFill>
                                  <a:srgbClr val="00B050"/>
                                </a:solidFill>
                                <a:effectLst/>
                                <a:latin typeface="Cambria Math" panose="02040503050406030204" pitchFamily="18" charset="0"/>
                                <a:ea typeface="Times New Roman" panose="02020603050405020304" pitchFamily="18" charset="0"/>
                                <a:cs typeface="Arial" panose="020B0604020202020204" pitchFamily="34" charset="0"/>
                              </a:rPr>
                            </m:ctrlPr>
                          </m:fPr>
                          <m:num>
                            <m:r>
                              <a:rPr lang="en-US" sz="1400" b="1" i="1" kern="1200">
                                <a:solidFill>
                                  <a:srgbClr val="00B050"/>
                                </a:solidFill>
                                <a:effectLst/>
                                <a:latin typeface="Cambria Math" panose="02040503050406030204" pitchFamily="18" charset="0"/>
                                <a:ea typeface="Cambria Math" panose="02040503050406030204" pitchFamily="18" charset="0"/>
                                <a:cs typeface="Arial" panose="020B0604020202020204" pitchFamily="34" charset="0"/>
                              </a:rPr>
                              <m:t>𝝏</m:t>
                            </m:r>
                          </m:num>
                          <m:den>
                            <m:r>
                              <a:rPr lang="en-US" sz="1400" b="1" i="1" kern="1200">
                                <a:solidFill>
                                  <a:srgbClr val="00B050"/>
                                </a:solidFill>
                                <a:effectLst/>
                                <a:latin typeface="Cambria Math" panose="02040503050406030204" pitchFamily="18" charset="0"/>
                                <a:ea typeface="Cambria Math" panose="02040503050406030204" pitchFamily="18" charset="0"/>
                                <a:cs typeface="Arial" panose="020B0604020202020204" pitchFamily="34" charset="0"/>
                              </a:rPr>
                              <m:t>𝝏</m:t>
                            </m:r>
                            <m:r>
                              <a:rPr lang="en-US" sz="1400" b="1" i="1" kern="1200">
                                <a:solidFill>
                                  <a:srgbClr val="00B050"/>
                                </a:solidFill>
                                <a:effectLst/>
                                <a:latin typeface="Cambria Math" panose="02040503050406030204" pitchFamily="18" charset="0"/>
                                <a:ea typeface="Cambria Math" panose="02040503050406030204" pitchFamily="18" charset="0"/>
                                <a:cs typeface="Arial" panose="020B0604020202020204" pitchFamily="34" charset="0"/>
                              </a:rPr>
                              <m:t>𝒙</m:t>
                            </m:r>
                          </m:den>
                        </m:f>
                        <m:d>
                          <m:dPr>
                            <m:ctrlPr>
                              <a:rPr lang="en-CA" sz="1400" b="1" i="1" kern="1200">
                                <a:solidFill>
                                  <a:srgbClr val="00B050"/>
                                </a:solidFill>
                                <a:effectLst/>
                                <a:latin typeface="Cambria Math" panose="02040503050406030204" pitchFamily="18" charset="0"/>
                                <a:ea typeface="Times New Roman" panose="02020603050405020304" pitchFamily="18" charset="0"/>
                                <a:cs typeface="Arial" panose="020B0604020202020204" pitchFamily="34" charset="0"/>
                              </a:rPr>
                            </m:ctrlPr>
                          </m:dPr>
                          <m:e>
                            <m:r>
                              <a:rPr lang="en-US" sz="1400" b="1" i="1" kern="1200">
                                <a:solidFill>
                                  <a:srgbClr val="00B050"/>
                                </a:solidFill>
                                <a:effectLst/>
                                <a:latin typeface="Cambria Math" panose="02040503050406030204" pitchFamily="18" charset="0"/>
                                <a:ea typeface="Times New Roman" panose="02020603050405020304" pitchFamily="18" charset="0"/>
                                <a:cs typeface="Arial" panose="020B0604020202020204" pitchFamily="34" charset="0"/>
                              </a:rPr>
                              <m:t>𝒈</m:t>
                            </m:r>
                            <m:d>
                              <m:dPr>
                                <m:ctrlPr>
                                  <a:rPr lang="en-CA" sz="1400" b="1" i="1" kern="1200">
                                    <a:solidFill>
                                      <a:srgbClr val="00B050"/>
                                    </a:solidFill>
                                    <a:effectLst/>
                                    <a:latin typeface="Cambria Math" panose="02040503050406030204" pitchFamily="18" charset="0"/>
                                    <a:ea typeface="Times New Roman" panose="02020603050405020304" pitchFamily="18" charset="0"/>
                                    <a:cs typeface="Arial" panose="020B0604020202020204" pitchFamily="34" charset="0"/>
                                  </a:rPr>
                                </m:ctrlPr>
                              </m:dPr>
                              <m:e>
                                <m:r>
                                  <a:rPr lang="en-US" sz="1400" b="1" i="1" kern="1200">
                                    <a:solidFill>
                                      <a:srgbClr val="00B050"/>
                                    </a:solidFill>
                                    <a:effectLst/>
                                    <a:latin typeface="Cambria Math" panose="02040503050406030204" pitchFamily="18" charset="0"/>
                                    <a:ea typeface="Times New Roman" panose="02020603050405020304" pitchFamily="18" charset="0"/>
                                    <a:cs typeface="Arial" panose="020B0604020202020204" pitchFamily="34" charset="0"/>
                                  </a:rPr>
                                  <m:t>𝒙</m:t>
                                </m:r>
                              </m:e>
                            </m:d>
                          </m:e>
                        </m:d>
                        <m:r>
                          <a:rPr lang="en-US" sz="1400" b="1" i="1" kern="1200">
                            <a:solidFill>
                              <a:srgbClr val="00B050"/>
                            </a:solidFill>
                            <a:effectLst/>
                            <a:latin typeface="Cambria Math" panose="02040503050406030204" pitchFamily="18" charset="0"/>
                            <a:ea typeface="Times New Roman" panose="02020603050405020304" pitchFamily="18" charset="0"/>
                            <a:cs typeface="Arial" panose="020B0604020202020204" pitchFamily="34" charset="0"/>
                          </a:rPr>
                          <m:t>+</m:t>
                        </m:r>
                        <m:r>
                          <a:rPr lang="en-US" sz="1400" b="1" i="1" kern="1200">
                            <a:solidFill>
                              <a:srgbClr val="00B050"/>
                            </a:solidFill>
                            <a:effectLst/>
                            <a:latin typeface="Cambria Math" panose="02040503050406030204" pitchFamily="18" charset="0"/>
                            <a:ea typeface="Times New Roman" panose="02020603050405020304" pitchFamily="18" charset="0"/>
                            <a:cs typeface="Arial" panose="020B0604020202020204" pitchFamily="34" charset="0"/>
                          </a:rPr>
                          <m:t>𝒈</m:t>
                        </m:r>
                        <m:r>
                          <a:rPr lang="en-US" sz="1400" b="1" i="1" kern="1200">
                            <a:solidFill>
                              <a:srgbClr val="00B050"/>
                            </a:solidFill>
                            <a:effectLst/>
                            <a:latin typeface="Cambria Math" panose="02040503050406030204" pitchFamily="18" charset="0"/>
                            <a:ea typeface="Times New Roman" panose="02020603050405020304" pitchFamily="18" charset="0"/>
                            <a:cs typeface="Arial" panose="020B0604020202020204" pitchFamily="34" charset="0"/>
                          </a:rPr>
                          <m:t>(</m:t>
                        </m:r>
                        <m:r>
                          <a:rPr lang="en-US" sz="1400" b="1" i="1" kern="1200">
                            <a:solidFill>
                              <a:srgbClr val="00B050"/>
                            </a:solidFill>
                            <a:effectLst/>
                            <a:latin typeface="Cambria Math" panose="02040503050406030204" pitchFamily="18" charset="0"/>
                            <a:ea typeface="Times New Roman" panose="02020603050405020304" pitchFamily="18" charset="0"/>
                            <a:cs typeface="Arial" panose="020B0604020202020204" pitchFamily="34" charset="0"/>
                          </a:rPr>
                          <m:t>𝒙</m:t>
                        </m:r>
                        <m:r>
                          <a:rPr lang="en-US" sz="1400" b="1" i="1" kern="1200">
                            <a:solidFill>
                              <a:srgbClr val="00B050"/>
                            </a:solidFill>
                            <a:effectLst/>
                            <a:latin typeface="Cambria Math" panose="02040503050406030204" pitchFamily="18" charset="0"/>
                            <a:ea typeface="Times New Roman" panose="02020603050405020304" pitchFamily="18" charset="0"/>
                            <a:cs typeface="Arial" panose="020B0604020202020204" pitchFamily="34" charset="0"/>
                          </a:rPr>
                          <m:t>)</m:t>
                        </m:r>
                        <m:f>
                          <m:fPr>
                            <m:ctrlPr>
                              <a:rPr lang="en-CA" sz="1400" b="1" i="1" kern="1200">
                                <a:solidFill>
                                  <a:srgbClr val="00B050"/>
                                </a:solidFill>
                                <a:effectLst/>
                                <a:latin typeface="Cambria Math" panose="02040503050406030204" pitchFamily="18" charset="0"/>
                                <a:ea typeface="Times New Roman" panose="02020603050405020304" pitchFamily="18" charset="0"/>
                                <a:cs typeface="Arial" panose="020B0604020202020204" pitchFamily="34" charset="0"/>
                              </a:rPr>
                            </m:ctrlPr>
                          </m:fPr>
                          <m:num>
                            <m:r>
                              <a:rPr lang="en-US" sz="1400" b="1" i="1" kern="1200">
                                <a:solidFill>
                                  <a:srgbClr val="00B050"/>
                                </a:solidFill>
                                <a:effectLst/>
                                <a:latin typeface="Cambria Math" panose="02040503050406030204" pitchFamily="18" charset="0"/>
                                <a:ea typeface="Cambria Math" panose="02040503050406030204" pitchFamily="18" charset="0"/>
                                <a:cs typeface="Arial" panose="020B0604020202020204" pitchFamily="34" charset="0"/>
                              </a:rPr>
                              <m:t>𝝏</m:t>
                            </m:r>
                          </m:num>
                          <m:den>
                            <m:r>
                              <a:rPr lang="en-US" sz="1400" b="1" i="1" kern="1200">
                                <a:solidFill>
                                  <a:srgbClr val="00B050"/>
                                </a:solidFill>
                                <a:effectLst/>
                                <a:latin typeface="Cambria Math" panose="02040503050406030204" pitchFamily="18" charset="0"/>
                                <a:ea typeface="Cambria Math" panose="02040503050406030204" pitchFamily="18" charset="0"/>
                                <a:cs typeface="Arial" panose="020B0604020202020204" pitchFamily="34" charset="0"/>
                              </a:rPr>
                              <m:t>𝝏</m:t>
                            </m:r>
                            <m:r>
                              <a:rPr lang="en-US" sz="1400" b="1" i="1" kern="1200">
                                <a:solidFill>
                                  <a:srgbClr val="00B050"/>
                                </a:solidFill>
                                <a:effectLst/>
                                <a:latin typeface="Cambria Math" panose="02040503050406030204" pitchFamily="18" charset="0"/>
                                <a:ea typeface="Cambria Math" panose="02040503050406030204" pitchFamily="18" charset="0"/>
                                <a:cs typeface="Arial" panose="020B0604020202020204" pitchFamily="34" charset="0"/>
                              </a:rPr>
                              <m:t>𝒙</m:t>
                            </m:r>
                          </m:den>
                        </m:f>
                        <m:d>
                          <m:dPr>
                            <m:ctrlPr>
                              <a:rPr lang="en-CA" sz="1400" b="1" i="1" kern="1200">
                                <a:solidFill>
                                  <a:srgbClr val="00B050"/>
                                </a:solidFill>
                                <a:effectLst/>
                                <a:latin typeface="Cambria Math" panose="02040503050406030204" pitchFamily="18" charset="0"/>
                                <a:ea typeface="Times New Roman" panose="02020603050405020304" pitchFamily="18" charset="0"/>
                                <a:cs typeface="Arial" panose="020B0604020202020204" pitchFamily="34" charset="0"/>
                              </a:rPr>
                            </m:ctrlPr>
                          </m:dPr>
                          <m:e>
                            <m:r>
                              <a:rPr lang="en-US" sz="1400" b="1" i="1" kern="1200">
                                <a:solidFill>
                                  <a:srgbClr val="00B050"/>
                                </a:solidFill>
                                <a:effectLst/>
                                <a:latin typeface="Cambria Math" panose="02040503050406030204" pitchFamily="18" charset="0"/>
                                <a:ea typeface="Times New Roman" panose="02020603050405020304" pitchFamily="18" charset="0"/>
                                <a:cs typeface="Arial" panose="020B0604020202020204" pitchFamily="34" charset="0"/>
                              </a:rPr>
                              <m:t>𝒇</m:t>
                            </m:r>
                            <m:d>
                              <m:dPr>
                                <m:ctrlPr>
                                  <a:rPr lang="en-CA" sz="1400" b="1" i="1" kern="1200">
                                    <a:solidFill>
                                      <a:srgbClr val="00B050"/>
                                    </a:solidFill>
                                    <a:effectLst/>
                                    <a:latin typeface="Cambria Math" panose="02040503050406030204" pitchFamily="18" charset="0"/>
                                    <a:ea typeface="Times New Roman" panose="02020603050405020304" pitchFamily="18" charset="0"/>
                                    <a:cs typeface="Arial" panose="020B0604020202020204" pitchFamily="34" charset="0"/>
                                  </a:rPr>
                                </m:ctrlPr>
                              </m:dPr>
                              <m:e>
                                <m:r>
                                  <a:rPr lang="en-US" sz="1400" b="1" i="1" kern="1200">
                                    <a:solidFill>
                                      <a:srgbClr val="00B050"/>
                                    </a:solidFill>
                                    <a:effectLst/>
                                    <a:latin typeface="Cambria Math" panose="02040503050406030204" pitchFamily="18" charset="0"/>
                                    <a:ea typeface="Times New Roman" panose="02020603050405020304" pitchFamily="18" charset="0"/>
                                    <a:cs typeface="Arial" panose="020B0604020202020204" pitchFamily="34" charset="0"/>
                                  </a:rPr>
                                  <m:t>𝒙</m:t>
                                </m:r>
                              </m:e>
                            </m:d>
                          </m:e>
                        </m:d>
                      </m:e>
                    </m:d>
                  </m:oMath>
                </a14:m>
                <a:endParaRPr lang="en-CA" sz="1200" b="1" dirty="0">
                  <a:solidFill>
                    <a:srgbClr val="00B050"/>
                  </a:solidFill>
                  <a:effectLst/>
                  <a:latin typeface="Times New Roman" panose="02020603050405020304" pitchFamily="18" charset="0"/>
                  <a:ea typeface="Calibri" panose="020F0502020204030204" pitchFamily="34" charset="0"/>
                  <a:cs typeface="Arial" panose="020B0604020202020204" pitchFamily="34" charset="0"/>
                </a:endParaRPr>
              </a:p>
            </p:txBody>
          </p:sp>
        </mc:Choice>
        <mc:Fallback xmlns="">
          <p:sp>
            <p:nvSpPr>
              <p:cNvPr id="9" name="TextBox 8">
                <a:extLst>
                  <a:ext uri="{FF2B5EF4-FFF2-40B4-BE49-F238E27FC236}">
                    <a16:creationId xmlns:a16="http://schemas.microsoft.com/office/drawing/2014/main" id="{E3DC95AA-6A6C-49D8-29D5-E61943EC9AFB}"/>
                  </a:ext>
                </a:extLst>
              </p:cNvPr>
              <p:cNvSpPr txBox="1">
                <a:spLocks noRot="1" noChangeAspect="1" noMove="1" noResize="1" noEditPoints="1" noAdjustHandles="1" noChangeArrowheads="1" noChangeShapeType="1" noTextEdit="1"/>
              </p:cNvSpPr>
              <p:nvPr/>
            </p:nvSpPr>
            <p:spPr>
              <a:xfrm>
                <a:off x="413722" y="3086689"/>
                <a:ext cx="11014759" cy="436145"/>
              </a:xfrm>
              <a:prstGeom prst="rect">
                <a:avLst/>
              </a:prstGeom>
              <a:blipFill>
                <a:blip r:embed="rId7"/>
                <a:stretch>
                  <a:fillRect l="-166" b="-1389"/>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21C8315A-CF13-D53C-350B-5DD41CDC7E74}"/>
                  </a:ext>
                </a:extLst>
              </p:cNvPr>
              <p:cNvSpPr txBox="1"/>
              <p:nvPr/>
            </p:nvSpPr>
            <p:spPr>
              <a:xfrm>
                <a:off x="5060248" y="2289876"/>
                <a:ext cx="5187529" cy="984052"/>
              </a:xfrm>
              <a:prstGeom prst="rect">
                <a:avLst/>
              </a:prstGeom>
              <a:noFill/>
            </p:spPr>
            <p:txBody>
              <a:bodyPr wrap="square" rtlCol="0">
                <a:spAutoFit/>
              </a:bodyPr>
              <a:lstStyle/>
              <a:p>
                <a:r>
                  <a:rPr lang="en-CA" sz="1600" dirty="0">
                    <a:effectLst/>
                    <a:latin typeface="Times New Roman" panose="02020603050405020304" pitchFamily="18" charset="0"/>
                    <a:ea typeface="Calibri" panose="020F0502020204030204" pitchFamily="34" charset="0"/>
                    <a:cs typeface="Arial" panose="020B0604020202020204" pitchFamily="34" charset="0"/>
                  </a:rPr>
                  <a:t>We have:    </a:t>
                </a:r>
                <a14:m>
                  <m:oMath xmlns:m="http://schemas.openxmlformats.org/officeDocument/2006/math">
                    <m:f>
                      <m:fPr>
                        <m:ctrlPr>
                          <a:rPr lang="en-CA" sz="1600" i="1" kern="1200" smtClean="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ctrlPr>
                      </m:fPr>
                      <m:num>
                        <m:r>
                          <a:rPr lang="en-US" sz="16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m:t>
                        </m:r>
                        <m:r>
                          <a:rPr lang="en-US" sz="16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𝐶</m:t>
                        </m:r>
                      </m:num>
                      <m:den>
                        <m:r>
                          <a:rPr lang="en-US" sz="16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m:t>
                        </m:r>
                        <m:r>
                          <a:rPr lang="en-US" sz="16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𝑡</m:t>
                        </m:r>
                      </m:den>
                    </m:f>
                    <m:r>
                      <a:rPr lang="en-US" sz="16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m:t>
                    </m:r>
                    <m:r>
                      <a:rPr lang="en-US" sz="16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𝐷</m:t>
                    </m:r>
                    <m:f>
                      <m:fPr>
                        <m:ctrlPr>
                          <a:rPr lang="en-CA" sz="16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ctrlPr>
                      </m:fPr>
                      <m:num>
                        <m:r>
                          <a:rPr lang="en-US" sz="16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1</m:t>
                        </m:r>
                      </m:num>
                      <m:den>
                        <m:r>
                          <a:rPr lang="en-US" sz="16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𝑟</m:t>
                        </m:r>
                      </m:den>
                    </m:f>
                    <m:f>
                      <m:fPr>
                        <m:ctrlPr>
                          <a:rPr lang="en-CA" sz="16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ctrlPr>
                      </m:fPr>
                      <m:num>
                        <m:r>
                          <a:rPr lang="en-US" sz="16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m:t>
                        </m:r>
                      </m:num>
                      <m:den>
                        <m:r>
                          <a:rPr lang="en-US" sz="16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m:t>
                        </m:r>
                        <m:r>
                          <a:rPr lang="en-US" sz="16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𝑟</m:t>
                        </m:r>
                      </m:den>
                    </m:f>
                    <m:d>
                      <m:dPr>
                        <m:ctrlPr>
                          <a:rPr lang="en-CA" sz="16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ctrlPr>
                      </m:dPr>
                      <m:e>
                        <m:r>
                          <a:rPr lang="en-US" sz="16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𝑟</m:t>
                        </m:r>
                        <m:f>
                          <m:fPr>
                            <m:ctrlPr>
                              <a:rPr lang="en-CA" sz="16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ctrlPr>
                          </m:fPr>
                          <m:num>
                            <m:r>
                              <a:rPr lang="en-US" sz="16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m:t>
                            </m:r>
                            <m:r>
                              <a:rPr lang="en-US" sz="16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𝐶</m:t>
                            </m:r>
                          </m:num>
                          <m:den>
                            <m:r>
                              <a:rPr lang="en-US" sz="16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m:t>
                            </m:r>
                            <m:r>
                              <a:rPr lang="en-US" sz="16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𝑟</m:t>
                            </m:r>
                          </m:den>
                        </m:f>
                      </m:e>
                    </m:d>
                    <m:r>
                      <a:rPr lang="en-US" sz="16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m:t>
                    </m:r>
                    <m:r>
                      <a:rPr lang="en-US" sz="16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𝑆</m:t>
                    </m:r>
                  </m:oMath>
                </a14:m>
                <a:endParaRPr lang="en-CA" sz="1400" dirty="0">
                  <a:effectLst/>
                  <a:latin typeface="Times New Roman" panose="02020603050405020304" pitchFamily="18" charset="0"/>
                  <a:ea typeface="Calibri" panose="020F0502020204030204" pitchFamily="34" charset="0"/>
                  <a:cs typeface="Arial" panose="020B0604020202020204" pitchFamily="34" charset="0"/>
                </a:endParaRPr>
              </a:p>
              <a:p>
                <a:r>
                  <a:rPr lang="en-CA" sz="1600" dirty="0">
                    <a:effectLst/>
                    <a:latin typeface="Times New Roman" panose="02020603050405020304" pitchFamily="18" charset="0"/>
                    <a:ea typeface="Calibri" panose="020F0502020204030204" pitchFamily="34" charset="0"/>
                    <a:cs typeface="Arial" panose="020B0604020202020204" pitchFamily="34" charset="0"/>
                  </a:rPr>
                  <a:t> </a:t>
                </a:r>
                <a:endParaRPr lang="en-CA" sz="1400" dirty="0">
                  <a:effectLst/>
                  <a:latin typeface="Times New Roman" panose="02020603050405020304" pitchFamily="18" charset="0"/>
                  <a:ea typeface="Calibri" panose="020F0502020204030204" pitchFamily="34" charset="0"/>
                  <a:cs typeface="Arial" panose="020B0604020202020204" pitchFamily="34" charset="0"/>
                </a:endParaRPr>
              </a:p>
              <a:p>
                <a:pPr algn="l"/>
                <a:endParaRPr lang="en-CA" dirty="0" err="1">
                  <a:latin typeface="Times New Roman" panose="02020603050405020304" pitchFamily="18" charset="0"/>
                  <a:cs typeface="Times New Roman" panose="02020603050405020304" pitchFamily="18" charset="0"/>
                </a:endParaRPr>
              </a:p>
            </p:txBody>
          </p:sp>
        </mc:Choice>
        <mc:Fallback xmlns="">
          <p:sp>
            <p:nvSpPr>
              <p:cNvPr id="11" name="TextBox 10">
                <a:extLst>
                  <a:ext uri="{FF2B5EF4-FFF2-40B4-BE49-F238E27FC236}">
                    <a16:creationId xmlns:a16="http://schemas.microsoft.com/office/drawing/2014/main" id="{21C8315A-CF13-D53C-350B-5DD41CDC7E74}"/>
                  </a:ext>
                </a:extLst>
              </p:cNvPr>
              <p:cNvSpPr txBox="1">
                <a:spLocks noRot="1" noChangeAspect="1" noMove="1" noResize="1" noEditPoints="1" noAdjustHandles="1" noChangeArrowheads="1" noChangeShapeType="1" noTextEdit="1"/>
              </p:cNvSpPr>
              <p:nvPr/>
            </p:nvSpPr>
            <p:spPr>
              <a:xfrm>
                <a:off x="5060248" y="2289876"/>
                <a:ext cx="5187529" cy="984052"/>
              </a:xfrm>
              <a:prstGeom prst="rect">
                <a:avLst/>
              </a:prstGeom>
              <a:blipFill>
                <a:blip r:embed="rId8"/>
                <a:stretch>
                  <a:fillRect l="-588"/>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FC0A922A-FB5A-94A4-8EC8-B6485682E048}"/>
                  </a:ext>
                </a:extLst>
              </p:cNvPr>
              <p:cNvSpPr txBox="1"/>
              <p:nvPr/>
            </p:nvSpPr>
            <p:spPr>
              <a:xfrm>
                <a:off x="413722" y="3827621"/>
                <a:ext cx="10232020" cy="862287"/>
              </a:xfrm>
              <a:prstGeom prst="rect">
                <a:avLst/>
              </a:prstGeom>
              <a:noFill/>
            </p:spPr>
            <p:txBody>
              <a:bodyPr wrap="square" rtlCol="0">
                <a:spAutoFit/>
              </a:bodyPr>
              <a:lstStyle/>
              <a:p>
                <a14:m>
                  <m:oMath xmlns:m="http://schemas.openxmlformats.org/officeDocument/2006/math">
                    <m:f>
                      <m:fPr>
                        <m:ctrlPr>
                          <a:rPr lang="en-CA" sz="1800" i="1" kern="1200" smtClean="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ctrlPr>
                      </m:fPr>
                      <m:num>
                        <m:r>
                          <a:rPr lang="en-US" sz="18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m:t>
                        </m:r>
                        <m:r>
                          <a:rPr lang="en-US" sz="18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𝐶</m:t>
                        </m:r>
                      </m:num>
                      <m:den>
                        <m:r>
                          <a:rPr lang="en-US" sz="18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m:t>
                        </m:r>
                        <m:r>
                          <a:rPr lang="en-US" sz="18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𝑡</m:t>
                        </m:r>
                      </m:den>
                    </m:f>
                    <m:r>
                      <a:rPr lang="en-US" sz="18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m:t>
                    </m:r>
                    <m:r>
                      <a:rPr lang="en-US" sz="18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𝐷</m:t>
                    </m:r>
                    <m:f>
                      <m:fPr>
                        <m:ctrlPr>
                          <a:rPr lang="en-CA" sz="18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ctrlPr>
                      </m:fPr>
                      <m:num>
                        <m:r>
                          <a:rPr lang="en-US" sz="18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1</m:t>
                        </m:r>
                      </m:num>
                      <m:den>
                        <m:r>
                          <a:rPr lang="en-US" sz="18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𝑟</m:t>
                        </m:r>
                      </m:den>
                    </m:f>
                    <m:d>
                      <m:dPr>
                        <m:begChr m:val="["/>
                        <m:endChr m:val="]"/>
                        <m:ctrlPr>
                          <a:rPr lang="en-CA" sz="18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ctrlPr>
                      </m:dPr>
                      <m:e>
                        <m:d>
                          <m:dPr>
                            <m:ctrlPr>
                              <a:rPr lang="en-CA" sz="18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ctrlPr>
                          </m:dPr>
                          <m:e>
                            <m:f>
                              <m:fPr>
                                <m:ctrlPr>
                                  <a:rPr lang="en-CA" sz="18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ctrlPr>
                              </m:fPr>
                              <m:num>
                                <m:r>
                                  <a:rPr lang="en-US" sz="18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m:t>
                                </m:r>
                                <m:r>
                                  <a:rPr lang="en-US" sz="18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𝑐</m:t>
                                </m:r>
                              </m:num>
                              <m:den>
                                <m:r>
                                  <a:rPr lang="en-US" sz="18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m:t>
                                </m:r>
                                <m:r>
                                  <a:rPr lang="en-US" sz="18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𝑟</m:t>
                                </m:r>
                              </m:den>
                            </m:f>
                          </m:e>
                        </m:d>
                        <m:r>
                          <a:rPr lang="en-US" sz="18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m:t>
                        </m:r>
                        <m:d>
                          <m:dPr>
                            <m:ctrlPr>
                              <a:rPr lang="en-CA" sz="18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ctrlPr>
                          </m:dPr>
                          <m:e>
                            <m:r>
                              <a:rPr lang="en-US" sz="18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𝑟</m:t>
                            </m:r>
                            <m:f>
                              <m:fPr>
                                <m:ctrlPr>
                                  <a:rPr lang="en-CA" sz="18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ctrlPr>
                              </m:fPr>
                              <m:num>
                                <m:sSup>
                                  <m:sSupPr>
                                    <m:ctrlPr>
                                      <a:rPr lang="en-CA" sz="18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ctrlPr>
                                  </m:sSupPr>
                                  <m:e>
                                    <m:r>
                                      <a:rPr lang="en-US" sz="18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m:t>
                                    </m:r>
                                  </m:e>
                                  <m:sup>
                                    <m:r>
                                      <a:rPr lang="en-US" sz="18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2</m:t>
                                    </m:r>
                                  </m:sup>
                                </m:sSup>
                                <m:r>
                                  <a:rPr lang="en-US" sz="18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𝑐</m:t>
                                </m:r>
                              </m:num>
                              <m:den>
                                <m:r>
                                  <a:rPr lang="en-US" sz="18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m:t>
                                </m:r>
                                <m:sSup>
                                  <m:sSupPr>
                                    <m:ctrlPr>
                                      <a:rPr lang="en-CA" sz="18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ctrlPr>
                                  </m:sSupPr>
                                  <m:e>
                                    <m:r>
                                      <a:rPr lang="en-US" sz="18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𝑟</m:t>
                                    </m:r>
                                  </m:e>
                                  <m:sup>
                                    <m:r>
                                      <a:rPr lang="en-US" sz="18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2</m:t>
                                    </m:r>
                                  </m:sup>
                                </m:sSup>
                              </m:den>
                            </m:f>
                          </m:e>
                        </m:d>
                      </m:e>
                    </m:d>
                    <m:r>
                      <a:rPr lang="en-US" sz="18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m:t>
                    </m:r>
                    <m:r>
                      <a:rPr lang="en-US" sz="18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𝑆</m:t>
                    </m:r>
                  </m:oMath>
                </a14:m>
                <a:r>
                  <a:rPr lang="en-US" sz="1800" kern="12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r>
                  <a:rPr lang="en-US" sz="1800" kern="12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sym typeface="Wingdings" panose="05000000000000000000" pitchFamily="2" charset="2"/>
                  </a:rPr>
                  <a:t></a:t>
                </a:r>
                <a:r>
                  <a:rPr lang="en-US" sz="1800" kern="12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14:m>
                  <m:oMath xmlns:m="http://schemas.openxmlformats.org/officeDocument/2006/math">
                    <m:f>
                      <m:fPr>
                        <m:ctrlPr>
                          <a:rPr lang="en-CA" sz="18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ctrlPr>
                      </m:fPr>
                      <m:num>
                        <m:r>
                          <a:rPr lang="en-US" sz="18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m:t>
                        </m:r>
                        <m:r>
                          <a:rPr lang="en-US" sz="18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𝐶</m:t>
                        </m:r>
                      </m:num>
                      <m:den>
                        <m:r>
                          <a:rPr lang="en-US" sz="18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m:t>
                        </m:r>
                        <m:r>
                          <a:rPr lang="en-US" sz="18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𝑡</m:t>
                        </m:r>
                      </m:den>
                    </m:f>
                    <m:r>
                      <a:rPr lang="en-US" sz="18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m:t>
                    </m:r>
                    <m:r>
                      <a:rPr lang="en-US" sz="18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𝐷</m:t>
                    </m:r>
                    <m:d>
                      <m:dPr>
                        <m:begChr m:val="["/>
                        <m:endChr m:val="]"/>
                        <m:ctrlPr>
                          <a:rPr lang="en-CA" sz="18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ctrlPr>
                      </m:dPr>
                      <m:e>
                        <m:d>
                          <m:dPr>
                            <m:ctrlPr>
                              <a:rPr lang="en-CA" sz="18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ctrlPr>
                          </m:dPr>
                          <m:e>
                            <m:f>
                              <m:fPr>
                                <m:ctrlPr>
                                  <a:rPr lang="en-CA" sz="18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ctrlPr>
                              </m:fPr>
                              <m:num>
                                <m:r>
                                  <a:rPr lang="en-US" sz="18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1</m:t>
                                </m:r>
                              </m:num>
                              <m:den>
                                <m:r>
                                  <a:rPr lang="en-US" sz="18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𝑟</m:t>
                                </m:r>
                              </m:den>
                            </m:f>
                            <m:f>
                              <m:fPr>
                                <m:ctrlPr>
                                  <a:rPr lang="en-CA" sz="18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ctrlPr>
                              </m:fPr>
                              <m:num>
                                <m:r>
                                  <a:rPr lang="en-US" sz="18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m:t>
                                </m:r>
                                <m:r>
                                  <a:rPr lang="en-US" sz="18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𝑐</m:t>
                                </m:r>
                              </m:num>
                              <m:den>
                                <m:r>
                                  <a:rPr lang="en-US" sz="18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m:t>
                                </m:r>
                                <m:r>
                                  <a:rPr lang="en-US" sz="18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𝑟</m:t>
                                </m:r>
                              </m:den>
                            </m:f>
                          </m:e>
                        </m:d>
                        <m:r>
                          <a:rPr lang="en-US" sz="18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m:t>
                        </m:r>
                        <m:d>
                          <m:dPr>
                            <m:ctrlPr>
                              <a:rPr lang="en-CA" sz="18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ctrlPr>
                          </m:dPr>
                          <m:e>
                            <m:f>
                              <m:fPr>
                                <m:ctrlPr>
                                  <a:rPr lang="en-CA" sz="18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ctrlPr>
                              </m:fPr>
                              <m:num>
                                <m:sSup>
                                  <m:sSupPr>
                                    <m:ctrlPr>
                                      <a:rPr lang="en-CA" sz="18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ctrlPr>
                                  </m:sSupPr>
                                  <m:e>
                                    <m:r>
                                      <a:rPr lang="en-US" sz="18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m:t>
                                    </m:r>
                                  </m:e>
                                  <m:sup>
                                    <m:r>
                                      <a:rPr lang="en-US" sz="18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2</m:t>
                                    </m:r>
                                  </m:sup>
                                </m:sSup>
                                <m:r>
                                  <a:rPr lang="en-US" sz="18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𝑐</m:t>
                                </m:r>
                              </m:num>
                              <m:den>
                                <m:r>
                                  <a:rPr lang="en-US" sz="18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m:t>
                                </m:r>
                                <m:sSup>
                                  <m:sSupPr>
                                    <m:ctrlPr>
                                      <a:rPr lang="en-CA" sz="18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ctrlPr>
                                  </m:sSupPr>
                                  <m:e>
                                    <m:r>
                                      <a:rPr lang="en-US" sz="18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𝑟</m:t>
                                    </m:r>
                                  </m:e>
                                  <m:sup>
                                    <m:r>
                                      <a:rPr lang="en-US" sz="18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2</m:t>
                                    </m:r>
                                  </m:sup>
                                </m:sSup>
                              </m:den>
                            </m:f>
                          </m:e>
                        </m:d>
                      </m:e>
                    </m:d>
                    <m:r>
                      <a:rPr lang="en-US" sz="18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m:t>
                    </m:r>
                    <m:r>
                      <a:rPr lang="en-US" sz="18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𝑆</m:t>
                    </m:r>
                  </m:oMath>
                </a14:m>
                <a:r>
                  <a:rPr lang="en-US" sz="1800" kern="12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endParaRPr lang="en-CA" sz="1800" dirty="0">
                  <a:effectLst/>
                  <a:latin typeface="Times New Roman" panose="02020603050405020304" pitchFamily="18" charset="0"/>
                  <a:ea typeface="Calibri" panose="020F0502020204030204" pitchFamily="34" charset="0"/>
                  <a:cs typeface="Arial" panose="020B0604020202020204" pitchFamily="34" charset="0"/>
                </a:endParaRPr>
              </a:p>
              <a:p>
                <a:pPr algn="l"/>
                <a:endParaRPr lang="en-CA" dirty="0" err="1">
                  <a:latin typeface="Times New Roman" panose="02020603050405020304" pitchFamily="18" charset="0"/>
                  <a:cs typeface="Times New Roman" panose="02020603050405020304" pitchFamily="18" charset="0"/>
                </a:endParaRPr>
              </a:p>
            </p:txBody>
          </p:sp>
        </mc:Choice>
        <mc:Fallback xmlns="">
          <p:sp>
            <p:nvSpPr>
              <p:cNvPr id="12" name="TextBox 11">
                <a:extLst>
                  <a:ext uri="{FF2B5EF4-FFF2-40B4-BE49-F238E27FC236}">
                    <a16:creationId xmlns:a16="http://schemas.microsoft.com/office/drawing/2014/main" id="{FC0A922A-FB5A-94A4-8EC8-B6485682E048}"/>
                  </a:ext>
                </a:extLst>
              </p:cNvPr>
              <p:cNvSpPr txBox="1">
                <a:spLocks noRot="1" noChangeAspect="1" noMove="1" noResize="1" noEditPoints="1" noAdjustHandles="1" noChangeArrowheads="1" noChangeShapeType="1" noTextEdit="1"/>
              </p:cNvSpPr>
              <p:nvPr/>
            </p:nvSpPr>
            <p:spPr>
              <a:xfrm>
                <a:off x="413722" y="3827621"/>
                <a:ext cx="10232020" cy="862287"/>
              </a:xfrm>
              <a:prstGeom prst="rect">
                <a:avLst/>
              </a:prstGeom>
              <a:blipFill>
                <a:blip r:embed="rId9"/>
                <a:stretch>
                  <a:fillRect/>
                </a:stretch>
              </a:blipFill>
            </p:spPr>
            <p:txBody>
              <a:bodyPr/>
              <a:lstStyle/>
              <a:p>
                <a:r>
                  <a:rPr lang="en-CA">
                    <a:noFill/>
                  </a:rPr>
                  <a:t> </a:t>
                </a:r>
              </a:p>
            </p:txBody>
          </p:sp>
        </mc:Fallback>
      </mc:AlternateContent>
      <p:sp>
        <p:nvSpPr>
          <p:cNvPr id="14" name="TextBox 13">
            <a:extLst>
              <a:ext uri="{FF2B5EF4-FFF2-40B4-BE49-F238E27FC236}">
                <a16:creationId xmlns:a16="http://schemas.microsoft.com/office/drawing/2014/main" id="{61FDA8FA-C7D4-7C1A-B3F4-07F438B62F74}"/>
              </a:ext>
            </a:extLst>
          </p:cNvPr>
          <p:cNvSpPr txBox="1"/>
          <p:nvPr/>
        </p:nvSpPr>
        <p:spPr>
          <a:xfrm>
            <a:off x="362377" y="4627992"/>
            <a:ext cx="11672308" cy="584775"/>
          </a:xfrm>
          <a:prstGeom prst="rect">
            <a:avLst/>
          </a:prstGeom>
          <a:noFill/>
        </p:spPr>
        <p:txBody>
          <a:bodyPr wrap="square" rtlCol="0">
            <a:spAutoFit/>
          </a:bodyPr>
          <a:lstStyle/>
          <a:p>
            <a:pPr marL="285750" indent="-285750" algn="l">
              <a:buFont typeface="Wingdings" panose="05000000000000000000" pitchFamily="2" charset="2"/>
              <a:buChar char="Ø"/>
            </a:pPr>
            <a:r>
              <a:rPr lang="en-US" sz="1600" b="1" kern="12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Forward approximation for first derivative, explicit forward (Euler) time stepping, Second order centered approximation for second derivative</a:t>
            </a:r>
            <a:endParaRPr lang="en-CA" sz="1600" b="1" dirty="0" err="1">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16C88504-5655-2089-30F5-17E4F5A3107A}"/>
              </a:ext>
            </a:extLst>
          </p:cNvPr>
          <p:cNvSpPr txBox="1"/>
          <p:nvPr/>
        </p:nvSpPr>
        <p:spPr>
          <a:xfrm>
            <a:off x="413722" y="1859018"/>
            <a:ext cx="10158689" cy="369332"/>
          </a:xfrm>
          <a:prstGeom prst="rect">
            <a:avLst/>
          </a:prstGeom>
          <a:noFill/>
        </p:spPr>
        <p:txBody>
          <a:bodyPr wrap="square" rtlCol="0">
            <a:spAutoFit/>
          </a:bodyPr>
          <a:lstStyle/>
          <a:p>
            <a:pPr algn="l"/>
            <a:r>
              <a:rPr lang="en-CA" b="1" dirty="0">
                <a:latin typeface="Times New Roman" panose="02020603050405020304" pitchFamily="18" charset="0"/>
                <a:cs typeface="Times New Roman" panose="02020603050405020304" pitchFamily="18" charset="0"/>
              </a:rPr>
              <a:t>Second law of Fick:</a:t>
            </a: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D3F1368A-05B2-635B-E26F-DA1C068444CB}"/>
                  </a:ext>
                </a:extLst>
              </p:cNvPr>
              <p:cNvSpPr txBox="1"/>
              <p:nvPr/>
            </p:nvSpPr>
            <p:spPr>
              <a:xfrm>
                <a:off x="2908980" y="5348617"/>
                <a:ext cx="9698539" cy="729687"/>
              </a:xfrm>
              <a:prstGeom prst="rect">
                <a:avLst/>
              </a:prstGeom>
              <a:noFill/>
            </p:spPr>
            <p:txBody>
              <a:bodyPr wrap="square" rtlCol="0">
                <a:spAutoFit/>
              </a:bodyPr>
              <a:lstStyle/>
              <a:p>
                <a:pPr algn="l"/>
                <a14:m>
                  <m:oMathPara xmlns:m="http://schemas.openxmlformats.org/officeDocument/2006/math">
                    <m:oMathParaPr>
                      <m:jc m:val="left"/>
                    </m:oMathParaPr>
                    <m:oMath xmlns:m="http://schemas.openxmlformats.org/officeDocument/2006/math">
                      <m:f>
                        <m:fPr>
                          <m:ctrlPr>
                            <a:rPr lang="en-CA" sz="1800" i="1" kern="1200" smtClean="0">
                              <a:solidFill>
                                <a:srgbClr val="000000"/>
                              </a:solidFill>
                              <a:effectLst/>
                              <a:latin typeface="Cambria Math" panose="02040503050406030204" pitchFamily="18" charset="0"/>
                              <a:ea typeface="Times New Roman" panose="02020603050405020304" pitchFamily="18" charset="0"/>
                            </a:rPr>
                          </m:ctrlPr>
                        </m:fPr>
                        <m:num>
                          <m:sSubSup>
                            <m:sSubSupPr>
                              <m:ctrlPr>
                                <a:rPr lang="en-CA" sz="1800" i="1" kern="1200">
                                  <a:solidFill>
                                    <a:srgbClr val="000000"/>
                                  </a:solidFill>
                                  <a:effectLst/>
                                  <a:latin typeface="Cambria Math" panose="02040503050406030204" pitchFamily="18" charset="0"/>
                                  <a:ea typeface="Times New Roman" panose="02020603050405020304" pitchFamily="18" charset="0"/>
                                </a:rPr>
                              </m:ctrlPr>
                            </m:sSubSupPr>
                            <m:e>
                              <m:r>
                                <a:rPr lang="en-US" sz="18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𝐶</m:t>
                              </m:r>
                            </m:e>
                            <m:sub>
                              <m:r>
                                <a:rPr lang="en-US" sz="18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𝑖</m:t>
                              </m:r>
                            </m:sub>
                            <m:sup>
                              <m:r>
                                <a:rPr lang="en-US" sz="18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𝑡</m:t>
                              </m:r>
                              <m:r>
                                <a:rPr lang="en-US" sz="18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+1</m:t>
                              </m:r>
                            </m:sup>
                          </m:sSubSup>
                          <m:r>
                            <a:rPr lang="en-US" sz="18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m:t>
                          </m:r>
                          <m:sSubSup>
                            <m:sSubSupPr>
                              <m:ctrlPr>
                                <a:rPr lang="en-CA" sz="1800" i="1" kern="1200">
                                  <a:solidFill>
                                    <a:srgbClr val="000000"/>
                                  </a:solidFill>
                                  <a:effectLst/>
                                  <a:latin typeface="Cambria Math" panose="02040503050406030204" pitchFamily="18" charset="0"/>
                                  <a:ea typeface="Times New Roman" panose="02020603050405020304" pitchFamily="18" charset="0"/>
                                </a:rPr>
                              </m:ctrlPr>
                            </m:sSubSupPr>
                            <m:e>
                              <m:r>
                                <a:rPr lang="en-US" sz="18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𝐶</m:t>
                              </m:r>
                            </m:e>
                            <m:sub>
                              <m:r>
                                <a:rPr lang="en-US" sz="18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𝑖</m:t>
                              </m:r>
                            </m:sub>
                            <m:sup>
                              <m:r>
                                <a:rPr lang="en-US" sz="18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𝑡</m:t>
                              </m:r>
                            </m:sup>
                          </m:sSubSup>
                        </m:num>
                        <m:den>
                          <m:r>
                            <a:rPr lang="en-US" sz="18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m:t>
                          </m:r>
                          <m:r>
                            <a:rPr lang="en-US" sz="18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𝑡</m:t>
                          </m:r>
                        </m:den>
                      </m:f>
                      <m:r>
                        <a:rPr lang="en-US" sz="18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m:t>
                      </m:r>
                      <m:r>
                        <a:rPr lang="en-US" sz="18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𝐷</m:t>
                      </m:r>
                      <m:d>
                        <m:dPr>
                          <m:begChr m:val="["/>
                          <m:endChr m:val="]"/>
                          <m:ctrlPr>
                            <a:rPr lang="en-CA" sz="1800" i="1" kern="1200">
                              <a:solidFill>
                                <a:srgbClr val="000000"/>
                              </a:solidFill>
                              <a:effectLst/>
                              <a:latin typeface="Cambria Math" panose="02040503050406030204" pitchFamily="18" charset="0"/>
                              <a:ea typeface="Times New Roman" panose="02020603050405020304" pitchFamily="18" charset="0"/>
                            </a:rPr>
                          </m:ctrlPr>
                        </m:dPr>
                        <m:e>
                          <m:d>
                            <m:dPr>
                              <m:ctrlPr>
                                <a:rPr lang="en-CA" sz="1800" i="1" kern="1200">
                                  <a:solidFill>
                                    <a:srgbClr val="000000"/>
                                  </a:solidFill>
                                  <a:effectLst/>
                                  <a:latin typeface="Cambria Math" panose="02040503050406030204" pitchFamily="18" charset="0"/>
                                  <a:ea typeface="Times New Roman" panose="02020603050405020304" pitchFamily="18" charset="0"/>
                                </a:rPr>
                              </m:ctrlPr>
                            </m:dPr>
                            <m:e>
                              <m:f>
                                <m:fPr>
                                  <m:ctrlPr>
                                    <a:rPr lang="en-CA" sz="1800" i="1" kern="1200">
                                      <a:solidFill>
                                        <a:srgbClr val="000000"/>
                                      </a:solidFill>
                                      <a:effectLst/>
                                      <a:latin typeface="Cambria Math" panose="02040503050406030204" pitchFamily="18" charset="0"/>
                                      <a:ea typeface="Times New Roman" panose="02020603050405020304" pitchFamily="18" charset="0"/>
                                    </a:rPr>
                                  </m:ctrlPr>
                                </m:fPr>
                                <m:num>
                                  <m:sSubSup>
                                    <m:sSubSupPr>
                                      <m:ctrlPr>
                                        <a:rPr lang="en-CA" sz="1800" i="1" kern="1200">
                                          <a:solidFill>
                                            <a:srgbClr val="000000"/>
                                          </a:solidFill>
                                          <a:effectLst/>
                                          <a:latin typeface="Cambria Math" panose="02040503050406030204" pitchFamily="18" charset="0"/>
                                          <a:ea typeface="Cambria Math" panose="02040503050406030204" pitchFamily="18" charset="0"/>
                                        </a:rPr>
                                      </m:ctrlPr>
                                    </m:sSubSupPr>
                                    <m:e>
                                      <m:r>
                                        <a:rPr lang="en-US" sz="18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𝐶</m:t>
                                      </m:r>
                                    </m:e>
                                    <m:sub>
                                      <m:r>
                                        <a:rPr lang="en-US" sz="18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𝑖</m:t>
                                      </m:r>
                                      <m:r>
                                        <a:rPr lang="en-US" sz="18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+1</m:t>
                                      </m:r>
                                    </m:sub>
                                    <m:sup>
                                      <m:r>
                                        <a:rPr lang="en-US" sz="18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𝑡</m:t>
                                      </m:r>
                                    </m:sup>
                                  </m:sSubSup>
                                  <m:r>
                                    <a:rPr lang="en-US" sz="18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−2</m:t>
                                  </m:r>
                                  <m:sSubSup>
                                    <m:sSubSupPr>
                                      <m:ctrlPr>
                                        <a:rPr lang="en-CA" sz="1800" i="1" kern="1200">
                                          <a:solidFill>
                                            <a:srgbClr val="000000"/>
                                          </a:solidFill>
                                          <a:effectLst/>
                                          <a:latin typeface="Cambria Math" panose="02040503050406030204" pitchFamily="18" charset="0"/>
                                          <a:ea typeface="Cambria Math" panose="02040503050406030204" pitchFamily="18" charset="0"/>
                                        </a:rPr>
                                      </m:ctrlPr>
                                    </m:sSubSupPr>
                                    <m:e>
                                      <m:r>
                                        <a:rPr lang="en-US" sz="18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𝐶</m:t>
                                      </m:r>
                                    </m:e>
                                    <m:sub>
                                      <m:r>
                                        <a:rPr lang="en-US" sz="18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𝑖</m:t>
                                      </m:r>
                                    </m:sub>
                                    <m:sup>
                                      <m:r>
                                        <a:rPr lang="en-US" sz="18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𝑡</m:t>
                                      </m:r>
                                    </m:sup>
                                  </m:sSubSup>
                                  <m:r>
                                    <a:rPr lang="en-US" sz="18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m:t>
                                  </m:r>
                                  <m:sSubSup>
                                    <m:sSubSupPr>
                                      <m:ctrlPr>
                                        <a:rPr lang="en-CA" sz="1800" i="1" kern="1200">
                                          <a:solidFill>
                                            <a:srgbClr val="000000"/>
                                          </a:solidFill>
                                          <a:effectLst/>
                                          <a:latin typeface="Cambria Math" panose="02040503050406030204" pitchFamily="18" charset="0"/>
                                          <a:ea typeface="Cambria Math" panose="02040503050406030204" pitchFamily="18" charset="0"/>
                                        </a:rPr>
                                      </m:ctrlPr>
                                    </m:sSubSupPr>
                                    <m:e>
                                      <m:r>
                                        <a:rPr lang="en-US" sz="18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𝐶</m:t>
                                      </m:r>
                                    </m:e>
                                    <m:sub>
                                      <m:r>
                                        <a:rPr lang="en-US" sz="18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𝑖</m:t>
                                      </m:r>
                                      <m:r>
                                        <a:rPr lang="en-US" sz="18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−1</m:t>
                                      </m:r>
                                    </m:sub>
                                    <m:sup>
                                      <m:r>
                                        <a:rPr lang="en-US" sz="18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𝑡</m:t>
                                      </m:r>
                                    </m:sup>
                                  </m:sSubSup>
                                </m:num>
                                <m:den>
                                  <m:sSup>
                                    <m:sSupPr>
                                      <m:ctrlPr>
                                        <a:rPr lang="en-CA" sz="1800" i="1" kern="1200">
                                          <a:solidFill>
                                            <a:srgbClr val="000000"/>
                                          </a:solidFill>
                                          <a:effectLst/>
                                          <a:latin typeface="Cambria Math" panose="02040503050406030204" pitchFamily="18" charset="0"/>
                                          <a:ea typeface="Cambria Math" panose="02040503050406030204" pitchFamily="18" charset="0"/>
                                        </a:rPr>
                                      </m:ctrlPr>
                                    </m:sSupPr>
                                    <m:e>
                                      <m:r>
                                        <a:rPr lang="en-US" sz="18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m:t>
                                      </m:r>
                                      <m:r>
                                        <a:rPr lang="en-US" sz="18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𝑥</m:t>
                                      </m:r>
                                    </m:e>
                                    <m:sup>
                                      <m:r>
                                        <a:rPr lang="en-US" sz="18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2</m:t>
                                      </m:r>
                                    </m:sup>
                                  </m:sSup>
                                </m:den>
                              </m:f>
                            </m:e>
                          </m:d>
                          <m:r>
                            <a:rPr lang="en-US" sz="18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m:t>
                          </m:r>
                          <m:d>
                            <m:dPr>
                              <m:ctrlPr>
                                <a:rPr lang="en-CA" sz="1800" i="1" kern="1200">
                                  <a:solidFill>
                                    <a:srgbClr val="000000"/>
                                  </a:solidFill>
                                  <a:effectLst/>
                                  <a:latin typeface="Cambria Math" panose="02040503050406030204" pitchFamily="18" charset="0"/>
                                  <a:ea typeface="Times New Roman" panose="02020603050405020304" pitchFamily="18" charset="0"/>
                                </a:rPr>
                              </m:ctrlPr>
                            </m:dPr>
                            <m:e>
                              <m:f>
                                <m:fPr>
                                  <m:ctrlPr>
                                    <a:rPr lang="en-CA" sz="1800" i="1" kern="1200">
                                      <a:solidFill>
                                        <a:srgbClr val="000000"/>
                                      </a:solidFill>
                                      <a:effectLst/>
                                      <a:latin typeface="Cambria Math" panose="02040503050406030204" pitchFamily="18" charset="0"/>
                                      <a:ea typeface="Times New Roman" panose="02020603050405020304" pitchFamily="18" charset="0"/>
                                    </a:rPr>
                                  </m:ctrlPr>
                                </m:fPr>
                                <m:num>
                                  <m:r>
                                    <a:rPr lang="en-US" sz="18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1</m:t>
                                  </m:r>
                                </m:num>
                                <m:den>
                                  <m:r>
                                    <a:rPr lang="en-US" sz="18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𝑥</m:t>
                                  </m:r>
                                </m:den>
                              </m:f>
                              <m:f>
                                <m:fPr>
                                  <m:ctrlPr>
                                    <a:rPr lang="en-CA" sz="1800" i="1" kern="1200">
                                      <a:solidFill>
                                        <a:srgbClr val="000000"/>
                                      </a:solidFill>
                                      <a:effectLst/>
                                      <a:latin typeface="Cambria Math" panose="02040503050406030204" pitchFamily="18" charset="0"/>
                                      <a:ea typeface="Times New Roman" panose="02020603050405020304" pitchFamily="18" charset="0"/>
                                    </a:rPr>
                                  </m:ctrlPr>
                                </m:fPr>
                                <m:num>
                                  <m:sSubSup>
                                    <m:sSubSupPr>
                                      <m:ctrlPr>
                                        <a:rPr lang="en-CA" sz="1800" i="1" kern="1200">
                                          <a:solidFill>
                                            <a:srgbClr val="000000"/>
                                          </a:solidFill>
                                          <a:effectLst/>
                                          <a:latin typeface="Cambria Math" panose="02040503050406030204" pitchFamily="18" charset="0"/>
                                          <a:ea typeface="Cambria Math" panose="02040503050406030204" pitchFamily="18" charset="0"/>
                                        </a:rPr>
                                      </m:ctrlPr>
                                    </m:sSubSupPr>
                                    <m:e>
                                      <m:r>
                                        <a:rPr lang="en-US" sz="18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𝐶</m:t>
                                      </m:r>
                                    </m:e>
                                    <m:sub>
                                      <m:r>
                                        <a:rPr lang="en-US" sz="18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𝑖</m:t>
                                      </m:r>
                                      <m:r>
                                        <a:rPr lang="en-US" sz="18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+1</m:t>
                                      </m:r>
                                    </m:sub>
                                    <m:sup>
                                      <m:r>
                                        <a:rPr lang="en-US" sz="18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𝑡</m:t>
                                      </m:r>
                                    </m:sup>
                                  </m:sSubSup>
                                  <m:r>
                                    <a:rPr lang="en-US" sz="18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m:t>
                                  </m:r>
                                  <m:sSubSup>
                                    <m:sSubSupPr>
                                      <m:ctrlPr>
                                        <a:rPr lang="en-CA" sz="1800" i="1" kern="1200">
                                          <a:solidFill>
                                            <a:srgbClr val="000000"/>
                                          </a:solidFill>
                                          <a:effectLst/>
                                          <a:latin typeface="Cambria Math" panose="02040503050406030204" pitchFamily="18" charset="0"/>
                                          <a:ea typeface="Cambria Math" panose="02040503050406030204" pitchFamily="18" charset="0"/>
                                        </a:rPr>
                                      </m:ctrlPr>
                                    </m:sSubSupPr>
                                    <m:e>
                                      <m:r>
                                        <a:rPr lang="en-US" sz="18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𝐶</m:t>
                                      </m:r>
                                    </m:e>
                                    <m:sub>
                                      <m:r>
                                        <a:rPr lang="en-US" sz="18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𝑖</m:t>
                                      </m:r>
                                    </m:sub>
                                    <m:sup>
                                      <m:r>
                                        <a:rPr lang="en-US" sz="18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𝑡</m:t>
                                      </m:r>
                                    </m:sup>
                                  </m:sSubSup>
                                </m:num>
                                <m:den>
                                  <m:r>
                                    <a:rPr lang="en-US" sz="18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m:t>
                                  </m:r>
                                  <m:r>
                                    <a:rPr lang="en-US" sz="18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𝑥</m:t>
                                  </m:r>
                                </m:den>
                              </m:f>
                            </m:e>
                          </m:d>
                        </m:e>
                      </m:d>
                      <m:r>
                        <a:rPr lang="en-US" sz="18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m:t>
                      </m:r>
                      <m:r>
                        <a:rPr lang="en-US" sz="18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𝑆</m:t>
                      </m:r>
                    </m:oMath>
                  </m:oMathPara>
                </a14:m>
                <a:endParaRPr lang="en-CA" dirty="0" err="1">
                  <a:latin typeface="Times New Roman" panose="02020603050405020304" pitchFamily="18" charset="0"/>
                  <a:cs typeface="Times New Roman" panose="02020603050405020304" pitchFamily="18" charset="0"/>
                </a:endParaRPr>
              </a:p>
            </p:txBody>
          </p:sp>
        </mc:Choice>
        <mc:Fallback xmlns="">
          <p:sp>
            <p:nvSpPr>
              <p:cNvPr id="17" name="TextBox 16">
                <a:extLst>
                  <a:ext uri="{FF2B5EF4-FFF2-40B4-BE49-F238E27FC236}">
                    <a16:creationId xmlns:a16="http://schemas.microsoft.com/office/drawing/2014/main" id="{D3F1368A-05B2-635B-E26F-DA1C068444CB}"/>
                  </a:ext>
                </a:extLst>
              </p:cNvPr>
              <p:cNvSpPr txBox="1">
                <a:spLocks noRot="1" noChangeAspect="1" noMove="1" noResize="1" noEditPoints="1" noAdjustHandles="1" noChangeArrowheads="1" noChangeShapeType="1" noTextEdit="1"/>
              </p:cNvSpPr>
              <p:nvPr/>
            </p:nvSpPr>
            <p:spPr>
              <a:xfrm>
                <a:off x="2908980" y="5348617"/>
                <a:ext cx="9698539" cy="729687"/>
              </a:xfrm>
              <a:prstGeom prst="rect">
                <a:avLst/>
              </a:prstGeom>
              <a:blipFill>
                <a:blip r:embed="rId10"/>
                <a:stretch>
                  <a:fillRect/>
                </a:stretch>
              </a:blipFill>
            </p:spPr>
            <p:txBody>
              <a:bodyPr/>
              <a:lstStyle/>
              <a:p>
                <a:r>
                  <a:rPr lang="en-CA">
                    <a:noFill/>
                  </a:rPr>
                  <a:t> </a:t>
                </a:r>
              </a:p>
            </p:txBody>
          </p:sp>
        </mc:Fallback>
      </mc:AlternateContent>
      <p:sp>
        <p:nvSpPr>
          <p:cNvPr id="18" name="TextBox 17">
            <a:extLst>
              <a:ext uri="{FF2B5EF4-FFF2-40B4-BE49-F238E27FC236}">
                <a16:creationId xmlns:a16="http://schemas.microsoft.com/office/drawing/2014/main" id="{127C8BA4-0461-7608-273D-C505969B06FD}"/>
              </a:ext>
            </a:extLst>
          </p:cNvPr>
          <p:cNvSpPr txBox="1"/>
          <p:nvPr/>
        </p:nvSpPr>
        <p:spPr>
          <a:xfrm>
            <a:off x="380848" y="1013002"/>
            <a:ext cx="3565002" cy="400110"/>
          </a:xfrm>
          <a:prstGeom prst="rect">
            <a:avLst/>
          </a:prstGeom>
          <a:noFill/>
        </p:spPr>
        <p:txBody>
          <a:bodyPr wrap="square" rtlCol="0">
            <a:spAutoFit/>
          </a:bodyPr>
          <a:lstStyle/>
          <a:p>
            <a:pPr marL="342900" indent="-342900" algn="l">
              <a:buFont typeface="Wingdings" panose="05000000000000000000" pitchFamily="2" charset="2"/>
              <a:buChar char="Ø"/>
            </a:pPr>
            <a:r>
              <a:rPr lang="en-CA" sz="2000" b="1" dirty="0">
                <a:solidFill>
                  <a:srgbClr val="0070C0"/>
                </a:solidFill>
                <a:latin typeface="Times New Roman" panose="02020603050405020304" pitchFamily="18" charset="0"/>
                <a:cs typeface="Times New Roman" panose="02020603050405020304" pitchFamily="18" charset="0"/>
              </a:rPr>
              <a:t>Stability of discretization</a:t>
            </a:r>
            <a:endParaRPr lang="en-CA" b="1"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535911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pic>
        <p:nvPicPr>
          <p:cNvPr id="193" name="Google Shape;193;p34"/>
          <p:cNvPicPr preferRelativeResize="0"/>
          <p:nvPr/>
        </p:nvPicPr>
        <p:blipFill rotWithShape="1">
          <a:blip r:embed="rId3">
            <a:alphaModFix/>
          </a:blip>
          <a:srcRect/>
          <a:stretch/>
        </p:blipFill>
        <p:spPr>
          <a:xfrm>
            <a:off x="0" y="42"/>
            <a:ext cx="12192000" cy="863601"/>
          </a:xfrm>
          <a:prstGeom prst="rect">
            <a:avLst/>
          </a:prstGeom>
          <a:noFill/>
          <a:ln>
            <a:noFill/>
          </a:ln>
        </p:spPr>
      </p:pic>
      <p:pic>
        <p:nvPicPr>
          <p:cNvPr id="194" name="Google Shape;194;p34"/>
          <p:cNvPicPr preferRelativeResize="0"/>
          <p:nvPr/>
        </p:nvPicPr>
        <p:blipFill rotWithShape="1">
          <a:blip r:embed="rId4">
            <a:alphaModFix/>
          </a:blip>
          <a:srcRect/>
          <a:stretch/>
        </p:blipFill>
        <p:spPr>
          <a:xfrm flipV="1">
            <a:off x="-1" y="6857325"/>
            <a:ext cx="12192000" cy="45719"/>
          </a:xfrm>
          <a:prstGeom prst="rect">
            <a:avLst/>
          </a:prstGeom>
          <a:noFill/>
          <a:ln>
            <a:noFill/>
          </a:ln>
        </p:spPr>
      </p:pic>
      <p:sp>
        <p:nvSpPr>
          <p:cNvPr id="195" name="Google Shape;195;p34"/>
          <p:cNvSpPr txBox="1"/>
          <p:nvPr/>
        </p:nvSpPr>
        <p:spPr>
          <a:xfrm>
            <a:off x="413722" y="2669"/>
            <a:ext cx="11778278" cy="830997"/>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4800"/>
              <a:buFont typeface="Arial"/>
              <a:buNone/>
            </a:pPr>
            <a:r>
              <a:rPr lang="en-US" sz="4800" b="1" i="0" u="none" strike="noStrike" cap="none" dirty="0">
                <a:solidFill>
                  <a:schemeClr val="lt1"/>
                </a:solidFill>
                <a:ea typeface="Arial" charset="0"/>
                <a:cs typeface="Times New Roman" panose="02020603050405020304" pitchFamily="18" charset="0"/>
                <a:sym typeface="Times New Roman"/>
              </a:rPr>
              <a:t>B. Discretization</a:t>
            </a:r>
            <a:r>
              <a:rPr lang="en-US" sz="4800" b="1" dirty="0">
                <a:solidFill>
                  <a:schemeClr val="lt1"/>
                </a:solidFill>
                <a:ea typeface="Arial" charset="0"/>
                <a:cs typeface="Times New Roman" panose="02020603050405020304" pitchFamily="18" charset="0"/>
                <a:sym typeface="Times New Roman"/>
              </a:rPr>
              <a:t> </a:t>
            </a:r>
            <a:endParaRPr lang="en-US" sz="1400" b="0" i="0" u="none" strike="noStrike" cap="none" dirty="0">
              <a:solidFill>
                <a:srgbClr val="000000"/>
              </a:solidFill>
              <a:ea typeface="Arial" charset="0"/>
              <a:cs typeface="Times New Roman" panose="02020603050405020304" pitchFamily="18" charset="0"/>
              <a:sym typeface="Arial"/>
            </a:endParaRPr>
          </a:p>
        </p:txBody>
      </p:sp>
      <p:pic>
        <p:nvPicPr>
          <p:cNvPr id="196" name="Google Shape;196;p34"/>
          <p:cNvPicPr preferRelativeResize="0"/>
          <p:nvPr/>
        </p:nvPicPr>
        <p:blipFill rotWithShape="1">
          <a:blip r:embed="rId5">
            <a:alphaModFix/>
          </a:blip>
          <a:srcRect/>
          <a:stretch/>
        </p:blipFill>
        <p:spPr>
          <a:xfrm flipH="1">
            <a:off x="5827994" y="6297419"/>
            <a:ext cx="536011" cy="499962"/>
          </a:xfrm>
          <a:prstGeom prst="rect">
            <a:avLst/>
          </a:prstGeom>
          <a:noFill/>
          <a:ln>
            <a:noFill/>
          </a:ln>
        </p:spPr>
      </p:pic>
      <p:sp>
        <p:nvSpPr>
          <p:cNvPr id="5" name="Slide Number Placeholder 4">
            <a:extLst>
              <a:ext uri="{FF2B5EF4-FFF2-40B4-BE49-F238E27FC236}">
                <a16:creationId xmlns:a16="http://schemas.microsoft.com/office/drawing/2014/main" id="{7F9106D8-9D9D-46DC-B371-081E72410FE3}"/>
              </a:ext>
            </a:extLst>
          </p:cNvPr>
          <p:cNvSpPr>
            <a:spLocks noGrp="1"/>
          </p:cNvSpPr>
          <p:nvPr>
            <p:ph type="sldNum" sz="quarter" idx="12"/>
          </p:nvPr>
        </p:nvSpPr>
        <p:spPr/>
        <p:txBody>
          <a:bodyPr/>
          <a:lstStyle/>
          <a:p>
            <a:fld id="{640E540A-2B47-4B87-9AED-00DC0EEFE8D2}" type="slidenum">
              <a:rPr lang="en-CA" smtClean="0"/>
              <a:t>6</a:t>
            </a:fld>
            <a:endParaRPr lang="en-CA" dirty="0"/>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D3F1368A-05B2-635B-E26F-DA1C068444CB}"/>
                  </a:ext>
                </a:extLst>
              </p:cNvPr>
              <p:cNvSpPr txBox="1"/>
              <p:nvPr/>
            </p:nvSpPr>
            <p:spPr>
              <a:xfrm>
                <a:off x="413722" y="1173966"/>
                <a:ext cx="9698539" cy="729687"/>
              </a:xfrm>
              <a:prstGeom prst="rect">
                <a:avLst/>
              </a:prstGeom>
              <a:noFill/>
            </p:spPr>
            <p:txBody>
              <a:bodyPr wrap="square" rtlCol="0">
                <a:spAutoFit/>
              </a:bodyPr>
              <a:lstStyle/>
              <a:p>
                <a:pPr algn="l"/>
                <a14:m>
                  <m:oMathPara xmlns:m="http://schemas.openxmlformats.org/officeDocument/2006/math">
                    <m:oMathParaPr>
                      <m:jc m:val="left"/>
                    </m:oMathParaPr>
                    <m:oMath xmlns:m="http://schemas.openxmlformats.org/officeDocument/2006/math">
                      <m:f>
                        <m:fPr>
                          <m:ctrlPr>
                            <a:rPr lang="en-CA" sz="1800" i="1" kern="1200" smtClean="0">
                              <a:solidFill>
                                <a:srgbClr val="000000"/>
                              </a:solidFill>
                              <a:effectLst/>
                              <a:latin typeface="Cambria Math" panose="02040503050406030204" pitchFamily="18" charset="0"/>
                              <a:ea typeface="Times New Roman" panose="02020603050405020304" pitchFamily="18" charset="0"/>
                            </a:rPr>
                          </m:ctrlPr>
                        </m:fPr>
                        <m:num>
                          <m:sSubSup>
                            <m:sSubSupPr>
                              <m:ctrlPr>
                                <a:rPr lang="en-CA" sz="1800" i="1" kern="1200">
                                  <a:solidFill>
                                    <a:srgbClr val="000000"/>
                                  </a:solidFill>
                                  <a:effectLst/>
                                  <a:latin typeface="Cambria Math" panose="02040503050406030204" pitchFamily="18" charset="0"/>
                                  <a:ea typeface="Times New Roman" panose="02020603050405020304" pitchFamily="18" charset="0"/>
                                </a:rPr>
                              </m:ctrlPr>
                            </m:sSubSupPr>
                            <m:e>
                              <m:r>
                                <a:rPr lang="en-US" sz="18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𝐶</m:t>
                              </m:r>
                            </m:e>
                            <m:sub>
                              <m:r>
                                <a:rPr lang="en-US" sz="18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𝑖</m:t>
                              </m:r>
                            </m:sub>
                            <m:sup>
                              <m:r>
                                <a:rPr lang="en-US" sz="18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𝑡</m:t>
                              </m:r>
                              <m:r>
                                <a:rPr lang="en-US" sz="18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+1</m:t>
                              </m:r>
                            </m:sup>
                          </m:sSubSup>
                          <m:r>
                            <a:rPr lang="en-US" sz="18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m:t>
                          </m:r>
                          <m:sSubSup>
                            <m:sSubSupPr>
                              <m:ctrlPr>
                                <a:rPr lang="en-CA" sz="1800" i="1" kern="1200">
                                  <a:solidFill>
                                    <a:srgbClr val="000000"/>
                                  </a:solidFill>
                                  <a:effectLst/>
                                  <a:latin typeface="Cambria Math" panose="02040503050406030204" pitchFamily="18" charset="0"/>
                                  <a:ea typeface="Times New Roman" panose="02020603050405020304" pitchFamily="18" charset="0"/>
                                </a:rPr>
                              </m:ctrlPr>
                            </m:sSubSupPr>
                            <m:e>
                              <m:r>
                                <a:rPr lang="en-US" sz="18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𝐶</m:t>
                              </m:r>
                            </m:e>
                            <m:sub>
                              <m:r>
                                <a:rPr lang="en-US" sz="18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𝑖</m:t>
                              </m:r>
                            </m:sub>
                            <m:sup>
                              <m:r>
                                <a:rPr lang="en-US" sz="18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𝑡</m:t>
                              </m:r>
                            </m:sup>
                          </m:sSubSup>
                        </m:num>
                        <m:den>
                          <m:r>
                            <a:rPr lang="en-US" sz="18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m:t>
                          </m:r>
                          <m:r>
                            <a:rPr lang="en-US" sz="18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𝑡</m:t>
                          </m:r>
                        </m:den>
                      </m:f>
                      <m:r>
                        <a:rPr lang="en-US" sz="18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m:t>
                      </m:r>
                      <m:r>
                        <a:rPr lang="en-US" sz="18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𝐷</m:t>
                      </m:r>
                      <m:d>
                        <m:dPr>
                          <m:begChr m:val="["/>
                          <m:endChr m:val="]"/>
                          <m:ctrlPr>
                            <a:rPr lang="en-CA" sz="1800" i="1" kern="1200">
                              <a:solidFill>
                                <a:srgbClr val="000000"/>
                              </a:solidFill>
                              <a:effectLst/>
                              <a:latin typeface="Cambria Math" panose="02040503050406030204" pitchFamily="18" charset="0"/>
                              <a:ea typeface="Times New Roman" panose="02020603050405020304" pitchFamily="18" charset="0"/>
                            </a:rPr>
                          </m:ctrlPr>
                        </m:dPr>
                        <m:e>
                          <m:d>
                            <m:dPr>
                              <m:ctrlPr>
                                <a:rPr lang="en-CA" sz="1800" i="1" kern="1200">
                                  <a:solidFill>
                                    <a:srgbClr val="000000"/>
                                  </a:solidFill>
                                  <a:effectLst/>
                                  <a:latin typeface="Cambria Math" panose="02040503050406030204" pitchFamily="18" charset="0"/>
                                  <a:ea typeface="Times New Roman" panose="02020603050405020304" pitchFamily="18" charset="0"/>
                                </a:rPr>
                              </m:ctrlPr>
                            </m:dPr>
                            <m:e>
                              <m:f>
                                <m:fPr>
                                  <m:ctrlPr>
                                    <a:rPr lang="en-CA" sz="1800" i="1" kern="1200">
                                      <a:solidFill>
                                        <a:srgbClr val="000000"/>
                                      </a:solidFill>
                                      <a:effectLst/>
                                      <a:latin typeface="Cambria Math" panose="02040503050406030204" pitchFamily="18" charset="0"/>
                                      <a:ea typeface="Times New Roman" panose="02020603050405020304" pitchFamily="18" charset="0"/>
                                    </a:rPr>
                                  </m:ctrlPr>
                                </m:fPr>
                                <m:num>
                                  <m:sSubSup>
                                    <m:sSubSupPr>
                                      <m:ctrlPr>
                                        <a:rPr lang="en-CA" sz="1800" i="1" kern="1200">
                                          <a:solidFill>
                                            <a:srgbClr val="000000"/>
                                          </a:solidFill>
                                          <a:effectLst/>
                                          <a:latin typeface="Cambria Math" panose="02040503050406030204" pitchFamily="18" charset="0"/>
                                          <a:ea typeface="Cambria Math" panose="02040503050406030204" pitchFamily="18" charset="0"/>
                                        </a:rPr>
                                      </m:ctrlPr>
                                    </m:sSubSupPr>
                                    <m:e>
                                      <m:r>
                                        <a:rPr lang="en-US" sz="18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𝐶</m:t>
                                      </m:r>
                                    </m:e>
                                    <m:sub>
                                      <m:r>
                                        <a:rPr lang="en-US" sz="18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𝑖</m:t>
                                      </m:r>
                                      <m:r>
                                        <a:rPr lang="en-US" sz="18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+1</m:t>
                                      </m:r>
                                    </m:sub>
                                    <m:sup>
                                      <m:r>
                                        <a:rPr lang="en-US" sz="18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𝑡</m:t>
                                      </m:r>
                                    </m:sup>
                                  </m:sSubSup>
                                  <m:r>
                                    <a:rPr lang="en-US" sz="18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−2</m:t>
                                  </m:r>
                                  <m:sSubSup>
                                    <m:sSubSupPr>
                                      <m:ctrlPr>
                                        <a:rPr lang="en-CA" sz="1800" i="1" kern="1200">
                                          <a:solidFill>
                                            <a:srgbClr val="000000"/>
                                          </a:solidFill>
                                          <a:effectLst/>
                                          <a:latin typeface="Cambria Math" panose="02040503050406030204" pitchFamily="18" charset="0"/>
                                          <a:ea typeface="Cambria Math" panose="02040503050406030204" pitchFamily="18" charset="0"/>
                                        </a:rPr>
                                      </m:ctrlPr>
                                    </m:sSubSupPr>
                                    <m:e>
                                      <m:r>
                                        <a:rPr lang="en-US" sz="18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𝐶</m:t>
                                      </m:r>
                                    </m:e>
                                    <m:sub>
                                      <m:r>
                                        <a:rPr lang="en-US" sz="18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𝑖</m:t>
                                      </m:r>
                                    </m:sub>
                                    <m:sup>
                                      <m:r>
                                        <a:rPr lang="en-US" sz="18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𝑡</m:t>
                                      </m:r>
                                    </m:sup>
                                  </m:sSubSup>
                                  <m:r>
                                    <a:rPr lang="en-US" sz="18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m:t>
                                  </m:r>
                                  <m:sSubSup>
                                    <m:sSubSupPr>
                                      <m:ctrlPr>
                                        <a:rPr lang="en-CA" sz="1800" i="1" kern="1200">
                                          <a:solidFill>
                                            <a:srgbClr val="000000"/>
                                          </a:solidFill>
                                          <a:effectLst/>
                                          <a:latin typeface="Cambria Math" panose="02040503050406030204" pitchFamily="18" charset="0"/>
                                          <a:ea typeface="Cambria Math" panose="02040503050406030204" pitchFamily="18" charset="0"/>
                                        </a:rPr>
                                      </m:ctrlPr>
                                    </m:sSubSupPr>
                                    <m:e>
                                      <m:r>
                                        <a:rPr lang="en-US" sz="18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𝐶</m:t>
                                      </m:r>
                                    </m:e>
                                    <m:sub>
                                      <m:r>
                                        <a:rPr lang="en-US" sz="18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𝑖</m:t>
                                      </m:r>
                                      <m:r>
                                        <a:rPr lang="en-US" sz="18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−1</m:t>
                                      </m:r>
                                    </m:sub>
                                    <m:sup>
                                      <m:r>
                                        <a:rPr lang="en-US" sz="18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𝑡</m:t>
                                      </m:r>
                                    </m:sup>
                                  </m:sSubSup>
                                </m:num>
                                <m:den>
                                  <m:sSup>
                                    <m:sSupPr>
                                      <m:ctrlPr>
                                        <a:rPr lang="en-CA" sz="1800" i="1" kern="1200">
                                          <a:solidFill>
                                            <a:srgbClr val="000000"/>
                                          </a:solidFill>
                                          <a:effectLst/>
                                          <a:latin typeface="Cambria Math" panose="02040503050406030204" pitchFamily="18" charset="0"/>
                                          <a:ea typeface="Cambria Math" panose="02040503050406030204" pitchFamily="18" charset="0"/>
                                        </a:rPr>
                                      </m:ctrlPr>
                                    </m:sSupPr>
                                    <m:e>
                                      <m:r>
                                        <a:rPr lang="en-US" sz="18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m:t>
                                      </m:r>
                                      <m:r>
                                        <a:rPr lang="en-US" sz="18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𝑥</m:t>
                                      </m:r>
                                    </m:e>
                                    <m:sup>
                                      <m:r>
                                        <a:rPr lang="en-US" sz="18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2</m:t>
                                      </m:r>
                                    </m:sup>
                                  </m:sSup>
                                </m:den>
                              </m:f>
                            </m:e>
                          </m:d>
                          <m:r>
                            <a:rPr lang="en-US" sz="18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m:t>
                          </m:r>
                          <m:d>
                            <m:dPr>
                              <m:ctrlPr>
                                <a:rPr lang="en-CA" sz="1800" i="1" kern="1200">
                                  <a:solidFill>
                                    <a:srgbClr val="000000"/>
                                  </a:solidFill>
                                  <a:effectLst/>
                                  <a:latin typeface="Cambria Math" panose="02040503050406030204" pitchFamily="18" charset="0"/>
                                  <a:ea typeface="Times New Roman" panose="02020603050405020304" pitchFamily="18" charset="0"/>
                                </a:rPr>
                              </m:ctrlPr>
                            </m:dPr>
                            <m:e>
                              <m:f>
                                <m:fPr>
                                  <m:ctrlPr>
                                    <a:rPr lang="en-CA" sz="1800" i="1" kern="1200">
                                      <a:solidFill>
                                        <a:srgbClr val="000000"/>
                                      </a:solidFill>
                                      <a:effectLst/>
                                      <a:latin typeface="Cambria Math" panose="02040503050406030204" pitchFamily="18" charset="0"/>
                                      <a:ea typeface="Times New Roman" panose="02020603050405020304" pitchFamily="18" charset="0"/>
                                    </a:rPr>
                                  </m:ctrlPr>
                                </m:fPr>
                                <m:num>
                                  <m:r>
                                    <a:rPr lang="en-US" sz="18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1</m:t>
                                  </m:r>
                                </m:num>
                                <m:den>
                                  <m:r>
                                    <a:rPr lang="en-US" sz="18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𝑥</m:t>
                                  </m:r>
                                </m:den>
                              </m:f>
                              <m:f>
                                <m:fPr>
                                  <m:ctrlPr>
                                    <a:rPr lang="en-CA" sz="1800" i="1" kern="1200">
                                      <a:solidFill>
                                        <a:srgbClr val="000000"/>
                                      </a:solidFill>
                                      <a:effectLst/>
                                      <a:latin typeface="Cambria Math" panose="02040503050406030204" pitchFamily="18" charset="0"/>
                                      <a:ea typeface="Times New Roman" panose="02020603050405020304" pitchFamily="18" charset="0"/>
                                    </a:rPr>
                                  </m:ctrlPr>
                                </m:fPr>
                                <m:num>
                                  <m:sSubSup>
                                    <m:sSubSupPr>
                                      <m:ctrlPr>
                                        <a:rPr lang="en-CA" sz="1800" i="1" kern="1200">
                                          <a:solidFill>
                                            <a:srgbClr val="000000"/>
                                          </a:solidFill>
                                          <a:effectLst/>
                                          <a:latin typeface="Cambria Math" panose="02040503050406030204" pitchFamily="18" charset="0"/>
                                          <a:ea typeface="Cambria Math" panose="02040503050406030204" pitchFamily="18" charset="0"/>
                                        </a:rPr>
                                      </m:ctrlPr>
                                    </m:sSubSupPr>
                                    <m:e>
                                      <m:r>
                                        <a:rPr lang="en-US" sz="18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𝐶</m:t>
                                      </m:r>
                                    </m:e>
                                    <m:sub>
                                      <m:r>
                                        <a:rPr lang="en-US" sz="18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𝑖</m:t>
                                      </m:r>
                                      <m:r>
                                        <a:rPr lang="en-US" sz="18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+1</m:t>
                                      </m:r>
                                    </m:sub>
                                    <m:sup>
                                      <m:r>
                                        <a:rPr lang="en-US" sz="18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𝑡</m:t>
                                      </m:r>
                                    </m:sup>
                                  </m:sSubSup>
                                  <m:r>
                                    <a:rPr lang="en-US" sz="18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m:t>
                                  </m:r>
                                  <m:sSubSup>
                                    <m:sSubSupPr>
                                      <m:ctrlPr>
                                        <a:rPr lang="en-CA" sz="1800" i="1" kern="1200">
                                          <a:solidFill>
                                            <a:srgbClr val="000000"/>
                                          </a:solidFill>
                                          <a:effectLst/>
                                          <a:latin typeface="Cambria Math" panose="02040503050406030204" pitchFamily="18" charset="0"/>
                                          <a:ea typeface="Cambria Math" panose="02040503050406030204" pitchFamily="18" charset="0"/>
                                        </a:rPr>
                                      </m:ctrlPr>
                                    </m:sSubSupPr>
                                    <m:e>
                                      <m:r>
                                        <a:rPr lang="en-US" sz="18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𝐶</m:t>
                                      </m:r>
                                    </m:e>
                                    <m:sub>
                                      <m:r>
                                        <a:rPr lang="en-US" sz="18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𝑖</m:t>
                                      </m:r>
                                    </m:sub>
                                    <m:sup>
                                      <m:r>
                                        <a:rPr lang="en-US" sz="18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𝑡</m:t>
                                      </m:r>
                                    </m:sup>
                                  </m:sSubSup>
                                </m:num>
                                <m:den>
                                  <m:r>
                                    <a:rPr lang="en-US" sz="18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m:t>
                                  </m:r>
                                  <m:r>
                                    <a:rPr lang="en-US" sz="18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𝑥</m:t>
                                  </m:r>
                                </m:den>
                              </m:f>
                            </m:e>
                          </m:d>
                        </m:e>
                      </m:d>
                      <m:r>
                        <a:rPr lang="en-US" sz="18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m:t>
                      </m:r>
                      <m:r>
                        <a:rPr lang="en-US" sz="18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𝑆</m:t>
                      </m:r>
                    </m:oMath>
                  </m:oMathPara>
                </a14:m>
                <a:endParaRPr lang="en-CA" dirty="0" err="1">
                  <a:latin typeface="Times New Roman" panose="02020603050405020304" pitchFamily="18" charset="0"/>
                  <a:cs typeface="Times New Roman" panose="02020603050405020304" pitchFamily="18" charset="0"/>
                </a:endParaRPr>
              </a:p>
            </p:txBody>
          </p:sp>
        </mc:Choice>
        <mc:Fallback xmlns="">
          <p:sp>
            <p:nvSpPr>
              <p:cNvPr id="17" name="TextBox 16">
                <a:extLst>
                  <a:ext uri="{FF2B5EF4-FFF2-40B4-BE49-F238E27FC236}">
                    <a16:creationId xmlns:a16="http://schemas.microsoft.com/office/drawing/2014/main" id="{D3F1368A-05B2-635B-E26F-DA1C068444CB}"/>
                  </a:ext>
                </a:extLst>
              </p:cNvPr>
              <p:cNvSpPr txBox="1">
                <a:spLocks noRot="1" noChangeAspect="1" noMove="1" noResize="1" noEditPoints="1" noAdjustHandles="1" noChangeArrowheads="1" noChangeShapeType="1" noTextEdit="1"/>
              </p:cNvSpPr>
              <p:nvPr/>
            </p:nvSpPr>
            <p:spPr>
              <a:xfrm>
                <a:off x="413722" y="1173966"/>
                <a:ext cx="9698539" cy="729687"/>
              </a:xfrm>
              <a:prstGeom prst="rect">
                <a:avLst/>
              </a:prstGeom>
              <a:blipFill>
                <a:blip r:embed="rId6"/>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graphicFrame>
            <p:nvGraphicFramePr>
              <p:cNvPr id="2" name="Table 1">
                <a:extLst>
                  <a:ext uri="{FF2B5EF4-FFF2-40B4-BE49-F238E27FC236}">
                    <a16:creationId xmlns:a16="http://schemas.microsoft.com/office/drawing/2014/main" id="{FA8C9085-5134-597E-8188-47E5C6DEEE92}"/>
                  </a:ext>
                </a:extLst>
              </p:cNvPr>
              <p:cNvGraphicFramePr>
                <a:graphicFrameLocks noGrp="1"/>
              </p:cNvGraphicFramePr>
              <p:nvPr>
                <p:extLst>
                  <p:ext uri="{D42A27DB-BD31-4B8C-83A1-F6EECF244321}">
                    <p14:modId xmlns:p14="http://schemas.microsoft.com/office/powerpoint/2010/main" val="45394826"/>
                  </p:ext>
                </p:extLst>
              </p:nvPr>
            </p:nvGraphicFramePr>
            <p:xfrm>
              <a:off x="426755" y="2213976"/>
              <a:ext cx="5937250" cy="641858"/>
            </p:xfrm>
            <a:graphic>
              <a:graphicData uri="http://schemas.openxmlformats.org/drawingml/2006/table">
                <a:tbl>
                  <a:tblPr firstRow="1" firstCol="1" bandRow="1"/>
                  <a:tblGrid>
                    <a:gridCol w="2968625">
                      <a:extLst>
                        <a:ext uri="{9D8B030D-6E8A-4147-A177-3AD203B41FA5}">
                          <a16:colId xmlns:a16="http://schemas.microsoft.com/office/drawing/2014/main" val="2765190779"/>
                        </a:ext>
                      </a:extLst>
                    </a:gridCol>
                    <a:gridCol w="2968625">
                      <a:extLst>
                        <a:ext uri="{9D8B030D-6E8A-4147-A177-3AD203B41FA5}">
                          <a16:colId xmlns:a16="http://schemas.microsoft.com/office/drawing/2014/main" val="3138279784"/>
                        </a:ext>
                      </a:extLst>
                    </a:gridCol>
                  </a:tblGrid>
                  <a:tr h="0">
                    <a:tc>
                      <a:txBody>
                        <a:bodyPr/>
                        <a:lstStyle/>
                        <a:p>
                          <a:pPr marL="0" marR="0">
                            <a:lnSpc>
                              <a:spcPct val="107000"/>
                            </a:lnSpc>
                            <a:spcBef>
                              <a:spcPts val="0"/>
                            </a:spcBef>
                            <a:spcAft>
                              <a:spcPts val="0"/>
                            </a:spcAft>
                          </a:pPr>
                          <a14:m>
                            <m:oMathPara xmlns:m="http://schemas.openxmlformats.org/officeDocument/2006/math">
                              <m:oMathParaPr>
                                <m:jc m:val="left"/>
                              </m:oMathParaPr>
                              <m:oMath xmlns:m="http://schemas.openxmlformats.org/officeDocument/2006/math">
                                <m:f>
                                  <m:fPr>
                                    <m:ctrlPr>
                                      <a:rPr lang="en-CA" sz="14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ctrlPr>
                                  </m:fPr>
                                  <m:num>
                                    <m:r>
                                      <a:rPr lang="en-US" sz="14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𝐷</m:t>
                                    </m:r>
                                    <m:r>
                                      <a:rPr lang="en-US" sz="14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m:t>
                                    </m:r>
                                    <m:r>
                                      <a:rPr lang="en-US" sz="14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𝑡</m:t>
                                    </m:r>
                                  </m:num>
                                  <m:den>
                                    <m:sSup>
                                      <m:sSupPr>
                                        <m:ctrlPr>
                                          <a:rPr lang="en-CA" sz="14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ctrlPr>
                                      </m:sSupPr>
                                      <m:e>
                                        <m:r>
                                          <a:rPr lang="en-US" sz="14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m:t>
                                        </m:r>
                                        <m:r>
                                          <a:rPr lang="en-US" sz="14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𝑥</m:t>
                                        </m:r>
                                      </m:e>
                                      <m:sup>
                                        <m:r>
                                          <a:rPr lang="en-US" sz="14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2</m:t>
                                        </m:r>
                                      </m:sup>
                                    </m:sSup>
                                  </m:den>
                                </m:f>
                                <m:r>
                                  <a:rPr lang="en-US" sz="14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m:t>
                                </m:r>
                                <m:sSub>
                                  <m:sSubPr>
                                    <m:ctrlPr>
                                      <a:rPr lang="en-CA" sz="14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ctrlPr>
                                  </m:sSubPr>
                                  <m:e>
                                    <m:r>
                                      <a:rPr lang="en-US" sz="14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𝑑</m:t>
                                    </m:r>
                                  </m:e>
                                  <m:sub>
                                    <m:r>
                                      <a:rPr lang="en-US" sz="14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1</m:t>
                                    </m:r>
                                  </m:sub>
                                </m:sSub>
                              </m:oMath>
                            </m:oMathPara>
                          </a14:m>
                          <a:endParaRPr lang="en-CA" sz="1200" dirty="0">
                            <a:effectLst/>
                            <a:latin typeface="Times New Roman" panose="02020603050405020304" pitchFamily="18" charset="0"/>
                            <a:ea typeface="Calibri" panose="020F0502020204030204" pitchFamily="34" charset="0"/>
                            <a:cs typeface="Arial" panose="020B0604020202020204" pitchFamily="34" charset="0"/>
                          </a:endParaRPr>
                        </a:p>
                        <a:p>
                          <a:pPr marL="0" marR="0">
                            <a:lnSpc>
                              <a:spcPct val="107000"/>
                            </a:lnSpc>
                            <a:spcBef>
                              <a:spcPts val="0"/>
                            </a:spcBef>
                            <a:spcAft>
                              <a:spcPts val="0"/>
                            </a:spcAft>
                          </a:pPr>
                          <a:r>
                            <a:rPr lang="en-US" sz="1400" kern="12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endParaRPr lang="en-CA" sz="12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a:noFill/>
                        </a:lnL>
                        <a:lnR>
                          <a:noFill/>
                        </a:lnR>
                        <a:lnT>
                          <a:noFill/>
                        </a:lnT>
                        <a:lnB>
                          <a:noFill/>
                        </a:lnB>
                      </a:tcPr>
                    </a:tc>
                    <a:tc>
                      <a:txBody>
                        <a:bodyPr/>
                        <a:lstStyle/>
                        <a:p>
                          <a:pPr marL="0" marR="0">
                            <a:lnSpc>
                              <a:spcPct val="107000"/>
                            </a:lnSpc>
                            <a:spcBef>
                              <a:spcPts val="0"/>
                            </a:spcBef>
                            <a:spcAft>
                              <a:spcPts val="0"/>
                            </a:spcAft>
                          </a:pPr>
                          <a14:m>
                            <m:oMathPara xmlns:m="http://schemas.openxmlformats.org/officeDocument/2006/math">
                              <m:oMathParaPr>
                                <m:jc m:val="left"/>
                              </m:oMathParaPr>
                              <m:oMath xmlns:m="http://schemas.openxmlformats.org/officeDocument/2006/math">
                                <m:f>
                                  <m:fPr>
                                    <m:ctrlPr>
                                      <a:rPr lang="en-CA" sz="14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ctrlPr>
                                  </m:fPr>
                                  <m:num>
                                    <m:r>
                                      <a:rPr lang="en-US" sz="14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𝐷</m:t>
                                    </m:r>
                                    <m:r>
                                      <a:rPr lang="en-US" sz="14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m:t>
                                    </m:r>
                                    <m:r>
                                      <a:rPr lang="en-US" sz="14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𝑡</m:t>
                                    </m:r>
                                  </m:num>
                                  <m:den>
                                    <m:r>
                                      <a:rPr lang="en-US" sz="14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m:t>
                                    </m:r>
                                    <m:r>
                                      <a:rPr lang="en-US" sz="14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𝑥</m:t>
                                    </m:r>
                                  </m:den>
                                </m:f>
                                <m:r>
                                  <a:rPr lang="en-US" sz="14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m:t>
                                </m:r>
                                <m:sSub>
                                  <m:sSubPr>
                                    <m:ctrlPr>
                                      <a:rPr lang="en-CA" sz="14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ctrlPr>
                                  </m:sSubPr>
                                  <m:e>
                                    <m:r>
                                      <a:rPr lang="en-US" sz="14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𝑑</m:t>
                                    </m:r>
                                  </m:e>
                                  <m:sub>
                                    <m:r>
                                      <a:rPr lang="en-US" sz="14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2</m:t>
                                    </m:r>
                                  </m:sub>
                                </m:sSub>
                              </m:oMath>
                            </m:oMathPara>
                          </a14:m>
                          <a:endParaRPr lang="en-CA" sz="1200" dirty="0">
                            <a:effectLst/>
                            <a:latin typeface="Times New Roman" panose="02020603050405020304" pitchFamily="18" charset="0"/>
                            <a:ea typeface="Calibri" panose="020F0502020204030204" pitchFamily="34" charset="0"/>
                            <a:cs typeface="Arial" panose="020B0604020202020204" pitchFamily="34" charset="0"/>
                          </a:endParaRPr>
                        </a:p>
                        <a:p>
                          <a:pPr marL="0" marR="0">
                            <a:lnSpc>
                              <a:spcPct val="107000"/>
                            </a:lnSpc>
                            <a:spcBef>
                              <a:spcPts val="0"/>
                            </a:spcBef>
                            <a:spcAft>
                              <a:spcPts val="0"/>
                            </a:spcAft>
                          </a:pPr>
                          <a:r>
                            <a:rPr lang="en-US" sz="1400" kern="12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endParaRPr lang="en-CA" sz="12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a:noFill/>
                        </a:lnL>
                        <a:lnR>
                          <a:noFill/>
                        </a:lnR>
                        <a:lnT>
                          <a:noFill/>
                        </a:lnT>
                        <a:lnB>
                          <a:noFill/>
                        </a:lnB>
                      </a:tcPr>
                    </a:tc>
                    <a:extLst>
                      <a:ext uri="{0D108BD9-81ED-4DB2-BD59-A6C34878D82A}">
                        <a16:rowId xmlns:a16="http://schemas.microsoft.com/office/drawing/2014/main" val="3349736579"/>
                      </a:ext>
                    </a:extLst>
                  </a:tr>
                </a:tbl>
              </a:graphicData>
            </a:graphic>
          </p:graphicFrame>
        </mc:Choice>
        <mc:Fallback xmlns="">
          <p:graphicFrame>
            <p:nvGraphicFramePr>
              <p:cNvPr id="2" name="Table 1">
                <a:extLst>
                  <a:ext uri="{FF2B5EF4-FFF2-40B4-BE49-F238E27FC236}">
                    <a16:creationId xmlns:a16="http://schemas.microsoft.com/office/drawing/2014/main" id="{FA8C9085-5134-597E-8188-47E5C6DEEE92}"/>
                  </a:ext>
                </a:extLst>
              </p:cNvPr>
              <p:cNvGraphicFramePr>
                <a:graphicFrameLocks noGrp="1"/>
              </p:cNvGraphicFramePr>
              <p:nvPr>
                <p:extLst>
                  <p:ext uri="{D42A27DB-BD31-4B8C-83A1-F6EECF244321}">
                    <p14:modId xmlns:p14="http://schemas.microsoft.com/office/powerpoint/2010/main" val="45394826"/>
                  </p:ext>
                </p:extLst>
              </p:nvPr>
            </p:nvGraphicFramePr>
            <p:xfrm>
              <a:off x="426755" y="2213976"/>
              <a:ext cx="5937250" cy="641858"/>
            </p:xfrm>
            <a:graphic>
              <a:graphicData uri="http://schemas.openxmlformats.org/drawingml/2006/table">
                <a:tbl>
                  <a:tblPr firstRow="1" firstCol="1" bandRow="1"/>
                  <a:tblGrid>
                    <a:gridCol w="2968625">
                      <a:extLst>
                        <a:ext uri="{9D8B030D-6E8A-4147-A177-3AD203B41FA5}">
                          <a16:colId xmlns:a16="http://schemas.microsoft.com/office/drawing/2014/main" val="2765190779"/>
                        </a:ext>
                      </a:extLst>
                    </a:gridCol>
                    <a:gridCol w="2968625">
                      <a:extLst>
                        <a:ext uri="{9D8B030D-6E8A-4147-A177-3AD203B41FA5}">
                          <a16:colId xmlns:a16="http://schemas.microsoft.com/office/drawing/2014/main" val="3138279784"/>
                        </a:ext>
                      </a:extLst>
                    </a:gridCol>
                  </a:tblGrid>
                  <a:tr h="641858">
                    <a:tc>
                      <a:txBody>
                        <a:bodyPr/>
                        <a:lstStyle/>
                        <a:p>
                          <a:endParaRPr lang="en-US"/>
                        </a:p>
                      </a:txBody>
                      <a:tcPr marL="68580" marR="68580" marT="0" marB="0">
                        <a:lnL>
                          <a:noFill/>
                        </a:lnL>
                        <a:lnR>
                          <a:noFill/>
                        </a:lnR>
                        <a:lnT>
                          <a:noFill/>
                        </a:lnT>
                        <a:lnB>
                          <a:noFill/>
                        </a:lnB>
                        <a:blipFill>
                          <a:blip r:embed="rId7"/>
                          <a:stretch>
                            <a:fillRect r="-100000"/>
                          </a:stretch>
                        </a:blipFill>
                      </a:tcPr>
                    </a:tc>
                    <a:tc>
                      <a:txBody>
                        <a:bodyPr/>
                        <a:lstStyle/>
                        <a:p>
                          <a:endParaRPr lang="en-US"/>
                        </a:p>
                      </a:txBody>
                      <a:tcPr marL="68580" marR="68580" marT="0" marB="0">
                        <a:lnL>
                          <a:noFill/>
                        </a:lnL>
                        <a:lnR>
                          <a:noFill/>
                        </a:lnR>
                        <a:lnT>
                          <a:noFill/>
                        </a:lnT>
                        <a:lnB>
                          <a:noFill/>
                        </a:lnB>
                        <a:blipFill>
                          <a:blip r:embed="rId7"/>
                          <a:stretch>
                            <a:fillRect l="-100000"/>
                          </a:stretch>
                        </a:blipFill>
                      </a:tcPr>
                    </a:tc>
                    <a:extLst>
                      <a:ext uri="{0D108BD9-81ED-4DB2-BD59-A6C34878D82A}">
                        <a16:rowId xmlns:a16="http://schemas.microsoft.com/office/drawing/2014/main" val="3349736579"/>
                      </a:ext>
                    </a:extLst>
                  </a:tr>
                </a:tbl>
              </a:graphicData>
            </a:graphic>
          </p:graphicFrame>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FC2C66E-75D8-0144-6AC4-9A95BCDD4A43}"/>
                  </a:ext>
                </a:extLst>
              </p:cNvPr>
              <p:cNvSpPr txBox="1"/>
              <p:nvPr/>
            </p:nvSpPr>
            <p:spPr>
              <a:xfrm>
                <a:off x="387168" y="2779894"/>
                <a:ext cx="10881651" cy="3176319"/>
              </a:xfrm>
              <a:prstGeom prst="rect">
                <a:avLst/>
              </a:prstGeom>
              <a:noFill/>
            </p:spPr>
            <p:txBody>
              <a:bodyPr wrap="square">
                <a:spAutoFit/>
              </a:bodyPr>
              <a:lstStyle/>
              <a:p>
                <a:pPr marL="0" marR="0">
                  <a:lnSpc>
                    <a:spcPct val="107000"/>
                  </a:lnSpc>
                  <a:spcBef>
                    <a:spcPts val="0"/>
                  </a:spcBef>
                  <a:spcAft>
                    <a:spcPts val="800"/>
                  </a:spcAft>
                </a:pPr>
                <a14:m>
                  <m:oMathPara xmlns:m="http://schemas.openxmlformats.org/officeDocument/2006/math">
                    <m:oMathParaPr>
                      <m:jc m:val="left"/>
                    </m:oMathParaPr>
                    <m:oMath xmlns:m="http://schemas.openxmlformats.org/officeDocument/2006/math">
                      <m:d>
                        <m:dPr>
                          <m:ctrlPr>
                            <a:rPr lang="en-CA" sz="1400" i="1" kern="1200" smtClean="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ctrlPr>
                        </m:dPr>
                        <m:e>
                          <m:sSubSup>
                            <m:sSubSupPr>
                              <m:ctrlPr>
                                <a:rPr lang="en-CA" sz="14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ctrlPr>
                            </m:sSubSupPr>
                            <m:e>
                              <m:r>
                                <a:rPr lang="en-US" sz="14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𝐶</m:t>
                              </m:r>
                            </m:e>
                            <m:sub>
                              <m:r>
                                <a:rPr lang="en-US" sz="14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𝑖</m:t>
                              </m:r>
                            </m:sub>
                            <m:sup>
                              <m:r>
                                <a:rPr lang="en-US" sz="14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𝑡</m:t>
                              </m:r>
                              <m:r>
                                <a:rPr lang="en-US" sz="14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+1</m:t>
                              </m:r>
                            </m:sup>
                          </m:sSubSup>
                          <m:r>
                            <a:rPr lang="en-US" sz="14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m:t>
                          </m:r>
                          <m:sSubSup>
                            <m:sSubSupPr>
                              <m:ctrlPr>
                                <a:rPr lang="en-CA" sz="14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ctrlPr>
                            </m:sSubSupPr>
                            <m:e>
                              <m:r>
                                <a:rPr lang="en-US" sz="14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𝐶</m:t>
                              </m:r>
                            </m:e>
                            <m:sub>
                              <m:r>
                                <a:rPr lang="en-US" sz="14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𝑖</m:t>
                              </m:r>
                            </m:sub>
                            <m:sup>
                              <m:r>
                                <a:rPr lang="en-US" sz="14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𝑡</m:t>
                              </m:r>
                            </m:sup>
                          </m:sSubSup>
                        </m:e>
                      </m:d>
                      <m:r>
                        <a:rPr lang="en-US" sz="14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m:t>
                      </m:r>
                      <m:sSub>
                        <m:sSubPr>
                          <m:ctrlPr>
                            <a:rPr lang="en-CA" sz="14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ctrlPr>
                        </m:sSubPr>
                        <m:e>
                          <m:r>
                            <a:rPr lang="en-US" sz="14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𝑑</m:t>
                          </m:r>
                        </m:e>
                        <m:sub>
                          <m:r>
                            <a:rPr lang="en-US" sz="14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1</m:t>
                          </m:r>
                        </m:sub>
                      </m:sSub>
                      <m:d>
                        <m:dPr>
                          <m:begChr m:val="["/>
                          <m:endChr m:val="]"/>
                          <m:ctrlPr>
                            <a:rPr lang="en-CA" sz="14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ctrlPr>
                        </m:dPr>
                        <m:e>
                          <m:sSubSup>
                            <m:sSubSupPr>
                              <m:ctrlPr>
                                <a:rPr lang="en-CA" sz="14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ctrlPr>
                            </m:sSubSupPr>
                            <m:e>
                              <m:r>
                                <a:rPr lang="en-US" sz="14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𝐶</m:t>
                              </m:r>
                            </m:e>
                            <m:sub>
                              <m:r>
                                <a:rPr lang="en-US" sz="14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𝑖</m:t>
                              </m:r>
                              <m:r>
                                <a:rPr lang="en-US" sz="14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+1</m:t>
                              </m:r>
                            </m:sub>
                            <m:sup>
                              <m:r>
                                <a:rPr lang="en-US" sz="14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𝑡</m:t>
                              </m:r>
                            </m:sup>
                          </m:sSubSup>
                          <m:r>
                            <a:rPr lang="en-US" sz="14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−2</m:t>
                          </m:r>
                          <m:sSubSup>
                            <m:sSubSupPr>
                              <m:ctrlPr>
                                <a:rPr lang="en-CA" sz="14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ctrlPr>
                            </m:sSubSupPr>
                            <m:e>
                              <m:r>
                                <a:rPr lang="en-US" sz="14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𝐶</m:t>
                              </m:r>
                            </m:e>
                            <m:sub>
                              <m:r>
                                <a:rPr lang="en-US" sz="14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𝑖</m:t>
                              </m:r>
                            </m:sub>
                            <m:sup>
                              <m:r>
                                <a:rPr lang="en-US" sz="14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𝑡</m:t>
                              </m:r>
                            </m:sup>
                          </m:sSubSup>
                          <m:r>
                            <a:rPr lang="en-US" sz="14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m:t>
                          </m:r>
                          <m:sSubSup>
                            <m:sSubSupPr>
                              <m:ctrlPr>
                                <a:rPr lang="en-CA" sz="14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ctrlPr>
                            </m:sSubSupPr>
                            <m:e>
                              <m:r>
                                <a:rPr lang="en-US" sz="14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𝐶</m:t>
                              </m:r>
                            </m:e>
                            <m:sub>
                              <m:r>
                                <a:rPr lang="en-US" sz="14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𝑖</m:t>
                              </m:r>
                              <m:r>
                                <a:rPr lang="en-US" sz="14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−1</m:t>
                              </m:r>
                            </m:sub>
                            <m:sup>
                              <m:r>
                                <a:rPr lang="en-US" sz="14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𝑡</m:t>
                              </m:r>
                            </m:sup>
                          </m:sSubSup>
                        </m:e>
                      </m:d>
                      <m:r>
                        <a:rPr lang="en-US" sz="14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m:t>
                      </m:r>
                      <m:f>
                        <m:fPr>
                          <m:ctrlPr>
                            <a:rPr lang="en-CA" sz="14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ctrlPr>
                        </m:fPr>
                        <m:num>
                          <m:sSub>
                            <m:sSubPr>
                              <m:ctrlPr>
                                <a:rPr lang="en-CA" sz="14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ctrlPr>
                            </m:sSubPr>
                            <m:e>
                              <m:r>
                                <a:rPr lang="en-US" sz="14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𝑑</m:t>
                              </m:r>
                            </m:e>
                            <m:sub>
                              <m:r>
                                <a:rPr lang="en-US" sz="14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2</m:t>
                              </m:r>
                            </m:sub>
                          </m:sSub>
                        </m:num>
                        <m:den>
                          <m:r>
                            <a:rPr lang="en-US" sz="14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𝑥</m:t>
                          </m:r>
                        </m:den>
                      </m:f>
                      <m:d>
                        <m:dPr>
                          <m:begChr m:val="["/>
                          <m:endChr m:val="]"/>
                          <m:ctrlPr>
                            <a:rPr lang="en-CA" sz="14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ctrlPr>
                        </m:dPr>
                        <m:e>
                          <m:sSubSup>
                            <m:sSubSupPr>
                              <m:ctrlPr>
                                <a:rPr lang="en-CA" sz="14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ctrlPr>
                            </m:sSubSupPr>
                            <m:e>
                              <m:r>
                                <a:rPr lang="en-US" sz="14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𝐶</m:t>
                              </m:r>
                            </m:e>
                            <m:sub>
                              <m:r>
                                <a:rPr lang="en-US" sz="14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𝑖</m:t>
                              </m:r>
                              <m:r>
                                <a:rPr lang="en-US" sz="14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+1</m:t>
                              </m:r>
                            </m:sub>
                            <m:sup>
                              <m:r>
                                <a:rPr lang="en-US" sz="14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𝑡</m:t>
                              </m:r>
                            </m:sup>
                          </m:sSubSup>
                          <m:r>
                            <a:rPr lang="en-US" sz="14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m:t>
                          </m:r>
                          <m:sSubSup>
                            <m:sSubSupPr>
                              <m:ctrlPr>
                                <a:rPr lang="en-CA" sz="14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ctrlPr>
                            </m:sSubSupPr>
                            <m:e>
                              <m:r>
                                <a:rPr lang="en-US" sz="14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𝐶</m:t>
                              </m:r>
                            </m:e>
                            <m:sub>
                              <m:r>
                                <a:rPr lang="en-US" sz="14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𝑖</m:t>
                              </m:r>
                            </m:sub>
                            <m:sup>
                              <m:r>
                                <a:rPr lang="en-US" sz="14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𝑡</m:t>
                              </m:r>
                            </m:sup>
                          </m:sSubSup>
                        </m:e>
                      </m:d>
                      <m:r>
                        <a:rPr lang="en-US" sz="14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m:t>
                      </m:r>
                      <m:r>
                        <a:rPr lang="en-US" sz="14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𝑆</m:t>
                      </m:r>
                    </m:oMath>
                  </m:oMathPara>
                </a14:m>
                <a:endParaRPr lang="en-CA" sz="1200" dirty="0">
                  <a:effectLst/>
                  <a:latin typeface="Times New Roman" panose="02020603050405020304" pitchFamily="18"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endParaRPr lang="en-CA" sz="1200" dirty="0">
                  <a:effectLst/>
                  <a:latin typeface="Times New Roman" panose="02020603050405020304" pitchFamily="18"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14:m>
                  <m:oMathPara xmlns:m="http://schemas.openxmlformats.org/officeDocument/2006/math">
                    <m:oMathParaPr>
                      <m:jc m:val="left"/>
                    </m:oMathParaPr>
                    <m:oMath xmlns:m="http://schemas.openxmlformats.org/officeDocument/2006/math">
                      <m:sSubSup>
                        <m:sSubSupPr>
                          <m:ctrlPr>
                            <a:rPr lang="en-CA" sz="14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ctrlPr>
                        </m:sSubSupPr>
                        <m:e>
                          <m:r>
                            <a:rPr lang="en-US" sz="14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𝐶</m:t>
                          </m:r>
                        </m:e>
                        <m:sub>
                          <m:r>
                            <a:rPr lang="en-US" sz="14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𝑖</m:t>
                          </m:r>
                        </m:sub>
                        <m:sup>
                          <m:r>
                            <a:rPr lang="en-US" sz="14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𝑡</m:t>
                          </m:r>
                          <m:r>
                            <a:rPr lang="en-US" sz="14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+1</m:t>
                          </m:r>
                        </m:sup>
                      </m:sSubSup>
                      <m:r>
                        <a:rPr lang="en-US" sz="14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m:t>
                      </m:r>
                      <m:d>
                        <m:dPr>
                          <m:ctrlPr>
                            <a:rPr lang="en-CA" sz="14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ctrlPr>
                        </m:dPr>
                        <m:e>
                          <m:r>
                            <a:rPr lang="en-US" sz="14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1−2</m:t>
                          </m:r>
                          <m:sSub>
                            <m:sSubPr>
                              <m:ctrlPr>
                                <a:rPr lang="en-CA" sz="14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ctrlPr>
                            </m:sSubPr>
                            <m:e>
                              <m:r>
                                <a:rPr lang="en-US" sz="14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𝑑</m:t>
                              </m:r>
                            </m:e>
                            <m:sub>
                              <m:r>
                                <a:rPr lang="en-US" sz="14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1</m:t>
                              </m:r>
                            </m:sub>
                          </m:sSub>
                          <m:r>
                            <a:rPr lang="en-US" sz="14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m:t>
                          </m:r>
                          <m:f>
                            <m:fPr>
                              <m:ctrlPr>
                                <a:rPr lang="en-CA" sz="14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ctrlPr>
                            </m:fPr>
                            <m:num>
                              <m:sSub>
                                <m:sSubPr>
                                  <m:ctrlPr>
                                    <a:rPr lang="en-CA" sz="14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ctrlPr>
                                </m:sSubPr>
                                <m:e>
                                  <m:r>
                                    <a:rPr lang="en-US" sz="14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𝑑</m:t>
                                  </m:r>
                                </m:e>
                                <m:sub>
                                  <m:r>
                                    <a:rPr lang="en-US" sz="14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2</m:t>
                                  </m:r>
                                </m:sub>
                              </m:sSub>
                            </m:num>
                            <m:den>
                              <m:r>
                                <a:rPr lang="en-US" sz="14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𝑥</m:t>
                              </m:r>
                            </m:den>
                          </m:f>
                        </m:e>
                      </m:d>
                      <m:sSubSup>
                        <m:sSubSupPr>
                          <m:ctrlPr>
                            <a:rPr lang="en-CA" sz="14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ctrlPr>
                        </m:sSubSupPr>
                        <m:e>
                          <m:r>
                            <a:rPr lang="en-US" sz="14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𝐶</m:t>
                          </m:r>
                        </m:e>
                        <m:sub>
                          <m:r>
                            <a:rPr lang="en-US" sz="14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𝑖</m:t>
                          </m:r>
                        </m:sub>
                        <m:sup>
                          <m:r>
                            <a:rPr lang="en-US" sz="14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𝑡</m:t>
                          </m:r>
                        </m:sup>
                      </m:sSubSup>
                      <m:r>
                        <a:rPr lang="en-US" sz="14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m:t>
                      </m:r>
                      <m:d>
                        <m:dPr>
                          <m:ctrlPr>
                            <a:rPr lang="en-CA" sz="14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ctrlPr>
                        </m:dPr>
                        <m:e>
                          <m:sSub>
                            <m:sSubPr>
                              <m:ctrlPr>
                                <a:rPr lang="en-CA" sz="14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ctrlPr>
                            </m:sSubPr>
                            <m:e>
                              <m:r>
                                <a:rPr lang="en-US" sz="14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𝑑</m:t>
                              </m:r>
                            </m:e>
                            <m:sub>
                              <m:r>
                                <a:rPr lang="en-US" sz="14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1</m:t>
                              </m:r>
                            </m:sub>
                          </m:sSub>
                          <m:r>
                            <a:rPr lang="en-US" sz="14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m:t>
                          </m:r>
                          <m:f>
                            <m:fPr>
                              <m:ctrlPr>
                                <a:rPr lang="en-CA" sz="14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ctrlPr>
                            </m:fPr>
                            <m:num>
                              <m:sSub>
                                <m:sSubPr>
                                  <m:ctrlPr>
                                    <a:rPr lang="en-CA" sz="14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ctrlPr>
                                </m:sSubPr>
                                <m:e>
                                  <m:r>
                                    <a:rPr lang="en-US" sz="14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𝑑</m:t>
                                  </m:r>
                                </m:e>
                                <m:sub>
                                  <m:r>
                                    <a:rPr lang="en-US" sz="14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2</m:t>
                                  </m:r>
                                </m:sub>
                              </m:sSub>
                            </m:num>
                            <m:den>
                              <m:r>
                                <a:rPr lang="en-US" sz="14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𝑥</m:t>
                              </m:r>
                            </m:den>
                          </m:f>
                        </m:e>
                      </m:d>
                      <m:sSubSup>
                        <m:sSubSupPr>
                          <m:ctrlPr>
                            <a:rPr lang="en-CA" sz="14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ctrlPr>
                        </m:sSubSupPr>
                        <m:e>
                          <m:r>
                            <a:rPr lang="en-US" sz="14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𝐶</m:t>
                          </m:r>
                        </m:e>
                        <m:sub>
                          <m:r>
                            <a:rPr lang="en-US" sz="14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𝑖</m:t>
                          </m:r>
                          <m:r>
                            <a:rPr lang="en-US" sz="14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+1</m:t>
                          </m:r>
                        </m:sub>
                        <m:sup>
                          <m:r>
                            <a:rPr lang="en-US" sz="14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𝑡</m:t>
                          </m:r>
                        </m:sup>
                      </m:sSubSup>
                      <m:r>
                        <a:rPr lang="en-US" sz="14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m:t>
                      </m:r>
                      <m:d>
                        <m:dPr>
                          <m:ctrlPr>
                            <a:rPr lang="en-CA" sz="14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ctrlPr>
                        </m:dPr>
                        <m:e>
                          <m:sSub>
                            <m:sSubPr>
                              <m:ctrlPr>
                                <a:rPr lang="en-CA" sz="14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ctrlPr>
                            </m:sSubPr>
                            <m:e>
                              <m:r>
                                <a:rPr lang="en-US" sz="14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𝑑</m:t>
                              </m:r>
                            </m:e>
                            <m:sub>
                              <m:r>
                                <a:rPr lang="en-US" sz="14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1</m:t>
                              </m:r>
                            </m:sub>
                          </m:sSub>
                          <m:sSubSup>
                            <m:sSubSupPr>
                              <m:ctrlPr>
                                <a:rPr lang="en-CA" sz="14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ctrlPr>
                            </m:sSubSupPr>
                            <m:e>
                              <m:r>
                                <a:rPr lang="en-US" sz="14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𝐶</m:t>
                              </m:r>
                            </m:e>
                            <m:sub>
                              <m:r>
                                <a:rPr lang="en-US" sz="14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𝑖</m:t>
                              </m:r>
                              <m:r>
                                <a:rPr lang="en-US" sz="14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−1</m:t>
                              </m:r>
                            </m:sub>
                            <m:sup>
                              <m:r>
                                <a:rPr lang="en-US" sz="14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𝑡</m:t>
                              </m:r>
                            </m:sup>
                          </m:sSubSup>
                        </m:e>
                      </m:d>
                      <m:r>
                        <a:rPr lang="en-US" sz="14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m:t>
                      </m:r>
                      <m:r>
                        <a:rPr lang="en-US" sz="14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𝑆</m:t>
                      </m:r>
                    </m:oMath>
                  </m:oMathPara>
                </a14:m>
                <a:endParaRPr lang="en-CA" sz="1200" dirty="0">
                  <a:effectLst/>
                  <a:latin typeface="Times New Roman" panose="02020603050405020304" pitchFamily="18"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endParaRPr lang="en-CA" sz="1200" dirty="0">
                  <a:effectLst/>
                  <a:latin typeface="Times New Roman" panose="02020603050405020304" pitchFamily="18"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14:m>
                  <m:oMath xmlns:m="http://schemas.openxmlformats.org/officeDocument/2006/math">
                    <m:r>
                      <a:rPr lang="en-US" sz="14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0&lt;</m:t>
                    </m:r>
                    <m:d>
                      <m:dPr>
                        <m:ctrlPr>
                          <a:rPr lang="en-CA" sz="14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ctrlPr>
                      </m:dPr>
                      <m:e>
                        <m:r>
                          <a:rPr lang="en-US" sz="14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1−2</m:t>
                        </m:r>
                        <m:sSub>
                          <m:sSubPr>
                            <m:ctrlPr>
                              <a:rPr lang="en-CA" sz="14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ctrlPr>
                          </m:sSubPr>
                          <m:e>
                            <m:r>
                              <a:rPr lang="en-US" sz="14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𝑑</m:t>
                            </m:r>
                          </m:e>
                          <m:sub>
                            <m:r>
                              <a:rPr lang="en-US" sz="14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1</m:t>
                            </m:r>
                          </m:sub>
                        </m:sSub>
                        <m:r>
                          <a:rPr lang="en-US" sz="14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m:t>
                        </m:r>
                        <m:f>
                          <m:fPr>
                            <m:ctrlPr>
                              <a:rPr lang="en-CA" sz="14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ctrlPr>
                          </m:fPr>
                          <m:num>
                            <m:sSub>
                              <m:sSubPr>
                                <m:ctrlPr>
                                  <a:rPr lang="en-CA" sz="14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ctrlPr>
                              </m:sSubPr>
                              <m:e>
                                <m:r>
                                  <a:rPr lang="en-US" sz="14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𝑑</m:t>
                                </m:r>
                              </m:e>
                              <m:sub>
                                <m:r>
                                  <a:rPr lang="en-US" sz="14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2</m:t>
                                </m:r>
                              </m:sub>
                            </m:sSub>
                          </m:num>
                          <m:den>
                            <m:r>
                              <a:rPr lang="en-US" sz="14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𝑥</m:t>
                            </m:r>
                          </m:den>
                        </m:f>
                      </m:e>
                    </m:d>
                    <m:r>
                      <a:rPr lang="en-US" sz="14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&lt;1</m:t>
                    </m:r>
                  </m:oMath>
                </a14:m>
                <a:r>
                  <a:rPr lang="en-US" sz="1400" kern="12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14:m>
                  <m:oMath xmlns:m="http://schemas.openxmlformats.org/officeDocument/2006/math">
                    <m:r>
                      <a:rPr lang="en-US" sz="14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𝑥</m:t>
                    </m:r>
                    <m:r>
                      <a:rPr lang="en-US" sz="14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m:t>
                    </m:r>
                    <m:r>
                      <a:rPr lang="en-US" sz="14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𝑖</m:t>
                    </m:r>
                    <m:r>
                      <a:rPr lang="en-US" sz="14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m:t>
                    </m:r>
                    <m:r>
                      <a:rPr lang="en-US" sz="14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𝑥</m:t>
                    </m:r>
                  </m:oMath>
                </a14:m>
                <a:r>
                  <a:rPr lang="en-US" sz="1400" kern="12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p>
              <a:p>
                <a:pPr marL="0" marR="0">
                  <a:lnSpc>
                    <a:spcPct val="107000"/>
                  </a:lnSpc>
                  <a:spcBef>
                    <a:spcPts val="0"/>
                  </a:spcBef>
                  <a:spcAft>
                    <a:spcPts val="800"/>
                  </a:spcAft>
                </a:pPr>
                <a:r>
                  <a:rPr lang="en-US" sz="1400" kern="12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endParaRPr lang="en-CA" sz="1200" dirty="0">
                  <a:effectLst/>
                  <a:latin typeface="Times New Roman" panose="02020603050405020304" pitchFamily="18"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14:m>
                  <m:oMath xmlns:m="http://schemas.openxmlformats.org/officeDocument/2006/math">
                    <m:d>
                      <m:dPr>
                        <m:ctrlPr>
                          <a:rPr lang="en-CA" sz="14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ctrlPr>
                      </m:dPr>
                      <m:e>
                        <m:r>
                          <a:rPr lang="en-US" sz="14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1−2</m:t>
                        </m:r>
                        <m:f>
                          <m:fPr>
                            <m:ctrlPr>
                              <a:rPr lang="en-CA" sz="14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ctrlPr>
                          </m:fPr>
                          <m:num>
                            <m:r>
                              <a:rPr lang="en-US" sz="14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𝐷</m:t>
                            </m:r>
                            <m:r>
                              <a:rPr lang="en-US" sz="14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m:t>
                            </m:r>
                            <m:r>
                              <a:rPr lang="en-US" sz="14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𝑡</m:t>
                            </m:r>
                          </m:num>
                          <m:den>
                            <m:sSup>
                              <m:sSupPr>
                                <m:ctrlPr>
                                  <a:rPr lang="en-CA" sz="14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ctrlPr>
                              </m:sSupPr>
                              <m:e>
                                <m:r>
                                  <a:rPr lang="en-US" sz="14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m:t>
                                </m:r>
                                <m:r>
                                  <a:rPr lang="en-US" sz="14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𝑥</m:t>
                                </m:r>
                              </m:e>
                              <m:sup>
                                <m:r>
                                  <a:rPr lang="en-US" sz="14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2</m:t>
                                </m:r>
                              </m:sup>
                            </m:sSup>
                          </m:den>
                        </m:f>
                        <m:r>
                          <a:rPr lang="en-US" sz="14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m:t>
                        </m:r>
                        <m:f>
                          <m:fPr>
                            <m:ctrlPr>
                              <a:rPr lang="en-CA" sz="14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ctrlPr>
                          </m:fPr>
                          <m:num>
                            <m:r>
                              <a:rPr lang="en-US" sz="14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𝐷</m:t>
                            </m:r>
                            <m:r>
                              <a:rPr lang="en-US" sz="14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m:t>
                            </m:r>
                          </m:num>
                          <m:den>
                            <m:sSup>
                              <m:sSupPr>
                                <m:ctrlPr>
                                  <a:rPr lang="en-CA" sz="14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ctrlPr>
                              </m:sSupPr>
                              <m:e>
                                <m:r>
                                  <a:rPr lang="en-US" sz="14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𝑖</m:t>
                                </m:r>
                                <m:r>
                                  <a:rPr lang="en-US" sz="14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m:t>
                                </m:r>
                                <m:r>
                                  <a:rPr lang="en-US" sz="14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𝑥</m:t>
                                </m:r>
                              </m:e>
                              <m:sup>
                                <m:r>
                                  <a:rPr lang="en-US" sz="14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2</m:t>
                                </m:r>
                              </m:sup>
                            </m:sSup>
                          </m:den>
                        </m:f>
                      </m:e>
                    </m:d>
                    <m:r>
                      <a:rPr lang="en-US" sz="14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&gt;0</m:t>
                    </m:r>
                  </m:oMath>
                </a14:m>
                <a:r>
                  <a:rPr lang="en-US" sz="1400" kern="12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r>
                  <a:rPr lang="en-US" sz="1400" kern="12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sym typeface="Wingdings" panose="05000000000000000000" pitchFamily="2" charset="2"/>
                  </a:rPr>
                  <a:t></a:t>
                </a:r>
                <a:r>
                  <a:rPr lang="en-US" sz="1400" kern="12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14:m>
                  <m:oMath xmlns:m="http://schemas.openxmlformats.org/officeDocument/2006/math">
                    <m:r>
                      <a:rPr lang="en-US" sz="14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1−</m:t>
                    </m:r>
                    <m:f>
                      <m:fPr>
                        <m:ctrlPr>
                          <a:rPr lang="en-CA" sz="14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ctrlPr>
                      </m:fPr>
                      <m:num>
                        <m:r>
                          <a:rPr lang="en-US" sz="14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𝐷</m:t>
                        </m:r>
                        <m:r>
                          <a:rPr lang="en-US" sz="14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m:t>
                        </m:r>
                        <m:r>
                          <a:rPr lang="en-US" sz="14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𝑡</m:t>
                        </m:r>
                      </m:num>
                      <m:den>
                        <m:sSup>
                          <m:sSupPr>
                            <m:ctrlPr>
                              <a:rPr lang="en-CA" sz="14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ctrlPr>
                          </m:sSupPr>
                          <m:e>
                            <m:r>
                              <a:rPr lang="en-US" sz="14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m:t>
                            </m:r>
                            <m:r>
                              <a:rPr lang="en-US" sz="14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𝑥</m:t>
                            </m:r>
                          </m:e>
                          <m:sup>
                            <m:r>
                              <a:rPr lang="en-US" sz="14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2</m:t>
                            </m:r>
                          </m:sup>
                        </m:sSup>
                      </m:den>
                    </m:f>
                    <m:d>
                      <m:dPr>
                        <m:ctrlPr>
                          <a:rPr lang="en-CA" sz="14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ctrlPr>
                      </m:dPr>
                      <m:e>
                        <m:r>
                          <a:rPr lang="en-US" sz="14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2−</m:t>
                        </m:r>
                        <m:f>
                          <m:fPr>
                            <m:ctrlPr>
                              <a:rPr lang="en-CA" sz="14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ctrlPr>
                          </m:fPr>
                          <m:num>
                            <m:r>
                              <a:rPr lang="en-US" sz="14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1</m:t>
                            </m:r>
                          </m:num>
                          <m:den>
                            <m:r>
                              <a:rPr lang="en-US" sz="14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𝑖</m:t>
                            </m:r>
                          </m:den>
                        </m:f>
                      </m:e>
                    </m:d>
                    <m:r>
                      <a:rPr lang="en-US" sz="14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&gt;0   </m:t>
                    </m:r>
                  </m:oMath>
                </a14:m>
                <a:r>
                  <a:rPr lang="en-US" sz="1400" kern="12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sym typeface="Wingdings" panose="05000000000000000000" pitchFamily="2" charset="2"/>
                  </a:rPr>
                  <a:t></a:t>
                </a:r>
                <a:r>
                  <a:rPr lang="en-US" sz="1400" kern="12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r>
                  <a:rPr lang="en-US" sz="1400" b="1" kern="1200" dirty="0">
                    <a:solidFill>
                      <a:srgbClr val="FF0000"/>
                    </a:solidFill>
                    <a:effectLst/>
                    <a:latin typeface="Times New Roman" panose="02020603050405020304" pitchFamily="18" charset="0"/>
                    <a:ea typeface="Times New Roman" panose="02020603050405020304" pitchFamily="18" charset="0"/>
                    <a:cs typeface="Arial" panose="020B0604020202020204" pitchFamily="34" charset="0"/>
                  </a:rPr>
                  <a:t>stability condition</a:t>
                </a:r>
                <a:r>
                  <a:rPr lang="en-US" b="1" kern="1200" dirty="0">
                    <a:solidFill>
                      <a:srgbClr val="FF0000"/>
                    </a:solidFill>
                    <a:effectLst/>
                    <a:latin typeface="Times New Roman" panose="02020603050405020304" pitchFamily="18" charset="0"/>
                    <a:ea typeface="Times New Roman" panose="02020603050405020304" pitchFamily="18" charset="0"/>
                    <a:cs typeface="Arial" panose="020B0604020202020204" pitchFamily="34" charset="0"/>
                  </a:rPr>
                  <a:t>  </a:t>
                </a:r>
                <a:r>
                  <a:rPr lang="en-US" b="1" dirty="0">
                    <a:solidFill>
                      <a:srgbClr val="FF0000"/>
                    </a:solidFill>
                    <a:latin typeface="Times New Roman" panose="02020603050405020304" pitchFamily="18" charset="0"/>
                    <a:ea typeface="Times New Roman" panose="02020603050405020304" pitchFamily="18" charset="0"/>
                    <a:cs typeface="Arial" panose="020B0604020202020204" pitchFamily="34" charset="0"/>
                  </a:rPr>
                  <a:t>  </a:t>
                </a:r>
                <a14:m>
                  <m:oMath xmlns:m="http://schemas.openxmlformats.org/officeDocument/2006/math">
                    <m:f>
                      <m:fPr>
                        <m:ctrlPr>
                          <a:rPr lang="en-CA" b="1"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ctrlPr>
                      </m:fPr>
                      <m:num>
                        <m:r>
                          <a:rPr lang="en-US" b="1"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𝑫</m:t>
                        </m:r>
                        <m:r>
                          <a:rPr lang="en-US" b="1"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m:t>
                        </m:r>
                        <m:r>
                          <a:rPr lang="en-US" b="1"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𝒕</m:t>
                        </m:r>
                      </m:num>
                      <m:den>
                        <m:sSup>
                          <m:sSupPr>
                            <m:ctrlPr>
                              <a:rPr lang="en-CA" b="1"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ctrlPr>
                          </m:sSupPr>
                          <m:e>
                            <m:r>
                              <a:rPr lang="en-US" b="1"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m:t>
                            </m:r>
                            <m:r>
                              <a:rPr lang="en-US" b="1"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𝒙</m:t>
                            </m:r>
                          </m:e>
                          <m:sup>
                            <m:r>
                              <a:rPr lang="en-US" b="1"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𝟐</m:t>
                            </m:r>
                          </m:sup>
                        </m:sSup>
                      </m:den>
                    </m:f>
                    <m:r>
                      <a:rPr lang="en-US" b="1"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&lt;</m:t>
                    </m:r>
                    <m:f>
                      <m:fPr>
                        <m:ctrlPr>
                          <a:rPr lang="en-CA" b="1"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ctrlPr>
                      </m:fPr>
                      <m:num>
                        <m:r>
                          <a:rPr lang="en-US" b="1"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𝟏</m:t>
                        </m:r>
                      </m:num>
                      <m:den>
                        <m:r>
                          <a:rPr lang="en-US" b="1"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𝟐</m:t>
                        </m:r>
                        <m:r>
                          <a:rPr lang="en-US" b="1"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m:t>
                        </m:r>
                        <m:f>
                          <m:fPr>
                            <m:ctrlPr>
                              <a:rPr lang="en-CA" b="1"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ctrlPr>
                          </m:fPr>
                          <m:num>
                            <m:r>
                              <a:rPr lang="en-US" b="1"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𝟏</m:t>
                            </m:r>
                          </m:num>
                          <m:den>
                            <m:r>
                              <a:rPr lang="en-US" b="1"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𝒊</m:t>
                            </m:r>
                          </m:den>
                        </m:f>
                      </m:den>
                    </m:f>
                  </m:oMath>
                </a14:m>
                <a:endParaRPr lang="en-CA" sz="1200" b="1" dirty="0">
                  <a:effectLst/>
                  <a:latin typeface="Times New Roman" panose="02020603050405020304" pitchFamily="18" charset="0"/>
                  <a:ea typeface="Calibri" panose="020F0502020204030204" pitchFamily="34" charset="0"/>
                  <a:cs typeface="Arial" panose="020B0604020202020204" pitchFamily="34" charset="0"/>
                </a:endParaRPr>
              </a:p>
            </p:txBody>
          </p:sp>
        </mc:Choice>
        <mc:Fallback xmlns="">
          <p:sp>
            <p:nvSpPr>
              <p:cNvPr id="4" name="TextBox 3">
                <a:extLst>
                  <a:ext uri="{FF2B5EF4-FFF2-40B4-BE49-F238E27FC236}">
                    <a16:creationId xmlns:a16="http://schemas.microsoft.com/office/drawing/2014/main" id="{3FC2C66E-75D8-0144-6AC4-9A95BCDD4A43}"/>
                  </a:ext>
                </a:extLst>
              </p:cNvPr>
              <p:cNvSpPr txBox="1">
                <a:spLocks noRot="1" noChangeAspect="1" noMove="1" noResize="1" noEditPoints="1" noAdjustHandles="1" noChangeArrowheads="1" noChangeShapeType="1" noTextEdit="1"/>
              </p:cNvSpPr>
              <p:nvPr/>
            </p:nvSpPr>
            <p:spPr>
              <a:xfrm>
                <a:off x="387168" y="2779894"/>
                <a:ext cx="10881651" cy="3176319"/>
              </a:xfrm>
              <a:prstGeom prst="rect">
                <a:avLst/>
              </a:prstGeom>
              <a:blipFill>
                <a:blip r:embed="rId8"/>
                <a:stretch>
                  <a:fillRect/>
                </a:stretch>
              </a:blipFill>
            </p:spPr>
            <p:txBody>
              <a:bodyPr/>
              <a:lstStyle/>
              <a:p>
                <a:r>
                  <a:rPr lang="en-CA">
                    <a:noFill/>
                  </a:rPr>
                  <a:t> </a:t>
                </a:r>
              </a:p>
            </p:txBody>
          </p:sp>
        </mc:Fallback>
      </mc:AlternateContent>
      <p:sp>
        <p:nvSpPr>
          <p:cNvPr id="7" name="Cloud 6">
            <a:extLst>
              <a:ext uri="{FF2B5EF4-FFF2-40B4-BE49-F238E27FC236}">
                <a16:creationId xmlns:a16="http://schemas.microsoft.com/office/drawing/2014/main" id="{D8D254B5-AF7C-CCEE-E490-BD1752DD0652}"/>
              </a:ext>
            </a:extLst>
          </p:cNvPr>
          <p:cNvSpPr/>
          <p:nvPr/>
        </p:nvSpPr>
        <p:spPr>
          <a:xfrm>
            <a:off x="8391645" y="3617088"/>
            <a:ext cx="3327721" cy="2616689"/>
          </a:xfrm>
          <a:prstGeom prst="cloud">
            <a:avLst/>
          </a:prstGeom>
          <a:noFill/>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CA"/>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161C2386-7853-8103-1C1E-90AD3BE6BD83}"/>
                  </a:ext>
                </a:extLst>
              </p:cNvPr>
              <p:cNvSpPr txBox="1"/>
              <p:nvPr/>
            </p:nvSpPr>
            <p:spPr>
              <a:xfrm>
                <a:off x="9028602" y="4025373"/>
                <a:ext cx="3009418" cy="1520416"/>
              </a:xfrm>
              <a:prstGeom prst="rect">
                <a:avLst/>
              </a:prstGeom>
              <a:noFill/>
            </p:spPr>
            <p:txBody>
              <a:bodyPr wrap="square" rtlCol="0">
                <a:spAutoFit/>
              </a:bodyPr>
              <a:lstStyle/>
              <a:p>
                <a:pPr algn="l"/>
                <a:r>
                  <a:rPr lang="en-US" b="1" kern="1200" dirty="0">
                    <a:solidFill>
                      <a:srgbClr val="7030A0"/>
                    </a:solidFill>
                    <a:effectLst/>
                    <a:latin typeface="Times New Roman" panose="02020603050405020304" pitchFamily="18" charset="0"/>
                    <a:ea typeface="Times New Roman" panose="02020603050405020304" pitchFamily="18" charset="0"/>
                    <a:cs typeface="Arial" panose="020B0604020202020204" pitchFamily="34" charset="0"/>
                  </a:rPr>
                  <a:t>stability condition</a:t>
                </a:r>
                <a:r>
                  <a:rPr lang="en-US" sz="2400" b="1" kern="1200" dirty="0">
                    <a:solidFill>
                      <a:srgbClr val="7030A0"/>
                    </a:solidFill>
                    <a:effectLst/>
                    <a:latin typeface="Times New Roman" panose="02020603050405020304" pitchFamily="18" charset="0"/>
                    <a:ea typeface="Times New Roman" panose="02020603050405020304" pitchFamily="18" charset="0"/>
                    <a:cs typeface="Arial" panose="020B0604020202020204" pitchFamily="34" charset="0"/>
                  </a:rPr>
                  <a:t>  </a:t>
                </a:r>
                <a:r>
                  <a:rPr lang="en-US" sz="2400" b="1" dirty="0">
                    <a:solidFill>
                      <a:srgbClr val="7030A0"/>
                    </a:solidFill>
                    <a:latin typeface="Times New Roman" panose="02020603050405020304" pitchFamily="18" charset="0"/>
                    <a:ea typeface="Times New Roman" panose="02020603050405020304" pitchFamily="18" charset="0"/>
                    <a:cs typeface="Arial" panose="020B0604020202020204" pitchFamily="34" charset="0"/>
                  </a:rPr>
                  <a:t> </a:t>
                </a:r>
              </a:p>
              <a:p>
                <a:pPr algn="l"/>
                <a:endParaRPr lang="en-US" sz="2400" b="1" dirty="0">
                  <a:solidFill>
                    <a:srgbClr val="FF0000"/>
                  </a:solidFill>
                  <a:latin typeface="Times New Roman" panose="02020603050405020304" pitchFamily="18" charset="0"/>
                  <a:ea typeface="Times New Roman" panose="02020603050405020304" pitchFamily="18" charset="0"/>
                  <a:cs typeface="Arial" panose="020B0604020202020204" pitchFamily="34" charset="0"/>
                </a:endParaRPr>
              </a:p>
              <a:p>
                <a:pPr algn="l"/>
                <a:r>
                  <a:rPr lang="en-US" sz="2400" b="1" dirty="0">
                    <a:solidFill>
                      <a:srgbClr val="FF0000"/>
                    </a:solidFill>
                    <a:latin typeface="Times New Roman" panose="02020603050405020304" pitchFamily="18" charset="0"/>
                    <a:ea typeface="Times New Roman" panose="02020603050405020304" pitchFamily="18" charset="0"/>
                    <a:cs typeface="Arial" panose="020B0604020202020204" pitchFamily="34" charset="0"/>
                  </a:rPr>
                  <a:t> </a:t>
                </a:r>
                <a14:m>
                  <m:oMath xmlns:m="http://schemas.openxmlformats.org/officeDocument/2006/math">
                    <m:f>
                      <m:fPr>
                        <m:ctrlPr>
                          <a:rPr lang="en-CA" sz="2400" b="1" i="1" kern="1200" smtClean="0">
                            <a:solidFill>
                              <a:srgbClr val="7030A0"/>
                            </a:solidFill>
                            <a:effectLst/>
                            <a:latin typeface="Cambria Math" panose="02040503050406030204" pitchFamily="18" charset="0"/>
                            <a:ea typeface="Times New Roman" panose="02020603050405020304" pitchFamily="18" charset="0"/>
                            <a:cs typeface="Arial" panose="020B0604020202020204" pitchFamily="34" charset="0"/>
                          </a:rPr>
                        </m:ctrlPr>
                      </m:fPr>
                      <m:num>
                        <m:r>
                          <a:rPr lang="en-US" sz="2400" b="1" i="1" kern="1200">
                            <a:solidFill>
                              <a:srgbClr val="7030A0"/>
                            </a:solidFill>
                            <a:effectLst/>
                            <a:latin typeface="Cambria Math" panose="02040503050406030204" pitchFamily="18" charset="0"/>
                            <a:ea typeface="Cambria Math" panose="02040503050406030204" pitchFamily="18" charset="0"/>
                            <a:cs typeface="Arial" panose="020B0604020202020204" pitchFamily="34" charset="0"/>
                          </a:rPr>
                          <m:t>𝑫</m:t>
                        </m:r>
                        <m:r>
                          <a:rPr lang="en-US" sz="2400" b="1" i="1" kern="1200">
                            <a:solidFill>
                              <a:srgbClr val="7030A0"/>
                            </a:solidFill>
                            <a:effectLst/>
                            <a:latin typeface="Cambria Math" panose="02040503050406030204" pitchFamily="18" charset="0"/>
                            <a:ea typeface="Cambria Math" panose="02040503050406030204" pitchFamily="18" charset="0"/>
                            <a:cs typeface="Arial" panose="020B0604020202020204" pitchFamily="34" charset="0"/>
                          </a:rPr>
                          <m:t>∆</m:t>
                        </m:r>
                        <m:r>
                          <a:rPr lang="en-US" sz="2400" b="1" i="1" kern="1200">
                            <a:solidFill>
                              <a:srgbClr val="7030A0"/>
                            </a:solidFill>
                            <a:effectLst/>
                            <a:latin typeface="Cambria Math" panose="02040503050406030204" pitchFamily="18" charset="0"/>
                            <a:ea typeface="Cambria Math" panose="02040503050406030204" pitchFamily="18" charset="0"/>
                            <a:cs typeface="Arial" panose="020B0604020202020204" pitchFamily="34" charset="0"/>
                          </a:rPr>
                          <m:t>𝒕</m:t>
                        </m:r>
                      </m:num>
                      <m:den>
                        <m:sSup>
                          <m:sSupPr>
                            <m:ctrlPr>
                              <a:rPr lang="en-CA" sz="2400" b="1" i="1" kern="1200">
                                <a:solidFill>
                                  <a:srgbClr val="7030A0"/>
                                </a:solidFill>
                                <a:effectLst/>
                                <a:latin typeface="Cambria Math" panose="02040503050406030204" pitchFamily="18" charset="0"/>
                                <a:ea typeface="Cambria Math" panose="02040503050406030204" pitchFamily="18" charset="0"/>
                                <a:cs typeface="Arial" panose="020B0604020202020204" pitchFamily="34" charset="0"/>
                              </a:rPr>
                            </m:ctrlPr>
                          </m:sSupPr>
                          <m:e>
                            <m:r>
                              <a:rPr lang="en-US" sz="2400" b="1" i="1" kern="1200">
                                <a:solidFill>
                                  <a:srgbClr val="7030A0"/>
                                </a:solidFill>
                                <a:effectLst/>
                                <a:latin typeface="Cambria Math" panose="02040503050406030204" pitchFamily="18" charset="0"/>
                                <a:ea typeface="Cambria Math" panose="02040503050406030204" pitchFamily="18" charset="0"/>
                                <a:cs typeface="Arial" panose="020B0604020202020204" pitchFamily="34" charset="0"/>
                              </a:rPr>
                              <m:t>∆</m:t>
                            </m:r>
                            <m:r>
                              <a:rPr lang="en-US" sz="2400" b="1" i="1" kern="1200">
                                <a:solidFill>
                                  <a:srgbClr val="7030A0"/>
                                </a:solidFill>
                                <a:effectLst/>
                                <a:latin typeface="Cambria Math" panose="02040503050406030204" pitchFamily="18" charset="0"/>
                                <a:ea typeface="Cambria Math" panose="02040503050406030204" pitchFamily="18" charset="0"/>
                                <a:cs typeface="Arial" panose="020B0604020202020204" pitchFamily="34" charset="0"/>
                              </a:rPr>
                              <m:t>𝒙</m:t>
                            </m:r>
                          </m:e>
                          <m:sup>
                            <m:r>
                              <a:rPr lang="en-US" sz="2400" b="1" i="1" kern="1200">
                                <a:solidFill>
                                  <a:srgbClr val="7030A0"/>
                                </a:solidFill>
                                <a:effectLst/>
                                <a:latin typeface="Cambria Math" panose="02040503050406030204" pitchFamily="18" charset="0"/>
                                <a:ea typeface="Cambria Math" panose="02040503050406030204" pitchFamily="18" charset="0"/>
                                <a:cs typeface="Arial" panose="020B0604020202020204" pitchFamily="34" charset="0"/>
                              </a:rPr>
                              <m:t>𝟐</m:t>
                            </m:r>
                          </m:sup>
                        </m:sSup>
                      </m:den>
                    </m:f>
                    <m:r>
                      <a:rPr lang="en-US" sz="2400" b="1" i="1" kern="1200">
                        <a:solidFill>
                          <a:srgbClr val="7030A0"/>
                        </a:solidFill>
                        <a:effectLst/>
                        <a:latin typeface="Cambria Math" panose="02040503050406030204" pitchFamily="18" charset="0"/>
                        <a:ea typeface="Times New Roman" panose="02020603050405020304" pitchFamily="18" charset="0"/>
                        <a:cs typeface="Arial" panose="020B0604020202020204" pitchFamily="34" charset="0"/>
                      </a:rPr>
                      <m:t>&lt;</m:t>
                    </m:r>
                    <m:f>
                      <m:fPr>
                        <m:ctrlPr>
                          <a:rPr lang="en-CA" sz="2400" b="1" i="1" kern="1200">
                            <a:solidFill>
                              <a:srgbClr val="7030A0"/>
                            </a:solidFill>
                            <a:effectLst/>
                            <a:latin typeface="Cambria Math" panose="02040503050406030204" pitchFamily="18" charset="0"/>
                            <a:ea typeface="Times New Roman" panose="02020603050405020304" pitchFamily="18" charset="0"/>
                            <a:cs typeface="Arial" panose="020B0604020202020204" pitchFamily="34" charset="0"/>
                          </a:rPr>
                        </m:ctrlPr>
                      </m:fPr>
                      <m:num>
                        <m:r>
                          <a:rPr lang="en-US" sz="2400" b="1" i="1" kern="1200">
                            <a:solidFill>
                              <a:srgbClr val="7030A0"/>
                            </a:solidFill>
                            <a:effectLst/>
                            <a:latin typeface="Cambria Math" panose="02040503050406030204" pitchFamily="18" charset="0"/>
                            <a:ea typeface="Times New Roman" panose="02020603050405020304" pitchFamily="18" charset="0"/>
                            <a:cs typeface="Arial" panose="020B0604020202020204" pitchFamily="34" charset="0"/>
                          </a:rPr>
                          <m:t>𝟏</m:t>
                        </m:r>
                      </m:num>
                      <m:den>
                        <m:r>
                          <a:rPr lang="en-US" sz="2400" b="1" i="1" kern="1200">
                            <a:solidFill>
                              <a:srgbClr val="7030A0"/>
                            </a:solidFill>
                            <a:effectLst/>
                            <a:latin typeface="Cambria Math" panose="02040503050406030204" pitchFamily="18" charset="0"/>
                            <a:ea typeface="Times New Roman" panose="02020603050405020304" pitchFamily="18" charset="0"/>
                            <a:cs typeface="Arial" panose="020B0604020202020204" pitchFamily="34" charset="0"/>
                          </a:rPr>
                          <m:t>𝟐</m:t>
                        </m:r>
                        <m:r>
                          <a:rPr lang="en-US" sz="2400" b="1" i="1" kern="1200">
                            <a:solidFill>
                              <a:srgbClr val="7030A0"/>
                            </a:solidFill>
                            <a:effectLst/>
                            <a:latin typeface="Cambria Math" panose="02040503050406030204" pitchFamily="18" charset="0"/>
                            <a:ea typeface="Times New Roman" panose="02020603050405020304" pitchFamily="18" charset="0"/>
                            <a:cs typeface="Arial" panose="020B0604020202020204" pitchFamily="34" charset="0"/>
                          </a:rPr>
                          <m:t>−</m:t>
                        </m:r>
                        <m:f>
                          <m:fPr>
                            <m:ctrlPr>
                              <a:rPr lang="en-CA" sz="2400" b="1" i="1" kern="1200">
                                <a:solidFill>
                                  <a:srgbClr val="7030A0"/>
                                </a:solidFill>
                                <a:effectLst/>
                                <a:latin typeface="Cambria Math" panose="02040503050406030204" pitchFamily="18" charset="0"/>
                                <a:ea typeface="Times New Roman" panose="02020603050405020304" pitchFamily="18" charset="0"/>
                                <a:cs typeface="Arial" panose="020B0604020202020204" pitchFamily="34" charset="0"/>
                              </a:rPr>
                            </m:ctrlPr>
                          </m:fPr>
                          <m:num>
                            <m:r>
                              <a:rPr lang="en-US" sz="2400" b="1" i="1" kern="1200">
                                <a:solidFill>
                                  <a:srgbClr val="7030A0"/>
                                </a:solidFill>
                                <a:effectLst/>
                                <a:latin typeface="Cambria Math" panose="02040503050406030204" pitchFamily="18" charset="0"/>
                                <a:ea typeface="Times New Roman" panose="02020603050405020304" pitchFamily="18" charset="0"/>
                                <a:cs typeface="Arial" panose="020B0604020202020204" pitchFamily="34" charset="0"/>
                              </a:rPr>
                              <m:t>𝟏</m:t>
                            </m:r>
                          </m:num>
                          <m:den>
                            <m:r>
                              <a:rPr lang="en-US" sz="2400" b="1" i="1" kern="1200">
                                <a:solidFill>
                                  <a:srgbClr val="7030A0"/>
                                </a:solidFill>
                                <a:effectLst/>
                                <a:latin typeface="Cambria Math" panose="02040503050406030204" pitchFamily="18" charset="0"/>
                                <a:ea typeface="Times New Roman" panose="02020603050405020304" pitchFamily="18" charset="0"/>
                                <a:cs typeface="Arial" panose="020B0604020202020204" pitchFamily="34" charset="0"/>
                              </a:rPr>
                              <m:t>𝒊</m:t>
                            </m:r>
                          </m:den>
                        </m:f>
                      </m:den>
                    </m:f>
                  </m:oMath>
                </a14:m>
                <a:endParaRPr lang="en-CA" sz="2400" dirty="0" err="1">
                  <a:latin typeface="Times New Roman" panose="02020603050405020304" pitchFamily="18" charset="0"/>
                  <a:cs typeface="Times New Roman" panose="02020603050405020304" pitchFamily="18" charset="0"/>
                </a:endParaRPr>
              </a:p>
            </p:txBody>
          </p:sp>
        </mc:Choice>
        <mc:Fallback xmlns="">
          <p:sp>
            <p:nvSpPr>
              <p:cNvPr id="8" name="TextBox 7">
                <a:extLst>
                  <a:ext uri="{FF2B5EF4-FFF2-40B4-BE49-F238E27FC236}">
                    <a16:creationId xmlns:a16="http://schemas.microsoft.com/office/drawing/2014/main" id="{161C2386-7853-8103-1C1E-90AD3BE6BD83}"/>
                  </a:ext>
                </a:extLst>
              </p:cNvPr>
              <p:cNvSpPr txBox="1">
                <a:spLocks noRot="1" noChangeAspect="1" noMove="1" noResize="1" noEditPoints="1" noAdjustHandles="1" noChangeArrowheads="1" noChangeShapeType="1" noTextEdit="1"/>
              </p:cNvSpPr>
              <p:nvPr/>
            </p:nvSpPr>
            <p:spPr>
              <a:xfrm>
                <a:off x="9028602" y="4025373"/>
                <a:ext cx="3009418" cy="1520416"/>
              </a:xfrm>
              <a:prstGeom prst="rect">
                <a:avLst/>
              </a:prstGeom>
              <a:blipFill>
                <a:blip r:embed="rId9"/>
                <a:stretch>
                  <a:fillRect l="-1619"/>
                </a:stretch>
              </a:blipFill>
            </p:spPr>
            <p:txBody>
              <a:bodyPr/>
              <a:lstStyle/>
              <a:p>
                <a:r>
                  <a:rPr lang="en-CA">
                    <a:noFill/>
                  </a:rPr>
                  <a:t> </a:t>
                </a:r>
              </a:p>
            </p:txBody>
          </p:sp>
        </mc:Fallback>
      </mc:AlternateContent>
    </p:spTree>
    <p:extLst>
      <p:ext uri="{BB962C8B-B14F-4D97-AF65-F5344CB8AC3E}">
        <p14:creationId xmlns:p14="http://schemas.microsoft.com/office/powerpoint/2010/main" val="16660038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pic>
        <p:nvPicPr>
          <p:cNvPr id="193" name="Google Shape;193;p34"/>
          <p:cNvPicPr preferRelativeResize="0"/>
          <p:nvPr/>
        </p:nvPicPr>
        <p:blipFill rotWithShape="1">
          <a:blip r:embed="rId3">
            <a:alphaModFix/>
          </a:blip>
          <a:srcRect/>
          <a:stretch/>
        </p:blipFill>
        <p:spPr>
          <a:xfrm>
            <a:off x="0" y="42"/>
            <a:ext cx="12192000" cy="863601"/>
          </a:xfrm>
          <a:prstGeom prst="rect">
            <a:avLst/>
          </a:prstGeom>
          <a:noFill/>
          <a:ln>
            <a:noFill/>
          </a:ln>
        </p:spPr>
      </p:pic>
      <p:pic>
        <p:nvPicPr>
          <p:cNvPr id="194" name="Google Shape;194;p34"/>
          <p:cNvPicPr preferRelativeResize="0"/>
          <p:nvPr/>
        </p:nvPicPr>
        <p:blipFill rotWithShape="1">
          <a:blip r:embed="rId4">
            <a:alphaModFix/>
          </a:blip>
          <a:srcRect/>
          <a:stretch/>
        </p:blipFill>
        <p:spPr>
          <a:xfrm flipV="1">
            <a:off x="-1" y="6857325"/>
            <a:ext cx="12192000" cy="45719"/>
          </a:xfrm>
          <a:prstGeom prst="rect">
            <a:avLst/>
          </a:prstGeom>
          <a:noFill/>
          <a:ln>
            <a:noFill/>
          </a:ln>
        </p:spPr>
      </p:pic>
      <p:sp>
        <p:nvSpPr>
          <p:cNvPr id="195" name="Google Shape;195;p34"/>
          <p:cNvSpPr txBox="1"/>
          <p:nvPr/>
        </p:nvSpPr>
        <p:spPr>
          <a:xfrm>
            <a:off x="413722" y="2669"/>
            <a:ext cx="11778278" cy="830997"/>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4800"/>
              <a:buFont typeface="Arial"/>
              <a:buNone/>
            </a:pPr>
            <a:r>
              <a:rPr lang="en-US" sz="4800" b="1" i="0" u="none" strike="noStrike" cap="none" dirty="0">
                <a:solidFill>
                  <a:schemeClr val="lt1"/>
                </a:solidFill>
                <a:ea typeface="Arial" charset="0"/>
                <a:cs typeface="Times New Roman" panose="02020603050405020304" pitchFamily="18" charset="0"/>
                <a:sym typeface="Times New Roman"/>
              </a:rPr>
              <a:t>B. Discretization</a:t>
            </a:r>
            <a:r>
              <a:rPr lang="en-US" sz="4800" b="1" dirty="0">
                <a:solidFill>
                  <a:schemeClr val="lt1"/>
                </a:solidFill>
                <a:ea typeface="Arial" charset="0"/>
                <a:cs typeface="Times New Roman" panose="02020603050405020304" pitchFamily="18" charset="0"/>
                <a:sym typeface="Times New Roman"/>
              </a:rPr>
              <a:t> </a:t>
            </a:r>
            <a:endParaRPr lang="en-US" sz="1400" b="0" i="0" u="none" strike="noStrike" cap="none" dirty="0">
              <a:solidFill>
                <a:srgbClr val="000000"/>
              </a:solidFill>
              <a:ea typeface="Arial" charset="0"/>
              <a:cs typeface="Times New Roman" panose="02020603050405020304" pitchFamily="18" charset="0"/>
              <a:sym typeface="Arial"/>
            </a:endParaRPr>
          </a:p>
        </p:txBody>
      </p:sp>
      <p:pic>
        <p:nvPicPr>
          <p:cNvPr id="196" name="Google Shape;196;p34"/>
          <p:cNvPicPr preferRelativeResize="0"/>
          <p:nvPr/>
        </p:nvPicPr>
        <p:blipFill rotWithShape="1">
          <a:blip r:embed="rId5">
            <a:alphaModFix/>
          </a:blip>
          <a:srcRect/>
          <a:stretch/>
        </p:blipFill>
        <p:spPr>
          <a:xfrm flipH="1">
            <a:off x="5827994" y="6297419"/>
            <a:ext cx="536011" cy="499962"/>
          </a:xfrm>
          <a:prstGeom prst="rect">
            <a:avLst/>
          </a:prstGeom>
          <a:noFill/>
          <a:ln>
            <a:noFill/>
          </a:ln>
        </p:spPr>
      </p:pic>
      <p:sp>
        <p:nvSpPr>
          <p:cNvPr id="5" name="Slide Number Placeholder 4">
            <a:extLst>
              <a:ext uri="{FF2B5EF4-FFF2-40B4-BE49-F238E27FC236}">
                <a16:creationId xmlns:a16="http://schemas.microsoft.com/office/drawing/2014/main" id="{7F9106D8-9D9D-46DC-B371-081E72410FE3}"/>
              </a:ext>
            </a:extLst>
          </p:cNvPr>
          <p:cNvSpPr>
            <a:spLocks noGrp="1"/>
          </p:cNvSpPr>
          <p:nvPr>
            <p:ph type="sldNum" sz="quarter" idx="12"/>
          </p:nvPr>
        </p:nvSpPr>
        <p:spPr/>
        <p:txBody>
          <a:bodyPr/>
          <a:lstStyle/>
          <a:p>
            <a:fld id="{640E540A-2B47-4B87-9AED-00DC0EEFE8D2}" type="slidenum">
              <a:rPr lang="en-CA" smtClean="0"/>
              <a:t>7</a:t>
            </a:fld>
            <a:endParaRPr lang="en-CA" dirty="0"/>
          </a:p>
        </p:txBody>
      </p:sp>
      <p:sp>
        <p:nvSpPr>
          <p:cNvPr id="3" name="TextBox 2">
            <a:extLst>
              <a:ext uri="{FF2B5EF4-FFF2-40B4-BE49-F238E27FC236}">
                <a16:creationId xmlns:a16="http://schemas.microsoft.com/office/drawing/2014/main" id="{F953ACEF-7BE8-3660-4771-314D680D8AFF}"/>
              </a:ext>
            </a:extLst>
          </p:cNvPr>
          <p:cNvSpPr txBox="1"/>
          <p:nvPr/>
        </p:nvSpPr>
        <p:spPr>
          <a:xfrm>
            <a:off x="342983" y="1073869"/>
            <a:ext cx="9583838" cy="400110"/>
          </a:xfrm>
          <a:prstGeom prst="rect">
            <a:avLst/>
          </a:prstGeom>
          <a:noFill/>
        </p:spPr>
        <p:txBody>
          <a:bodyPr wrap="square" rtlCol="0">
            <a:spAutoFit/>
          </a:bodyPr>
          <a:lstStyle/>
          <a:p>
            <a:pPr marL="285750" indent="-285750" algn="l">
              <a:buFont typeface="Wingdings" panose="05000000000000000000" pitchFamily="2" charset="2"/>
              <a:buChar char="Ø"/>
            </a:pPr>
            <a:r>
              <a:rPr lang="en-CA" sz="2000" b="1" dirty="0">
                <a:solidFill>
                  <a:srgbClr val="0070C0"/>
                </a:solidFill>
                <a:latin typeface="Times New Roman" panose="02020603050405020304" pitchFamily="18" charset="0"/>
                <a:cs typeface="Times New Roman" panose="02020603050405020304" pitchFamily="18" charset="0"/>
              </a:rPr>
              <a:t>Discretized equation obtained for each node.</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C7EF6DB8-897C-D4C3-FDBF-0E700C058752}"/>
                  </a:ext>
                </a:extLst>
              </p:cNvPr>
              <p:cNvSpPr txBox="1"/>
              <p:nvPr/>
            </p:nvSpPr>
            <p:spPr>
              <a:xfrm>
                <a:off x="647453" y="1731688"/>
                <a:ext cx="8980293" cy="1259768"/>
              </a:xfrm>
              <a:prstGeom prst="rect">
                <a:avLst/>
              </a:prstGeom>
              <a:noFill/>
            </p:spPr>
            <p:txBody>
              <a:bodyPr wrap="square">
                <a:spAutoFit/>
              </a:bodyPr>
              <a:lstStyle/>
              <a:p>
                <a:pPr marL="0" marR="0">
                  <a:lnSpc>
                    <a:spcPct val="107000"/>
                  </a:lnSpc>
                  <a:spcBef>
                    <a:spcPts val="0"/>
                  </a:spcBef>
                  <a:spcAft>
                    <a:spcPts val="800"/>
                  </a:spcAft>
                </a:pPr>
                <a:r>
                  <a:rPr lang="en-US" b="1" kern="1200" dirty="0">
                    <a:solidFill>
                      <a:srgbClr val="00B050"/>
                    </a:solidFill>
                    <a:effectLst/>
                    <a:latin typeface="Times New Roman" panose="02020603050405020304" pitchFamily="18" charset="0"/>
                    <a:ea typeface="Times New Roman" panose="02020603050405020304" pitchFamily="18" charset="0"/>
                    <a:cs typeface="Arial" panose="020B0604020202020204" pitchFamily="34" charset="0"/>
                  </a:rPr>
                  <a:t>Explicit scheme for nodes from </a:t>
                </a:r>
                <a:r>
                  <a:rPr lang="en-US" b="1" kern="1200" dirty="0" err="1">
                    <a:solidFill>
                      <a:srgbClr val="00B050"/>
                    </a:solidFill>
                    <a:effectLst/>
                    <a:latin typeface="Times New Roman" panose="02020603050405020304" pitchFamily="18" charset="0"/>
                    <a:ea typeface="Times New Roman" panose="02020603050405020304" pitchFamily="18" charset="0"/>
                    <a:cs typeface="Arial" panose="020B0604020202020204" pitchFamily="34" charset="0"/>
                  </a:rPr>
                  <a:t>i</a:t>
                </a:r>
                <a:r>
                  <a:rPr lang="en-US" b="1" kern="1200" dirty="0">
                    <a:solidFill>
                      <a:srgbClr val="00B050"/>
                    </a:solidFill>
                    <a:effectLst/>
                    <a:latin typeface="Times New Roman" panose="02020603050405020304" pitchFamily="18" charset="0"/>
                    <a:ea typeface="Times New Roman" panose="02020603050405020304" pitchFamily="18" charset="0"/>
                    <a:cs typeface="Arial" panose="020B0604020202020204" pitchFamily="34" charset="0"/>
                  </a:rPr>
                  <a:t>=0 to 4</a:t>
                </a:r>
                <a:endParaRPr lang="en-CA" sz="1600" dirty="0">
                  <a:effectLst/>
                  <a:latin typeface="Times New Roman" panose="02020603050405020304" pitchFamily="18"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14:m>
                  <m:oMathPara xmlns:m="http://schemas.openxmlformats.org/officeDocument/2006/math">
                    <m:oMathParaPr>
                      <m:jc m:val="left"/>
                    </m:oMathParaPr>
                    <m:oMath xmlns:m="http://schemas.openxmlformats.org/officeDocument/2006/math">
                      <m:sSubSup>
                        <m:sSubSupPr>
                          <m:ctrlPr>
                            <a:rPr lang="en-CA" b="1" i="1" kern="1200">
                              <a:solidFill>
                                <a:srgbClr val="00B050"/>
                              </a:solidFill>
                              <a:effectLst/>
                              <a:latin typeface="Cambria Math" panose="02040503050406030204" pitchFamily="18" charset="0"/>
                              <a:ea typeface="Times New Roman" panose="02020603050405020304" pitchFamily="18" charset="0"/>
                              <a:cs typeface="Arial" panose="020B0604020202020204" pitchFamily="34" charset="0"/>
                            </a:rPr>
                          </m:ctrlPr>
                        </m:sSubSupPr>
                        <m:e>
                          <m:r>
                            <a:rPr lang="en-US" b="1" i="1" kern="1200">
                              <a:solidFill>
                                <a:srgbClr val="00B050"/>
                              </a:solidFill>
                              <a:effectLst/>
                              <a:latin typeface="Cambria Math" panose="02040503050406030204" pitchFamily="18" charset="0"/>
                              <a:ea typeface="Times New Roman" panose="02020603050405020304" pitchFamily="18" charset="0"/>
                              <a:cs typeface="Arial" panose="020B0604020202020204" pitchFamily="34" charset="0"/>
                            </a:rPr>
                            <m:t>𝑪</m:t>
                          </m:r>
                        </m:e>
                        <m:sub>
                          <m:r>
                            <a:rPr lang="en-US" b="1" i="1" kern="1200">
                              <a:solidFill>
                                <a:srgbClr val="00B050"/>
                              </a:solidFill>
                              <a:effectLst/>
                              <a:latin typeface="Cambria Math" panose="02040503050406030204" pitchFamily="18" charset="0"/>
                              <a:ea typeface="Times New Roman" panose="02020603050405020304" pitchFamily="18" charset="0"/>
                              <a:cs typeface="Arial" panose="020B0604020202020204" pitchFamily="34" charset="0"/>
                            </a:rPr>
                            <m:t>𝒊</m:t>
                          </m:r>
                        </m:sub>
                        <m:sup>
                          <m:r>
                            <a:rPr lang="en-US" b="1" i="1" kern="1200">
                              <a:solidFill>
                                <a:srgbClr val="00B050"/>
                              </a:solidFill>
                              <a:effectLst/>
                              <a:latin typeface="Cambria Math" panose="02040503050406030204" pitchFamily="18" charset="0"/>
                              <a:ea typeface="Times New Roman" panose="02020603050405020304" pitchFamily="18" charset="0"/>
                              <a:cs typeface="Arial" panose="020B0604020202020204" pitchFamily="34" charset="0"/>
                            </a:rPr>
                            <m:t>𝒕</m:t>
                          </m:r>
                          <m:r>
                            <a:rPr lang="en-US" b="1" i="1" kern="1200">
                              <a:solidFill>
                                <a:srgbClr val="00B050"/>
                              </a:solidFill>
                              <a:effectLst/>
                              <a:latin typeface="Cambria Math" panose="02040503050406030204" pitchFamily="18" charset="0"/>
                              <a:ea typeface="Times New Roman" panose="02020603050405020304" pitchFamily="18" charset="0"/>
                              <a:cs typeface="Arial" panose="020B0604020202020204" pitchFamily="34" charset="0"/>
                            </a:rPr>
                            <m:t>+</m:t>
                          </m:r>
                          <m:r>
                            <a:rPr lang="en-US" b="1" i="1" kern="1200">
                              <a:solidFill>
                                <a:srgbClr val="00B050"/>
                              </a:solidFill>
                              <a:effectLst/>
                              <a:latin typeface="Cambria Math" panose="02040503050406030204" pitchFamily="18" charset="0"/>
                              <a:ea typeface="Times New Roman" panose="02020603050405020304" pitchFamily="18" charset="0"/>
                              <a:cs typeface="Arial" panose="020B0604020202020204" pitchFamily="34" charset="0"/>
                            </a:rPr>
                            <m:t>𝟏</m:t>
                          </m:r>
                        </m:sup>
                      </m:sSubSup>
                      <m:r>
                        <a:rPr lang="en-US" b="1" i="1" kern="1200">
                          <a:solidFill>
                            <a:srgbClr val="00B050"/>
                          </a:solidFill>
                          <a:effectLst/>
                          <a:latin typeface="Cambria Math" panose="02040503050406030204" pitchFamily="18" charset="0"/>
                          <a:ea typeface="Times New Roman" panose="02020603050405020304" pitchFamily="18" charset="0"/>
                          <a:cs typeface="Arial" panose="020B0604020202020204" pitchFamily="34" charset="0"/>
                        </a:rPr>
                        <m:t>=</m:t>
                      </m:r>
                      <m:d>
                        <m:dPr>
                          <m:ctrlPr>
                            <a:rPr lang="en-CA" b="1" i="1" kern="1200">
                              <a:solidFill>
                                <a:srgbClr val="00B050"/>
                              </a:solidFill>
                              <a:effectLst/>
                              <a:latin typeface="Cambria Math" panose="02040503050406030204" pitchFamily="18" charset="0"/>
                              <a:ea typeface="Times New Roman" panose="02020603050405020304" pitchFamily="18" charset="0"/>
                              <a:cs typeface="Arial" panose="020B0604020202020204" pitchFamily="34" charset="0"/>
                            </a:rPr>
                          </m:ctrlPr>
                        </m:dPr>
                        <m:e>
                          <m:r>
                            <a:rPr lang="en-US" b="1" i="1" kern="1200">
                              <a:solidFill>
                                <a:srgbClr val="00B050"/>
                              </a:solidFill>
                              <a:effectLst/>
                              <a:latin typeface="Cambria Math" panose="02040503050406030204" pitchFamily="18" charset="0"/>
                              <a:ea typeface="Times New Roman" panose="02020603050405020304" pitchFamily="18" charset="0"/>
                              <a:cs typeface="Arial" panose="020B0604020202020204" pitchFamily="34" charset="0"/>
                            </a:rPr>
                            <m:t>𝟏</m:t>
                          </m:r>
                          <m:r>
                            <a:rPr lang="en-US" b="1" i="1" kern="1200">
                              <a:solidFill>
                                <a:srgbClr val="00B050"/>
                              </a:solidFill>
                              <a:effectLst/>
                              <a:latin typeface="Cambria Math" panose="02040503050406030204" pitchFamily="18" charset="0"/>
                              <a:ea typeface="Times New Roman" panose="02020603050405020304" pitchFamily="18" charset="0"/>
                              <a:cs typeface="Arial" panose="020B0604020202020204" pitchFamily="34" charset="0"/>
                            </a:rPr>
                            <m:t>−</m:t>
                          </m:r>
                          <m:r>
                            <a:rPr lang="en-US" b="1" i="1" kern="1200">
                              <a:solidFill>
                                <a:srgbClr val="00B050"/>
                              </a:solidFill>
                              <a:effectLst/>
                              <a:latin typeface="Cambria Math" panose="02040503050406030204" pitchFamily="18" charset="0"/>
                              <a:ea typeface="Times New Roman" panose="02020603050405020304" pitchFamily="18" charset="0"/>
                              <a:cs typeface="Arial" panose="020B0604020202020204" pitchFamily="34" charset="0"/>
                            </a:rPr>
                            <m:t>𝟐</m:t>
                          </m:r>
                          <m:sSub>
                            <m:sSubPr>
                              <m:ctrlPr>
                                <a:rPr lang="en-CA" b="1" i="1" kern="1200">
                                  <a:solidFill>
                                    <a:srgbClr val="00B050"/>
                                  </a:solidFill>
                                  <a:effectLst/>
                                  <a:latin typeface="Cambria Math" panose="02040503050406030204" pitchFamily="18" charset="0"/>
                                  <a:ea typeface="Times New Roman" panose="02020603050405020304" pitchFamily="18" charset="0"/>
                                  <a:cs typeface="Arial" panose="020B0604020202020204" pitchFamily="34" charset="0"/>
                                </a:rPr>
                              </m:ctrlPr>
                            </m:sSubPr>
                            <m:e>
                              <m:r>
                                <a:rPr lang="en-US" b="1" i="1" kern="1200">
                                  <a:solidFill>
                                    <a:srgbClr val="00B050"/>
                                  </a:solidFill>
                                  <a:effectLst/>
                                  <a:latin typeface="Cambria Math" panose="02040503050406030204" pitchFamily="18" charset="0"/>
                                  <a:ea typeface="Times New Roman" panose="02020603050405020304" pitchFamily="18" charset="0"/>
                                  <a:cs typeface="Arial" panose="020B0604020202020204" pitchFamily="34" charset="0"/>
                                </a:rPr>
                                <m:t>𝒅</m:t>
                              </m:r>
                            </m:e>
                            <m:sub>
                              <m:r>
                                <a:rPr lang="en-US" b="1" i="1" kern="1200">
                                  <a:solidFill>
                                    <a:srgbClr val="00B050"/>
                                  </a:solidFill>
                                  <a:effectLst/>
                                  <a:latin typeface="Cambria Math" panose="02040503050406030204" pitchFamily="18" charset="0"/>
                                  <a:ea typeface="Times New Roman" panose="02020603050405020304" pitchFamily="18" charset="0"/>
                                  <a:cs typeface="Arial" panose="020B0604020202020204" pitchFamily="34" charset="0"/>
                                </a:rPr>
                                <m:t>𝟏</m:t>
                              </m:r>
                            </m:sub>
                          </m:sSub>
                          <m:r>
                            <a:rPr lang="en-US" b="1" i="1" kern="1200">
                              <a:solidFill>
                                <a:srgbClr val="00B050"/>
                              </a:solidFill>
                              <a:effectLst/>
                              <a:latin typeface="Cambria Math" panose="02040503050406030204" pitchFamily="18" charset="0"/>
                              <a:ea typeface="Times New Roman" panose="02020603050405020304" pitchFamily="18" charset="0"/>
                              <a:cs typeface="Arial" panose="020B0604020202020204" pitchFamily="34" charset="0"/>
                            </a:rPr>
                            <m:t>−</m:t>
                          </m:r>
                          <m:f>
                            <m:fPr>
                              <m:ctrlPr>
                                <a:rPr lang="en-CA" b="1" i="1" kern="1200">
                                  <a:solidFill>
                                    <a:srgbClr val="00B050"/>
                                  </a:solidFill>
                                  <a:effectLst/>
                                  <a:latin typeface="Cambria Math" panose="02040503050406030204" pitchFamily="18" charset="0"/>
                                  <a:ea typeface="Times New Roman" panose="02020603050405020304" pitchFamily="18" charset="0"/>
                                  <a:cs typeface="Arial" panose="020B0604020202020204" pitchFamily="34" charset="0"/>
                                </a:rPr>
                              </m:ctrlPr>
                            </m:fPr>
                            <m:num>
                              <m:sSub>
                                <m:sSubPr>
                                  <m:ctrlPr>
                                    <a:rPr lang="en-CA" b="1" i="1" kern="1200">
                                      <a:solidFill>
                                        <a:srgbClr val="00B050"/>
                                      </a:solidFill>
                                      <a:effectLst/>
                                      <a:latin typeface="Cambria Math" panose="02040503050406030204" pitchFamily="18" charset="0"/>
                                      <a:ea typeface="Times New Roman" panose="02020603050405020304" pitchFamily="18" charset="0"/>
                                      <a:cs typeface="Arial" panose="020B0604020202020204" pitchFamily="34" charset="0"/>
                                    </a:rPr>
                                  </m:ctrlPr>
                                </m:sSubPr>
                                <m:e>
                                  <m:r>
                                    <a:rPr lang="en-US" b="1" i="1" kern="1200">
                                      <a:solidFill>
                                        <a:srgbClr val="00B050"/>
                                      </a:solidFill>
                                      <a:effectLst/>
                                      <a:latin typeface="Cambria Math" panose="02040503050406030204" pitchFamily="18" charset="0"/>
                                      <a:ea typeface="Times New Roman" panose="02020603050405020304" pitchFamily="18" charset="0"/>
                                      <a:cs typeface="Arial" panose="020B0604020202020204" pitchFamily="34" charset="0"/>
                                    </a:rPr>
                                    <m:t>𝒅</m:t>
                                  </m:r>
                                </m:e>
                                <m:sub>
                                  <m:r>
                                    <a:rPr lang="en-US" b="1" i="1" kern="1200">
                                      <a:solidFill>
                                        <a:srgbClr val="00B050"/>
                                      </a:solidFill>
                                      <a:effectLst/>
                                      <a:latin typeface="Cambria Math" panose="02040503050406030204" pitchFamily="18" charset="0"/>
                                      <a:ea typeface="Times New Roman" panose="02020603050405020304" pitchFamily="18" charset="0"/>
                                      <a:cs typeface="Arial" panose="020B0604020202020204" pitchFamily="34" charset="0"/>
                                    </a:rPr>
                                    <m:t>𝟐</m:t>
                                  </m:r>
                                </m:sub>
                              </m:sSub>
                            </m:num>
                            <m:den>
                              <m:r>
                                <a:rPr lang="en-US" b="1" i="1" kern="1200">
                                  <a:solidFill>
                                    <a:srgbClr val="00B050"/>
                                  </a:solidFill>
                                  <a:effectLst/>
                                  <a:latin typeface="Cambria Math" panose="02040503050406030204" pitchFamily="18" charset="0"/>
                                  <a:ea typeface="Times New Roman" panose="02020603050405020304" pitchFamily="18" charset="0"/>
                                  <a:cs typeface="Arial" panose="020B0604020202020204" pitchFamily="34" charset="0"/>
                                </a:rPr>
                                <m:t>𝒙</m:t>
                              </m:r>
                            </m:den>
                          </m:f>
                        </m:e>
                      </m:d>
                      <m:sSubSup>
                        <m:sSubSupPr>
                          <m:ctrlPr>
                            <a:rPr lang="en-CA" b="1" i="1" kern="1200">
                              <a:solidFill>
                                <a:srgbClr val="00B050"/>
                              </a:solidFill>
                              <a:effectLst/>
                              <a:latin typeface="Cambria Math" panose="02040503050406030204" pitchFamily="18" charset="0"/>
                              <a:ea typeface="Times New Roman" panose="02020603050405020304" pitchFamily="18" charset="0"/>
                              <a:cs typeface="Arial" panose="020B0604020202020204" pitchFamily="34" charset="0"/>
                            </a:rPr>
                          </m:ctrlPr>
                        </m:sSubSupPr>
                        <m:e>
                          <m:r>
                            <a:rPr lang="en-US" b="1" i="1" kern="1200">
                              <a:solidFill>
                                <a:srgbClr val="00B050"/>
                              </a:solidFill>
                              <a:effectLst/>
                              <a:latin typeface="Cambria Math" panose="02040503050406030204" pitchFamily="18" charset="0"/>
                              <a:ea typeface="Times New Roman" panose="02020603050405020304" pitchFamily="18" charset="0"/>
                              <a:cs typeface="Arial" panose="020B0604020202020204" pitchFamily="34" charset="0"/>
                            </a:rPr>
                            <m:t>𝑪</m:t>
                          </m:r>
                        </m:e>
                        <m:sub>
                          <m:r>
                            <a:rPr lang="en-US" b="1" i="1" kern="1200">
                              <a:solidFill>
                                <a:srgbClr val="00B050"/>
                              </a:solidFill>
                              <a:effectLst/>
                              <a:latin typeface="Cambria Math" panose="02040503050406030204" pitchFamily="18" charset="0"/>
                              <a:ea typeface="Times New Roman" panose="02020603050405020304" pitchFamily="18" charset="0"/>
                              <a:cs typeface="Arial" panose="020B0604020202020204" pitchFamily="34" charset="0"/>
                            </a:rPr>
                            <m:t>𝒊</m:t>
                          </m:r>
                        </m:sub>
                        <m:sup>
                          <m:r>
                            <a:rPr lang="en-US" b="1" i="1" kern="1200">
                              <a:solidFill>
                                <a:srgbClr val="00B050"/>
                              </a:solidFill>
                              <a:effectLst/>
                              <a:latin typeface="Cambria Math" panose="02040503050406030204" pitchFamily="18" charset="0"/>
                              <a:ea typeface="Times New Roman" panose="02020603050405020304" pitchFamily="18" charset="0"/>
                              <a:cs typeface="Arial" panose="020B0604020202020204" pitchFamily="34" charset="0"/>
                            </a:rPr>
                            <m:t>𝒕</m:t>
                          </m:r>
                        </m:sup>
                      </m:sSubSup>
                      <m:r>
                        <a:rPr lang="en-US" b="1" i="1" kern="1200">
                          <a:solidFill>
                            <a:srgbClr val="00B050"/>
                          </a:solidFill>
                          <a:effectLst/>
                          <a:latin typeface="Cambria Math" panose="02040503050406030204" pitchFamily="18" charset="0"/>
                          <a:ea typeface="Times New Roman" panose="02020603050405020304" pitchFamily="18" charset="0"/>
                          <a:cs typeface="Arial" panose="020B0604020202020204" pitchFamily="34" charset="0"/>
                        </a:rPr>
                        <m:t>+</m:t>
                      </m:r>
                      <m:d>
                        <m:dPr>
                          <m:ctrlPr>
                            <a:rPr lang="en-CA" b="1" i="1" kern="1200">
                              <a:solidFill>
                                <a:srgbClr val="00B050"/>
                              </a:solidFill>
                              <a:effectLst/>
                              <a:latin typeface="Cambria Math" panose="02040503050406030204" pitchFamily="18" charset="0"/>
                              <a:ea typeface="Times New Roman" panose="02020603050405020304" pitchFamily="18" charset="0"/>
                              <a:cs typeface="Arial" panose="020B0604020202020204" pitchFamily="34" charset="0"/>
                            </a:rPr>
                          </m:ctrlPr>
                        </m:dPr>
                        <m:e>
                          <m:sSub>
                            <m:sSubPr>
                              <m:ctrlPr>
                                <a:rPr lang="en-CA" b="1" i="1" kern="1200">
                                  <a:solidFill>
                                    <a:srgbClr val="00B050"/>
                                  </a:solidFill>
                                  <a:effectLst/>
                                  <a:latin typeface="Cambria Math" panose="02040503050406030204" pitchFamily="18" charset="0"/>
                                  <a:ea typeface="Times New Roman" panose="02020603050405020304" pitchFamily="18" charset="0"/>
                                  <a:cs typeface="Arial" panose="020B0604020202020204" pitchFamily="34" charset="0"/>
                                </a:rPr>
                              </m:ctrlPr>
                            </m:sSubPr>
                            <m:e>
                              <m:r>
                                <a:rPr lang="en-US" b="1" i="1" kern="1200">
                                  <a:solidFill>
                                    <a:srgbClr val="00B050"/>
                                  </a:solidFill>
                                  <a:effectLst/>
                                  <a:latin typeface="Cambria Math" panose="02040503050406030204" pitchFamily="18" charset="0"/>
                                  <a:ea typeface="Times New Roman" panose="02020603050405020304" pitchFamily="18" charset="0"/>
                                  <a:cs typeface="Arial" panose="020B0604020202020204" pitchFamily="34" charset="0"/>
                                </a:rPr>
                                <m:t>𝒅</m:t>
                              </m:r>
                            </m:e>
                            <m:sub>
                              <m:r>
                                <a:rPr lang="en-US" b="1" i="1" kern="1200">
                                  <a:solidFill>
                                    <a:srgbClr val="00B050"/>
                                  </a:solidFill>
                                  <a:effectLst/>
                                  <a:latin typeface="Cambria Math" panose="02040503050406030204" pitchFamily="18" charset="0"/>
                                  <a:ea typeface="Times New Roman" panose="02020603050405020304" pitchFamily="18" charset="0"/>
                                  <a:cs typeface="Arial" panose="020B0604020202020204" pitchFamily="34" charset="0"/>
                                </a:rPr>
                                <m:t>𝟏</m:t>
                              </m:r>
                            </m:sub>
                          </m:sSub>
                          <m:r>
                            <a:rPr lang="en-US" b="1" i="1" kern="1200">
                              <a:solidFill>
                                <a:srgbClr val="00B050"/>
                              </a:solidFill>
                              <a:effectLst/>
                              <a:latin typeface="Cambria Math" panose="02040503050406030204" pitchFamily="18" charset="0"/>
                              <a:ea typeface="Times New Roman" panose="02020603050405020304" pitchFamily="18" charset="0"/>
                              <a:cs typeface="Arial" panose="020B0604020202020204" pitchFamily="34" charset="0"/>
                            </a:rPr>
                            <m:t>+</m:t>
                          </m:r>
                          <m:f>
                            <m:fPr>
                              <m:ctrlPr>
                                <a:rPr lang="en-CA" b="1" i="1" kern="1200">
                                  <a:solidFill>
                                    <a:srgbClr val="00B050"/>
                                  </a:solidFill>
                                  <a:effectLst/>
                                  <a:latin typeface="Cambria Math" panose="02040503050406030204" pitchFamily="18" charset="0"/>
                                  <a:ea typeface="Times New Roman" panose="02020603050405020304" pitchFamily="18" charset="0"/>
                                  <a:cs typeface="Arial" panose="020B0604020202020204" pitchFamily="34" charset="0"/>
                                </a:rPr>
                              </m:ctrlPr>
                            </m:fPr>
                            <m:num>
                              <m:sSub>
                                <m:sSubPr>
                                  <m:ctrlPr>
                                    <a:rPr lang="en-CA" b="1" i="1" kern="1200">
                                      <a:solidFill>
                                        <a:srgbClr val="00B050"/>
                                      </a:solidFill>
                                      <a:effectLst/>
                                      <a:latin typeface="Cambria Math" panose="02040503050406030204" pitchFamily="18" charset="0"/>
                                      <a:ea typeface="Times New Roman" panose="02020603050405020304" pitchFamily="18" charset="0"/>
                                      <a:cs typeface="Arial" panose="020B0604020202020204" pitchFamily="34" charset="0"/>
                                    </a:rPr>
                                  </m:ctrlPr>
                                </m:sSubPr>
                                <m:e>
                                  <m:r>
                                    <a:rPr lang="en-US" b="1" i="1" kern="1200">
                                      <a:solidFill>
                                        <a:srgbClr val="00B050"/>
                                      </a:solidFill>
                                      <a:effectLst/>
                                      <a:latin typeface="Cambria Math" panose="02040503050406030204" pitchFamily="18" charset="0"/>
                                      <a:ea typeface="Times New Roman" panose="02020603050405020304" pitchFamily="18" charset="0"/>
                                      <a:cs typeface="Arial" panose="020B0604020202020204" pitchFamily="34" charset="0"/>
                                    </a:rPr>
                                    <m:t>𝒅</m:t>
                                  </m:r>
                                </m:e>
                                <m:sub>
                                  <m:r>
                                    <a:rPr lang="en-US" b="1" i="1" kern="1200">
                                      <a:solidFill>
                                        <a:srgbClr val="00B050"/>
                                      </a:solidFill>
                                      <a:effectLst/>
                                      <a:latin typeface="Cambria Math" panose="02040503050406030204" pitchFamily="18" charset="0"/>
                                      <a:ea typeface="Times New Roman" panose="02020603050405020304" pitchFamily="18" charset="0"/>
                                      <a:cs typeface="Arial" panose="020B0604020202020204" pitchFamily="34" charset="0"/>
                                    </a:rPr>
                                    <m:t>𝟐</m:t>
                                  </m:r>
                                </m:sub>
                              </m:sSub>
                            </m:num>
                            <m:den>
                              <m:r>
                                <a:rPr lang="en-US" b="1" i="1" kern="1200">
                                  <a:solidFill>
                                    <a:srgbClr val="00B050"/>
                                  </a:solidFill>
                                  <a:effectLst/>
                                  <a:latin typeface="Cambria Math" panose="02040503050406030204" pitchFamily="18" charset="0"/>
                                  <a:ea typeface="Times New Roman" panose="02020603050405020304" pitchFamily="18" charset="0"/>
                                  <a:cs typeface="Arial" panose="020B0604020202020204" pitchFamily="34" charset="0"/>
                                </a:rPr>
                                <m:t>𝒙</m:t>
                              </m:r>
                            </m:den>
                          </m:f>
                        </m:e>
                      </m:d>
                      <m:sSubSup>
                        <m:sSubSupPr>
                          <m:ctrlPr>
                            <a:rPr lang="en-CA" b="1" i="1" kern="1200">
                              <a:solidFill>
                                <a:srgbClr val="00B050"/>
                              </a:solidFill>
                              <a:effectLst/>
                              <a:latin typeface="Cambria Math" panose="02040503050406030204" pitchFamily="18" charset="0"/>
                              <a:ea typeface="Cambria Math" panose="02040503050406030204" pitchFamily="18" charset="0"/>
                              <a:cs typeface="Arial" panose="020B0604020202020204" pitchFamily="34" charset="0"/>
                            </a:rPr>
                          </m:ctrlPr>
                        </m:sSubSupPr>
                        <m:e>
                          <m:r>
                            <a:rPr lang="en-US" b="1" i="1" kern="1200">
                              <a:solidFill>
                                <a:srgbClr val="00B050"/>
                              </a:solidFill>
                              <a:effectLst/>
                              <a:latin typeface="Cambria Math" panose="02040503050406030204" pitchFamily="18" charset="0"/>
                              <a:ea typeface="Cambria Math" panose="02040503050406030204" pitchFamily="18" charset="0"/>
                              <a:cs typeface="Arial" panose="020B0604020202020204" pitchFamily="34" charset="0"/>
                            </a:rPr>
                            <m:t>𝑪</m:t>
                          </m:r>
                        </m:e>
                        <m:sub>
                          <m:r>
                            <a:rPr lang="en-US" b="1" i="1" kern="1200">
                              <a:solidFill>
                                <a:srgbClr val="00B050"/>
                              </a:solidFill>
                              <a:effectLst/>
                              <a:latin typeface="Cambria Math" panose="02040503050406030204" pitchFamily="18" charset="0"/>
                              <a:ea typeface="Cambria Math" panose="02040503050406030204" pitchFamily="18" charset="0"/>
                              <a:cs typeface="Arial" panose="020B0604020202020204" pitchFamily="34" charset="0"/>
                            </a:rPr>
                            <m:t>𝒊</m:t>
                          </m:r>
                          <m:r>
                            <a:rPr lang="en-US" b="1" i="1" kern="1200">
                              <a:solidFill>
                                <a:srgbClr val="00B050"/>
                              </a:solidFill>
                              <a:effectLst/>
                              <a:latin typeface="Cambria Math" panose="02040503050406030204" pitchFamily="18" charset="0"/>
                              <a:ea typeface="Cambria Math" panose="02040503050406030204" pitchFamily="18" charset="0"/>
                              <a:cs typeface="Arial" panose="020B0604020202020204" pitchFamily="34" charset="0"/>
                            </a:rPr>
                            <m:t>+</m:t>
                          </m:r>
                          <m:r>
                            <a:rPr lang="en-US" b="1" i="1" kern="1200">
                              <a:solidFill>
                                <a:srgbClr val="00B050"/>
                              </a:solidFill>
                              <a:effectLst/>
                              <a:latin typeface="Cambria Math" panose="02040503050406030204" pitchFamily="18" charset="0"/>
                              <a:ea typeface="Cambria Math" panose="02040503050406030204" pitchFamily="18" charset="0"/>
                              <a:cs typeface="Arial" panose="020B0604020202020204" pitchFamily="34" charset="0"/>
                            </a:rPr>
                            <m:t>𝟏</m:t>
                          </m:r>
                        </m:sub>
                        <m:sup>
                          <m:r>
                            <a:rPr lang="en-US" b="1" i="1" kern="1200">
                              <a:solidFill>
                                <a:srgbClr val="00B050"/>
                              </a:solidFill>
                              <a:effectLst/>
                              <a:latin typeface="Cambria Math" panose="02040503050406030204" pitchFamily="18" charset="0"/>
                              <a:ea typeface="Cambria Math" panose="02040503050406030204" pitchFamily="18" charset="0"/>
                              <a:cs typeface="Arial" panose="020B0604020202020204" pitchFamily="34" charset="0"/>
                            </a:rPr>
                            <m:t>𝒕</m:t>
                          </m:r>
                        </m:sup>
                      </m:sSubSup>
                      <m:r>
                        <a:rPr lang="en-US" b="1" i="1" kern="1200">
                          <a:solidFill>
                            <a:srgbClr val="00B050"/>
                          </a:solidFill>
                          <a:effectLst/>
                          <a:latin typeface="Cambria Math" panose="02040503050406030204" pitchFamily="18" charset="0"/>
                          <a:ea typeface="Times New Roman" panose="02020603050405020304" pitchFamily="18" charset="0"/>
                          <a:cs typeface="Arial" panose="020B0604020202020204" pitchFamily="34" charset="0"/>
                        </a:rPr>
                        <m:t>+</m:t>
                      </m:r>
                      <m:d>
                        <m:dPr>
                          <m:ctrlPr>
                            <a:rPr lang="en-CA" b="1" i="1" kern="1200">
                              <a:solidFill>
                                <a:srgbClr val="00B050"/>
                              </a:solidFill>
                              <a:effectLst/>
                              <a:latin typeface="Cambria Math" panose="02040503050406030204" pitchFamily="18" charset="0"/>
                              <a:ea typeface="Times New Roman" panose="02020603050405020304" pitchFamily="18" charset="0"/>
                              <a:cs typeface="Arial" panose="020B0604020202020204" pitchFamily="34" charset="0"/>
                            </a:rPr>
                          </m:ctrlPr>
                        </m:dPr>
                        <m:e>
                          <m:sSub>
                            <m:sSubPr>
                              <m:ctrlPr>
                                <a:rPr lang="en-CA" b="1" i="1" kern="1200">
                                  <a:solidFill>
                                    <a:srgbClr val="00B050"/>
                                  </a:solidFill>
                                  <a:effectLst/>
                                  <a:latin typeface="Cambria Math" panose="02040503050406030204" pitchFamily="18" charset="0"/>
                                  <a:ea typeface="Times New Roman" panose="02020603050405020304" pitchFamily="18" charset="0"/>
                                  <a:cs typeface="Arial" panose="020B0604020202020204" pitchFamily="34" charset="0"/>
                                </a:rPr>
                              </m:ctrlPr>
                            </m:sSubPr>
                            <m:e>
                              <m:r>
                                <a:rPr lang="en-US" b="1" i="1" kern="1200">
                                  <a:solidFill>
                                    <a:srgbClr val="00B050"/>
                                  </a:solidFill>
                                  <a:effectLst/>
                                  <a:latin typeface="Cambria Math" panose="02040503050406030204" pitchFamily="18" charset="0"/>
                                  <a:ea typeface="Times New Roman" panose="02020603050405020304" pitchFamily="18" charset="0"/>
                                  <a:cs typeface="Arial" panose="020B0604020202020204" pitchFamily="34" charset="0"/>
                                </a:rPr>
                                <m:t>𝒅</m:t>
                              </m:r>
                            </m:e>
                            <m:sub>
                              <m:r>
                                <a:rPr lang="en-US" b="1" i="1" kern="1200">
                                  <a:solidFill>
                                    <a:srgbClr val="00B050"/>
                                  </a:solidFill>
                                  <a:effectLst/>
                                  <a:latin typeface="Cambria Math" panose="02040503050406030204" pitchFamily="18" charset="0"/>
                                  <a:ea typeface="Times New Roman" panose="02020603050405020304" pitchFamily="18" charset="0"/>
                                  <a:cs typeface="Arial" panose="020B0604020202020204" pitchFamily="34" charset="0"/>
                                </a:rPr>
                                <m:t>𝟏</m:t>
                              </m:r>
                            </m:sub>
                          </m:sSub>
                          <m:sSubSup>
                            <m:sSubSupPr>
                              <m:ctrlPr>
                                <a:rPr lang="en-CA" b="1" i="1" kern="1200">
                                  <a:solidFill>
                                    <a:srgbClr val="00B050"/>
                                  </a:solidFill>
                                  <a:effectLst/>
                                  <a:latin typeface="Cambria Math" panose="02040503050406030204" pitchFamily="18" charset="0"/>
                                  <a:ea typeface="Cambria Math" panose="02040503050406030204" pitchFamily="18" charset="0"/>
                                  <a:cs typeface="Arial" panose="020B0604020202020204" pitchFamily="34" charset="0"/>
                                </a:rPr>
                              </m:ctrlPr>
                            </m:sSubSupPr>
                            <m:e>
                              <m:r>
                                <a:rPr lang="en-US" b="1" i="1" kern="1200">
                                  <a:solidFill>
                                    <a:srgbClr val="00B050"/>
                                  </a:solidFill>
                                  <a:effectLst/>
                                  <a:latin typeface="Cambria Math" panose="02040503050406030204" pitchFamily="18" charset="0"/>
                                  <a:ea typeface="Cambria Math" panose="02040503050406030204" pitchFamily="18" charset="0"/>
                                  <a:cs typeface="Arial" panose="020B0604020202020204" pitchFamily="34" charset="0"/>
                                </a:rPr>
                                <m:t>𝑪</m:t>
                              </m:r>
                            </m:e>
                            <m:sub>
                              <m:r>
                                <a:rPr lang="en-US" b="1" i="1" kern="1200">
                                  <a:solidFill>
                                    <a:srgbClr val="00B050"/>
                                  </a:solidFill>
                                  <a:effectLst/>
                                  <a:latin typeface="Cambria Math" panose="02040503050406030204" pitchFamily="18" charset="0"/>
                                  <a:ea typeface="Cambria Math" panose="02040503050406030204" pitchFamily="18" charset="0"/>
                                  <a:cs typeface="Arial" panose="020B0604020202020204" pitchFamily="34" charset="0"/>
                                </a:rPr>
                                <m:t>𝒊</m:t>
                              </m:r>
                              <m:r>
                                <a:rPr lang="en-US" b="1" i="1" kern="1200">
                                  <a:solidFill>
                                    <a:srgbClr val="00B050"/>
                                  </a:solidFill>
                                  <a:effectLst/>
                                  <a:latin typeface="Cambria Math" panose="02040503050406030204" pitchFamily="18" charset="0"/>
                                  <a:ea typeface="Cambria Math" panose="02040503050406030204" pitchFamily="18" charset="0"/>
                                  <a:cs typeface="Arial" panose="020B0604020202020204" pitchFamily="34" charset="0"/>
                                </a:rPr>
                                <m:t>−</m:t>
                              </m:r>
                              <m:r>
                                <a:rPr lang="en-US" b="1" i="1" kern="1200">
                                  <a:solidFill>
                                    <a:srgbClr val="00B050"/>
                                  </a:solidFill>
                                  <a:effectLst/>
                                  <a:latin typeface="Cambria Math" panose="02040503050406030204" pitchFamily="18" charset="0"/>
                                  <a:ea typeface="Cambria Math" panose="02040503050406030204" pitchFamily="18" charset="0"/>
                                  <a:cs typeface="Arial" panose="020B0604020202020204" pitchFamily="34" charset="0"/>
                                </a:rPr>
                                <m:t>𝟏</m:t>
                              </m:r>
                            </m:sub>
                            <m:sup>
                              <m:r>
                                <a:rPr lang="en-US" b="1" i="1" kern="1200">
                                  <a:solidFill>
                                    <a:srgbClr val="00B050"/>
                                  </a:solidFill>
                                  <a:effectLst/>
                                  <a:latin typeface="Cambria Math" panose="02040503050406030204" pitchFamily="18" charset="0"/>
                                  <a:ea typeface="Cambria Math" panose="02040503050406030204" pitchFamily="18" charset="0"/>
                                  <a:cs typeface="Arial" panose="020B0604020202020204" pitchFamily="34" charset="0"/>
                                </a:rPr>
                                <m:t>𝒕</m:t>
                              </m:r>
                            </m:sup>
                          </m:sSubSup>
                        </m:e>
                      </m:d>
                      <m:r>
                        <a:rPr lang="en-US" b="1" i="1" kern="1200">
                          <a:solidFill>
                            <a:srgbClr val="00B050"/>
                          </a:solidFill>
                          <a:effectLst/>
                          <a:latin typeface="Cambria Math" panose="02040503050406030204" pitchFamily="18" charset="0"/>
                          <a:ea typeface="Times New Roman" panose="02020603050405020304" pitchFamily="18" charset="0"/>
                          <a:cs typeface="Arial" panose="020B0604020202020204" pitchFamily="34" charset="0"/>
                        </a:rPr>
                        <m:t>−</m:t>
                      </m:r>
                      <m:r>
                        <a:rPr lang="en-US" b="1" i="1" kern="1200">
                          <a:solidFill>
                            <a:srgbClr val="00B050"/>
                          </a:solidFill>
                          <a:effectLst/>
                          <a:latin typeface="Cambria Math" panose="02040503050406030204" pitchFamily="18" charset="0"/>
                          <a:ea typeface="Times New Roman" panose="02020603050405020304" pitchFamily="18" charset="0"/>
                          <a:cs typeface="Arial" panose="020B0604020202020204" pitchFamily="34" charset="0"/>
                        </a:rPr>
                        <m:t>𝑺</m:t>
                      </m:r>
                    </m:oMath>
                  </m:oMathPara>
                </a14:m>
                <a:endParaRPr lang="en-CA" sz="1600" dirty="0">
                  <a:effectLst/>
                  <a:latin typeface="Times New Roman" panose="02020603050405020304" pitchFamily="18" charset="0"/>
                  <a:ea typeface="Calibri" panose="020F0502020204030204" pitchFamily="34" charset="0"/>
                  <a:cs typeface="Arial" panose="020B0604020202020204" pitchFamily="34" charset="0"/>
                </a:endParaRPr>
              </a:p>
            </p:txBody>
          </p:sp>
        </mc:Choice>
        <mc:Fallback xmlns="">
          <p:sp>
            <p:nvSpPr>
              <p:cNvPr id="7" name="TextBox 6">
                <a:extLst>
                  <a:ext uri="{FF2B5EF4-FFF2-40B4-BE49-F238E27FC236}">
                    <a16:creationId xmlns:a16="http://schemas.microsoft.com/office/drawing/2014/main" id="{C7EF6DB8-897C-D4C3-FDBF-0E700C058752}"/>
                  </a:ext>
                </a:extLst>
              </p:cNvPr>
              <p:cNvSpPr txBox="1">
                <a:spLocks noRot="1" noChangeAspect="1" noMove="1" noResize="1" noEditPoints="1" noAdjustHandles="1" noChangeArrowheads="1" noChangeShapeType="1" noTextEdit="1"/>
              </p:cNvSpPr>
              <p:nvPr/>
            </p:nvSpPr>
            <p:spPr>
              <a:xfrm>
                <a:off x="647453" y="1731688"/>
                <a:ext cx="8980293" cy="1259768"/>
              </a:xfrm>
              <a:prstGeom prst="rect">
                <a:avLst/>
              </a:prstGeom>
              <a:blipFill>
                <a:blip r:embed="rId6"/>
                <a:stretch>
                  <a:fillRect l="-543" t="-2415"/>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3874FEBC-957B-904B-4EC2-40690B0DA110}"/>
                  </a:ext>
                </a:extLst>
              </p:cNvPr>
              <p:cNvSpPr txBox="1"/>
              <p:nvPr/>
            </p:nvSpPr>
            <p:spPr>
              <a:xfrm>
                <a:off x="647453" y="2991456"/>
                <a:ext cx="9774464" cy="4101507"/>
              </a:xfrm>
              <a:prstGeom prst="rect">
                <a:avLst/>
              </a:prstGeom>
              <a:noFill/>
            </p:spPr>
            <p:txBody>
              <a:bodyPr wrap="square">
                <a:spAutoFit/>
              </a:bodyPr>
              <a:lstStyle/>
              <a:p>
                <a:pPr marL="0" marR="0">
                  <a:lnSpc>
                    <a:spcPct val="107000"/>
                  </a:lnSpc>
                  <a:spcBef>
                    <a:spcPts val="0"/>
                  </a:spcBef>
                  <a:spcAft>
                    <a:spcPts val="800"/>
                  </a:spcAft>
                </a:pPr>
                <a14:m>
                  <m:oMathPara xmlns:m="http://schemas.openxmlformats.org/officeDocument/2006/math">
                    <m:oMathParaPr>
                      <m:jc m:val="left"/>
                    </m:oMathParaPr>
                    <m:oMath xmlns:m="http://schemas.openxmlformats.org/officeDocument/2006/math">
                      <m:sSubSup>
                        <m:sSubSupPr>
                          <m:ctrlPr>
                            <a:rPr lang="en-CA" i="1" kern="1200" smtClean="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ctrlPr>
                        </m:sSubSupPr>
                        <m:e>
                          <m:r>
                            <a:rPr lang="en-US"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𝐶</m:t>
                          </m:r>
                        </m:e>
                        <m:sub>
                          <m:r>
                            <a:rPr lang="en-US"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1</m:t>
                          </m:r>
                        </m:sub>
                        <m:sup>
                          <m:r>
                            <a:rPr lang="en-US"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𝑡</m:t>
                          </m:r>
                          <m:r>
                            <a:rPr lang="en-US"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+1</m:t>
                          </m:r>
                        </m:sup>
                      </m:sSubSup>
                      <m:r>
                        <a:rPr lang="en-US"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m:t>
                      </m:r>
                      <m:d>
                        <m:dPr>
                          <m:ctrlPr>
                            <a:rPr lang="en-CA"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ctrlPr>
                        </m:dPr>
                        <m:e>
                          <m:r>
                            <a:rPr lang="en-US"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1−2</m:t>
                          </m:r>
                          <m:sSub>
                            <m:sSubPr>
                              <m:ctrlPr>
                                <a:rPr lang="en-CA"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ctrlPr>
                            </m:sSubPr>
                            <m:e>
                              <m:r>
                                <a:rPr lang="en-US"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𝑑</m:t>
                              </m:r>
                            </m:e>
                            <m:sub>
                              <m:r>
                                <a:rPr lang="en-US"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1</m:t>
                              </m:r>
                            </m:sub>
                          </m:sSub>
                          <m:r>
                            <a:rPr lang="en-US"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m:t>
                          </m:r>
                          <m:f>
                            <m:fPr>
                              <m:ctrlPr>
                                <a:rPr lang="en-CA"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ctrlPr>
                            </m:fPr>
                            <m:num>
                              <m:sSub>
                                <m:sSubPr>
                                  <m:ctrlPr>
                                    <a:rPr lang="en-CA"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ctrlPr>
                                </m:sSubPr>
                                <m:e>
                                  <m:r>
                                    <a:rPr lang="en-US"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𝑑</m:t>
                                  </m:r>
                                </m:e>
                                <m:sub>
                                  <m:r>
                                    <a:rPr lang="en-US"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2</m:t>
                                  </m:r>
                                </m:sub>
                              </m:sSub>
                            </m:num>
                            <m:den>
                              <m:r>
                                <a:rPr lang="en-US"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𝑥</m:t>
                              </m:r>
                            </m:den>
                          </m:f>
                        </m:e>
                      </m:d>
                      <m:sSubSup>
                        <m:sSubSupPr>
                          <m:ctrlPr>
                            <a:rPr lang="en-CA"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ctrlPr>
                        </m:sSubSupPr>
                        <m:e>
                          <m:r>
                            <a:rPr lang="en-US"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𝐶</m:t>
                          </m:r>
                        </m:e>
                        <m:sub>
                          <m:r>
                            <a:rPr lang="en-US"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1</m:t>
                          </m:r>
                        </m:sub>
                        <m:sup>
                          <m:r>
                            <a:rPr lang="en-US"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𝑡</m:t>
                          </m:r>
                        </m:sup>
                      </m:sSubSup>
                      <m:r>
                        <a:rPr lang="en-US"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m:t>
                      </m:r>
                      <m:d>
                        <m:dPr>
                          <m:ctrlPr>
                            <a:rPr lang="en-CA"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ctrlPr>
                        </m:dPr>
                        <m:e>
                          <m:sSub>
                            <m:sSubPr>
                              <m:ctrlPr>
                                <a:rPr lang="en-CA"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ctrlPr>
                            </m:sSubPr>
                            <m:e>
                              <m:r>
                                <a:rPr lang="en-US"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𝑑</m:t>
                              </m:r>
                            </m:e>
                            <m:sub>
                              <m:r>
                                <a:rPr lang="en-US"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1</m:t>
                              </m:r>
                            </m:sub>
                          </m:sSub>
                          <m:r>
                            <a:rPr lang="en-US"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m:t>
                          </m:r>
                          <m:f>
                            <m:fPr>
                              <m:ctrlPr>
                                <a:rPr lang="en-CA"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ctrlPr>
                            </m:fPr>
                            <m:num>
                              <m:sSub>
                                <m:sSubPr>
                                  <m:ctrlPr>
                                    <a:rPr lang="en-CA"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ctrlPr>
                                </m:sSubPr>
                                <m:e>
                                  <m:r>
                                    <a:rPr lang="en-US"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𝑑</m:t>
                                  </m:r>
                                </m:e>
                                <m:sub>
                                  <m:r>
                                    <a:rPr lang="en-US"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2</m:t>
                                  </m:r>
                                </m:sub>
                              </m:sSub>
                            </m:num>
                            <m:den>
                              <m:r>
                                <a:rPr lang="en-US"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𝑥</m:t>
                              </m:r>
                            </m:den>
                          </m:f>
                        </m:e>
                      </m:d>
                      <m:sSubSup>
                        <m:sSubSupPr>
                          <m:ctrlPr>
                            <a:rPr lang="en-CA"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ctrlPr>
                        </m:sSubSupPr>
                        <m:e>
                          <m:r>
                            <a:rPr lang="en-US"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𝐶</m:t>
                          </m:r>
                        </m:e>
                        <m:sub>
                          <m:r>
                            <a:rPr lang="en-US"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2</m:t>
                          </m:r>
                        </m:sub>
                        <m:sup>
                          <m:r>
                            <a:rPr lang="en-US"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𝑡</m:t>
                          </m:r>
                        </m:sup>
                      </m:sSubSup>
                      <m:r>
                        <a:rPr lang="en-US"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m:t>
                      </m:r>
                      <m:d>
                        <m:dPr>
                          <m:ctrlPr>
                            <a:rPr lang="en-CA"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ctrlPr>
                        </m:dPr>
                        <m:e>
                          <m:sSub>
                            <m:sSubPr>
                              <m:ctrlPr>
                                <a:rPr lang="en-CA"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ctrlPr>
                            </m:sSubPr>
                            <m:e>
                              <m:r>
                                <a:rPr lang="en-US"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𝑑</m:t>
                              </m:r>
                            </m:e>
                            <m:sub>
                              <m:r>
                                <a:rPr lang="en-US"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1</m:t>
                              </m:r>
                            </m:sub>
                          </m:sSub>
                        </m:e>
                      </m:d>
                      <m:sSubSup>
                        <m:sSubSupPr>
                          <m:ctrlPr>
                            <a:rPr lang="en-CA"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ctrlPr>
                        </m:sSubSupPr>
                        <m:e>
                          <m:r>
                            <a:rPr lang="en-US"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𝐶</m:t>
                          </m:r>
                        </m:e>
                        <m:sub>
                          <m:r>
                            <a:rPr lang="en-US"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0</m:t>
                          </m:r>
                        </m:sub>
                        <m:sup>
                          <m:r>
                            <a:rPr lang="en-US"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𝑡</m:t>
                          </m:r>
                        </m:sup>
                      </m:sSubSup>
                      <m:r>
                        <a:rPr lang="en-US"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m:t>
                      </m:r>
                      <m:r>
                        <a:rPr lang="en-US"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𝑆</m:t>
                      </m:r>
                    </m:oMath>
                  </m:oMathPara>
                </a14:m>
                <a:endParaRPr lang="en-CA" sz="1600" dirty="0">
                  <a:effectLst/>
                  <a:latin typeface="Times New Roman" panose="02020603050405020304" pitchFamily="18"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14:m>
                  <m:oMathPara xmlns:m="http://schemas.openxmlformats.org/officeDocument/2006/math">
                    <m:oMathParaPr>
                      <m:jc m:val="left"/>
                    </m:oMathParaPr>
                    <m:oMath xmlns:m="http://schemas.openxmlformats.org/officeDocument/2006/math">
                      <m:sSubSup>
                        <m:sSubSupPr>
                          <m:ctrlPr>
                            <a:rPr lang="en-CA"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ctrlPr>
                        </m:sSubSupPr>
                        <m:e>
                          <m:r>
                            <a:rPr lang="en-US"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𝐶</m:t>
                          </m:r>
                        </m:e>
                        <m:sub>
                          <m:r>
                            <a:rPr lang="en-US"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2</m:t>
                          </m:r>
                        </m:sub>
                        <m:sup>
                          <m:r>
                            <a:rPr lang="en-US"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𝑡</m:t>
                          </m:r>
                          <m:r>
                            <a:rPr lang="en-US"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+1</m:t>
                          </m:r>
                        </m:sup>
                      </m:sSubSup>
                      <m:r>
                        <a:rPr lang="en-US"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m:t>
                      </m:r>
                      <m:d>
                        <m:dPr>
                          <m:ctrlPr>
                            <a:rPr lang="en-CA"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ctrlPr>
                        </m:dPr>
                        <m:e>
                          <m:r>
                            <a:rPr lang="en-US"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1−2</m:t>
                          </m:r>
                          <m:sSub>
                            <m:sSubPr>
                              <m:ctrlPr>
                                <a:rPr lang="en-CA"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ctrlPr>
                            </m:sSubPr>
                            <m:e>
                              <m:r>
                                <a:rPr lang="en-US"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𝑑</m:t>
                              </m:r>
                            </m:e>
                            <m:sub>
                              <m:r>
                                <a:rPr lang="en-US"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1</m:t>
                              </m:r>
                            </m:sub>
                          </m:sSub>
                          <m:r>
                            <a:rPr lang="en-US"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m:t>
                          </m:r>
                          <m:f>
                            <m:fPr>
                              <m:ctrlPr>
                                <a:rPr lang="en-CA"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ctrlPr>
                            </m:fPr>
                            <m:num>
                              <m:sSub>
                                <m:sSubPr>
                                  <m:ctrlPr>
                                    <a:rPr lang="en-CA"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ctrlPr>
                                </m:sSubPr>
                                <m:e>
                                  <m:r>
                                    <a:rPr lang="en-US"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𝑑</m:t>
                                  </m:r>
                                </m:e>
                                <m:sub>
                                  <m:r>
                                    <a:rPr lang="en-US"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2</m:t>
                                  </m:r>
                                </m:sub>
                              </m:sSub>
                            </m:num>
                            <m:den>
                              <m:r>
                                <a:rPr lang="en-US"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𝑥</m:t>
                              </m:r>
                            </m:den>
                          </m:f>
                        </m:e>
                      </m:d>
                      <m:sSubSup>
                        <m:sSubSupPr>
                          <m:ctrlPr>
                            <a:rPr lang="en-CA"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ctrlPr>
                        </m:sSubSupPr>
                        <m:e>
                          <m:r>
                            <a:rPr lang="en-US"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𝐶</m:t>
                          </m:r>
                        </m:e>
                        <m:sub>
                          <m:r>
                            <a:rPr lang="en-US"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2</m:t>
                          </m:r>
                        </m:sub>
                        <m:sup>
                          <m:r>
                            <a:rPr lang="en-US"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𝑡</m:t>
                          </m:r>
                        </m:sup>
                      </m:sSubSup>
                      <m:r>
                        <a:rPr lang="en-US"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m:t>
                      </m:r>
                      <m:d>
                        <m:dPr>
                          <m:ctrlPr>
                            <a:rPr lang="en-CA"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ctrlPr>
                        </m:dPr>
                        <m:e>
                          <m:sSub>
                            <m:sSubPr>
                              <m:ctrlPr>
                                <a:rPr lang="en-CA"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ctrlPr>
                            </m:sSubPr>
                            <m:e>
                              <m:r>
                                <a:rPr lang="en-US"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𝑑</m:t>
                              </m:r>
                            </m:e>
                            <m:sub>
                              <m:r>
                                <a:rPr lang="en-US"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1</m:t>
                              </m:r>
                            </m:sub>
                          </m:sSub>
                          <m:r>
                            <a:rPr lang="en-US"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m:t>
                          </m:r>
                          <m:f>
                            <m:fPr>
                              <m:ctrlPr>
                                <a:rPr lang="en-CA"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ctrlPr>
                            </m:fPr>
                            <m:num>
                              <m:sSub>
                                <m:sSubPr>
                                  <m:ctrlPr>
                                    <a:rPr lang="en-CA"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ctrlPr>
                                </m:sSubPr>
                                <m:e>
                                  <m:r>
                                    <a:rPr lang="en-US"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𝑑</m:t>
                                  </m:r>
                                </m:e>
                                <m:sub>
                                  <m:r>
                                    <a:rPr lang="en-US"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2</m:t>
                                  </m:r>
                                </m:sub>
                              </m:sSub>
                            </m:num>
                            <m:den>
                              <m:r>
                                <a:rPr lang="en-US"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𝑥</m:t>
                              </m:r>
                            </m:den>
                          </m:f>
                        </m:e>
                      </m:d>
                      <m:sSubSup>
                        <m:sSubSupPr>
                          <m:ctrlPr>
                            <a:rPr lang="en-CA"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ctrlPr>
                        </m:sSubSupPr>
                        <m:e>
                          <m:r>
                            <a:rPr lang="en-US"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𝐶</m:t>
                          </m:r>
                        </m:e>
                        <m:sub>
                          <m:r>
                            <a:rPr lang="en-US"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3</m:t>
                          </m:r>
                        </m:sub>
                        <m:sup>
                          <m:r>
                            <a:rPr lang="en-US"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𝑡</m:t>
                          </m:r>
                        </m:sup>
                      </m:sSubSup>
                      <m:r>
                        <a:rPr lang="en-US"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m:t>
                      </m:r>
                      <m:d>
                        <m:dPr>
                          <m:ctrlPr>
                            <a:rPr lang="en-CA"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ctrlPr>
                        </m:dPr>
                        <m:e>
                          <m:sSub>
                            <m:sSubPr>
                              <m:ctrlPr>
                                <a:rPr lang="en-CA"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ctrlPr>
                            </m:sSubPr>
                            <m:e>
                              <m:r>
                                <a:rPr lang="en-US"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𝑑</m:t>
                              </m:r>
                            </m:e>
                            <m:sub>
                              <m:r>
                                <a:rPr lang="en-US"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1</m:t>
                              </m:r>
                            </m:sub>
                          </m:sSub>
                        </m:e>
                      </m:d>
                      <m:sSubSup>
                        <m:sSubSupPr>
                          <m:ctrlPr>
                            <a:rPr lang="en-CA"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ctrlPr>
                        </m:sSubSupPr>
                        <m:e>
                          <m:r>
                            <a:rPr lang="en-US"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𝐶</m:t>
                          </m:r>
                        </m:e>
                        <m:sub>
                          <m:r>
                            <a:rPr lang="en-US"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1</m:t>
                          </m:r>
                        </m:sub>
                        <m:sup>
                          <m:r>
                            <a:rPr lang="en-US"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𝑡</m:t>
                          </m:r>
                        </m:sup>
                      </m:sSubSup>
                      <m:r>
                        <a:rPr lang="en-US"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m:t>
                      </m:r>
                      <m:r>
                        <a:rPr lang="en-US"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𝑆</m:t>
                      </m:r>
                    </m:oMath>
                  </m:oMathPara>
                </a14:m>
                <a:endParaRPr lang="en-CA" sz="1600" dirty="0">
                  <a:effectLst/>
                  <a:latin typeface="Times New Roman" panose="02020603050405020304" pitchFamily="18"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14:m>
                  <m:oMathPara xmlns:m="http://schemas.openxmlformats.org/officeDocument/2006/math">
                    <m:oMathParaPr>
                      <m:jc m:val="left"/>
                    </m:oMathParaPr>
                    <m:oMath xmlns:m="http://schemas.openxmlformats.org/officeDocument/2006/math">
                      <m:sSubSup>
                        <m:sSubSupPr>
                          <m:ctrlPr>
                            <a:rPr lang="en-CA"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ctrlPr>
                        </m:sSubSupPr>
                        <m:e>
                          <m:r>
                            <a:rPr lang="en-US"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𝐶</m:t>
                          </m:r>
                        </m:e>
                        <m:sub>
                          <m:r>
                            <a:rPr lang="en-US"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3</m:t>
                          </m:r>
                        </m:sub>
                        <m:sup>
                          <m:r>
                            <a:rPr lang="en-US"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𝑡</m:t>
                          </m:r>
                          <m:r>
                            <a:rPr lang="en-US"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+1</m:t>
                          </m:r>
                        </m:sup>
                      </m:sSubSup>
                      <m:r>
                        <a:rPr lang="en-US"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m:t>
                      </m:r>
                      <m:d>
                        <m:dPr>
                          <m:ctrlPr>
                            <a:rPr lang="en-CA"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ctrlPr>
                        </m:dPr>
                        <m:e>
                          <m:r>
                            <a:rPr lang="en-US"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1−2</m:t>
                          </m:r>
                          <m:sSub>
                            <m:sSubPr>
                              <m:ctrlPr>
                                <a:rPr lang="en-CA"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ctrlPr>
                            </m:sSubPr>
                            <m:e>
                              <m:r>
                                <a:rPr lang="en-US"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𝑑</m:t>
                              </m:r>
                            </m:e>
                            <m:sub>
                              <m:r>
                                <a:rPr lang="en-US"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1</m:t>
                              </m:r>
                            </m:sub>
                          </m:sSub>
                          <m:r>
                            <a:rPr lang="en-US"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m:t>
                          </m:r>
                          <m:f>
                            <m:fPr>
                              <m:ctrlPr>
                                <a:rPr lang="en-CA"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ctrlPr>
                            </m:fPr>
                            <m:num>
                              <m:sSub>
                                <m:sSubPr>
                                  <m:ctrlPr>
                                    <a:rPr lang="en-CA"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ctrlPr>
                                </m:sSubPr>
                                <m:e>
                                  <m:r>
                                    <a:rPr lang="en-US"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𝑑</m:t>
                                  </m:r>
                                </m:e>
                                <m:sub>
                                  <m:r>
                                    <a:rPr lang="en-US"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2</m:t>
                                  </m:r>
                                </m:sub>
                              </m:sSub>
                            </m:num>
                            <m:den>
                              <m:r>
                                <a:rPr lang="en-US"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𝑥</m:t>
                              </m:r>
                            </m:den>
                          </m:f>
                        </m:e>
                      </m:d>
                      <m:sSubSup>
                        <m:sSubSupPr>
                          <m:ctrlPr>
                            <a:rPr lang="en-CA"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ctrlPr>
                        </m:sSubSupPr>
                        <m:e>
                          <m:r>
                            <a:rPr lang="en-US"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𝐶</m:t>
                          </m:r>
                        </m:e>
                        <m:sub>
                          <m:r>
                            <a:rPr lang="en-US"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3</m:t>
                          </m:r>
                        </m:sub>
                        <m:sup>
                          <m:r>
                            <a:rPr lang="en-US"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𝑡</m:t>
                          </m:r>
                        </m:sup>
                      </m:sSubSup>
                      <m:r>
                        <a:rPr lang="en-US"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m:t>
                      </m:r>
                      <m:d>
                        <m:dPr>
                          <m:ctrlPr>
                            <a:rPr lang="en-CA"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ctrlPr>
                        </m:dPr>
                        <m:e>
                          <m:sSub>
                            <m:sSubPr>
                              <m:ctrlPr>
                                <a:rPr lang="en-CA"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ctrlPr>
                            </m:sSubPr>
                            <m:e>
                              <m:r>
                                <a:rPr lang="en-US"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𝑑</m:t>
                              </m:r>
                            </m:e>
                            <m:sub>
                              <m:r>
                                <a:rPr lang="en-US"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1</m:t>
                              </m:r>
                            </m:sub>
                          </m:sSub>
                          <m:r>
                            <a:rPr lang="en-US"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m:t>
                          </m:r>
                          <m:f>
                            <m:fPr>
                              <m:ctrlPr>
                                <a:rPr lang="en-CA"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ctrlPr>
                            </m:fPr>
                            <m:num>
                              <m:sSub>
                                <m:sSubPr>
                                  <m:ctrlPr>
                                    <a:rPr lang="en-CA"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ctrlPr>
                                </m:sSubPr>
                                <m:e>
                                  <m:r>
                                    <a:rPr lang="en-US"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𝑑</m:t>
                                  </m:r>
                                </m:e>
                                <m:sub>
                                  <m:r>
                                    <a:rPr lang="en-US"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2</m:t>
                                  </m:r>
                                </m:sub>
                              </m:sSub>
                            </m:num>
                            <m:den>
                              <m:r>
                                <a:rPr lang="en-US"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𝑥</m:t>
                              </m:r>
                            </m:den>
                          </m:f>
                        </m:e>
                      </m:d>
                      <m:sSubSup>
                        <m:sSubSupPr>
                          <m:ctrlPr>
                            <a:rPr lang="en-CA"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ctrlPr>
                        </m:sSubSupPr>
                        <m:e>
                          <m:r>
                            <a:rPr lang="en-US"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𝐶</m:t>
                          </m:r>
                        </m:e>
                        <m:sub>
                          <m:r>
                            <a:rPr lang="en-US"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4</m:t>
                          </m:r>
                        </m:sub>
                        <m:sup>
                          <m:r>
                            <a:rPr lang="en-US"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𝑡</m:t>
                          </m:r>
                        </m:sup>
                      </m:sSubSup>
                      <m:r>
                        <a:rPr lang="en-US"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m:t>
                      </m:r>
                      <m:d>
                        <m:dPr>
                          <m:ctrlPr>
                            <a:rPr lang="en-CA"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ctrlPr>
                        </m:dPr>
                        <m:e>
                          <m:sSub>
                            <m:sSubPr>
                              <m:ctrlPr>
                                <a:rPr lang="en-CA"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ctrlPr>
                            </m:sSubPr>
                            <m:e>
                              <m:r>
                                <a:rPr lang="en-US"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𝑑</m:t>
                              </m:r>
                            </m:e>
                            <m:sub>
                              <m:r>
                                <a:rPr lang="en-US"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1</m:t>
                              </m:r>
                            </m:sub>
                          </m:sSub>
                        </m:e>
                      </m:d>
                      <m:sSubSup>
                        <m:sSubSupPr>
                          <m:ctrlPr>
                            <a:rPr lang="en-CA"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ctrlPr>
                        </m:sSubSupPr>
                        <m:e>
                          <m:r>
                            <a:rPr lang="en-US"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𝐶</m:t>
                          </m:r>
                        </m:e>
                        <m:sub>
                          <m:r>
                            <a:rPr lang="en-US"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2</m:t>
                          </m:r>
                        </m:sub>
                        <m:sup>
                          <m:r>
                            <a:rPr lang="en-US"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𝑡</m:t>
                          </m:r>
                        </m:sup>
                      </m:sSubSup>
                      <m:r>
                        <a:rPr lang="en-US"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m:t>
                      </m:r>
                      <m:r>
                        <a:rPr lang="en-US"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𝑆</m:t>
                      </m:r>
                    </m:oMath>
                  </m:oMathPara>
                </a14:m>
                <a:endParaRPr lang="en-US" kern="12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p>
                <a:pPr>
                  <a:lnSpc>
                    <a:spcPct val="107000"/>
                  </a:lnSpc>
                  <a:spcAft>
                    <a:spcPts val="800"/>
                  </a:spcAft>
                </a:pPr>
                <a14:m>
                  <m:oMath xmlns:m="http://schemas.openxmlformats.org/officeDocument/2006/math">
                    <m:sSubSup>
                      <m:sSubSupPr>
                        <m:ctrlPr>
                          <a:rPr lang="en-CA" sz="1800" i="1" kern="1200" smtClean="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ctrlPr>
                      </m:sSubSupPr>
                      <m:e>
                        <m:r>
                          <a:rPr lang="en-US" sz="18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𝐶</m:t>
                        </m:r>
                      </m:e>
                      <m:sub>
                        <m:r>
                          <a:rPr lang="en-US" sz="18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4</m:t>
                        </m:r>
                      </m:sub>
                      <m:sup>
                        <m:r>
                          <a:rPr lang="en-US" sz="18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𝑡</m:t>
                        </m:r>
                      </m:sup>
                    </m:sSubSup>
                    <m:r>
                      <a:rPr lang="en-US" sz="18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m:t>
                    </m:r>
                    <m:sSub>
                      <m:sSubPr>
                        <m:ctrlPr>
                          <a:rPr lang="en-CA" sz="18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ctrlPr>
                      </m:sSubPr>
                      <m:e>
                        <m:r>
                          <a:rPr lang="en-US" sz="18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𝐶</m:t>
                        </m:r>
                      </m:e>
                      <m:sub>
                        <m:r>
                          <a:rPr lang="en-US" sz="18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𝑒</m:t>
                        </m:r>
                      </m:sub>
                    </m:sSub>
                  </m:oMath>
                </a14:m>
                <a:r>
                  <a:rPr lang="en-CA" sz="1800" dirty="0">
                    <a:effectLst/>
                    <a:latin typeface="Times New Roman" panose="02020603050405020304" pitchFamily="18" charset="0"/>
                    <a:ea typeface="Calibri" panose="020F0502020204030204" pitchFamily="34" charset="0"/>
                    <a:cs typeface="Arial" panose="020B0604020202020204" pitchFamily="34" charset="0"/>
                  </a:rPr>
                  <a:t>    External node from boundary condition</a:t>
                </a:r>
              </a:p>
              <a:p>
                <a:pPr>
                  <a:lnSpc>
                    <a:spcPct val="107000"/>
                  </a:lnSpc>
                  <a:spcAft>
                    <a:spcPts val="800"/>
                  </a:spcAft>
                </a:pPr>
                <a14:m>
                  <m:oMath xmlns:m="http://schemas.openxmlformats.org/officeDocument/2006/math">
                    <m:sSubSup>
                      <m:sSubSupPr>
                        <m:ctrlPr>
                          <a:rPr lang="en-CA" sz="1800" i="1" kern="1200" smtClean="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ctrlPr>
                      </m:sSubSupPr>
                      <m:e>
                        <m:r>
                          <a:rPr lang="en-US" sz="18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𝐶</m:t>
                        </m:r>
                      </m:e>
                      <m:sub>
                        <m:r>
                          <a:rPr lang="en-US" sz="18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0</m:t>
                        </m:r>
                      </m:sub>
                      <m:sup>
                        <m:r>
                          <a:rPr lang="en-US" sz="18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𝑡</m:t>
                        </m:r>
                      </m:sup>
                    </m:sSubSup>
                    <m:r>
                      <a:rPr lang="en-US" sz="18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m:t>
                    </m:r>
                    <m:f>
                      <m:fPr>
                        <m:ctrlPr>
                          <a:rPr lang="en-CA" sz="18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ctrlPr>
                      </m:fPr>
                      <m:num>
                        <m:r>
                          <a:rPr lang="en-US" sz="18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1</m:t>
                        </m:r>
                      </m:num>
                      <m:den>
                        <m:r>
                          <a:rPr lang="en-US" sz="18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3</m:t>
                        </m:r>
                      </m:den>
                    </m:f>
                    <m:d>
                      <m:dPr>
                        <m:ctrlPr>
                          <a:rPr lang="en-CA" sz="18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ctrlPr>
                      </m:dPr>
                      <m:e>
                        <m:r>
                          <a:rPr lang="en-US" sz="18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4</m:t>
                        </m:r>
                        <m:sSubSup>
                          <m:sSubSupPr>
                            <m:ctrlPr>
                              <a:rPr lang="en-CA" sz="18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ctrlPr>
                          </m:sSubSupPr>
                          <m:e>
                            <m:r>
                              <a:rPr lang="en-US" sz="18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𝐶</m:t>
                            </m:r>
                          </m:e>
                          <m:sub>
                            <m:r>
                              <a:rPr lang="en-US" sz="18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1</m:t>
                            </m:r>
                          </m:sub>
                          <m:sup>
                            <m:r>
                              <a:rPr lang="en-US" sz="18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𝑡</m:t>
                            </m:r>
                          </m:sup>
                        </m:sSubSup>
                        <m:r>
                          <a:rPr lang="en-US" sz="18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m:t>
                        </m:r>
                        <m:sSubSup>
                          <m:sSubSupPr>
                            <m:ctrlPr>
                              <a:rPr lang="en-CA" sz="18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ctrlPr>
                          </m:sSubSupPr>
                          <m:e>
                            <m:r>
                              <a:rPr lang="en-US" sz="18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𝐶</m:t>
                            </m:r>
                          </m:e>
                          <m:sub>
                            <m:r>
                              <a:rPr lang="en-US" sz="18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2</m:t>
                            </m:r>
                          </m:sub>
                          <m:sup>
                            <m:r>
                              <a:rPr lang="en-US" sz="18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𝑡</m:t>
                            </m:r>
                          </m:sup>
                        </m:sSubSup>
                      </m:e>
                    </m:d>
                  </m:oMath>
                </a14:m>
                <a:r>
                  <a:rPr lang="en-CA" sz="1800" dirty="0">
                    <a:effectLst/>
                    <a:latin typeface="Times New Roman" panose="02020603050405020304" pitchFamily="18" charset="0"/>
                    <a:ea typeface="Calibri" panose="020F0502020204030204" pitchFamily="34" charset="0"/>
                    <a:cs typeface="Arial" panose="020B0604020202020204" pitchFamily="34" charset="0"/>
                  </a:rPr>
                  <a:t>  From Gear scheme</a:t>
                </a:r>
              </a:p>
              <a:p>
                <a:pPr>
                  <a:lnSpc>
                    <a:spcPct val="107000"/>
                  </a:lnSpc>
                  <a:spcAft>
                    <a:spcPts val="800"/>
                  </a:spcAft>
                </a:pPr>
                <a:endParaRPr lang="en-CA" sz="1800" dirty="0">
                  <a:effectLst/>
                  <a:latin typeface="Times New Roman" panose="02020603050405020304" pitchFamily="18"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endParaRPr lang="en-CA" sz="1600" dirty="0">
                  <a:effectLst/>
                  <a:latin typeface="Times New Roman" panose="02020603050405020304" pitchFamily="18" charset="0"/>
                  <a:ea typeface="Calibri" panose="020F0502020204030204" pitchFamily="34" charset="0"/>
                  <a:cs typeface="Arial" panose="020B0604020202020204" pitchFamily="34" charset="0"/>
                </a:endParaRPr>
              </a:p>
            </p:txBody>
          </p:sp>
        </mc:Choice>
        <mc:Fallback xmlns="">
          <p:sp>
            <p:nvSpPr>
              <p:cNvPr id="9" name="TextBox 8">
                <a:extLst>
                  <a:ext uri="{FF2B5EF4-FFF2-40B4-BE49-F238E27FC236}">
                    <a16:creationId xmlns:a16="http://schemas.microsoft.com/office/drawing/2014/main" id="{3874FEBC-957B-904B-4EC2-40690B0DA110}"/>
                  </a:ext>
                </a:extLst>
              </p:cNvPr>
              <p:cNvSpPr txBox="1">
                <a:spLocks noRot="1" noChangeAspect="1" noMove="1" noResize="1" noEditPoints="1" noAdjustHandles="1" noChangeArrowheads="1" noChangeShapeType="1" noTextEdit="1"/>
              </p:cNvSpPr>
              <p:nvPr/>
            </p:nvSpPr>
            <p:spPr>
              <a:xfrm>
                <a:off x="647453" y="2991456"/>
                <a:ext cx="9774464" cy="4101507"/>
              </a:xfrm>
              <a:prstGeom prst="rect">
                <a:avLst/>
              </a:prstGeom>
              <a:blipFill>
                <a:blip r:embed="rId7"/>
                <a:stretch>
                  <a:fillRect/>
                </a:stretch>
              </a:blipFill>
            </p:spPr>
            <p:txBody>
              <a:bodyPr/>
              <a:lstStyle/>
              <a:p>
                <a:r>
                  <a:rPr lang="en-CA">
                    <a:noFill/>
                  </a:rPr>
                  <a:t> </a:t>
                </a:r>
              </a:p>
            </p:txBody>
          </p:sp>
        </mc:Fallback>
      </mc:AlternateContent>
    </p:spTree>
    <p:extLst>
      <p:ext uri="{BB962C8B-B14F-4D97-AF65-F5344CB8AC3E}">
        <p14:creationId xmlns:p14="http://schemas.microsoft.com/office/powerpoint/2010/main" val="20993557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pic>
        <p:nvPicPr>
          <p:cNvPr id="193" name="Google Shape;193;p34"/>
          <p:cNvPicPr preferRelativeResize="0"/>
          <p:nvPr/>
        </p:nvPicPr>
        <p:blipFill rotWithShape="1">
          <a:blip r:embed="rId3">
            <a:alphaModFix/>
          </a:blip>
          <a:srcRect/>
          <a:stretch/>
        </p:blipFill>
        <p:spPr>
          <a:xfrm>
            <a:off x="0" y="42"/>
            <a:ext cx="12192000" cy="863601"/>
          </a:xfrm>
          <a:prstGeom prst="rect">
            <a:avLst/>
          </a:prstGeom>
          <a:noFill/>
          <a:ln>
            <a:noFill/>
          </a:ln>
        </p:spPr>
      </p:pic>
      <p:pic>
        <p:nvPicPr>
          <p:cNvPr id="194" name="Google Shape;194;p34"/>
          <p:cNvPicPr preferRelativeResize="0"/>
          <p:nvPr/>
        </p:nvPicPr>
        <p:blipFill rotWithShape="1">
          <a:blip r:embed="rId4">
            <a:alphaModFix/>
          </a:blip>
          <a:srcRect/>
          <a:stretch/>
        </p:blipFill>
        <p:spPr>
          <a:xfrm flipV="1">
            <a:off x="-1" y="6857325"/>
            <a:ext cx="12192000" cy="45719"/>
          </a:xfrm>
          <a:prstGeom prst="rect">
            <a:avLst/>
          </a:prstGeom>
          <a:noFill/>
          <a:ln>
            <a:noFill/>
          </a:ln>
        </p:spPr>
      </p:pic>
      <p:sp>
        <p:nvSpPr>
          <p:cNvPr id="195" name="Google Shape;195;p34"/>
          <p:cNvSpPr txBox="1"/>
          <p:nvPr/>
        </p:nvSpPr>
        <p:spPr>
          <a:xfrm>
            <a:off x="413722" y="2669"/>
            <a:ext cx="11778278" cy="830997"/>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4800"/>
              <a:buFont typeface="Arial"/>
              <a:buNone/>
            </a:pPr>
            <a:r>
              <a:rPr lang="en-US" sz="4800" b="1" i="0" u="none" strike="noStrike" cap="none" dirty="0">
                <a:solidFill>
                  <a:schemeClr val="lt1"/>
                </a:solidFill>
                <a:ea typeface="Arial" charset="0"/>
                <a:cs typeface="Times New Roman" panose="02020603050405020304" pitchFamily="18" charset="0"/>
                <a:sym typeface="Times New Roman"/>
              </a:rPr>
              <a:t>B. Discretization</a:t>
            </a:r>
            <a:endParaRPr lang="en-US" sz="1400" b="0" i="0" u="none" strike="noStrike" cap="none" dirty="0">
              <a:solidFill>
                <a:srgbClr val="000000"/>
              </a:solidFill>
              <a:ea typeface="Arial" charset="0"/>
              <a:cs typeface="Times New Roman" panose="02020603050405020304" pitchFamily="18" charset="0"/>
              <a:sym typeface="Arial"/>
            </a:endParaRPr>
          </a:p>
        </p:txBody>
      </p:sp>
      <p:pic>
        <p:nvPicPr>
          <p:cNvPr id="196" name="Google Shape;196;p34"/>
          <p:cNvPicPr preferRelativeResize="0"/>
          <p:nvPr/>
        </p:nvPicPr>
        <p:blipFill rotWithShape="1">
          <a:blip r:embed="rId5">
            <a:alphaModFix/>
          </a:blip>
          <a:srcRect/>
          <a:stretch/>
        </p:blipFill>
        <p:spPr>
          <a:xfrm flipH="1">
            <a:off x="5827994" y="6297419"/>
            <a:ext cx="536011" cy="499962"/>
          </a:xfrm>
          <a:prstGeom prst="rect">
            <a:avLst/>
          </a:prstGeom>
          <a:noFill/>
          <a:ln>
            <a:noFill/>
          </a:ln>
        </p:spPr>
      </p:pic>
      <p:sp>
        <p:nvSpPr>
          <p:cNvPr id="10" name="Google Shape;197;p34"/>
          <p:cNvSpPr/>
          <p:nvPr/>
        </p:nvSpPr>
        <p:spPr>
          <a:xfrm>
            <a:off x="195252" y="923587"/>
            <a:ext cx="5900748" cy="707846"/>
          </a:xfrm>
          <a:prstGeom prst="rect">
            <a:avLst/>
          </a:prstGeom>
          <a:ln>
            <a:noFill/>
          </a:ln>
        </p:spPr>
        <p:style>
          <a:lnRef idx="2">
            <a:schemeClr val="accent2"/>
          </a:lnRef>
          <a:fillRef idx="1">
            <a:schemeClr val="lt1"/>
          </a:fillRef>
          <a:effectRef idx="0">
            <a:schemeClr val="accent2"/>
          </a:effectRef>
          <a:fontRef idx="minor">
            <a:schemeClr val="dk1"/>
          </a:fontRef>
        </p:style>
        <p:txBody>
          <a:bodyPr spcFirstLastPara="1" wrap="square" lIns="91425" tIns="45700" rIns="91425" bIns="45700" anchor="t" anchorCtr="0">
            <a:spAutoFit/>
          </a:bodyPr>
          <a:lstStyle/>
          <a:p>
            <a:pPr marL="342900" lvl="0" indent="-342900">
              <a:buClr>
                <a:srgbClr val="0070C0"/>
              </a:buClr>
              <a:buSzPts val="2400"/>
              <a:buFont typeface="Wingdings" panose="05000000000000000000" pitchFamily="2" charset="2"/>
              <a:buChar char="Ø"/>
            </a:pPr>
            <a:r>
              <a:rPr lang="en-US" sz="2000" b="1" dirty="0">
                <a:solidFill>
                  <a:srgbClr val="0070C0"/>
                </a:solidFill>
                <a:latin typeface="Times New Roman" panose="02020603050405020304" pitchFamily="18" charset="0"/>
                <a:cs typeface="Times New Roman" panose="02020603050405020304" pitchFamily="18" charset="0"/>
                <a:sym typeface="Times New Roman"/>
              </a:rPr>
              <a:t>Expected order of  precision</a:t>
            </a:r>
          </a:p>
          <a:p>
            <a:pPr lvl="0">
              <a:buClr>
                <a:srgbClr val="0070C0"/>
              </a:buClr>
              <a:buSzPts val="2400"/>
            </a:pPr>
            <a:endParaRPr lang="en-US" sz="2000" b="1" dirty="0">
              <a:solidFill>
                <a:srgbClr val="0070C0"/>
              </a:solidFill>
              <a:latin typeface="Times New Roman" panose="02020603050405020304" pitchFamily="18" charset="0"/>
              <a:cs typeface="Times New Roman" panose="02020603050405020304" pitchFamily="18" charset="0"/>
              <a:sym typeface="Times New Roman"/>
            </a:endParaRPr>
          </a:p>
        </p:txBody>
      </p:sp>
      <p:sp>
        <p:nvSpPr>
          <p:cNvPr id="5" name="Slide Number Placeholder 4">
            <a:extLst>
              <a:ext uri="{FF2B5EF4-FFF2-40B4-BE49-F238E27FC236}">
                <a16:creationId xmlns:a16="http://schemas.microsoft.com/office/drawing/2014/main" id="{7F9106D8-9D9D-46DC-B371-081E72410FE3}"/>
              </a:ext>
            </a:extLst>
          </p:cNvPr>
          <p:cNvSpPr>
            <a:spLocks noGrp="1"/>
          </p:cNvSpPr>
          <p:nvPr>
            <p:ph type="sldNum" sz="quarter" idx="12"/>
          </p:nvPr>
        </p:nvSpPr>
        <p:spPr/>
        <p:txBody>
          <a:bodyPr/>
          <a:lstStyle/>
          <a:p>
            <a:fld id="{640E540A-2B47-4B87-9AED-00DC0EEFE8D2}" type="slidenum">
              <a:rPr lang="en-CA" smtClean="0"/>
              <a:t>8</a:t>
            </a:fld>
            <a:endParaRPr lang="en-CA" dirty="0"/>
          </a:p>
        </p:txBody>
      </p:sp>
      <p:sp>
        <p:nvSpPr>
          <p:cNvPr id="8" name="TextBox 7">
            <a:extLst>
              <a:ext uri="{FF2B5EF4-FFF2-40B4-BE49-F238E27FC236}">
                <a16:creationId xmlns:a16="http://schemas.microsoft.com/office/drawing/2014/main" id="{60DF40BD-A97D-4759-B6D9-A9EAA769FA5A}"/>
              </a:ext>
            </a:extLst>
          </p:cNvPr>
          <p:cNvSpPr txBox="1"/>
          <p:nvPr/>
        </p:nvSpPr>
        <p:spPr>
          <a:xfrm>
            <a:off x="112606" y="1657717"/>
            <a:ext cx="11435916" cy="646331"/>
          </a:xfrm>
          <a:prstGeom prst="rect">
            <a:avLst/>
          </a:prstGeom>
          <a:noFill/>
        </p:spPr>
        <p:txBody>
          <a:bodyPr wrap="square" rtlCol="0">
            <a:spAutoFit/>
          </a:bodyPr>
          <a:lstStyle/>
          <a:p>
            <a:pPr marL="342900" indent="-342900" algn="just">
              <a:buFont typeface="Wingdings" panose="05000000000000000000" pitchFamily="2" charset="2"/>
              <a:buChar char="q"/>
            </a:pPr>
            <a:r>
              <a:rPr lang="en-US" dirty="0">
                <a:latin typeface="Times New Roman" panose="02020603050405020304" pitchFamily="18" charset="0"/>
                <a:ea typeface="Calibri" panose="020F0502020204030204" pitchFamily="34" charset="0"/>
                <a:cs typeface="Arial" panose="020B0604020202020204" pitchFamily="34" charset="0"/>
              </a:rPr>
              <a:t>2nd Order Centered FD scheme is used for the spatial second derivatives discretization and fist order forward scheme for spatial first order discretization. </a:t>
            </a:r>
          </a:p>
        </p:txBody>
      </p:sp>
      <p:sp>
        <p:nvSpPr>
          <p:cNvPr id="13" name="TextBox 12">
            <a:extLst>
              <a:ext uri="{FF2B5EF4-FFF2-40B4-BE49-F238E27FC236}">
                <a16:creationId xmlns:a16="http://schemas.microsoft.com/office/drawing/2014/main" id="{BE56E630-7E69-4A7E-8624-53ACAA54CD3D}"/>
              </a:ext>
            </a:extLst>
          </p:cNvPr>
          <p:cNvSpPr txBox="1"/>
          <p:nvPr/>
        </p:nvSpPr>
        <p:spPr>
          <a:xfrm>
            <a:off x="112606" y="3128900"/>
            <a:ext cx="11601207" cy="2062103"/>
          </a:xfrm>
          <a:prstGeom prst="rect">
            <a:avLst/>
          </a:prstGeom>
          <a:noFill/>
        </p:spPr>
        <p:txBody>
          <a:bodyPr wrap="square" rtlCol="0">
            <a:spAutoFit/>
          </a:bodyPr>
          <a:lstStyle/>
          <a:p>
            <a:pPr marL="342900" indent="-342900" algn="just">
              <a:buFont typeface="Wingdings" panose="05000000000000000000" pitchFamily="2" charset="2"/>
              <a:buChar char="q"/>
            </a:pPr>
            <a:r>
              <a:rPr lang="en-US" dirty="0">
                <a:latin typeface="Times New Roman" panose="02020603050405020304" pitchFamily="18" charset="0"/>
                <a:ea typeface="Calibri" panose="020F0502020204030204" pitchFamily="34" charset="0"/>
                <a:cs typeface="Arial" panose="020B0604020202020204" pitchFamily="34" charset="0"/>
              </a:rPr>
              <a:t>1st Order Euler scheme is used for temporal discretization; therefore a 1st order convergence rate is expected from the theoretical point of view.</a:t>
            </a:r>
          </a:p>
          <a:p>
            <a:pPr marL="342900" indent="-342900" algn="just">
              <a:buFont typeface="Wingdings" panose="05000000000000000000" pitchFamily="2" charset="2"/>
              <a:buChar char="q"/>
            </a:pPr>
            <a:endParaRPr lang="en-US" dirty="0">
              <a:latin typeface="Times New Roman" panose="02020603050405020304" pitchFamily="18" charset="0"/>
              <a:ea typeface="Calibri" panose="020F0502020204030204" pitchFamily="34" charset="0"/>
              <a:cs typeface="Arial" panose="020B0604020202020204" pitchFamily="34" charset="0"/>
            </a:endParaRPr>
          </a:p>
          <a:p>
            <a:pPr marL="342900" indent="-342900" algn="just">
              <a:buFont typeface="Wingdings" panose="05000000000000000000" pitchFamily="2" charset="2"/>
              <a:buChar char="q"/>
            </a:pPr>
            <a:endParaRPr lang="en-US" dirty="0">
              <a:latin typeface="Times New Roman" panose="02020603050405020304" pitchFamily="18" charset="0"/>
              <a:ea typeface="Calibri" panose="020F0502020204030204" pitchFamily="34" charset="0"/>
              <a:cs typeface="Arial" panose="020B0604020202020204" pitchFamily="34" charset="0"/>
            </a:endParaRPr>
          </a:p>
          <a:p>
            <a:pPr marL="342900" indent="-342900" algn="just">
              <a:buFont typeface="Wingdings" panose="05000000000000000000" pitchFamily="2" charset="2"/>
              <a:buChar char="q"/>
            </a:pPr>
            <a:endParaRPr lang="en-US" dirty="0">
              <a:latin typeface="Times New Roman" panose="02020603050405020304" pitchFamily="18" charset="0"/>
              <a:ea typeface="Calibri" panose="020F0502020204030204" pitchFamily="34" charset="0"/>
              <a:cs typeface="Arial" panose="020B0604020202020204" pitchFamily="34" charset="0"/>
            </a:endParaRPr>
          </a:p>
          <a:p>
            <a:pPr marL="342900" indent="-342900" algn="just">
              <a:buFont typeface="Wingdings" panose="05000000000000000000" pitchFamily="2" charset="2"/>
              <a:buChar char="q"/>
            </a:pPr>
            <a:r>
              <a:rPr lang="en-US" dirty="0">
                <a:latin typeface="Times New Roman" panose="02020603050405020304" pitchFamily="18" charset="0"/>
                <a:ea typeface="Calibri" panose="020F0502020204030204" pitchFamily="34" charset="0"/>
                <a:cs typeface="Arial" panose="020B0604020202020204" pitchFamily="34" charset="0"/>
              </a:rPr>
              <a:t>If we use Gear scheme, then near a 2nd order convergence rate is expected from the theoretical point of view</a:t>
            </a:r>
            <a:r>
              <a:rPr lang="en-US" sz="2000" dirty="0"/>
              <a:t>. </a:t>
            </a:r>
            <a:r>
              <a:rPr lang="en-US">
                <a:latin typeface="Times New Roman" panose="02020603050405020304" pitchFamily="18" charset="0"/>
                <a:ea typeface="Calibri" panose="020F0502020204030204" pitchFamily="34" charset="0"/>
                <a:cs typeface="Arial" panose="020B0604020202020204" pitchFamily="34" charset="0"/>
              </a:rPr>
              <a:t>If we use a first order scheme for boundary, then 1st order convergence is expected</a:t>
            </a:r>
            <a:endParaRPr lang="en-US" dirty="0">
              <a:latin typeface="Times New Roman" panose="02020603050405020304" pitchFamily="18"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7002830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pic>
        <p:nvPicPr>
          <p:cNvPr id="193" name="Google Shape;193;p34"/>
          <p:cNvPicPr preferRelativeResize="0"/>
          <p:nvPr/>
        </p:nvPicPr>
        <p:blipFill rotWithShape="1">
          <a:blip r:embed="rId3">
            <a:alphaModFix/>
          </a:blip>
          <a:srcRect/>
          <a:stretch/>
        </p:blipFill>
        <p:spPr>
          <a:xfrm>
            <a:off x="0" y="42"/>
            <a:ext cx="12192000" cy="863601"/>
          </a:xfrm>
          <a:prstGeom prst="rect">
            <a:avLst/>
          </a:prstGeom>
          <a:noFill/>
          <a:ln>
            <a:noFill/>
          </a:ln>
        </p:spPr>
      </p:pic>
      <p:pic>
        <p:nvPicPr>
          <p:cNvPr id="194" name="Google Shape;194;p34"/>
          <p:cNvPicPr preferRelativeResize="0"/>
          <p:nvPr/>
        </p:nvPicPr>
        <p:blipFill rotWithShape="1">
          <a:blip r:embed="rId4">
            <a:alphaModFix/>
          </a:blip>
          <a:srcRect/>
          <a:stretch/>
        </p:blipFill>
        <p:spPr>
          <a:xfrm flipV="1">
            <a:off x="-1" y="6857325"/>
            <a:ext cx="12192000" cy="45719"/>
          </a:xfrm>
          <a:prstGeom prst="rect">
            <a:avLst/>
          </a:prstGeom>
          <a:noFill/>
          <a:ln>
            <a:noFill/>
          </a:ln>
        </p:spPr>
      </p:pic>
      <p:sp>
        <p:nvSpPr>
          <p:cNvPr id="195" name="Google Shape;195;p34"/>
          <p:cNvSpPr txBox="1"/>
          <p:nvPr/>
        </p:nvSpPr>
        <p:spPr>
          <a:xfrm>
            <a:off x="413722" y="2669"/>
            <a:ext cx="11778278" cy="830997"/>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4800"/>
              <a:buFont typeface="Arial"/>
              <a:buNone/>
            </a:pPr>
            <a:r>
              <a:rPr lang="en-US" sz="4800" b="1" i="0" u="none" strike="noStrike" cap="none" dirty="0">
                <a:solidFill>
                  <a:schemeClr val="lt1"/>
                </a:solidFill>
                <a:ea typeface="Arial" charset="0"/>
                <a:cs typeface="Times New Roman" panose="02020603050405020304" pitchFamily="18" charset="0"/>
                <a:sym typeface="Times New Roman"/>
              </a:rPr>
              <a:t>B/D. Discretization using Euler Implicit </a:t>
            </a:r>
            <a:r>
              <a:rPr lang="en-US" sz="4800" b="1" dirty="0">
                <a:solidFill>
                  <a:schemeClr val="lt1"/>
                </a:solidFill>
                <a:ea typeface="Arial" charset="0"/>
                <a:cs typeface="Times New Roman" panose="02020603050405020304" pitchFamily="18" charset="0"/>
                <a:sym typeface="Times New Roman"/>
              </a:rPr>
              <a:t> </a:t>
            </a:r>
            <a:endParaRPr lang="en-US" sz="1400" b="0" i="0" u="none" strike="noStrike" cap="none" dirty="0">
              <a:solidFill>
                <a:srgbClr val="000000"/>
              </a:solidFill>
              <a:ea typeface="Arial" charset="0"/>
              <a:cs typeface="Times New Roman" panose="02020603050405020304" pitchFamily="18" charset="0"/>
              <a:sym typeface="Arial"/>
            </a:endParaRPr>
          </a:p>
        </p:txBody>
      </p:sp>
      <p:pic>
        <p:nvPicPr>
          <p:cNvPr id="196" name="Google Shape;196;p34"/>
          <p:cNvPicPr preferRelativeResize="0"/>
          <p:nvPr/>
        </p:nvPicPr>
        <p:blipFill rotWithShape="1">
          <a:blip r:embed="rId5">
            <a:alphaModFix/>
          </a:blip>
          <a:srcRect/>
          <a:stretch/>
        </p:blipFill>
        <p:spPr>
          <a:xfrm flipH="1">
            <a:off x="5827994" y="6297419"/>
            <a:ext cx="536011" cy="499962"/>
          </a:xfrm>
          <a:prstGeom prst="rect">
            <a:avLst/>
          </a:prstGeom>
          <a:noFill/>
          <a:ln>
            <a:noFill/>
          </a:ln>
        </p:spPr>
      </p:pic>
      <p:sp>
        <p:nvSpPr>
          <p:cNvPr id="5" name="Slide Number Placeholder 4">
            <a:extLst>
              <a:ext uri="{FF2B5EF4-FFF2-40B4-BE49-F238E27FC236}">
                <a16:creationId xmlns:a16="http://schemas.microsoft.com/office/drawing/2014/main" id="{7F9106D8-9D9D-46DC-B371-081E72410FE3}"/>
              </a:ext>
            </a:extLst>
          </p:cNvPr>
          <p:cNvSpPr>
            <a:spLocks noGrp="1"/>
          </p:cNvSpPr>
          <p:nvPr>
            <p:ph type="sldNum" sz="quarter" idx="12"/>
          </p:nvPr>
        </p:nvSpPr>
        <p:spPr/>
        <p:txBody>
          <a:bodyPr/>
          <a:lstStyle/>
          <a:p>
            <a:fld id="{640E540A-2B47-4B87-9AED-00DC0EEFE8D2}" type="slidenum">
              <a:rPr lang="en-CA" smtClean="0"/>
              <a:t>9</a:t>
            </a:fld>
            <a:endParaRPr lang="en-CA" dirty="0"/>
          </a:p>
        </p:txBody>
      </p:sp>
      <mc:AlternateContent xmlns:mc="http://schemas.openxmlformats.org/markup-compatibility/2006">
        <mc:Choice xmlns:a14="http://schemas.microsoft.com/office/drawing/2010/main" Requires="a14">
          <p:sp>
            <p:nvSpPr>
              <p:cNvPr id="17" name="TextBox 16">
                <a:extLst>
                  <a:ext uri="{FF2B5EF4-FFF2-40B4-BE49-F238E27FC236}">
                    <a16:creationId xmlns:a16="http://schemas.microsoft.com/office/drawing/2014/main" id="{D3F1368A-05B2-635B-E26F-DA1C068444CB}"/>
                  </a:ext>
                </a:extLst>
              </p:cNvPr>
              <p:cNvSpPr txBox="1"/>
              <p:nvPr/>
            </p:nvSpPr>
            <p:spPr>
              <a:xfrm>
                <a:off x="413722" y="1173966"/>
                <a:ext cx="9698539" cy="2624373"/>
              </a:xfrm>
              <a:prstGeom prst="rect">
                <a:avLst/>
              </a:prstGeom>
              <a:noFill/>
            </p:spPr>
            <p:txBody>
              <a:bodyPr wrap="square" rtlCol="0">
                <a:spAutoFit/>
              </a:bodyPr>
              <a:lstStyle/>
              <a:p>
                <a:pPr algn="l"/>
                <a14:m>
                  <m:oMath xmlns:m="http://schemas.openxmlformats.org/officeDocument/2006/math">
                    <m:f>
                      <m:fPr>
                        <m:ctrlPr>
                          <a:rPr lang="en-CA" sz="1800" i="1" kern="1200" smtClean="0">
                            <a:solidFill>
                              <a:srgbClr val="000000"/>
                            </a:solidFill>
                            <a:effectLst/>
                            <a:latin typeface="Cambria Math" panose="02040503050406030204" pitchFamily="18" charset="0"/>
                            <a:ea typeface="Times New Roman" panose="02020603050405020304" pitchFamily="18" charset="0"/>
                          </a:rPr>
                        </m:ctrlPr>
                      </m:fPr>
                      <m:num>
                        <m:r>
                          <a:rPr lang="fr-CA" sz="18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num>
                      <m:den>
                        <m:r>
                          <a:rPr lang="en-US" sz="18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𝑟</m:t>
                        </m:r>
                      </m:den>
                    </m:f>
                    <m:f>
                      <m:fPr>
                        <m:ctrlPr>
                          <a:rPr lang="en-CA" sz="1800" i="1" kern="1200">
                            <a:solidFill>
                              <a:srgbClr val="000000"/>
                            </a:solidFill>
                            <a:effectLst/>
                            <a:latin typeface="Cambria Math" panose="02040503050406030204" pitchFamily="18" charset="0"/>
                            <a:ea typeface="Times New Roman" panose="02020603050405020304" pitchFamily="18" charset="0"/>
                          </a:rPr>
                        </m:ctrlPr>
                      </m:fPr>
                      <m:num>
                        <m:r>
                          <a:rPr lang="en-US" sz="1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t>𝜕</m:t>
                        </m:r>
                      </m:num>
                      <m:den>
                        <m:r>
                          <a:rPr lang="en-US" sz="1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t>𝜕</m:t>
                        </m:r>
                        <m:r>
                          <a:rPr lang="en-US" sz="1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t>𝑟</m:t>
                        </m:r>
                      </m:den>
                    </m:f>
                    <m:d>
                      <m:dPr>
                        <m:ctrlPr>
                          <a:rPr lang="en-CA" sz="1800" i="1" kern="1200">
                            <a:solidFill>
                              <a:srgbClr val="000000"/>
                            </a:solidFill>
                            <a:effectLst/>
                            <a:latin typeface="Cambria Math" panose="02040503050406030204" pitchFamily="18" charset="0"/>
                            <a:ea typeface="Times New Roman" panose="02020603050405020304" pitchFamily="18" charset="0"/>
                          </a:rPr>
                        </m:ctrlPr>
                      </m:dPr>
                      <m:e>
                        <m:r>
                          <a:rPr lang="en-US" sz="18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𝑟</m:t>
                        </m:r>
                        <m:f>
                          <m:fPr>
                            <m:ctrlPr>
                              <a:rPr lang="en-CA" sz="1800" i="1" kern="1200">
                                <a:solidFill>
                                  <a:srgbClr val="000000"/>
                                </a:solidFill>
                                <a:effectLst/>
                                <a:latin typeface="Cambria Math" panose="02040503050406030204" pitchFamily="18" charset="0"/>
                                <a:ea typeface="Times New Roman" panose="02020603050405020304" pitchFamily="18" charset="0"/>
                              </a:rPr>
                            </m:ctrlPr>
                          </m:fPr>
                          <m:num>
                            <m:r>
                              <a:rPr lang="en-US" sz="1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t>𝜕</m:t>
                            </m:r>
                            <m:r>
                              <a:rPr lang="en-US" sz="1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t>𝐶</m:t>
                            </m:r>
                          </m:num>
                          <m:den>
                            <m:r>
                              <a:rPr lang="en-US" sz="1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t>𝜕</m:t>
                            </m:r>
                            <m:r>
                              <a:rPr lang="en-US" sz="1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t>𝑟</m:t>
                            </m:r>
                          </m:den>
                        </m:f>
                      </m:e>
                    </m:d>
                    <m:r>
                      <a:rPr lang="fr-CA" sz="18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CA" sz="1800" i="1" kern="1200">
                            <a:solidFill>
                              <a:srgbClr val="000000"/>
                            </a:solidFill>
                            <a:effectLst/>
                            <a:latin typeface="Cambria Math" panose="02040503050406030204" pitchFamily="18" charset="0"/>
                            <a:ea typeface="Times New Roman" panose="02020603050405020304" pitchFamily="18" charset="0"/>
                          </a:rPr>
                        </m:ctrlPr>
                      </m:fPr>
                      <m:num>
                        <m:sSup>
                          <m:sSupPr>
                            <m:ctrlPr>
                              <a:rPr lang="en-CA" sz="1800" i="1" kern="1200">
                                <a:solidFill>
                                  <a:srgbClr val="000000"/>
                                </a:solidFill>
                                <a:effectLst/>
                                <a:latin typeface="Cambria Math" panose="02040503050406030204" pitchFamily="18" charset="0"/>
                                <a:ea typeface="Cambria Math" panose="02040503050406030204" pitchFamily="18" charset="0"/>
                              </a:rPr>
                            </m:ctrlPr>
                          </m:sSupPr>
                          <m:e>
                            <m:r>
                              <a:rPr lang="en-US" sz="1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t>𝜕</m:t>
                            </m:r>
                          </m:e>
                          <m:sup>
                            <m:r>
                              <a:rPr lang="fr-CA" sz="1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t>2</m:t>
                            </m:r>
                          </m:sup>
                        </m:sSup>
                        <m:r>
                          <a:rPr lang="en-US" sz="1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t>𝐶</m:t>
                        </m:r>
                      </m:num>
                      <m:den>
                        <m:r>
                          <a:rPr lang="en-US" sz="1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t>𝜕</m:t>
                        </m:r>
                        <m:r>
                          <a:rPr lang="en-US" sz="1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t>𝑟</m:t>
                        </m:r>
                      </m:den>
                    </m:f>
                  </m:oMath>
                </a14:m>
                <a:r>
                  <a:rPr lang="fr-CA" sz="1800" kern="12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 </a:t>
                </a:r>
                <a14:m>
                  <m:oMath xmlns:m="http://schemas.openxmlformats.org/officeDocument/2006/math">
                    <m:f>
                      <m:fPr>
                        <m:ctrlPr>
                          <a:rPr lang="en-CA" sz="1800" i="1" kern="1200">
                            <a:solidFill>
                              <a:srgbClr val="000000"/>
                            </a:solidFill>
                            <a:effectLst/>
                            <a:latin typeface="Cambria Math" panose="02040503050406030204" pitchFamily="18" charset="0"/>
                            <a:ea typeface="Times New Roman" panose="02020603050405020304" pitchFamily="18" charset="0"/>
                          </a:rPr>
                        </m:ctrlPr>
                      </m:fPr>
                      <m:num>
                        <m:r>
                          <a:rPr lang="fr-CA" sz="18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num>
                      <m:den>
                        <m:r>
                          <a:rPr lang="en-US" sz="18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𝑟</m:t>
                        </m:r>
                      </m:den>
                    </m:f>
                    <m:f>
                      <m:fPr>
                        <m:ctrlPr>
                          <a:rPr lang="en-CA" sz="1800" i="1" kern="1200">
                            <a:solidFill>
                              <a:srgbClr val="000000"/>
                            </a:solidFill>
                            <a:effectLst/>
                            <a:latin typeface="Cambria Math" panose="02040503050406030204" pitchFamily="18" charset="0"/>
                            <a:ea typeface="Times New Roman" panose="02020603050405020304" pitchFamily="18" charset="0"/>
                          </a:rPr>
                        </m:ctrlPr>
                      </m:fPr>
                      <m:num>
                        <m:r>
                          <a:rPr lang="en-US" sz="1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t>𝜕</m:t>
                        </m:r>
                        <m:r>
                          <a:rPr lang="en-US" sz="1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t>𝐶</m:t>
                        </m:r>
                      </m:num>
                      <m:den>
                        <m:r>
                          <a:rPr lang="en-US" sz="1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t>𝜕</m:t>
                        </m:r>
                        <m:r>
                          <a:rPr lang="en-US" sz="1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t>𝑟</m:t>
                        </m:r>
                      </m:den>
                    </m:f>
                  </m:oMath>
                </a14:m>
                <a:endParaRPr lang="en-US" sz="1800" i="1" kern="1200" dirty="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endParaRPr>
              </a:p>
              <a:p>
                <a:pPr algn="l"/>
                <a14:m>
                  <m:oMathPara xmlns:m="http://schemas.openxmlformats.org/officeDocument/2006/math">
                    <m:oMathParaPr>
                      <m:jc m:val="left"/>
                    </m:oMathParaPr>
                    <m:oMath xmlns:m="http://schemas.openxmlformats.org/officeDocument/2006/math">
                      <m:f>
                        <m:fPr>
                          <m:ctrlPr>
                            <a:rPr lang="en-CA" sz="1800" i="1" kern="120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t>𝜕</m:t>
                          </m:r>
                          <m:r>
                            <a:rPr lang="en-US" sz="1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t>𝐶</m:t>
                          </m:r>
                        </m:num>
                        <m:den>
                          <m:r>
                            <a:rPr lang="en-US" sz="1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t>𝜕</m:t>
                          </m:r>
                          <m:r>
                            <a:rPr lang="en-US" sz="1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t>𝑡</m:t>
                          </m:r>
                        </m:den>
                      </m:f>
                      <m:r>
                        <a:rPr lang="fr-CA" sz="18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𝐷</m:t>
                      </m:r>
                      <m:d>
                        <m:dPr>
                          <m:begChr m:val="["/>
                          <m:endChr m:val="]"/>
                          <m:ctrlPr>
                            <a:rPr lang="fr-CA" sz="18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CA" sz="18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sSup>
                                <m:sSupPr>
                                  <m:ctrlPr>
                                    <a:rPr lang="en-CA" sz="1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sz="1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t>𝜕</m:t>
                                  </m:r>
                                </m:e>
                                <m:sup>
                                  <m:r>
                                    <a:rPr lang="fr-CA" sz="1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t>2</m:t>
                                  </m:r>
                                </m:sup>
                              </m:sSup>
                              <m:r>
                                <a:rPr lang="en-US" sz="1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t>𝐶</m:t>
                              </m:r>
                            </m:num>
                            <m:den>
                              <m:r>
                                <a:rPr lang="en-US" sz="1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t>𝜕</m:t>
                              </m:r>
                              <m:r>
                                <a:rPr lang="en-US" sz="1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t>𝑟</m:t>
                              </m:r>
                            </m:den>
                          </m:f>
                          <m:r>
                            <a:rPr lang="fr-CA" sz="1800"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 </m:t>
                          </m:r>
                          <m:f>
                            <m:fPr>
                              <m:ctrlPr>
                                <a:rPr lang="en-CA" sz="18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fr-CA" sz="18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num>
                            <m:den>
                              <m:r>
                                <a:rPr lang="en-US" sz="18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𝑟</m:t>
                              </m:r>
                            </m:den>
                          </m:f>
                          <m:f>
                            <m:fPr>
                              <m:ctrlPr>
                                <a:rPr lang="en-CA" sz="18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t>𝜕</m:t>
                              </m:r>
                              <m:r>
                                <a:rPr lang="en-US" sz="1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t>𝐶</m:t>
                              </m:r>
                            </m:num>
                            <m:den>
                              <m:r>
                                <a:rPr lang="en-US" sz="1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t>𝜕</m:t>
                              </m:r>
                              <m:r>
                                <a:rPr lang="en-US" sz="1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t>𝑟</m:t>
                              </m:r>
                            </m:den>
                          </m:f>
                          <m:r>
                            <a:rPr lang="fr-CA" sz="1800"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e>
                      </m:d>
                      <m:r>
                        <a:rPr lang="fr-CA" sz="18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𝑆</m:t>
                      </m:r>
                    </m:oMath>
                  </m:oMathPara>
                </a14:m>
                <a:endParaRPr lang="en-US" sz="1800" i="1" kern="1200" dirty="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endParaRPr>
              </a:p>
              <a:p>
                <a:pPr algn="l"/>
                <a14:m>
                  <m:oMathPara xmlns:m="http://schemas.openxmlformats.org/officeDocument/2006/math">
                    <m:oMathParaPr>
                      <m:jc m:val="left"/>
                    </m:oMathParaPr>
                    <m:oMath xmlns:m="http://schemas.openxmlformats.org/officeDocument/2006/math">
                      <m:f>
                        <m:fPr>
                          <m:ctrlPr>
                            <a:rPr lang="en-CA" sz="18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sSubSup>
                            <m:sSubSupPr>
                              <m:ctrlPr>
                                <a:rPr lang="en-CA" sz="18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8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𝐶</m:t>
                              </m:r>
                            </m:e>
                            <m:sub>
                              <m:r>
                                <a:rPr lang="en-US" sz="18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sub>
                            <m:sup>
                              <m:r>
                                <a:rPr lang="en-US" sz="18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𝑡</m:t>
                              </m:r>
                            </m:sup>
                          </m:sSubSup>
                          <m:r>
                            <a:rPr lang="en-US" sz="18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CA" sz="18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8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𝐶</m:t>
                              </m:r>
                            </m:e>
                            <m:sub>
                              <m:r>
                                <a:rPr lang="en-US" sz="18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sub>
                            <m:sup>
                              <m:r>
                                <a:rPr lang="en-US" sz="18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𝑡</m:t>
                              </m:r>
                              <m:r>
                                <a:rPr lang="en-US" sz="18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sup>
                          </m:sSubSup>
                        </m:num>
                        <m:den>
                          <m:r>
                            <a:rPr lang="en-US" sz="1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t>∆</m:t>
                          </m:r>
                          <m:r>
                            <a:rPr lang="en-US" sz="1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t>𝑡</m:t>
                          </m:r>
                        </m:den>
                      </m:f>
                      <m:r>
                        <a:rPr lang="en-US" sz="18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𝐷</m:t>
                      </m:r>
                      <m:d>
                        <m:dPr>
                          <m:begChr m:val="["/>
                          <m:endChr m:val="]"/>
                          <m:ctrlPr>
                            <a:rPr lang="en-CA" sz="18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d>
                            <m:dPr>
                              <m:ctrlPr>
                                <a:rPr lang="en-CA" sz="18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CA" sz="18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sSubSup>
                                    <m:sSubSupPr>
                                      <m:ctrlPr>
                                        <a:rPr lang="en-CA" sz="1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sz="1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t>𝐶</m:t>
                                      </m:r>
                                    </m:e>
                                    <m:sub>
                                      <m:r>
                                        <a:rPr lang="en-US" sz="1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t>𝑖</m:t>
                                      </m:r>
                                      <m:r>
                                        <a:rPr lang="en-US" sz="1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t>+1</m:t>
                                      </m:r>
                                    </m:sub>
                                    <m:sup>
                                      <m:r>
                                        <a:rPr lang="en-US" sz="1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t>𝑡</m:t>
                                      </m:r>
                                    </m:sup>
                                  </m:sSubSup>
                                  <m:r>
                                    <a:rPr lang="en-US" sz="1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t>−2</m:t>
                                  </m:r>
                                  <m:sSubSup>
                                    <m:sSubSupPr>
                                      <m:ctrlPr>
                                        <a:rPr lang="en-CA" sz="1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sz="1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t>𝐶</m:t>
                                      </m:r>
                                    </m:e>
                                    <m:sub>
                                      <m:r>
                                        <a:rPr lang="en-US" sz="1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t>𝑖</m:t>
                                      </m:r>
                                    </m:sub>
                                    <m:sup>
                                      <m:r>
                                        <a:rPr lang="en-US" sz="1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t>𝑡</m:t>
                                      </m:r>
                                    </m:sup>
                                  </m:sSubSup>
                                  <m:r>
                                    <a:rPr lang="en-US" sz="1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t>+</m:t>
                                  </m:r>
                                  <m:sSubSup>
                                    <m:sSubSupPr>
                                      <m:ctrlPr>
                                        <a:rPr lang="en-CA" sz="1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sz="1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t>𝐶</m:t>
                                      </m:r>
                                    </m:e>
                                    <m:sub>
                                      <m:r>
                                        <a:rPr lang="en-US" sz="1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t>𝑖</m:t>
                                      </m:r>
                                      <m:r>
                                        <a:rPr lang="en-US" sz="1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t>−1</m:t>
                                      </m:r>
                                    </m:sub>
                                    <m:sup>
                                      <m:r>
                                        <a:rPr lang="en-US" sz="1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t>𝑡</m:t>
                                      </m:r>
                                    </m:sup>
                                  </m:sSubSup>
                                </m:num>
                                <m:den>
                                  <m:sSup>
                                    <m:sSupPr>
                                      <m:ctrlPr>
                                        <a:rPr lang="en-CA" sz="1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sz="1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t>∆</m:t>
                                      </m:r>
                                      <m:r>
                                        <a:rPr lang="en-US" sz="1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t>𝑟</m:t>
                                      </m:r>
                                    </m:e>
                                    <m:sup>
                                      <m:r>
                                        <a:rPr lang="en-US" sz="1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t>2</m:t>
                                      </m:r>
                                    </m:sup>
                                  </m:sSup>
                                </m:den>
                              </m:f>
                            </m:e>
                          </m:d>
                          <m:r>
                            <a:rPr lang="en-US" sz="18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d>
                            <m:dPr>
                              <m:ctrlPr>
                                <a:rPr lang="en-CA" sz="18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CA" sz="18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num>
                                <m:den>
                                  <m:r>
                                    <a:rPr lang="en-US" sz="18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𝑟</m:t>
                                  </m:r>
                                </m:den>
                              </m:f>
                              <m:f>
                                <m:fPr>
                                  <m:ctrlPr>
                                    <a:rPr lang="en-CA" sz="18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sSubSup>
                                    <m:sSubSupPr>
                                      <m:ctrlPr>
                                        <a:rPr lang="en-CA" sz="1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sz="1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t>𝐶</m:t>
                                      </m:r>
                                    </m:e>
                                    <m:sub>
                                      <m:r>
                                        <a:rPr lang="en-US" sz="1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t>𝑖</m:t>
                                      </m:r>
                                      <m:r>
                                        <a:rPr lang="en-US" sz="1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t>+1</m:t>
                                      </m:r>
                                    </m:sub>
                                    <m:sup>
                                      <m:r>
                                        <a:rPr lang="en-US" sz="1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t>𝑡</m:t>
                                      </m:r>
                                    </m:sup>
                                  </m:sSubSup>
                                  <m:r>
                                    <a:rPr lang="en-US" sz="1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t>−</m:t>
                                  </m:r>
                                  <m:sSubSup>
                                    <m:sSubSupPr>
                                      <m:ctrlPr>
                                        <a:rPr lang="en-CA" sz="1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sz="1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t>𝐶</m:t>
                                      </m:r>
                                    </m:e>
                                    <m:sub>
                                      <m:r>
                                        <a:rPr lang="en-US" sz="1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t>𝑖</m:t>
                                      </m:r>
                                    </m:sub>
                                    <m:sup>
                                      <m:r>
                                        <a:rPr lang="en-US" sz="1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t>𝑡</m:t>
                                      </m:r>
                                    </m:sup>
                                  </m:sSubSup>
                                </m:num>
                                <m:den>
                                  <m:r>
                                    <a:rPr lang="en-US" sz="1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t>∆</m:t>
                                  </m:r>
                                  <m:r>
                                    <a:rPr lang="en-US" sz="1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t>𝑟</m:t>
                                  </m:r>
                                </m:den>
                              </m:f>
                            </m:e>
                          </m:d>
                        </m:e>
                      </m:d>
                      <m:r>
                        <a:rPr lang="en-US" sz="18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𝑆</m:t>
                      </m:r>
                    </m:oMath>
                  </m:oMathPara>
                </a14:m>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algn="l"/>
                <a:endParaRPr lang="en-CA" sz="1800" i="1" kern="1200" dirty="0">
                  <a:solidFill>
                    <a:srgbClr val="000000"/>
                  </a:solidFill>
                  <a:effectLst/>
                  <a:latin typeface="Cambria Math" panose="02040503050406030204" pitchFamily="18" charset="0"/>
                  <a:ea typeface="Cambria Math" panose="02040503050406030204" pitchFamily="18" charset="0"/>
                </a:endParaRPr>
              </a:p>
              <a:p>
                <a:pPr algn="l"/>
                <a:endParaRPr lang="en-US" sz="1800" i="1" kern="1200" dirty="0">
                  <a:solidFill>
                    <a:srgbClr val="000000"/>
                  </a:solidFill>
                  <a:effectLst/>
                  <a:latin typeface="Cambria Math" panose="02040503050406030204" pitchFamily="18" charset="0"/>
                  <a:ea typeface="Cambria Math" panose="02040503050406030204" pitchFamily="18" charset="0"/>
                </a:endParaRPr>
              </a:p>
              <a:p>
                <a:pPr algn="l"/>
                <a:endParaRPr lang="en-CA" dirty="0" err="1">
                  <a:latin typeface="Times New Roman" panose="02020603050405020304" pitchFamily="18" charset="0"/>
                  <a:cs typeface="Times New Roman" panose="02020603050405020304" pitchFamily="18" charset="0"/>
                </a:endParaRPr>
              </a:p>
            </p:txBody>
          </p:sp>
        </mc:Choice>
        <mc:Fallback>
          <p:sp>
            <p:nvSpPr>
              <p:cNvPr id="17" name="TextBox 16">
                <a:extLst>
                  <a:ext uri="{FF2B5EF4-FFF2-40B4-BE49-F238E27FC236}">
                    <a16:creationId xmlns:a16="http://schemas.microsoft.com/office/drawing/2014/main" id="{D3F1368A-05B2-635B-E26F-DA1C068444CB}"/>
                  </a:ext>
                </a:extLst>
              </p:cNvPr>
              <p:cNvSpPr txBox="1">
                <a:spLocks noRot="1" noChangeAspect="1" noMove="1" noResize="1" noEditPoints="1" noAdjustHandles="1" noChangeArrowheads="1" noChangeShapeType="1" noTextEdit="1"/>
              </p:cNvSpPr>
              <p:nvPr/>
            </p:nvSpPr>
            <p:spPr>
              <a:xfrm>
                <a:off x="413722" y="1173966"/>
                <a:ext cx="9698539" cy="2624373"/>
              </a:xfrm>
              <a:prstGeom prst="rect">
                <a:avLst/>
              </a:prstGeom>
              <a:blipFill>
                <a:blip r:embed="rId6"/>
                <a:stretch>
                  <a:fillRect/>
                </a:stretch>
              </a:blipFill>
            </p:spPr>
            <p:txBody>
              <a:bodyPr/>
              <a:lstStyle/>
              <a:p>
                <a:r>
                  <a:rPr lang="en-CA">
                    <a:noFill/>
                  </a:rPr>
                  <a:t> </a:t>
                </a:r>
              </a:p>
            </p:txBody>
          </p:sp>
        </mc:Fallback>
      </mc:AlternateContent>
      <mc:AlternateContent xmlns:mc="http://schemas.openxmlformats.org/markup-compatibility/2006">
        <mc:Choice xmlns:a14="http://schemas.microsoft.com/office/drawing/2010/main" Requires="a14">
          <p:graphicFrame>
            <p:nvGraphicFramePr>
              <p:cNvPr id="2" name="Table 1">
                <a:extLst>
                  <a:ext uri="{FF2B5EF4-FFF2-40B4-BE49-F238E27FC236}">
                    <a16:creationId xmlns:a16="http://schemas.microsoft.com/office/drawing/2014/main" id="{FA8C9085-5134-597E-8188-47E5C6DEEE92}"/>
                  </a:ext>
                </a:extLst>
              </p:cNvPr>
              <p:cNvGraphicFramePr>
                <a:graphicFrameLocks noGrp="1"/>
              </p:cNvGraphicFramePr>
              <p:nvPr/>
            </p:nvGraphicFramePr>
            <p:xfrm>
              <a:off x="426755" y="2978101"/>
              <a:ext cx="5937250" cy="1529207"/>
            </p:xfrm>
            <a:graphic>
              <a:graphicData uri="http://schemas.openxmlformats.org/drawingml/2006/table">
                <a:tbl>
                  <a:tblPr firstRow="1" firstCol="1" bandRow="1"/>
                  <a:tblGrid>
                    <a:gridCol w="2968625">
                      <a:extLst>
                        <a:ext uri="{9D8B030D-6E8A-4147-A177-3AD203B41FA5}">
                          <a16:colId xmlns:a16="http://schemas.microsoft.com/office/drawing/2014/main" val="2765190779"/>
                        </a:ext>
                      </a:extLst>
                    </a:gridCol>
                    <a:gridCol w="2968625">
                      <a:extLst>
                        <a:ext uri="{9D8B030D-6E8A-4147-A177-3AD203B41FA5}">
                          <a16:colId xmlns:a16="http://schemas.microsoft.com/office/drawing/2014/main" val="3138279784"/>
                        </a:ext>
                      </a:extLst>
                    </a:gridCol>
                  </a:tblGrid>
                  <a:tr h="0">
                    <a:tc>
                      <a:txBody>
                        <a:bodyPr/>
                        <a:lstStyle/>
                        <a:p>
                          <a:pPr marL="0" marR="0">
                            <a:lnSpc>
                              <a:spcPct val="107000"/>
                            </a:lnSpc>
                            <a:spcBef>
                              <a:spcPts val="0"/>
                            </a:spcBef>
                            <a:spcAft>
                              <a:spcPts val="0"/>
                            </a:spcAft>
                          </a:pPr>
                          <a14:m>
                            <m:oMathPara xmlns:m="http://schemas.openxmlformats.org/officeDocument/2006/math">
                              <m:oMathParaPr>
                                <m:jc m:val="left"/>
                              </m:oMathParaPr>
                              <m:oMath xmlns:m="http://schemas.openxmlformats.org/officeDocument/2006/math">
                                <m:f>
                                  <m:fPr>
                                    <m:ctrlPr>
                                      <a:rPr lang="en-CA" sz="1800" i="1" kern="1200" smtClean="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ctrlPr>
                                  </m:fPr>
                                  <m:num>
                                    <m:r>
                                      <a:rPr lang="en-US" sz="18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𝐷</m:t>
                                    </m:r>
                                    <m:r>
                                      <a:rPr lang="en-US" sz="18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m:t>
                                    </m:r>
                                    <m:r>
                                      <a:rPr lang="en-US" sz="18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𝑡</m:t>
                                    </m:r>
                                  </m:num>
                                  <m:den>
                                    <m:sSup>
                                      <m:sSupPr>
                                        <m:ctrlPr>
                                          <a:rPr lang="en-CA" sz="18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ctrlPr>
                                      </m:sSupPr>
                                      <m:e>
                                        <m:r>
                                          <a:rPr lang="en-US" sz="18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m:t>
                                        </m:r>
                                        <m:r>
                                          <a:rPr lang="en-US" sz="18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𝑥</m:t>
                                        </m:r>
                                      </m:e>
                                      <m:sup>
                                        <m:r>
                                          <a:rPr lang="en-US" sz="18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2</m:t>
                                        </m:r>
                                      </m:sup>
                                    </m:sSup>
                                  </m:den>
                                </m:f>
                                <m:r>
                                  <a:rPr lang="en-US" sz="18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m:t>
                                </m:r>
                                <m:sSub>
                                  <m:sSubPr>
                                    <m:ctrlPr>
                                      <a:rPr lang="en-CA" sz="18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ctrlPr>
                                  </m:sSubPr>
                                  <m:e>
                                    <m:r>
                                      <a:rPr lang="en-US" sz="18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𝑑</m:t>
                                    </m:r>
                                  </m:e>
                                  <m:sub>
                                    <m:r>
                                      <a:rPr lang="en-US" sz="18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1</m:t>
                                    </m:r>
                                  </m:sub>
                                </m:sSub>
                              </m:oMath>
                            </m:oMathPara>
                          </a14:m>
                          <a:endParaRPr lang="en-CA" sz="1800" dirty="0">
                            <a:effectLst/>
                            <a:latin typeface="Times New Roman" panose="02020603050405020304" pitchFamily="18" charset="0"/>
                            <a:ea typeface="Calibri" panose="020F0502020204030204" pitchFamily="34" charset="0"/>
                            <a:cs typeface="Arial" panose="020B0604020202020204" pitchFamily="34" charset="0"/>
                          </a:endParaRPr>
                        </a:p>
                        <a:p>
                          <a:pPr marL="0" marR="0">
                            <a:lnSpc>
                              <a:spcPct val="107000"/>
                            </a:lnSpc>
                            <a:spcBef>
                              <a:spcPts val="0"/>
                            </a:spcBef>
                            <a:spcAft>
                              <a:spcPts val="0"/>
                            </a:spcAft>
                          </a:pPr>
                          <a:r>
                            <a:rPr lang="en-US" sz="1800" kern="12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p>
                        <a:p>
                          <a:r>
                            <a:rPr lang="en-US" sz="1800" kern="12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We take </a:t>
                          </a:r>
                          <a:r>
                            <a:rPr lang="en-CA" sz="1800" kern="1200" dirty="0">
                              <a:solidFill>
                                <a:schemeClr val="tx1"/>
                              </a:solidFill>
                              <a:effectLst/>
                              <a:latin typeface="+mn-lt"/>
                              <a:ea typeface="+mn-ea"/>
                              <a:cs typeface="+mn-cs"/>
                            </a:rPr>
                            <a:t>B=</a:t>
                          </a:r>
                          <a14:m>
                            <m:oMath xmlns:m="http://schemas.openxmlformats.org/officeDocument/2006/math">
                              <m:d>
                                <m:dPr>
                                  <m:ctrlPr>
                                    <a:rPr lang="en-CA" sz="1800" i="1" kern="1200" smtClean="0">
                                      <a:solidFill>
                                        <a:schemeClr val="tx1"/>
                                      </a:solidFill>
                                      <a:effectLst/>
                                      <a:latin typeface="+mn-lt"/>
                                      <a:ea typeface="+mn-ea"/>
                                      <a:cs typeface="+mn-cs"/>
                                    </a:rPr>
                                  </m:ctrlPr>
                                </m:dPr>
                                <m:e>
                                  <m:r>
                                    <a:rPr lang="en-US" sz="1800" kern="1200">
                                      <a:solidFill>
                                        <a:schemeClr val="tx1"/>
                                      </a:solidFill>
                                      <a:effectLst/>
                                      <a:latin typeface="+mn-lt"/>
                                      <a:ea typeface="+mn-ea"/>
                                      <a:cs typeface="+mn-cs"/>
                                    </a:rPr>
                                    <m:t>2</m:t>
                                  </m:r>
                                  <m:r>
                                    <a:rPr lang="en-US" sz="1800" i="1" kern="1200">
                                      <a:solidFill>
                                        <a:schemeClr val="tx1"/>
                                      </a:solidFill>
                                      <a:effectLst/>
                                      <a:latin typeface="+mn-lt"/>
                                      <a:ea typeface="+mn-ea"/>
                                      <a:cs typeface="+mn-cs"/>
                                    </a:rPr>
                                    <m:t>∗</m:t>
                                  </m:r>
                                  <m:sSub>
                                    <m:sSubPr>
                                      <m:ctrlPr>
                                        <a:rPr lang="en-CA" sz="1800" i="1" kern="1200">
                                          <a:solidFill>
                                            <a:schemeClr val="tx1"/>
                                          </a:solidFill>
                                          <a:effectLst/>
                                          <a:latin typeface="+mn-lt"/>
                                          <a:ea typeface="+mn-ea"/>
                                          <a:cs typeface="+mn-cs"/>
                                        </a:rPr>
                                      </m:ctrlPr>
                                    </m:sSubPr>
                                    <m:e>
                                      <m:r>
                                        <a:rPr lang="en-US" sz="1800" i="1" kern="1200">
                                          <a:solidFill>
                                            <a:schemeClr val="tx1"/>
                                          </a:solidFill>
                                          <a:effectLst/>
                                          <a:latin typeface="+mn-lt"/>
                                          <a:ea typeface="+mn-ea"/>
                                          <a:cs typeface="+mn-cs"/>
                                        </a:rPr>
                                        <m:t>𝑑</m:t>
                                      </m:r>
                                    </m:e>
                                    <m:sub>
                                      <m:r>
                                        <a:rPr lang="en-US" sz="1800" kern="1200">
                                          <a:solidFill>
                                            <a:schemeClr val="tx1"/>
                                          </a:solidFill>
                                          <a:effectLst/>
                                          <a:latin typeface="+mn-lt"/>
                                          <a:ea typeface="+mn-ea"/>
                                          <a:cs typeface="+mn-cs"/>
                                        </a:rPr>
                                        <m:t>1</m:t>
                                      </m:r>
                                    </m:sub>
                                  </m:sSub>
                                  <m:r>
                                    <a:rPr lang="en-US" sz="1800" kern="1200">
                                      <a:solidFill>
                                        <a:schemeClr val="tx1"/>
                                      </a:solidFill>
                                      <a:effectLst/>
                                      <a:latin typeface="+mn-lt"/>
                                      <a:ea typeface="+mn-ea"/>
                                      <a:cs typeface="+mn-cs"/>
                                    </a:rPr>
                                    <m:t>+</m:t>
                                  </m:r>
                                  <m:f>
                                    <m:fPr>
                                      <m:ctrlPr>
                                        <a:rPr lang="en-CA" sz="1800" i="1" kern="1200">
                                          <a:solidFill>
                                            <a:schemeClr val="tx1"/>
                                          </a:solidFill>
                                          <a:effectLst/>
                                          <a:latin typeface="+mn-lt"/>
                                          <a:ea typeface="+mn-ea"/>
                                          <a:cs typeface="+mn-cs"/>
                                        </a:rPr>
                                      </m:ctrlPr>
                                    </m:fPr>
                                    <m:num>
                                      <m:sSub>
                                        <m:sSubPr>
                                          <m:ctrlPr>
                                            <a:rPr lang="en-CA" sz="1800" i="1" kern="1200">
                                              <a:solidFill>
                                                <a:schemeClr val="tx1"/>
                                              </a:solidFill>
                                              <a:effectLst/>
                                              <a:latin typeface="+mn-lt"/>
                                              <a:ea typeface="+mn-ea"/>
                                              <a:cs typeface="+mn-cs"/>
                                            </a:rPr>
                                          </m:ctrlPr>
                                        </m:sSubPr>
                                        <m:e>
                                          <m:r>
                                            <a:rPr lang="en-US" sz="1800" i="1" kern="1200">
                                              <a:solidFill>
                                                <a:schemeClr val="tx1"/>
                                              </a:solidFill>
                                              <a:effectLst/>
                                              <a:latin typeface="+mn-lt"/>
                                              <a:ea typeface="+mn-ea"/>
                                              <a:cs typeface="+mn-cs"/>
                                            </a:rPr>
                                            <m:t>𝑑</m:t>
                                          </m:r>
                                        </m:e>
                                        <m:sub>
                                          <m:r>
                                            <a:rPr lang="en-US" sz="1800" kern="1200">
                                              <a:solidFill>
                                                <a:schemeClr val="tx1"/>
                                              </a:solidFill>
                                              <a:effectLst/>
                                              <a:latin typeface="+mn-lt"/>
                                              <a:ea typeface="+mn-ea"/>
                                              <a:cs typeface="+mn-cs"/>
                                            </a:rPr>
                                            <m:t>2</m:t>
                                          </m:r>
                                        </m:sub>
                                      </m:sSub>
                                    </m:num>
                                    <m:den>
                                      <m:r>
                                        <a:rPr lang="en-US" sz="1800" i="1" kern="1200">
                                          <a:solidFill>
                                            <a:schemeClr val="tx1"/>
                                          </a:solidFill>
                                          <a:effectLst/>
                                          <a:latin typeface="+mn-lt"/>
                                          <a:ea typeface="+mn-ea"/>
                                          <a:cs typeface="+mn-cs"/>
                                        </a:rPr>
                                        <m:t>𝑟</m:t>
                                      </m:r>
                                    </m:den>
                                  </m:f>
                                  <m:r>
                                    <a:rPr lang="en-US" sz="1800" kern="1200">
                                      <a:solidFill>
                                        <a:schemeClr val="tx1"/>
                                      </a:solidFill>
                                      <a:effectLst/>
                                      <a:latin typeface="+mn-lt"/>
                                      <a:ea typeface="+mn-ea"/>
                                      <a:cs typeface="+mn-cs"/>
                                    </a:rPr>
                                    <m:t>+1</m:t>
                                  </m:r>
                                </m:e>
                              </m:d>
                            </m:oMath>
                          </a14:m>
                          <a:endParaRPr lang="en-CA" sz="1800" kern="1200" dirty="0">
                            <a:solidFill>
                              <a:schemeClr val="tx1"/>
                            </a:solidFill>
                            <a:effectLst/>
                            <a:latin typeface="+mn-lt"/>
                            <a:ea typeface="+mn-ea"/>
                            <a:cs typeface="+mn-cs"/>
                          </a:endParaRPr>
                        </a:p>
                        <a:p>
                          <a:pPr marL="0" marR="0">
                            <a:lnSpc>
                              <a:spcPct val="107000"/>
                            </a:lnSpc>
                            <a:spcBef>
                              <a:spcPts val="0"/>
                            </a:spcBef>
                            <a:spcAft>
                              <a:spcPts val="0"/>
                            </a:spcAft>
                          </a:pPr>
                          <a:endParaRPr lang="en-CA" sz="18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a:noFill/>
                        </a:lnL>
                        <a:lnR>
                          <a:noFill/>
                        </a:lnR>
                        <a:lnT>
                          <a:noFill/>
                        </a:lnT>
                        <a:lnB>
                          <a:noFill/>
                        </a:lnB>
                      </a:tcPr>
                    </a:tc>
                    <a:tc>
                      <a:txBody>
                        <a:bodyPr/>
                        <a:lstStyle/>
                        <a:p>
                          <a:pPr marL="0" marR="0">
                            <a:lnSpc>
                              <a:spcPct val="107000"/>
                            </a:lnSpc>
                            <a:spcBef>
                              <a:spcPts val="0"/>
                            </a:spcBef>
                            <a:spcAft>
                              <a:spcPts val="0"/>
                            </a:spcAft>
                          </a:pPr>
                          <a14:m>
                            <m:oMathPara xmlns:m="http://schemas.openxmlformats.org/officeDocument/2006/math">
                              <m:oMathParaPr>
                                <m:jc m:val="left"/>
                              </m:oMathParaPr>
                              <m:oMath xmlns:m="http://schemas.openxmlformats.org/officeDocument/2006/math">
                                <m:f>
                                  <m:fPr>
                                    <m:ctrlPr>
                                      <a:rPr lang="en-CA" sz="18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ctrlPr>
                                  </m:fPr>
                                  <m:num>
                                    <m:r>
                                      <a:rPr lang="en-US" sz="18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𝐷</m:t>
                                    </m:r>
                                    <m:r>
                                      <a:rPr lang="en-US" sz="18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m:t>
                                    </m:r>
                                    <m:r>
                                      <a:rPr lang="en-US" sz="18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𝑡</m:t>
                                    </m:r>
                                  </m:num>
                                  <m:den>
                                    <m:r>
                                      <a:rPr lang="en-US" sz="18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m:t>
                                    </m:r>
                                    <m:r>
                                      <a:rPr lang="en-US" sz="1800" i="1" kern="120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𝑥</m:t>
                                    </m:r>
                                  </m:den>
                                </m:f>
                                <m:r>
                                  <a:rPr lang="en-US" sz="18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m:t>
                                </m:r>
                                <m:sSub>
                                  <m:sSubPr>
                                    <m:ctrlPr>
                                      <a:rPr lang="en-CA" sz="18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ctrlPr>
                                  </m:sSubPr>
                                  <m:e>
                                    <m:r>
                                      <a:rPr lang="en-US" sz="18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𝑑</m:t>
                                    </m:r>
                                  </m:e>
                                  <m:sub>
                                    <m:r>
                                      <a:rPr lang="en-US" sz="1800" i="1" kern="120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2</m:t>
                                    </m:r>
                                  </m:sub>
                                </m:sSub>
                              </m:oMath>
                            </m:oMathPara>
                          </a14:m>
                          <a:endParaRPr lang="en-CA" sz="1800" dirty="0">
                            <a:effectLst/>
                            <a:latin typeface="Times New Roman" panose="02020603050405020304" pitchFamily="18" charset="0"/>
                            <a:ea typeface="Calibri" panose="020F0502020204030204" pitchFamily="34" charset="0"/>
                            <a:cs typeface="Arial" panose="020B0604020202020204" pitchFamily="34" charset="0"/>
                          </a:endParaRPr>
                        </a:p>
                        <a:p>
                          <a:pPr marL="0" marR="0">
                            <a:lnSpc>
                              <a:spcPct val="107000"/>
                            </a:lnSpc>
                            <a:spcBef>
                              <a:spcPts val="0"/>
                            </a:spcBef>
                            <a:spcAft>
                              <a:spcPts val="0"/>
                            </a:spcAft>
                          </a:pPr>
                          <a:r>
                            <a:rPr lang="en-US" sz="1800" kern="12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endParaRPr lang="en-CA" sz="18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a:noFill/>
                        </a:lnL>
                        <a:lnR>
                          <a:noFill/>
                        </a:lnR>
                        <a:lnT>
                          <a:noFill/>
                        </a:lnT>
                        <a:lnB>
                          <a:noFill/>
                        </a:lnB>
                      </a:tcPr>
                    </a:tc>
                    <a:extLst>
                      <a:ext uri="{0D108BD9-81ED-4DB2-BD59-A6C34878D82A}">
                        <a16:rowId xmlns:a16="http://schemas.microsoft.com/office/drawing/2014/main" val="3349736579"/>
                      </a:ext>
                    </a:extLst>
                  </a:tr>
                </a:tbl>
              </a:graphicData>
            </a:graphic>
          </p:graphicFrame>
        </mc:Choice>
        <mc:Fallback>
          <p:graphicFrame>
            <p:nvGraphicFramePr>
              <p:cNvPr id="2" name="Table 1">
                <a:extLst>
                  <a:ext uri="{FF2B5EF4-FFF2-40B4-BE49-F238E27FC236}">
                    <a16:creationId xmlns:a16="http://schemas.microsoft.com/office/drawing/2014/main" id="{FA8C9085-5134-597E-8188-47E5C6DEEE92}"/>
                  </a:ext>
                </a:extLst>
              </p:cNvPr>
              <p:cNvGraphicFramePr>
                <a:graphicFrameLocks noGrp="1"/>
              </p:cNvGraphicFramePr>
              <p:nvPr/>
            </p:nvGraphicFramePr>
            <p:xfrm>
              <a:off x="426755" y="2978101"/>
              <a:ext cx="5937250" cy="1529207"/>
            </p:xfrm>
            <a:graphic>
              <a:graphicData uri="http://schemas.openxmlformats.org/drawingml/2006/table">
                <a:tbl>
                  <a:tblPr firstRow="1" firstCol="1" bandRow="1"/>
                  <a:tblGrid>
                    <a:gridCol w="2968625">
                      <a:extLst>
                        <a:ext uri="{9D8B030D-6E8A-4147-A177-3AD203B41FA5}">
                          <a16:colId xmlns:a16="http://schemas.microsoft.com/office/drawing/2014/main" val="2765190779"/>
                        </a:ext>
                      </a:extLst>
                    </a:gridCol>
                    <a:gridCol w="2968625">
                      <a:extLst>
                        <a:ext uri="{9D8B030D-6E8A-4147-A177-3AD203B41FA5}">
                          <a16:colId xmlns:a16="http://schemas.microsoft.com/office/drawing/2014/main" val="3138279784"/>
                        </a:ext>
                      </a:extLst>
                    </a:gridCol>
                  </a:tblGrid>
                  <a:tr h="1529207">
                    <a:tc>
                      <a:txBody>
                        <a:bodyPr/>
                        <a:lstStyle/>
                        <a:p>
                          <a:endParaRPr lang="en-US"/>
                        </a:p>
                      </a:txBody>
                      <a:tcPr marL="68580" marR="68580" marT="0" marB="0">
                        <a:lnL>
                          <a:noFill/>
                        </a:lnL>
                        <a:lnR>
                          <a:noFill/>
                        </a:lnR>
                        <a:lnT>
                          <a:noFill/>
                        </a:lnT>
                        <a:lnB>
                          <a:noFill/>
                        </a:lnB>
                        <a:blipFill>
                          <a:blip r:embed="rId7"/>
                          <a:stretch>
                            <a:fillRect r="-100000"/>
                          </a:stretch>
                        </a:blipFill>
                      </a:tcPr>
                    </a:tc>
                    <a:tc>
                      <a:txBody>
                        <a:bodyPr/>
                        <a:lstStyle/>
                        <a:p>
                          <a:endParaRPr lang="en-US"/>
                        </a:p>
                      </a:txBody>
                      <a:tcPr marL="68580" marR="68580" marT="0" marB="0">
                        <a:lnL>
                          <a:noFill/>
                        </a:lnL>
                        <a:lnR>
                          <a:noFill/>
                        </a:lnR>
                        <a:lnT>
                          <a:noFill/>
                        </a:lnT>
                        <a:lnB>
                          <a:noFill/>
                        </a:lnB>
                        <a:blipFill>
                          <a:blip r:embed="rId7"/>
                          <a:stretch>
                            <a:fillRect l="-100000"/>
                          </a:stretch>
                        </a:blipFill>
                      </a:tcPr>
                    </a:tc>
                    <a:extLst>
                      <a:ext uri="{0D108BD9-81ED-4DB2-BD59-A6C34878D82A}">
                        <a16:rowId xmlns:a16="http://schemas.microsoft.com/office/drawing/2014/main" val="3349736579"/>
                      </a:ext>
                    </a:extLst>
                  </a:tr>
                </a:tbl>
              </a:graphicData>
            </a:graphic>
          </p:graphicFrame>
        </mc:Fallback>
      </mc:AlternateContent>
      <mc:AlternateContent xmlns:mc="http://schemas.openxmlformats.org/markup-compatibility/2006">
        <mc:Choice xmlns:a14="http://schemas.microsoft.com/office/drawing/2010/main" Requires="a14">
          <p:graphicFrame>
            <p:nvGraphicFramePr>
              <p:cNvPr id="3" name="Table 2">
                <a:extLst>
                  <a:ext uri="{FF2B5EF4-FFF2-40B4-BE49-F238E27FC236}">
                    <a16:creationId xmlns:a16="http://schemas.microsoft.com/office/drawing/2014/main" id="{7AA58AE1-C2C4-1B99-7E46-1E28C7EEE5EC}"/>
                  </a:ext>
                </a:extLst>
              </p:cNvPr>
              <p:cNvGraphicFramePr>
                <a:graphicFrameLocks noGrp="1"/>
              </p:cNvGraphicFramePr>
              <p:nvPr/>
            </p:nvGraphicFramePr>
            <p:xfrm>
              <a:off x="413722" y="4507308"/>
              <a:ext cx="5937250" cy="1215391"/>
            </p:xfrm>
            <a:graphic>
              <a:graphicData uri="http://schemas.openxmlformats.org/drawingml/2006/table">
                <a:tbl>
                  <a:tblPr firstRow="1" firstCol="1" bandRow="1">
                    <a:tableStyleId>{5C22544A-7EE6-4342-B048-85BDC9FD1C3A}</a:tableStyleId>
                  </a:tblPr>
                  <a:tblGrid>
                    <a:gridCol w="1082675">
                      <a:extLst>
                        <a:ext uri="{9D8B030D-6E8A-4147-A177-3AD203B41FA5}">
                          <a16:colId xmlns:a16="http://schemas.microsoft.com/office/drawing/2014/main" val="771258646"/>
                        </a:ext>
                      </a:extLst>
                    </a:gridCol>
                    <a:gridCol w="4854575">
                      <a:extLst>
                        <a:ext uri="{9D8B030D-6E8A-4147-A177-3AD203B41FA5}">
                          <a16:colId xmlns:a16="http://schemas.microsoft.com/office/drawing/2014/main" val="2425079567"/>
                        </a:ext>
                      </a:extLst>
                    </a:gridCol>
                  </a:tblGrid>
                  <a:tr h="0">
                    <a:tc>
                      <a:txBody>
                        <a:bodyPr/>
                        <a:lstStyle/>
                        <a:p>
                          <a:pPr marL="0" marR="0">
                            <a:lnSpc>
                              <a:spcPct val="107000"/>
                            </a:lnSpc>
                            <a:spcBef>
                              <a:spcPts val="0"/>
                            </a:spcBef>
                            <a:spcAft>
                              <a:spcPts val="0"/>
                            </a:spcAft>
                          </a:pPr>
                          <a:r>
                            <a:rPr lang="en-CA" sz="1200" kern="1200" dirty="0">
                              <a:effectLst/>
                            </a:rPr>
                            <a:t> </a:t>
                          </a:r>
                          <a:r>
                            <a:rPr lang="en-US" sz="1200" kern="1200" dirty="0" err="1">
                              <a:effectLst/>
                            </a:rPr>
                            <a:t>i</a:t>
                          </a:r>
                          <a:r>
                            <a:rPr lang="en-US" sz="1200" kern="1200" dirty="0">
                              <a:effectLst/>
                            </a:rPr>
                            <a:t> = 0</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r>
                                  <a:rPr lang="en-US" sz="1200" kern="1200">
                                    <a:effectLst/>
                                  </a:rPr>
                                  <m:t>−</m:t>
                                </m:r>
                                <m:sSubSup>
                                  <m:sSubSupPr>
                                    <m:ctrlPr>
                                      <a:rPr lang="en-CA" sz="1100" kern="1200">
                                        <a:effectLst/>
                                      </a:rPr>
                                    </m:ctrlPr>
                                  </m:sSubSupPr>
                                  <m:e>
                                    <m:r>
                                      <a:rPr lang="en-US" sz="1200" kern="1200">
                                        <a:effectLst/>
                                      </a:rPr>
                                      <m:t>𝐶</m:t>
                                    </m:r>
                                  </m:e>
                                  <m:sub>
                                    <m:r>
                                      <a:rPr lang="en-US" sz="1200" kern="1200">
                                        <a:effectLst/>
                                      </a:rPr>
                                      <m:t>𝑖</m:t>
                                    </m:r>
                                    <m:r>
                                      <a:rPr lang="en-US" sz="1200" kern="1200">
                                        <a:effectLst/>
                                      </a:rPr>
                                      <m:t>+2</m:t>
                                    </m:r>
                                  </m:sub>
                                  <m:sup>
                                    <m:r>
                                      <a:rPr lang="en-US" sz="1200" kern="1200">
                                        <a:effectLst/>
                                      </a:rPr>
                                      <m:t>𝑡</m:t>
                                    </m:r>
                                    <m:r>
                                      <a:rPr lang="en-US" sz="1200" kern="1200">
                                        <a:effectLst/>
                                      </a:rPr>
                                      <m:t>+1</m:t>
                                    </m:r>
                                  </m:sup>
                                </m:sSubSup>
                                <m:r>
                                  <a:rPr lang="en-US" sz="1200" kern="1200">
                                    <a:effectLst/>
                                  </a:rPr>
                                  <m:t>+4</m:t>
                                </m:r>
                                <m:sSubSup>
                                  <m:sSubSupPr>
                                    <m:ctrlPr>
                                      <a:rPr lang="en-CA" sz="1100" kern="1200">
                                        <a:effectLst/>
                                      </a:rPr>
                                    </m:ctrlPr>
                                  </m:sSubSupPr>
                                  <m:e>
                                    <m:r>
                                      <a:rPr lang="en-US" sz="1200" kern="1200">
                                        <a:effectLst/>
                                      </a:rPr>
                                      <m:t>𝐶</m:t>
                                    </m:r>
                                  </m:e>
                                  <m:sub>
                                    <m:r>
                                      <a:rPr lang="en-US" sz="1200" kern="1200">
                                        <a:effectLst/>
                                      </a:rPr>
                                      <m:t>𝑖</m:t>
                                    </m:r>
                                    <m:r>
                                      <a:rPr lang="en-US" sz="1200" kern="1200">
                                        <a:effectLst/>
                                      </a:rPr>
                                      <m:t>+1</m:t>
                                    </m:r>
                                  </m:sub>
                                  <m:sup>
                                    <m:r>
                                      <a:rPr lang="en-US" sz="1200" kern="1200">
                                        <a:effectLst/>
                                      </a:rPr>
                                      <m:t>𝑡</m:t>
                                    </m:r>
                                    <m:r>
                                      <a:rPr lang="en-US" sz="1200" kern="1200">
                                        <a:effectLst/>
                                      </a:rPr>
                                      <m:t>+1</m:t>
                                    </m:r>
                                  </m:sup>
                                </m:sSubSup>
                                <m:r>
                                  <a:rPr lang="en-US" sz="1200" kern="1200">
                                    <a:effectLst/>
                                  </a:rPr>
                                  <m:t>−3</m:t>
                                </m:r>
                                <m:sSubSup>
                                  <m:sSubSupPr>
                                    <m:ctrlPr>
                                      <a:rPr lang="en-CA" sz="1100" kern="1200">
                                        <a:effectLst/>
                                      </a:rPr>
                                    </m:ctrlPr>
                                  </m:sSubSupPr>
                                  <m:e>
                                    <m:r>
                                      <a:rPr lang="en-US" sz="1200" kern="1200">
                                        <a:effectLst/>
                                      </a:rPr>
                                      <m:t>𝐶</m:t>
                                    </m:r>
                                  </m:e>
                                  <m:sub>
                                    <m:r>
                                      <a:rPr lang="en-US" sz="1200" kern="1200">
                                        <a:effectLst/>
                                      </a:rPr>
                                      <m:t>𝑖</m:t>
                                    </m:r>
                                  </m:sub>
                                  <m:sup>
                                    <m:r>
                                      <a:rPr lang="en-US" sz="1200" kern="1200">
                                        <a:effectLst/>
                                      </a:rPr>
                                      <m:t>𝑡</m:t>
                                    </m:r>
                                    <m:r>
                                      <a:rPr lang="en-US" sz="1200" kern="1200">
                                        <a:effectLst/>
                                      </a:rPr>
                                      <m:t>+1</m:t>
                                    </m:r>
                                  </m:sup>
                                </m:sSubSup>
                                <m:r>
                                  <a:rPr lang="en-CA" sz="1200" kern="1200">
                                    <a:effectLst/>
                                  </a:rPr>
                                  <m:t>=0</m:t>
                                </m:r>
                              </m:oMath>
                            </m:oMathPara>
                          </a14:m>
                          <a:endParaRPr lang="en-CA" sz="1100" dirty="0">
                            <a:effectLst/>
                          </a:endParaRPr>
                        </a:p>
                        <a:p>
                          <a:pPr marL="0" marR="0">
                            <a:lnSpc>
                              <a:spcPct val="107000"/>
                            </a:lnSpc>
                            <a:spcBef>
                              <a:spcPts val="0"/>
                            </a:spcBef>
                            <a:spcAft>
                              <a:spcPts val="0"/>
                            </a:spcAft>
                          </a:pPr>
                          <a:r>
                            <a:rPr lang="en-US" sz="1200" kern="1200" dirty="0">
                              <a:effectLst/>
                            </a:rPr>
                            <a:t> </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00121887"/>
                      </a:ext>
                    </a:extLst>
                  </a:tr>
                  <a:tr h="0">
                    <a:tc>
                      <a:txBody>
                        <a:bodyPr/>
                        <a:lstStyle/>
                        <a:p>
                          <a:pPr marL="0" marR="0">
                            <a:lnSpc>
                              <a:spcPct val="107000"/>
                            </a:lnSpc>
                            <a:spcBef>
                              <a:spcPts val="0"/>
                            </a:spcBef>
                            <a:spcAft>
                              <a:spcPts val="0"/>
                            </a:spcAft>
                          </a:pPr>
                          <a:r>
                            <a:rPr lang="en-US" sz="1200" kern="1200" dirty="0">
                              <a:effectLst/>
                            </a:rPr>
                            <a:t> </a:t>
                          </a:r>
                          <a:r>
                            <a:rPr lang="en-US" sz="1200" kern="1200" dirty="0" err="1">
                              <a:effectLst/>
                            </a:rPr>
                            <a:t>i</a:t>
                          </a:r>
                          <a:r>
                            <a:rPr lang="en-US" sz="1200" kern="1200" dirty="0">
                              <a:effectLst/>
                            </a:rPr>
                            <a:t> = 1 to N</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sSubSup>
                                  <m:sSubSupPr>
                                    <m:ctrlPr>
                                      <a:rPr lang="en-CA" sz="1100" kern="1200">
                                        <a:effectLst/>
                                      </a:rPr>
                                    </m:ctrlPr>
                                  </m:sSubSupPr>
                                  <m:e>
                                    <m:r>
                                      <a:rPr lang="en-US" sz="1200" kern="1200">
                                        <a:effectLst/>
                                      </a:rPr>
                                      <m:t>𝐶</m:t>
                                    </m:r>
                                  </m:e>
                                  <m:sub>
                                    <m:r>
                                      <a:rPr lang="en-US" sz="1200" kern="1200">
                                        <a:effectLst/>
                                      </a:rPr>
                                      <m:t>𝑖</m:t>
                                    </m:r>
                                  </m:sub>
                                  <m:sup>
                                    <m:r>
                                      <a:rPr lang="en-US" sz="1200" kern="1200">
                                        <a:effectLst/>
                                      </a:rPr>
                                      <m:t>𝑡</m:t>
                                    </m:r>
                                  </m:sup>
                                </m:sSubSup>
                                <m:r>
                                  <a:rPr lang="en-US" sz="1200" kern="1200">
                                    <a:effectLst/>
                                  </a:rPr>
                                  <m:t>=</m:t>
                                </m:r>
                                <m:d>
                                  <m:dPr>
                                    <m:ctrlPr>
                                      <a:rPr lang="en-CA" sz="1100" kern="1200">
                                        <a:effectLst/>
                                      </a:rPr>
                                    </m:ctrlPr>
                                  </m:dPr>
                                  <m:e>
                                    <m:r>
                                      <a:rPr lang="en-US" sz="1200" kern="1200">
                                        <a:effectLst/>
                                      </a:rPr>
                                      <m:t>−</m:t>
                                    </m:r>
                                    <m:sSub>
                                      <m:sSubPr>
                                        <m:ctrlPr>
                                          <a:rPr lang="en-CA" sz="1100" kern="1200">
                                            <a:effectLst/>
                                          </a:rPr>
                                        </m:ctrlPr>
                                      </m:sSubPr>
                                      <m:e>
                                        <m:r>
                                          <a:rPr lang="en-US" sz="1200" kern="1200">
                                            <a:effectLst/>
                                          </a:rPr>
                                          <m:t>𝑑</m:t>
                                        </m:r>
                                      </m:e>
                                      <m:sub>
                                        <m:r>
                                          <a:rPr lang="en-US" sz="1200" kern="1200">
                                            <a:effectLst/>
                                          </a:rPr>
                                          <m:t>1</m:t>
                                        </m:r>
                                      </m:sub>
                                    </m:sSub>
                                    <m:r>
                                      <a:rPr lang="en-US" sz="1200" kern="1200">
                                        <a:effectLst/>
                                      </a:rPr>
                                      <m:t>−</m:t>
                                    </m:r>
                                    <m:f>
                                      <m:fPr>
                                        <m:ctrlPr>
                                          <a:rPr lang="en-CA" sz="1100" kern="1200">
                                            <a:effectLst/>
                                          </a:rPr>
                                        </m:ctrlPr>
                                      </m:fPr>
                                      <m:num>
                                        <m:sSub>
                                          <m:sSubPr>
                                            <m:ctrlPr>
                                              <a:rPr lang="en-CA" sz="1100" kern="1200">
                                                <a:effectLst/>
                                              </a:rPr>
                                            </m:ctrlPr>
                                          </m:sSubPr>
                                          <m:e>
                                            <m:r>
                                              <a:rPr lang="en-US" sz="1200" kern="1200">
                                                <a:effectLst/>
                                              </a:rPr>
                                              <m:t>𝑑</m:t>
                                            </m:r>
                                          </m:e>
                                          <m:sub>
                                            <m:r>
                                              <a:rPr lang="en-US" sz="1200" kern="1200">
                                                <a:effectLst/>
                                              </a:rPr>
                                              <m:t>2</m:t>
                                            </m:r>
                                          </m:sub>
                                        </m:sSub>
                                      </m:num>
                                      <m:den>
                                        <m:r>
                                          <a:rPr lang="en-US" sz="1200" kern="1200">
                                            <a:effectLst/>
                                          </a:rPr>
                                          <m:t>𝑟</m:t>
                                        </m:r>
                                      </m:den>
                                    </m:f>
                                  </m:e>
                                </m:d>
                                <m:sSubSup>
                                  <m:sSubSupPr>
                                    <m:ctrlPr>
                                      <a:rPr lang="en-CA" sz="1100" kern="1200">
                                        <a:effectLst/>
                                      </a:rPr>
                                    </m:ctrlPr>
                                  </m:sSubSupPr>
                                  <m:e>
                                    <m:r>
                                      <a:rPr lang="en-US" sz="1200" kern="1200">
                                        <a:effectLst/>
                                      </a:rPr>
                                      <m:t>𝐶</m:t>
                                    </m:r>
                                  </m:e>
                                  <m:sub>
                                    <m:r>
                                      <a:rPr lang="en-US" sz="1200" kern="1200">
                                        <a:effectLst/>
                                      </a:rPr>
                                      <m:t>𝑖</m:t>
                                    </m:r>
                                    <m:r>
                                      <a:rPr lang="en-US" sz="1200" kern="1200">
                                        <a:effectLst/>
                                      </a:rPr>
                                      <m:t>+1</m:t>
                                    </m:r>
                                  </m:sub>
                                  <m:sup>
                                    <m:r>
                                      <a:rPr lang="en-US" sz="1200" kern="1200">
                                        <a:effectLst/>
                                      </a:rPr>
                                      <m:t>𝑡</m:t>
                                    </m:r>
                                    <m:r>
                                      <a:rPr lang="en-US" sz="1200" kern="1200">
                                        <a:effectLst/>
                                      </a:rPr>
                                      <m:t>+1</m:t>
                                    </m:r>
                                  </m:sup>
                                </m:sSubSup>
                                <m:r>
                                  <a:rPr lang="en-US" sz="1200" kern="1200">
                                    <a:effectLst/>
                                  </a:rPr>
                                  <m:t>+</m:t>
                                </m:r>
                                <m:sSub>
                                  <m:sSubPr>
                                    <m:ctrlPr>
                                      <a:rPr lang="en-CA" sz="1100" kern="1200">
                                        <a:effectLst/>
                                      </a:rPr>
                                    </m:ctrlPr>
                                  </m:sSubPr>
                                  <m:e>
                                    <m:d>
                                      <m:dPr>
                                        <m:ctrlPr>
                                          <a:rPr lang="en-CA" sz="1100" kern="1200">
                                            <a:effectLst/>
                                          </a:rPr>
                                        </m:ctrlPr>
                                      </m:dPr>
                                      <m:e>
                                        <m:r>
                                          <a:rPr lang="en-US" sz="1200" kern="1200">
                                            <a:effectLst/>
                                          </a:rPr>
                                          <m:t>2∗</m:t>
                                        </m:r>
                                        <m:sSub>
                                          <m:sSubPr>
                                            <m:ctrlPr>
                                              <a:rPr lang="en-CA" sz="1100" kern="1200">
                                                <a:effectLst/>
                                              </a:rPr>
                                            </m:ctrlPr>
                                          </m:sSubPr>
                                          <m:e>
                                            <m:r>
                                              <a:rPr lang="en-US" sz="1200" kern="1200">
                                                <a:effectLst/>
                                              </a:rPr>
                                              <m:t>𝑑</m:t>
                                            </m:r>
                                          </m:e>
                                          <m:sub>
                                            <m:r>
                                              <a:rPr lang="en-US" sz="1200" kern="1200">
                                                <a:effectLst/>
                                              </a:rPr>
                                              <m:t>1</m:t>
                                            </m:r>
                                          </m:sub>
                                        </m:sSub>
                                        <m:r>
                                          <a:rPr lang="en-US" sz="1200" kern="1200">
                                            <a:effectLst/>
                                          </a:rPr>
                                          <m:t>+</m:t>
                                        </m:r>
                                        <m:f>
                                          <m:fPr>
                                            <m:ctrlPr>
                                              <a:rPr lang="en-CA" sz="1100" kern="1200">
                                                <a:effectLst/>
                                              </a:rPr>
                                            </m:ctrlPr>
                                          </m:fPr>
                                          <m:num>
                                            <m:sSub>
                                              <m:sSubPr>
                                                <m:ctrlPr>
                                                  <a:rPr lang="en-CA" sz="1100" kern="1200">
                                                    <a:effectLst/>
                                                  </a:rPr>
                                                </m:ctrlPr>
                                              </m:sSubPr>
                                              <m:e>
                                                <m:r>
                                                  <a:rPr lang="en-US" sz="1200" kern="1200">
                                                    <a:effectLst/>
                                                  </a:rPr>
                                                  <m:t>𝑑</m:t>
                                                </m:r>
                                              </m:e>
                                              <m:sub>
                                                <m:r>
                                                  <a:rPr lang="en-US" sz="1200" kern="1200">
                                                    <a:effectLst/>
                                                  </a:rPr>
                                                  <m:t>2</m:t>
                                                </m:r>
                                              </m:sub>
                                            </m:sSub>
                                          </m:num>
                                          <m:den>
                                            <m:r>
                                              <a:rPr lang="en-US" sz="1200" kern="1200">
                                                <a:effectLst/>
                                              </a:rPr>
                                              <m:t>𝑟</m:t>
                                            </m:r>
                                          </m:den>
                                        </m:f>
                                        <m:r>
                                          <a:rPr lang="en-US" sz="1200" kern="1200">
                                            <a:effectLst/>
                                          </a:rPr>
                                          <m:t>+1</m:t>
                                        </m:r>
                                      </m:e>
                                    </m:d>
                                    <m:sSubSup>
                                      <m:sSubSupPr>
                                        <m:ctrlPr>
                                          <a:rPr lang="en-CA" sz="1100" kern="1200">
                                            <a:effectLst/>
                                          </a:rPr>
                                        </m:ctrlPr>
                                      </m:sSubSupPr>
                                      <m:e>
                                        <m:r>
                                          <a:rPr lang="en-US" sz="1200" kern="1200">
                                            <a:effectLst/>
                                          </a:rPr>
                                          <m:t>𝐶</m:t>
                                        </m:r>
                                      </m:e>
                                      <m:sub>
                                        <m:r>
                                          <a:rPr lang="en-US" sz="1200" kern="1200">
                                            <a:effectLst/>
                                          </a:rPr>
                                          <m:t>𝑖</m:t>
                                        </m:r>
                                      </m:sub>
                                      <m:sup>
                                        <m:r>
                                          <a:rPr lang="en-US" sz="1200" kern="1200">
                                            <a:effectLst/>
                                          </a:rPr>
                                          <m:t>𝑡</m:t>
                                        </m:r>
                                        <m:r>
                                          <a:rPr lang="en-US" sz="1200" kern="1200">
                                            <a:effectLst/>
                                          </a:rPr>
                                          <m:t>+1</m:t>
                                        </m:r>
                                      </m:sup>
                                    </m:sSubSup>
                                  </m:e>
                                  <m:sub>
                                    <m:r>
                                      <a:rPr lang="en-US" sz="1200" kern="1200">
                                        <a:effectLst/>
                                      </a:rPr>
                                      <m:t>𝑖</m:t>
                                    </m:r>
                                  </m:sub>
                                </m:sSub>
                                <m:r>
                                  <a:rPr lang="en-US" sz="1200" kern="1200">
                                    <a:effectLst/>
                                  </a:rPr>
                                  <m:t>+</m:t>
                                </m:r>
                                <m:d>
                                  <m:dPr>
                                    <m:ctrlPr>
                                      <a:rPr lang="en-CA" sz="1100" kern="1200">
                                        <a:effectLst/>
                                      </a:rPr>
                                    </m:ctrlPr>
                                  </m:dPr>
                                  <m:e>
                                    <m:r>
                                      <a:rPr lang="en-US" sz="1200" kern="1200">
                                        <a:effectLst/>
                                      </a:rPr>
                                      <m:t>−</m:t>
                                    </m:r>
                                    <m:sSub>
                                      <m:sSubPr>
                                        <m:ctrlPr>
                                          <a:rPr lang="en-CA" sz="1100" kern="1200">
                                            <a:effectLst/>
                                          </a:rPr>
                                        </m:ctrlPr>
                                      </m:sSubPr>
                                      <m:e>
                                        <m:r>
                                          <a:rPr lang="en-US" sz="1200" kern="1200">
                                            <a:effectLst/>
                                          </a:rPr>
                                          <m:t>𝑑</m:t>
                                        </m:r>
                                      </m:e>
                                      <m:sub>
                                        <m:r>
                                          <a:rPr lang="en-US" sz="1200" kern="1200">
                                            <a:effectLst/>
                                          </a:rPr>
                                          <m:t>1</m:t>
                                        </m:r>
                                      </m:sub>
                                    </m:sSub>
                                  </m:e>
                                </m:d>
                                <m:r>
                                  <a:rPr lang="en-US" sz="1200" kern="1200">
                                    <a:effectLst/>
                                  </a:rPr>
                                  <m:t>∗</m:t>
                                </m:r>
                                <m:sSubSup>
                                  <m:sSubSupPr>
                                    <m:ctrlPr>
                                      <a:rPr lang="en-CA" sz="1100" kern="1200">
                                        <a:effectLst/>
                                      </a:rPr>
                                    </m:ctrlPr>
                                  </m:sSubSupPr>
                                  <m:e>
                                    <m:r>
                                      <a:rPr lang="en-US" sz="1200" kern="1200">
                                        <a:effectLst/>
                                      </a:rPr>
                                      <m:t>𝐶</m:t>
                                    </m:r>
                                  </m:e>
                                  <m:sub>
                                    <m:r>
                                      <a:rPr lang="en-US" sz="1200" kern="1200">
                                        <a:effectLst/>
                                      </a:rPr>
                                      <m:t>𝑖</m:t>
                                    </m:r>
                                    <m:r>
                                      <a:rPr lang="en-US" sz="1200" kern="1200">
                                        <a:effectLst/>
                                      </a:rPr>
                                      <m:t>−1</m:t>
                                    </m:r>
                                  </m:sub>
                                  <m:sup>
                                    <m:r>
                                      <a:rPr lang="en-US" sz="1200" kern="1200">
                                        <a:effectLst/>
                                      </a:rPr>
                                      <m:t>𝑡</m:t>
                                    </m:r>
                                    <m:r>
                                      <a:rPr lang="en-US" sz="1200" kern="1200">
                                        <a:effectLst/>
                                      </a:rPr>
                                      <m:t>+1</m:t>
                                    </m:r>
                                  </m:sup>
                                </m:sSubSup>
                                <m:r>
                                  <a:rPr lang="en-US" sz="1200" kern="1200">
                                    <a:effectLst/>
                                  </a:rPr>
                                  <m:t>+</m:t>
                                </m:r>
                                <m:r>
                                  <a:rPr lang="en-US" sz="1200" kern="1200">
                                    <a:effectLst/>
                                  </a:rPr>
                                  <m:t>𝑆</m:t>
                                </m:r>
                              </m:oMath>
                            </m:oMathPara>
                          </a14:m>
                          <a:endParaRPr lang="en-CA" sz="1100" dirty="0">
                            <a:effectLst/>
                          </a:endParaRPr>
                        </a:p>
                        <a:p>
                          <a:pPr marL="0" marR="0">
                            <a:lnSpc>
                              <a:spcPct val="107000"/>
                            </a:lnSpc>
                            <a:spcBef>
                              <a:spcPts val="0"/>
                            </a:spcBef>
                            <a:spcAft>
                              <a:spcPts val="0"/>
                            </a:spcAft>
                          </a:pPr>
                          <a:r>
                            <a:rPr lang="en-US" sz="1200" kern="1200" dirty="0">
                              <a:effectLst/>
                            </a:rPr>
                            <a:t> </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73528464"/>
                      </a:ext>
                    </a:extLst>
                  </a:tr>
                  <a:tr h="0">
                    <a:tc>
                      <a:txBody>
                        <a:bodyPr/>
                        <a:lstStyle/>
                        <a:p>
                          <a:pPr marL="0" marR="0">
                            <a:lnSpc>
                              <a:spcPct val="107000"/>
                            </a:lnSpc>
                            <a:spcBef>
                              <a:spcPts val="0"/>
                            </a:spcBef>
                            <a:spcAft>
                              <a:spcPts val="0"/>
                            </a:spcAft>
                          </a:pPr>
                          <a:r>
                            <a:rPr lang="en-US" sz="1200" kern="1200" dirty="0" err="1">
                              <a:effectLst/>
                            </a:rPr>
                            <a:t>i</a:t>
                          </a:r>
                          <a:r>
                            <a:rPr lang="en-US" sz="1200" kern="1200" dirty="0">
                              <a:effectLst/>
                            </a:rPr>
                            <a:t> = N</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14:m>
                            <m:oMath xmlns:m="http://schemas.openxmlformats.org/officeDocument/2006/math">
                              <m:sSubSup>
                                <m:sSubSupPr>
                                  <m:ctrlPr>
                                    <a:rPr lang="en-CA" sz="1100" kern="1200">
                                      <a:effectLst/>
                                    </a:rPr>
                                  </m:ctrlPr>
                                </m:sSubSupPr>
                                <m:e>
                                  <m:r>
                                    <a:rPr lang="en-US" sz="1200" kern="1200">
                                      <a:effectLst/>
                                    </a:rPr>
                                    <m:t>𝐶</m:t>
                                  </m:r>
                                </m:e>
                                <m:sub>
                                  <m:r>
                                    <a:rPr lang="en-CA" sz="1200" kern="1200">
                                      <a:effectLst/>
                                    </a:rPr>
                                    <m:t>𝑁</m:t>
                                  </m:r>
                                  <m:r>
                                    <a:rPr lang="en-CA" sz="1200" kern="1200">
                                      <a:effectLst/>
                                    </a:rPr>
                                    <m:t>+1</m:t>
                                  </m:r>
                                </m:sub>
                                <m:sup>
                                  <m:r>
                                    <a:rPr lang="en-US" sz="1200" kern="1200">
                                      <a:effectLst/>
                                    </a:rPr>
                                    <m:t>𝑡</m:t>
                                  </m:r>
                                  <m:r>
                                    <a:rPr lang="en-US" sz="1200" kern="1200">
                                      <a:effectLst/>
                                    </a:rPr>
                                    <m:t>+1</m:t>
                                  </m:r>
                                </m:sup>
                              </m:sSubSup>
                            </m:oMath>
                          </a14:m>
                          <a:r>
                            <a:rPr lang="en-CA" sz="1200" kern="1200" dirty="0">
                              <a:effectLst/>
                            </a:rPr>
                            <a:t>= Ce</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36475984"/>
                      </a:ext>
                    </a:extLst>
                  </a:tr>
                </a:tbl>
              </a:graphicData>
            </a:graphic>
          </p:graphicFrame>
        </mc:Choice>
        <mc:Fallback>
          <p:graphicFrame>
            <p:nvGraphicFramePr>
              <p:cNvPr id="3" name="Table 2">
                <a:extLst>
                  <a:ext uri="{FF2B5EF4-FFF2-40B4-BE49-F238E27FC236}">
                    <a16:creationId xmlns:a16="http://schemas.microsoft.com/office/drawing/2014/main" id="{7AA58AE1-C2C4-1B99-7E46-1E28C7EEE5EC}"/>
                  </a:ext>
                </a:extLst>
              </p:cNvPr>
              <p:cNvGraphicFramePr>
                <a:graphicFrameLocks noGrp="1"/>
              </p:cNvGraphicFramePr>
              <p:nvPr/>
            </p:nvGraphicFramePr>
            <p:xfrm>
              <a:off x="413722" y="4507308"/>
              <a:ext cx="5937250" cy="1215391"/>
            </p:xfrm>
            <a:graphic>
              <a:graphicData uri="http://schemas.openxmlformats.org/drawingml/2006/table">
                <a:tbl>
                  <a:tblPr firstRow="1" firstCol="1" bandRow="1">
                    <a:tableStyleId>{5C22544A-7EE6-4342-B048-85BDC9FD1C3A}</a:tableStyleId>
                  </a:tblPr>
                  <a:tblGrid>
                    <a:gridCol w="1082675">
                      <a:extLst>
                        <a:ext uri="{9D8B030D-6E8A-4147-A177-3AD203B41FA5}">
                          <a16:colId xmlns:a16="http://schemas.microsoft.com/office/drawing/2014/main" val="771258646"/>
                        </a:ext>
                      </a:extLst>
                    </a:gridCol>
                    <a:gridCol w="4854575">
                      <a:extLst>
                        <a:ext uri="{9D8B030D-6E8A-4147-A177-3AD203B41FA5}">
                          <a16:colId xmlns:a16="http://schemas.microsoft.com/office/drawing/2014/main" val="2425079567"/>
                        </a:ext>
                      </a:extLst>
                    </a:gridCol>
                  </a:tblGrid>
                  <a:tr h="401892">
                    <a:tc>
                      <a:txBody>
                        <a:bodyPr/>
                        <a:lstStyle/>
                        <a:p>
                          <a:pPr marL="0" marR="0">
                            <a:lnSpc>
                              <a:spcPct val="107000"/>
                            </a:lnSpc>
                            <a:spcBef>
                              <a:spcPts val="0"/>
                            </a:spcBef>
                            <a:spcAft>
                              <a:spcPts val="0"/>
                            </a:spcAft>
                          </a:pPr>
                          <a:r>
                            <a:rPr lang="en-CA" sz="1200" kern="1200" dirty="0">
                              <a:effectLst/>
                            </a:rPr>
                            <a:t> </a:t>
                          </a:r>
                          <a:r>
                            <a:rPr lang="en-US" sz="1200" kern="1200" dirty="0" err="1">
                              <a:effectLst/>
                            </a:rPr>
                            <a:t>i</a:t>
                          </a:r>
                          <a:r>
                            <a:rPr lang="en-US" sz="1200" kern="1200" dirty="0">
                              <a:effectLst/>
                            </a:rPr>
                            <a:t> = 0</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a:p>
                      </a:txBody>
                      <a:tcPr marL="68580" marR="68580" marT="0" marB="0">
                        <a:blipFill>
                          <a:blip r:embed="rId8"/>
                          <a:stretch>
                            <a:fillRect l="-22459" t="-10606" r="-502" b="-227273"/>
                          </a:stretch>
                        </a:blipFill>
                      </a:tcPr>
                    </a:tc>
                    <a:extLst>
                      <a:ext uri="{0D108BD9-81ED-4DB2-BD59-A6C34878D82A}">
                        <a16:rowId xmlns:a16="http://schemas.microsoft.com/office/drawing/2014/main" val="1800121887"/>
                      </a:ext>
                    </a:extLst>
                  </a:tr>
                  <a:tr h="614426">
                    <a:tc>
                      <a:txBody>
                        <a:bodyPr/>
                        <a:lstStyle/>
                        <a:p>
                          <a:pPr marL="0" marR="0">
                            <a:lnSpc>
                              <a:spcPct val="107000"/>
                            </a:lnSpc>
                            <a:spcBef>
                              <a:spcPts val="0"/>
                            </a:spcBef>
                            <a:spcAft>
                              <a:spcPts val="0"/>
                            </a:spcAft>
                          </a:pPr>
                          <a:r>
                            <a:rPr lang="en-US" sz="1200" kern="1200" dirty="0">
                              <a:effectLst/>
                            </a:rPr>
                            <a:t> </a:t>
                          </a:r>
                          <a:r>
                            <a:rPr lang="en-US" sz="1200" kern="1200" dirty="0" err="1">
                              <a:effectLst/>
                            </a:rPr>
                            <a:t>i</a:t>
                          </a:r>
                          <a:r>
                            <a:rPr lang="en-US" sz="1200" kern="1200" dirty="0">
                              <a:effectLst/>
                            </a:rPr>
                            <a:t> = 1 to N</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a:p>
                      </a:txBody>
                      <a:tcPr marL="68580" marR="68580" marT="0" marB="0">
                        <a:blipFill>
                          <a:blip r:embed="rId8"/>
                          <a:stretch>
                            <a:fillRect l="-22459" t="-72277" r="-502" b="-48515"/>
                          </a:stretch>
                        </a:blipFill>
                      </a:tcPr>
                    </a:tc>
                    <a:extLst>
                      <a:ext uri="{0D108BD9-81ED-4DB2-BD59-A6C34878D82A}">
                        <a16:rowId xmlns:a16="http://schemas.microsoft.com/office/drawing/2014/main" val="3073528464"/>
                      </a:ext>
                    </a:extLst>
                  </a:tr>
                  <a:tr h="199073">
                    <a:tc>
                      <a:txBody>
                        <a:bodyPr/>
                        <a:lstStyle/>
                        <a:p>
                          <a:pPr marL="0" marR="0">
                            <a:lnSpc>
                              <a:spcPct val="107000"/>
                            </a:lnSpc>
                            <a:spcBef>
                              <a:spcPts val="0"/>
                            </a:spcBef>
                            <a:spcAft>
                              <a:spcPts val="0"/>
                            </a:spcAft>
                          </a:pPr>
                          <a:r>
                            <a:rPr lang="en-US" sz="1200" kern="1200" dirty="0" err="1">
                              <a:effectLst/>
                            </a:rPr>
                            <a:t>i</a:t>
                          </a:r>
                          <a:r>
                            <a:rPr lang="en-US" sz="1200" kern="1200" dirty="0">
                              <a:effectLst/>
                            </a:rPr>
                            <a:t> = N</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a:p>
                      </a:txBody>
                      <a:tcPr marL="68580" marR="68580" marT="0" marB="0">
                        <a:blipFill>
                          <a:blip r:embed="rId8"/>
                          <a:stretch>
                            <a:fillRect l="-22459" t="-527273" r="-502" b="-48485"/>
                          </a:stretch>
                        </a:blipFill>
                      </a:tcPr>
                    </a:tc>
                    <a:extLst>
                      <a:ext uri="{0D108BD9-81ED-4DB2-BD59-A6C34878D82A}">
                        <a16:rowId xmlns:a16="http://schemas.microsoft.com/office/drawing/2014/main" val="3436475984"/>
                      </a:ext>
                    </a:extLst>
                  </a:tr>
                </a:tbl>
              </a:graphicData>
            </a:graphic>
          </p:graphicFrame>
        </mc:Fallback>
      </mc:AlternateContent>
      <mc:AlternateContent xmlns:mc="http://schemas.openxmlformats.org/markup-compatibility/2006">
        <mc:Choice xmlns:a14="http://schemas.microsoft.com/office/drawing/2010/main" Requires="a14">
          <p:graphicFrame>
            <p:nvGraphicFramePr>
              <p:cNvPr id="4" name="Table 3">
                <a:extLst>
                  <a:ext uri="{FF2B5EF4-FFF2-40B4-BE49-F238E27FC236}">
                    <a16:creationId xmlns:a16="http://schemas.microsoft.com/office/drawing/2014/main" id="{D69C2BDE-9C4C-4F69-308A-2F62EB4A2D4D}"/>
                  </a:ext>
                </a:extLst>
              </p:cNvPr>
              <p:cNvGraphicFramePr>
                <a:graphicFrameLocks noGrp="1"/>
              </p:cNvGraphicFramePr>
              <p:nvPr/>
            </p:nvGraphicFramePr>
            <p:xfrm>
              <a:off x="7510624" y="1302906"/>
              <a:ext cx="4597400" cy="2224723"/>
            </p:xfrm>
            <a:graphic>
              <a:graphicData uri="http://schemas.openxmlformats.org/drawingml/2006/table">
                <a:tbl>
                  <a:tblPr firstRow="1" firstCol="1" bandRow="1">
                    <a:tableStyleId>{5C22544A-7EE6-4342-B048-85BDC9FD1C3A}</a:tableStyleId>
                  </a:tblPr>
                  <a:tblGrid>
                    <a:gridCol w="2311400">
                      <a:extLst>
                        <a:ext uri="{9D8B030D-6E8A-4147-A177-3AD203B41FA5}">
                          <a16:colId xmlns:a16="http://schemas.microsoft.com/office/drawing/2014/main" val="1308255380"/>
                        </a:ext>
                      </a:extLst>
                    </a:gridCol>
                    <a:gridCol w="2286000">
                      <a:extLst>
                        <a:ext uri="{9D8B030D-6E8A-4147-A177-3AD203B41FA5}">
                          <a16:colId xmlns:a16="http://schemas.microsoft.com/office/drawing/2014/main" val="2287618739"/>
                        </a:ext>
                      </a:extLst>
                    </a:gridCol>
                  </a:tblGrid>
                  <a:tr h="560070">
                    <a:tc gridSpan="2">
                      <a:txBody>
                        <a:bodyPr/>
                        <a:lstStyle/>
                        <a:p>
                          <a:pPr marL="0" marR="0">
                            <a:lnSpc>
                              <a:spcPct val="107000"/>
                            </a:lnSpc>
                            <a:spcBef>
                              <a:spcPts val="0"/>
                            </a:spcBef>
                            <a:spcAft>
                              <a:spcPts val="800"/>
                            </a:spcAft>
                          </a:pPr>
                          <a:r>
                            <a:rPr lang="en-CA" sz="1400" kern="1200" dirty="0">
                              <a:effectLst/>
                            </a:rPr>
                            <a:t> Initial Condition</a:t>
                          </a:r>
                          <a:endParaRPr lang="en-CA" sz="1100" dirty="0">
                            <a:effectLst/>
                          </a:endParaRPr>
                        </a:p>
                        <a:p>
                          <a:pPr marL="0" marR="0">
                            <a:lnSpc>
                              <a:spcPct val="107000"/>
                            </a:lnSpc>
                            <a:spcBef>
                              <a:spcPts val="0"/>
                            </a:spcBef>
                            <a:spcAft>
                              <a:spcPts val="800"/>
                            </a:spcAft>
                          </a:pPr>
                          <a14:m>
                            <m:oMath xmlns:m="http://schemas.openxmlformats.org/officeDocument/2006/math">
                              <m:sSubSup>
                                <m:sSubSupPr>
                                  <m:ctrlPr>
                                    <a:rPr lang="en-CA" sz="1400" kern="1200">
                                      <a:effectLst/>
                                    </a:rPr>
                                  </m:ctrlPr>
                                </m:sSubSupPr>
                                <m:e>
                                  <m:r>
                                    <a:rPr lang="en-US" sz="1400" kern="1200">
                                      <a:effectLst/>
                                    </a:rPr>
                                    <m:t>𝐶</m:t>
                                  </m:r>
                                </m:e>
                                <m:sub>
                                  <m:r>
                                    <a:rPr lang="en-US" sz="1400" kern="1200">
                                      <a:effectLst/>
                                    </a:rPr>
                                    <m:t>𝑖</m:t>
                                  </m:r>
                                </m:sub>
                                <m:sup>
                                  <m:r>
                                    <a:rPr lang="en-US" sz="1400" kern="1200">
                                      <a:effectLst/>
                                    </a:rPr>
                                    <m:t>0</m:t>
                                  </m:r>
                                </m:sup>
                              </m:sSubSup>
                            </m:oMath>
                          </a14:m>
                          <a:r>
                            <a:rPr lang="en-US" sz="1400" kern="1200" dirty="0">
                              <a:effectLst/>
                            </a:rPr>
                            <a:t>= C(r,0)=0</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hMerge="1">
                      <a:txBody>
                        <a:bodyPr/>
                        <a:lstStyle/>
                        <a:p>
                          <a:endParaRPr lang="en-CA"/>
                        </a:p>
                      </a:txBody>
                      <a:tcPr/>
                    </a:tc>
                    <a:extLst>
                      <a:ext uri="{0D108BD9-81ED-4DB2-BD59-A6C34878D82A}">
                        <a16:rowId xmlns:a16="http://schemas.microsoft.com/office/drawing/2014/main" val="92751339"/>
                      </a:ext>
                    </a:extLst>
                  </a:tr>
                  <a:tr h="174625">
                    <a:tc gridSpan="2">
                      <a:txBody>
                        <a:bodyPr/>
                        <a:lstStyle/>
                        <a:p>
                          <a:pPr marL="0" marR="0">
                            <a:lnSpc>
                              <a:spcPct val="107000"/>
                            </a:lnSpc>
                            <a:spcBef>
                              <a:spcPts val="0"/>
                            </a:spcBef>
                            <a:spcAft>
                              <a:spcPts val="800"/>
                            </a:spcAft>
                          </a:pPr>
                          <a:r>
                            <a:rPr lang="en-CA" sz="1400" kern="1200">
                              <a:effectLst/>
                            </a:rPr>
                            <a:t>Boundary Condition</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hMerge="1">
                      <a:txBody>
                        <a:bodyPr/>
                        <a:lstStyle/>
                        <a:p>
                          <a:endParaRPr lang="en-CA"/>
                        </a:p>
                      </a:txBody>
                      <a:tcPr/>
                    </a:tc>
                    <a:extLst>
                      <a:ext uri="{0D108BD9-81ED-4DB2-BD59-A6C34878D82A}">
                        <a16:rowId xmlns:a16="http://schemas.microsoft.com/office/drawing/2014/main" val="3883825440"/>
                      </a:ext>
                    </a:extLst>
                  </a:tr>
                  <a:tr h="509905">
                    <a:tc>
                      <a:txBody>
                        <a:bodyPr/>
                        <a:lstStyle/>
                        <a:p>
                          <a:pPr marL="0" marR="0">
                            <a:lnSpc>
                              <a:spcPct val="107000"/>
                            </a:lnSpc>
                            <a:spcBef>
                              <a:spcPts val="0"/>
                            </a:spcBef>
                            <a:spcAft>
                              <a:spcPts val="800"/>
                            </a:spcAft>
                          </a:pPr>
                          <a:r>
                            <a:rPr lang="en-US" sz="1400" kern="1200">
                              <a:effectLst/>
                            </a:rPr>
                            <a:t>Dirichlet</a:t>
                          </a:r>
                          <a:endParaRPr lang="en-CA" sz="1100">
                            <a:effectLst/>
                          </a:endParaRPr>
                        </a:p>
                        <a:p>
                          <a:pPr marL="0" marR="0">
                            <a:lnSpc>
                              <a:spcPct val="107000"/>
                            </a:lnSpc>
                            <a:spcBef>
                              <a:spcPts val="0"/>
                            </a:spcBef>
                            <a:spcAft>
                              <a:spcPts val="800"/>
                            </a:spcAft>
                          </a:pPr>
                          <a:r>
                            <a:rPr lang="en-CA" sz="1400" kern="1200">
                              <a:effectLst/>
                            </a:rPr>
                            <a:t> </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marL="0" marR="0">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sSub>
                                  <m:sSubPr>
                                    <m:ctrlPr>
                                      <a:rPr lang="en-CA" sz="1400" kern="1200">
                                        <a:effectLst/>
                                      </a:rPr>
                                    </m:ctrlPr>
                                  </m:sSubPr>
                                  <m:e>
                                    <m:r>
                                      <a:rPr lang="en-US" sz="1400" kern="1200">
                                        <a:effectLst/>
                                      </a:rPr>
                                      <m:t>𝐶</m:t>
                                    </m:r>
                                  </m:e>
                                  <m:sub>
                                    <m:r>
                                      <a:rPr lang="en-US" sz="1400" kern="1200">
                                        <a:effectLst/>
                                      </a:rPr>
                                      <m:t>𝑁</m:t>
                                    </m:r>
                                  </m:sub>
                                </m:sSub>
                                <m:r>
                                  <a:rPr lang="en-US" sz="1400" kern="1200">
                                    <a:effectLst/>
                                  </a:rPr>
                                  <m:t>=</m:t>
                                </m:r>
                                <m:r>
                                  <a:rPr lang="en-US" sz="1400" kern="1200">
                                    <a:effectLst/>
                                  </a:rPr>
                                  <m:t>𝐶𝑒</m:t>
                                </m:r>
                              </m:oMath>
                            </m:oMathPara>
                          </a14:m>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extLst>
                      <a:ext uri="{0D108BD9-81ED-4DB2-BD59-A6C34878D82A}">
                        <a16:rowId xmlns:a16="http://schemas.microsoft.com/office/drawing/2014/main" val="693313398"/>
                      </a:ext>
                    </a:extLst>
                  </a:tr>
                  <a:tr h="850900">
                    <a:tc>
                      <a:txBody>
                        <a:bodyPr/>
                        <a:lstStyle/>
                        <a:p>
                          <a:pPr marL="0" marR="0">
                            <a:lnSpc>
                              <a:spcPct val="107000"/>
                            </a:lnSpc>
                            <a:spcBef>
                              <a:spcPts val="0"/>
                            </a:spcBef>
                            <a:spcAft>
                              <a:spcPts val="800"/>
                            </a:spcAft>
                          </a:pPr>
                          <a:r>
                            <a:rPr lang="en-CA" sz="1400" kern="1200">
                              <a:effectLst/>
                            </a:rPr>
                            <a:t>Neumann (gear approximation)</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marL="0" marR="0">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f>
                                  <m:fPr>
                                    <m:ctrlPr>
                                      <a:rPr lang="en-CA" sz="1400" kern="1200" smtClean="0">
                                        <a:effectLst/>
                                      </a:rPr>
                                    </m:ctrlPr>
                                  </m:fPr>
                                  <m:num>
                                    <m:r>
                                      <a:rPr lang="en-US" sz="1400" kern="1200">
                                        <a:effectLst/>
                                      </a:rPr>
                                      <m:t>𝑑𝐶</m:t>
                                    </m:r>
                                    <m:r>
                                      <a:rPr lang="en-US" sz="1400" b="0" i="0" kern="1200" smtClean="0">
                                        <a:effectLst/>
                                        <a:latin typeface="Cambria Math" panose="02040503050406030204" pitchFamily="18" charset="0"/>
                                      </a:rPr>
                                      <m:t>(0,</m:t>
                                    </m:r>
                                    <m:r>
                                      <m:rPr>
                                        <m:sty m:val="p"/>
                                      </m:rPr>
                                      <a:rPr lang="en-US" sz="1400" b="0" i="0" kern="1200" smtClean="0">
                                        <a:effectLst/>
                                        <a:latin typeface="Cambria Math" panose="02040503050406030204" pitchFamily="18" charset="0"/>
                                      </a:rPr>
                                      <m:t>t</m:t>
                                    </m:r>
                                    <m:r>
                                      <a:rPr lang="en-US" sz="1400" b="0" i="0" kern="1200" smtClean="0">
                                        <a:effectLst/>
                                        <a:latin typeface="Cambria Math" panose="02040503050406030204" pitchFamily="18" charset="0"/>
                                      </a:rPr>
                                      <m:t>)</m:t>
                                    </m:r>
                                  </m:num>
                                  <m:den>
                                    <m:r>
                                      <a:rPr lang="en-US" sz="1400" kern="1200">
                                        <a:effectLst/>
                                      </a:rPr>
                                      <m:t>𝑑𝑟</m:t>
                                    </m:r>
                                  </m:den>
                                </m:f>
                                <m:r>
                                  <a:rPr lang="en-US" sz="1400" kern="1200">
                                    <a:effectLst/>
                                  </a:rPr>
                                  <m:t>=</m:t>
                                </m:r>
                                <m:f>
                                  <m:fPr>
                                    <m:ctrlPr>
                                      <a:rPr lang="en-CA" sz="1400" kern="1200">
                                        <a:effectLst/>
                                      </a:rPr>
                                    </m:ctrlPr>
                                  </m:fPr>
                                  <m:num>
                                    <m:r>
                                      <a:rPr lang="en-US" sz="1400" kern="1200">
                                        <a:effectLst/>
                                      </a:rPr>
                                      <m:t>−</m:t>
                                    </m:r>
                                    <m:sSub>
                                      <m:sSubPr>
                                        <m:ctrlPr>
                                          <a:rPr lang="en-CA" sz="1400" kern="1200">
                                            <a:effectLst/>
                                          </a:rPr>
                                        </m:ctrlPr>
                                      </m:sSubPr>
                                      <m:e>
                                        <m:r>
                                          <a:rPr lang="en-US" sz="1400" kern="1200">
                                            <a:effectLst/>
                                          </a:rPr>
                                          <m:t>𝐶</m:t>
                                        </m:r>
                                      </m:e>
                                      <m:sub>
                                        <m:r>
                                          <a:rPr lang="en-US" sz="1400" kern="1200">
                                            <a:effectLst/>
                                          </a:rPr>
                                          <m:t>𝑖</m:t>
                                        </m:r>
                                        <m:r>
                                          <a:rPr lang="en-US" sz="1400" kern="1200">
                                            <a:effectLst/>
                                          </a:rPr>
                                          <m:t>+2</m:t>
                                        </m:r>
                                      </m:sub>
                                    </m:sSub>
                                    <m:r>
                                      <a:rPr lang="en-US" sz="1400" kern="1200">
                                        <a:effectLst/>
                                      </a:rPr>
                                      <m:t>+4</m:t>
                                    </m:r>
                                    <m:sSub>
                                      <m:sSubPr>
                                        <m:ctrlPr>
                                          <a:rPr lang="en-CA" sz="1400" kern="1200">
                                            <a:effectLst/>
                                          </a:rPr>
                                        </m:ctrlPr>
                                      </m:sSubPr>
                                      <m:e>
                                        <m:r>
                                          <a:rPr lang="en-US" sz="1400" kern="1200">
                                            <a:effectLst/>
                                          </a:rPr>
                                          <m:t>𝐶</m:t>
                                        </m:r>
                                      </m:e>
                                      <m:sub>
                                        <m:r>
                                          <a:rPr lang="en-US" sz="1400" kern="1200">
                                            <a:effectLst/>
                                          </a:rPr>
                                          <m:t>𝑖</m:t>
                                        </m:r>
                                        <m:r>
                                          <a:rPr lang="en-US" sz="1400" kern="1200">
                                            <a:effectLst/>
                                          </a:rPr>
                                          <m:t>+1</m:t>
                                        </m:r>
                                      </m:sub>
                                    </m:sSub>
                                    <m:r>
                                      <a:rPr lang="en-US" sz="1400" kern="1200">
                                        <a:effectLst/>
                                      </a:rPr>
                                      <m:t>−</m:t>
                                    </m:r>
                                    <m:sSub>
                                      <m:sSubPr>
                                        <m:ctrlPr>
                                          <a:rPr lang="en-CA" sz="1400" kern="1200">
                                            <a:effectLst/>
                                          </a:rPr>
                                        </m:ctrlPr>
                                      </m:sSubPr>
                                      <m:e>
                                        <m:r>
                                          <a:rPr lang="en-US" sz="1400" kern="1200">
                                            <a:effectLst/>
                                          </a:rPr>
                                          <m:t>3</m:t>
                                        </m:r>
                                        <m:r>
                                          <a:rPr lang="en-US" sz="1400" kern="1200">
                                            <a:effectLst/>
                                          </a:rPr>
                                          <m:t>𝐶</m:t>
                                        </m:r>
                                      </m:e>
                                      <m:sub>
                                        <m:r>
                                          <a:rPr lang="en-US" sz="1400" kern="1200">
                                            <a:effectLst/>
                                          </a:rPr>
                                          <m:t>𝑖</m:t>
                                        </m:r>
                                      </m:sub>
                                    </m:sSub>
                                  </m:num>
                                  <m:den>
                                    <m:r>
                                      <a:rPr lang="en-US" sz="1400" kern="1200">
                                        <a:effectLst/>
                                      </a:rPr>
                                      <m:t>2∆</m:t>
                                    </m:r>
                                    <m:r>
                                      <a:rPr lang="en-US" sz="1400" kern="1200">
                                        <a:effectLst/>
                                      </a:rPr>
                                      <m:t>𝑟</m:t>
                                    </m:r>
                                  </m:den>
                                </m:f>
                                <m:r>
                                  <a:rPr lang="en-US" sz="1400" kern="1200">
                                    <a:effectLst/>
                                  </a:rPr>
                                  <m:t>=0</m:t>
                                </m:r>
                              </m:oMath>
                            </m:oMathPara>
                          </a14:m>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extLst>
                      <a:ext uri="{0D108BD9-81ED-4DB2-BD59-A6C34878D82A}">
                        <a16:rowId xmlns:a16="http://schemas.microsoft.com/office/drawing/2014/main" val="1000687602"/>
                      </a:ext>
                    </a:extLst>
                  </a:tr>
                </a:tbl>
              </a:graphicData>
            </a:graphic>
          </p:graphicFrame>
        </mc:Choice>
        <mc:Fallback>
          <p:graphicFrame>
            <p:nvGraphicFramePr>
              <p:cNvPr id="4" name="Table 3">
                <a:extLst>
                  <a:ext uri="{FF2B5EF4-FFF2-40B4-BE49-F238E27FC236}">
                    <a16:creationId xmlns:a16="http://schemas.microsoft.com/office/drawing/2014/main" id="{D69C2BDE-9C4C-4F69-308A-2F62EB4A2D4D}"/>
                  </a:ext>
                </a:extLst>
              </p:cNvPr>
              <p:cNvGraphicFramePr>
                <a:graphicFrameLocks noGrp="1"/>
              </p:cNvGraphicFramePr>
              <p:nvPr/>
            </p:nvGraphicFramePr>
            <p:xfrm>
              <a:off x="7510624" y="1302906"/>
              <a:ext cx="4597400" cy="2224723"/>
            </p:xfrm>
            <a:graphic>
              <a:graphicData uri="http://schemas.openxmlformats.org/drawingml/2006/table">
                <a:tbl>
                  <a:tblPr firstRow="1" firstCol="1" bandRow="1">
                    <a:tableStyleId>{5C22544A-7EE6-4342-B048-85BDC9FD1C3A}</a:tableStyleId>
                  </a:tblPr>
                  <a:tblGrid>
                    <a:gridCol w="2311400">
                      <a:extLst>
                        <a:ext uri="{9D8B030D-6E8A-4147-A177-3AD203B41FA5}">
                          <a16:colId xmlns:a16="http://schemas.microsoft.com/office/drawing/2014/main" val="1308255380"/>
                        </a:ext>
                      </a:extLst>
                    </a:gridCol>
                    <a:gridCol w="2286000">
                      <a:extLst>
                        <a:ext uri="{9D8B030D-6E8A-4147-A177-3AD203B41FA5}">
                          <a16:colId xmlns:a16="http://schemas.microsoft.com/office/drawing/2014/main" val="2287618739"/>
                        </a:ext>
                      </a:extLst>
                    </a:gridCol>
                  </a:tblGrid>
                  <a:tr h="567690">
                    <a:tc gridSpan="2">
                      <a:txBody>
                        <a:bodyPr/>
                        <a:lstStyle/>
                        <a:p>
                          <a:endParaRPr lang="en-US"/>
                        </a:p>
                      </a:txBody>
                      <a:tcPr marL="68580" marR="68580" marT="9525" marB="0">
                        <a:blipFill>
                          <a:blip r:embed="rId9"/>
                          <a:stretch>
                            <a:fillRect l="-132" t="-6452" r="-530" b="-295699"/>
                          </a:stretch>
                        </a:blipFill>
                      </a:tcPr>
                    </a:tc>
                    <a:tc hMerge="1">
                      <a:txBody>
                        <a:bodyPr/>
                        <a:lstStyle/>
                        <a:p>
                          <a:endParaRPr lang="en-CA"/>
                        </a:p>
                      </a:txBody>
                      <a:tcPr/>
                    </a:tc>
                    <a:extLst>
                      <a:ext uri="{0D108BD9-81ED-4DB2-BD59-A6C34878D82A}">
                        <a16:rowId xmlns:a16="http://schemas.microsoft.com/office/drawing/2014/main" val="92751339"/>
                      </a:ext>
                    </a:extLst>
                  </a:tr>
                  <a:tr h="227711">
                    <a:tc gridSpan="2">
                      <a:txBody>
                        <a:bodyPr/>
                        <a:lstStyle/>
                        <a:p>
                          <a:pPr marL="0" marR="0">
                            <a:lnSpc>
                              <a:spcPct val="107000"/>
                            </a:lnSpc>
                            <a:spcBef>
                              <a:spcPts val="0"/>
                            </a:spcBef>
                            <a:spcAft>
                              <a:spcPts val="800"/>
                            </a:spcAft>
                          </a:pPr>
                          <a:r>
                            <a:rPr lang="en-CA" sz="1400" kern="1200">
                              <a:effectLst/>
                            </a:rPr>
                            <a:t>Boundary Condition</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hMerge="1">
                      <a:txBody>
                        <a:bodyPr/>
                        <a:lstStyle/>
                        <a:p>
                          <a:endParaRPr lang="en-CA"/>
                        </a:p>
                      </a:txBody>
                      <a:tcPr/>
                    </a:tc>
                    <a:extLst>
                      <a:ext uri="{0D108BD9-81ED-4DB2-BD59-A6C34878D82A}">
                        <a16:rowId xmlns:a16="http://schemas.microsoft.com/office/drawing/2014/main" val="3883825440"/>
                      </a:ext>
                    </a:extLst>
                  </a:tr>
                  <a:tr h="557594">
                    <a:tc>
                      <a:txBody>
                        <a:bodyPr/>
                        <a:lstStyle/>
                        <a:p>
                          <a:pPr marL="0" marR="0">
                            <a:lnSpc>
                              <a:spcPct val="107000"/>
                            </a:lnSpc>
                            <a:spcBef>
                              <a:spcPts val="0"/>
                            </a:spcBef>
                            <a:spcAft>
                              <a:spcPts val="800"/>
                            </a:spcAft>
                          </a:pPr>
                          <a:r>
                            <a:rPr lang="en-US" sz="1400" kern="1200">
                              <a:effectLst/>
                            </a:rPr>
                            <a:t>Dirichlet</a:t>
                          </a:r>
                          <a:endParaRPr lang="en-CA" sz="1100">
                            <a:effectLst/>
                          </a:endParaRPr>
                        </a:p>
                        <a:p>
                          <a:pPr marL="0" marR="0">
                            <a:lnSpc>
                              <a:spcPct val="107000"/>
                            </a:lnSpc>
                            <a:spcBef>
                              <a:spcPts val="0"/>
                            </a:spcBef>
                            <a:spcAft>
                              <a:spcPts val="800"/>
                            </a:spcAft>
                          </a:pPr>
                          <a:r>
                            <a:rPr lang="en-CA" sz="1400" kern="1200">
                              <a:effectLst/>
                            </a:rPr>
                            <a:t> </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endParaRPr lang="en-US"/>
                        </a:p>
                      </a:txBody>
                      <a:tcPr marL="68580" marR="68580" marT="9525" marB="0">
                        <a:blipFill>
                          <a:blip r:embed="rId9"/>
                          <a:stretch>
                            <a:fillRect l="-101600" t="-148913" r="-1067" b="-157609"/>
                          </a:stretch>
                        </a:blipFill>
                      </a:tcPr>
                    </a:tc>
                    <a:extLst>
                      <a:ext uri="{0D108BD9-81ED-4DB2-BD59-A6C34878D82A}">
                        <a16:rowId xmlns:a16="http://schemas.microsoft.com/office/drawing/2014/main" val="693313398"/>
                      </a:ext>
                    </a:extLst>
                  </a:tr>
                  <a:tr h="871728">
                    <a:tc>
                      <a:txBody>
                        <a:bodyPr/>
                        <a:lstStyle/>
                        <a:p>
                          <a:pPr marL="0" marR="0">
                            <a:lnSpc>
                              <a:spcPct val="107000"/>
                            </a:lnSpc>
                            <a:spcBef>
                              <a:spcPts val="0"/>
                            </a:spcBef>
                            <a:spcAft>
                              <a:spcPts val="800"/>
                            </a:spcAft>
                          </a:pPr>
                          <a:r>
                            <a:rPr lang="en-CA" sz="1400" kern="1200">
                              <a:effectLst/>
                            </a:rPr>
                            <a:t>Neumann (gear approximation)</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endParaRPr lang="en-US"/>
                        </a:p>
                      </a:txBody>
                      <a:tcPr marL="68580" marR="68580" marT="9525" marB="0">
                        <a:blipFill>
                          <a:blip r:embed="rId9"/>
                          <a:stretch>
                            <a:fillRect l="-101600" t="-160140" r="-1067" b="-1399"/>
                          </a:stretch>
                        </a:blipFill>
                      </a:tcPr>
                    </a:tc>
                    <a:extLst>
                      <a:ext uri="{0D108BD9-81ED-4DB2-BD59-A6C34878D82A}">
                        <a16:rowId xmlns:a16="http://schemas.microsoft.com/office/drawing/2014/main" val="1000687602"/>
                      </a:ext>
                    </a:extLst>
                  </a:tr>
                </a:tbl>
              </a:graphicData>
            </a:graphic>
          </p:graphicFrame>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FBF6B7FC-60C4-5EC5-505C-F73DAAC11F47}"/>
                  </a:ext>
                </a:extLst>
              </p:cNvPr>
              <p:cNvSpPr txBox="1"/>
              <p:nvPr/>
            </p:nvSpPr>
            <p:spPr>
              <a:xfrm>
                <a:off x="3615613" y="3779060"/>
                <a:ext cx="6111550" cy="489814"/>
              </a:xfrm>
              <a:prstGeom prst="rect">
                <a:avLst/>
              </a:prstGeom>
              <a:noFill/>
            </p:spPr>
            <p:txBody>
              <a:bodyPr wrap="square">
                <a:spAutoFit/>
              </a:bodyPr>
              <a:lstStyle/>
              <a:p>
                <a:r>
                  <a:rPr lang="en-US" kern="1200" dirty="0">
                    <a:solidFill>
                      <a:schemeClr val="tx1"/>
                    </a:solidFill>
                    <a:effectLst/>
                  </a:rPr>
                  <a:t>A= </a:t>
                </a:r>
                <a14:m>
                  <m:oMath xmlns:m="http://schemas.openxmlformats.org/officeDocument/2006/math">
                    <m:r>
                      <a:rPr lang="en-US" i="1" kern="1200">
                        <a:solidFill>
                          <a:schemeClr val="tx1"/>
                        </a:solidFill>
                        <a:effectLst/>
                        <a:latin typeface="Cambria Math" panose="02040503050406030204" pitchFamily="18" charset="0"/>
                      </a:rPr>
                      <m:t>−</m:t>
                    </m:r>
                    <m:sSub>
                      <m:sSubPr>
                        <m:ctrlPr>
                          <a:rPr lang="en-CA" i="1" kern="1200">
                            <a:solidFill>
                              <a:schemeClr val="tx1"/>
                            </a:solidFill>
                            <a:effectLst/>
                            <a:latin typeface="Cambria Math" panose="02040503050406030204" pitchFamily="18" charset="0"/>
                          </a:rPr>
                        </m:ctrlPr>
                      </m:sSubPr>
                      <m:e>
                        <m:r>
                          <a:rPr lang="en-US" i="1" kern="1200">
                            <a:solidFill>
                              <a:schemeClr val="tx1"/>
                            </a:solidFill>
                            <a:effectLst/>
                            <a:latin typeface="Cambria Math" panose="02040503050406030204" pitchFamily="18" charset="0"/>
                          </a:rPr>
                          <m:t>𝑑</m:t>
                        </m:r>
                      </m:e>
                      <m:sub>
                        <m:r>
                          <a:rPr lang="en-US" kern="1200">
                            <a:solidFill>
                              <a:schemeClr val="tx1"/>
                            </a:solidFill>
                            <a:effectLst/>
                            <a:latin typeface="Cambria Math" panose="02040503050406030204" pitchFamily="18" charset="0"/>
                          </a:rPr>
                          <m:t>1</m:t>
                        </m:r>
                      </m:sub>
                    </m:sSub>
                    <m:r>
                      <a:rPr lang="en-US" i="1" kern="1200">
                        <a:solidFill>
                          <a:schemeClr val="tx1"/>
                        </a:solidFill>
                        <a:effectLst/>
                        <a:latin typeface="Cambria Math" panose="02040503050406030204" pitchFamily="18" charset="0"/>
                      </a:rPr>
                      <m:t>−</m:t>
                    </m:r>
                    <m:f>
                      <m:fPr>
                        <m:ctrlPr>
                          <a:rPr lang="en-CA" i="1" kern="1200">
                            <a:solidFill>
                              <a:schemeClr val="tx1"/>
                            </a:solidFill>
                            <a:effectLst/>
                            <a:latin typeface="Cambria Math" panose="02040503050406030204" pitchFamily="18" charset="0"/>
                          </a:rPr>
                        </m:ctrlPr>
                      </m:fPr>
                      <m:num>
                        <m:sSub>
                          <m:sSubPr>
                            <m:ctrlPr>
                              <a:rPr lang="en-CA" i="1" kern="1200">
                                <a:solidFill>
                                  <a:schemeClr val="tx1"/>
                                </a:solidFill>
                                <a:effectLst/>
                                <a:latin typeface="Cambria Math" panose="02040503050406030204" pitchFamily="18" charset="0"/>
                              </a:rPr>
                            </m:ctrlPr>
                          </m:sSubPr>
                          <m:e>
                            <m:r>
                              <a:rPr lang="en-US" i="1" kern="1200">
                                <a:solidFill>
                                  <a:schemeClr val="tx1"/>
                                </a:solidFill>
                                <a:effectLst/>
                                <a:latin typeface="Cambria Math" panose="02040503050406030204" pitchFamily="18" charset="0"/>
                              </a:rPr>
                              <m:t>𝑑</m:t>
                            </m:r>
                          </m:e>
                          <m:sub>
                            <m:r>
                              <a:rPr lang="en-US" kern="1200">
                                <a:solidFill>
                                  <a:schemeClr val="tx1"/>
                                </a:solidFill>
                                <a:effectLst/>
                                <a:latin typeface="Cambria Math" panose="02040503050406030204" pitchFamily="18" charset="0"/>
                              </a:rPr>
                              <m:t>2</m:t>
                            </m:r>
                          </m:sub>
                        </m:sSub>
                      </m:num>
                      <m:den>
                        <m:r>
                          <a:rPr lang="en-US" i="1" kern="1200">
                            <a:solidFill>
                              <a:schemeClr val="tx1"/>
                            </a:solidFill>
                            <a:effectLst/>
                            <a:latin typeface="Cambria Math" panose="02040503050406030204" pitchFamily="18" charset="0"/>
                          </a:rPr>
                          <m:t>𝑟</m:t>
                        </m:r>
                      </m:den>
                    </m:f>
                  </m:oMath>
                </a14:m>
                <a:endParaRPr lang="en-CA" dirty="0"/>
              </a:p>
            </p:txBody>
          </p:sp>
        </mc:Choice>
        <mc:Fallback>
          <p:sp>
            <p:nvSpPr>
              <p:cNvPr id="7" name="TextBox 6">
                <a:extLst>
                  <a:ext uri="{FF2B5EF4-FFF2-40B4-BE49-F238E27FC236}">
                    <a16:creationId xmlns:a16="http://schemas.microsoft.com/office/drawing/2014/main" id="{FBF6B7FC-60C4-5EC5-505C-F73DAAC11F47}"/>
                  </a:ext>
                </a:extLst>
              </p:cNvPr>
              <p:cNvSpPr txBox="1">
                <a:spLocks noRot="1" noChangeAspect="1" noMove="1" noResize="1" noEditPoints="1" noAdjustHandles="1" noChangeArrowheads="1" noChangeShapeType="1" noTextEdit="1"/>
              </p:cNvSpPr>
              <p:nvPr/>
            </p:nvSpPr>
            <p:spPr>
              <a:xfrm>
                <a:off x="3615613" y="3779060"/>
                <a:ext cx="6111550" cy="489814"/>
              </a:xfrm>
              <a:prstGeom prst="rect">
                <a:avLst/>
              </a:prstGeom>
              <a:blipFill>
                <a:blip r:embed="rId10"/>
                <a:stretch>
                  <a:fillRect l="-798" b="-8750"/>
                </a:stretch>
              </a:blipFill>
            </p:spPr>
            <p:txBody>
              <a:bodyPr/>
              <a:lstStyle/>
              <a:p>
                <a:r>
                  <a:rPr lang="en-CA">
                    <a:noFill/>
                  </a:rPr>
                  <a:t> </a:t>
                </a:r>
              </a:p>
            </p:txBody>
          </p:sp>
        </mc:Fallback>
      </mc:AlternateContent>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5A056B2F-C8B4-1CE9-351A-FE0EB02674A4}"/>
                  </a:ext>
                </a:extLst>
              </p:cNvPr>
              <p:cNvSpPr txBox="1"/>
              <p:nvPr/>
            </p:nvSpPr>
            <p:spPr>
              <a:xfrm>
                <a:off x="5629722" y="3836544"/>
                <a:ext cx="928396" cy="374846"/>
              </a:xfrm>
              <a:prstGeom prst="rect">
                <a:avLst/>
              </a:prstGeom>
              <a:noFill/>
            </p:spPr>
            <p:txBody>
              <a:bodyPr wrap="square">
                <a:spAutoFit/>
              </a:bodyPr>
              <a:lstStyle/>
              <a:p>
                <a:pPr marL="0" marR="0">
                  <a:lnSpc>
                    <a:spcPct val="107000"/>
                  </a:lnSpc>
                  <a:spcBef>
                    <a:spcPts val="0"/>
                  </a:spcBef>
                  <a:spcAft>
                    <a:spcPts val="800"/>
                  </a:spcAft>
                </a:pPr>
                <a:r>
                  <a:rPr lang="en-CA" kern="12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C= </a:t>
                </a:r>
                <a14:m>
                  <m:oMath xmlns:m="http://schemas.openxmlformats.org/officeDocument/2006/math">
                    <m:r>
                      <a:rPr lang="en-US"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CA"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𝑑</m:t>
                        </m:r>
                      </m:e>
                      <m:sub>
                        <m:r>
                          <a:rPr lang="en-US"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sub>
                    </m:sSub>
                  </m:oMath>
                </a14:m>
                <a:endParaRPr lang="en-CA" sz="14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p:sp>
            <p:nvSpPr>
              <p:cNvPr id="10" name="TextBox 9">
                <a:extLst>
                  <a:ext uri="{FF2B5EF4-FFF2-40B4-BE49-F238E27FC236}">
                    <a16:creationId xmlns:a16="http://schemas.microsoft.com/office/drawing/2014/main" id="{5A056B2F-C8B4-1CE9-351A-FE0EB02674A4}"/>
                  </a:ext>
                </a:extLst>
              </p:cNvPr>
              <p:cNvSpPr txBox="1">
                <a:spLocks noRot="1" noChangeAspect="1" noMove="1" noResize="1" noEditPoints="1" noAdjustHandles="1" noChangeArrowheads="1" noChangeShapeType="1" noTextEdit="1"/>
              </p:cNvSpPr>
              <p:nvPr/>
            </p:nvSpPr>
            <p:spPr>
              <a:xfrm>
                <a:off x="5629722" y="3836544"/>
                <a:ext cx="928396" cy="374846"/>
              </a:xfrm>
              <a:prstGeom prst="rect">
                <a:avLst/>
              </a:prstGeom>
              <a:blipFill>
                <a:blip r:embed="rId11"/>
                <a:stretch>
                  <a:fillRect l="-5921" t="-6452" b="-24194"/>
                </a:stretch>
              </a:blipFill>
            </p:spPr>
            <p:txBody>
              <a:bodyPr/>
              <a:lstStyle/>
              <a:p>
                <a:r>
                  <a:rPr lang="en-CA">
                    <a:noFill/>
                  </a:rPr>
                  <a:t> </a:t>
                </a:r>
              </a:p>
            </p:txBody>
          </p:sp>
        </mc:Fallback>
      </mc:AlternateContent>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6E4D4B10-CBF3-E33B-50D0-9C14811849A2}"/>
                  </a:ext>
                </a:extLst>
              </p:cNvPr>
              <p:cNvSpPr txBox="1"/>
              <p:nvPr/>
            </p:nvSpPr>
            <p:spPr>
              <a:xfrm>
                <a:off x="7594599" y="4362560"/>
                <a:ext cx="6111550" cy="1553695"/>
              </a:xfrm>
              <a:prstGeom prst="rect">
                <a:avLst/>
              </a:prstGeom>
              <a:noFill/>
            </p:spPr>
            <p:txBody>
              <a:bodyPr wrap="square">
                <a:spAutoFit/>
              </a:bodyPr>
              <a:lstStyle/>
              <a:p>
                <a:pPr marL="0" marR="0">
                  <a:lnSpc>
                    <a:spcPct val="107000"/>
                  </a:lnSpc>
                  <a:spcBef>
                    <a:spcPts val="0"/>
                  </a:spcBef>
                  <a:spcAft>
                    <a:spcPts val="800"/>
                  </a:spcAft>
                </a:pPr>
                <a14:m>
                  <m:oMath xmlns:m="http://schemas.openxmlformats.org/officeDocument/2006/math">
                    <m:d>
                      <m:dPr>
                        <m:begChr m:val="["/>
                        <m:endChr m:val="]"/>
                        <m:ctrlPr>
                          <a:rPr lang="en-CA" sz="1800" i="1" kern="120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m>
                          <m:mPr>
                            <m:mcs>
                              <m:mc>
                                <m:mcPr>
                                  <m:count m:val="8"/>
                                  <m:mcJc m:val="center"/>
                                </m:mcPr>
                              </m:mc>
                            </m:mcs>
                            <m:ctrlPr>
                              <a:rPr lang="en-CA" sz="18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mPr>
                          <m:mr>
                            <m:e>
                              <m:r>
                                <a:rPr lang="en-US" sz="18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−3</m:t>
                              </m:r>
                            </m:e>
                            <m:e>
                              <m:r>
                                <a:rPr lang="en-US" sz="18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4</m:t>
                              </m:r>
                            </m:e>
                            <m:e>
                              <m:r>
                                <a:rPr lang="en-US" sz="1800" i="1" kern="1200">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−1</m:t>
                              </m:r>
                            </m:e>
                            <m:e>
                              <m:r>
                                <a:rPr lang="en-US" sz="1800" i="1" kern="1200">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0</m:t>
                              </m:r>
                            </m:e>
                            <m:e>
                              <m:r>
                                <a:rPr lang="en-US" sz="1800" i="1" kern="12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e>
                            <m:e>
                              <m:r>
                                <a:rPr lang="en-US" sz="18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US" sz="18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US" sz="1800" i="1" kern="1200">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0</m:t>
                              </m:r>
                            </m:e>
                          </m:mr>
                          <m:mr>
                            <m:e>
                              <m:r>
                                <a:rPr lang="en-US" sz="18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𝐶</m:t>
                              </m:r>
                            </m:e>
                            <m:e>
                              <m:r>
                                <a:rPr lang="en-US" sz="1800" i="1" kern="1200">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𝐵</m:t>
                              </m:r>
                            </m:e>
                            <m:e>
                              <m:r>
                                <a:rPr lang="en-US" sz="1800" i="1" kern="1200">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𝐴</m:t>
                              </m:r>
                            </m:e>
                            <m:e>
                              <m:r>
                                <a:rPr lang="en-US" sz="1800" i="1" kern="1200">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0</m:t>
                              </m:r>
                            </m:e>
                            <m:e>
                              <m:r>
                                <a:rPr lang="en-US" sz="1800" i="1" kern="1200">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0</m:t>
                              </m:r>
                            </m:e>
                            <m:e>
                              <m:r>
                                <a:rPr lang="en-US" sz="1800" i="1" kern="1200">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0</m:t>
                              </m:r>
                            </m:e>
                            <m:e>
                              <m:r>
                                <a:rPr lang="en-US" sz="1800" i="1" kern="1200">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0</m:t>
                              </m:r>
                            </m:e>
                            <m:e>
                              <m:r>
                                <a:rPr lang="en-US" sz="1800" i="1" kern="1200">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0</m:t>
                              </m:r>
                            </m:e>
                          </m:mr>
                          <m:mr>
                            <m:e>
                              <m:r>
                                <a:rPr lang="en-US" sz="1800" i="1" kern="12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0</m:t>
                              </m:r>
                            </m:e>
                            <m:e>
                              <m:r>
                                <a:rPr lang="en-US" sz="18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𝐶</m:t>
                              </m:r>
                            </m:e>
                            <m:e>
                              <m:r>
                                <a:rPr lang="en-US" sz="1800" i="1" kern="1200">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𝐵</m:t>
                              </m:r>
                            </m:e>
                            <m:e>
                              <m:r>
                                <a:rPr lang="en-US" sz="1800" i="1" kern="1200">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𝐴</m:t>
                              </m:r>
                            </m:e>
                            <m:e>
                              <m:r>
                                <a:rPr lang="en-US" sz="1800" i="1" kern="12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e>
                            <m:e>
                              <m:r>
                                <a:rPr lang="en-US" sz="1800" i="1" kern="12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e>
                            <m:e>
                              <m:r>
                                <a:rPr lang="en-US" sz="18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US" sz="1800" i="1" kern="1200">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0</m:t>
                              </m:r>
                            </m:e>
                          </m:mr>
                          <m:mr>
                            <m:e>
                              <m:r>
                                <a:rPr lang="en-US" sz="1800" i="1" kern="1200">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0</m:t>
                              </m:r>
                            </m:e>
                            <m:e>
                              <m:r>
                                <a:rPr lang="en-US" sz="18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US" sz="1800" i="1" kern="12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𝐶</m:t>
                              </m:r>
                            </m:e>
                            <m:e>
                              <m:r>
                                <a:rPr lang="en-US" sz="1800" i="1" kern="1200">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𝐵</m:t>
                              </m:r>
                            </m:e>
                            <m:e>
                              <m:r>
                                <a:rPr lang="en-US" sz="1800" i="1" kern="12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𝐴</m:t>
                              </m:r>
                            </m:e>
                            <m:e>
                              <m:r>
                                <a:rPr lang="en-US" sz="18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US" sz="1800" i="1" kern="1200">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0</m:t>
                              </m:r>
                            </m:e>
                            <m:e>
                              <m:r>
                                <a:rPr lang="en-US" sz="1800" i="1" kern="1200">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0</m:t>
                              </m:r>
                            </m:e>
                          </m:mr>
                          <m:mr>
                            <m:e>
                              <m:r>
                                <a:rPr lang="en-US" sz="1800" i="1" kern="1200">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0</m:t>
                              </m:r>
                            </m:e>
                            <m:e>
                              <m:r>
                                <a:rPr lang="en-US" sz="1800" i="1" kern="1200">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0</m:t>
                              </m:r>
                            </m:e>
                            <m:e>
                              <m:r>
                                <a:rPr lang="en-US" sz="1800" i="1" kern="1200">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0</m:t>
                              </m:r>
                            </m:e>
                            <m:e>
                              <m:r>
                                <a:rPr lang="en-US" sz="1800" i="1" kern="1200">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0</m:t>
                              </m:r>
                            </m:e>
                            <m:e>
                              <m:r>
                                <a:rPr lang="en-US" sz="1800" i="1" kern="1200">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0</m:t>
                              </m:r>
                            </m:e>
                            <m:e>
                              <m:r>
                                <a:rPr lang="en-US" sz="1800" i="1" kern="1200">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0</m:t>
                              </m:r>
                            </m:e>
                            <m:e>
                              <m:r>
                                <a:rPr lang="en-US" sz="1800" i="1" kern="1200">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0</m:t>
                              </m:r>
                            </m:e>
                            <m:e>
                              <m:r>
                                <a:rPr lang="en-US" sz="1800" i="1" kern="1200">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1</m:t>
                              </m:r>
                            </m:e>
                          </m:mr>
                        </m:m>
                      </m:e>
                      <m:e>
                        <m:eqArr>
                          <m:eqArrPr>
                            <m:ctrlPr>
                              <a:rPr lang="en-CA" sz="1800" i="1" kern="1200">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ctrlPr>
                          </m:eqArrPr>
                          <m:e>
                            <m:sSubSup>
                              <m:sSubSupPr>
                                <m:ctrlPr>
                                  <a:rPr lang="en-CA" sz="16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4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𝐶</m:t>
                                </m:r>
                              </m:e>
                              <m:sub>
                                <m:r>
                                  <a:rPr lang="en-CA" sz="14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0</m:t>
                                </m:r>
                              </m:sub>
                              <m:sup>
                                <m:r>
                                  <a:rPr lang="en-US" sz="14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𝑡</m:t>
                                </m:r>
                                <m:r>
                                  <a:rPr lang="en-US" sz="14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sup>
                            </m:sSubSup>
                          </m:e>
                          <m:e>
                            <m:sSubSup>
                              <m:sSubSupPr>
                                <m:ctrlPr>
                                  <a:rPr lang="en-CA" sz="16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4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𝐶</m:t>
                                </m:r>
                              </m:e>
                              <m:sub>
                                <m:r>
                                  <a:rPr lang="en-CA" sz="14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sub>
                              <m:sup>
                                <m:r>
                                  <a:rPr lang="en-US" sz="14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𝑡</m:t>
                                </m:r>
                                <m:r>
                                  <a:rPr lang="en-US" sz="14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sup>
                            </m:sSubSup>
                          </m:e>
                          <m:e>
                            <m:r>
                              <a:rPr lang="en-US" sz="1800" i="1" kern="12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e>
                          <m:e>
                            <m:sSubSup>
                              <m:sSubSupPr>
                                <m:ctrlPr>
                                  <a:rPr lang="en-CA" sz="16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4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𝐶</m:t>
                                </m:r>
                              </m:e>
                              <m:sub>
                                <m:r>
                                  <a:rPr lang="en-CA" sz="14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𝑁</m:t>
                                </m:r>
                                <m:r>
                                  <a:rPr lang="en-CA" sz="14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sub>
                              <m:sup>
                                <m:r>
                                  <a:rPr lang="en-US" sz="14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𝑡</m:t>
                                </m:r>
                                <m:r>
                                  <a:rPr lang="en-US" sz="14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sup>
                            </m:sSubSup>
                          </m:e>
                          <m:e>
                            <m:sSubSup>
                              <m:sSubSupPr>
                                <m:ctrlPr>
                                  <a:rPr lang="en-CA" sz="16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4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𝐶</m:t>
                                </m:r>
                              </m:e>
                              <m:sub>
                                <m:r>
                                  <a:rPr lang="en-CA" sz="14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𝑁</m:t>
                                </m:r>
                              </m:sub>
                              <m:sup>
                                <m:r>
                                  <a:rPr lang="en-US" sz="14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𝑡</m:t>
                                </m:r>
                                <m:r>
                                  <a:rPr lang="en-US" sz="14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sup>
                            </m:sSubSup>
                          </m:e>
                        </m:eqArr>
                      </m:e>
                    </m:d>
                  </m:oMath>
                </a14:m>
                <a:r>
                  <a:rPr lang="en-US" sz="1800" kern="12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 </a:t>
                </a:r>
                <a14:m>
                  <m:oMath xmlns:m="http://schemas.openxmlformats.org/officeDocument/2006/math">
                    <m:d>
                      <m:dPr>
                        <m:begChr m:val="["/>
                        <m:endChr m:val="]"/>
                        <m:ctrlPr>
                          <a:rPr lang="en-CA" sz="18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m>
                          <m:mPr>
                            <m:mcs>
                              <m:mc>
                                <m:mcPr>
                                  <m:count m:val="1"/>
                                  <m:mcJc m:val="center"/>
                                </m:mcPr>
                              </m:mc>
                            </m:mcs>
                            <m:ctrlPr>
                              <a:rPr lang="en-CA" sz="18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mPr>
                          <m:mr>
                            <m:e>
                              <m:r>
                                <a:rPr lang="en-CA" sz="16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0</m:t>
                              </m:r>
                            </m:e>
                          </m:mr>
                          <m:mr>
                            <m:e>
                              <m:sSubSup>
                                <m:sSubSupPr>
                                  <m:ctrlPr>
                                    <a:rPr lang="en-CA" sz="16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4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𝐶</m:t>
                                  </m:r>
                                </m:e>
                                <m:sub>
                                  <m:r>
                                    <a:rPr lang="en-US" sz="14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sub>
                                <m:sup>
                                  <m:r>
                                    <a:rPr lang="en-US" sz="14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𝑡</m:t>
                                  </m:r>
                                </m:sup>
                              </m:sSubSup>
                            </m:e>
                          </m:mr>
                          <m:mr>
                            <m:e>
                              <m:sSubSup>
                                <m:sSubSupPr>
                                  <m:ctrlPr>
                                    <a:rPr lang="en-CA" sz="16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4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𝐶</m:t>
                                  </m:r>
                                </m:e>
                                <m:sub>
                                  <m:r>
                                    <a:rPr lang="en-US" sz="14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b>
                                <m:sup>
                                  <m:r>
                                    <a:rPr lang="en-US" sz="14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𝑡</m:t>
                                  </m:r>
                                </m:sup>
                              </m:sSubSup>
                            </m:e>
                          </m:mr>
                          <m:mr>
                            <m:e>
                              <m:r>
                                <a:rPr lang="en-US" sz="1800" i="1" kern="12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e>
                          </m:mr>
                          <m:mr>
                            <m:e>
                              <m:sSub>
                                <m:sSubPr>
                                  <m:ctrlPr>
                                    <a:rPr lang="en-CA" sz="1400" i="1" kern="12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4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𝐶</m:t>
                                  </m:r>
                                </m:e>
                                <m:sub>
                                  <m:r>
                                    <a:rPr lang="en-US" sz="14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𝑒</m:t>
                                  </m:r>
                                </m:sub>
                              </m:sSub>
                            </m:e>
                          </m:mr>
                        </m:m>
                      </m:e>
                    </m:d>
                  </m:oMath>
                </a14:m>
                <a:endParaRPr lang="en-CA" sz="14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p:sp>
            <p:nvSpPr>
              <p:cNvPr id="12" name="TextBox 11">
                <a:extLst>
                  <a:ext uri="{FF2B5EF4-FFF2-40B4-BE49-F238E27FC236}">
                    <a16:creationId xmlns:a16="http://schemas.microsoft.com/office/drawing/2014/main" id="{6E4D4B10-CBF3-E33B-50D0-9C14811849A2}"/>
                  </a:ext>
                </a:extLst>
              </p:cNvPr>
              <p:cNvSpPr txBox="1">
                <a:spLocks noRot="1" noChangeAspect="1" noMove="1" noResize="1" noEditPoints="1" noAdjustHandles="1" noChangeArrowheads="1" noChangeShapeType="1" noTextEdit="1"/>
              </p:cNvSpPr>
              <p:nvPr/>
            </p:nvSpPr>
            <p:spPr>
              <a:xfrm>
                <a:off x="7594599" y="4362560"/>
                <a:ext cx="6111550" cy="1553695"/>
              </a:xfrm>
              <a:prstGeom prst="rect">
                <a:avLst/>
              </a:prstGeom>
              <a:blipFill>
                <a:blip r:embed="rId12"/>
                <a:stretch>
                  <a:fillRect/>
                </a:stretch>
              </a:blipFill>
            </p:spPr>
            <p:txBody>
              <a:bodyPr/>
              <a:lstStyle/>
              <a:p>
                <a:r>
                  <a:rPr lang="en-CA">
                    <a:noFill/>
                  </a:rPr>
                  <a:t> </a:t>
                </a:r>
              </a:p>
            </p:txBody>
          </p:sp>
        </mc:Fallback>
      </mc:AlternateContent>
      <p:sp>
        <p:nvSpPr>
          <p:cNvPr id="13" name="Arrow: Right 12">
            <a:extLst>
              <a:ext uri="{FF2B5EF4-FFF2-40B4-BE49-F238E27FC236}">
                <a16:creationId xmlns:a16="http://schemas.microsoft.com/office/drawing/2014/main" id="{B1D65A4B-CDC3-0641-F6F0-72A843A26630}"/>
              </a:ext>
            </a:extLst>
          </p:cNvPr>
          <p:cNvSpPr/>
          <p:nvPr/>
        </p:nvSpPr>
        <p:spPr>
          <a:xfrm>
            <a:off x="6671388" y="4877357"/>
            <a:ext cx="839236" cy="3983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Tree>
    <p:extLst>
      <p:ext uri="{BB962C8B-B14F-4D97-AF65-F5344CB8AC3E}">
        <p14:creationId xmlns:p14="http://schemas.microsoft.com/office/powerpoint/2010/main" val="20912224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dirty="0" err="1" smtClean="0">
            <a:latin typeface="Times New Roman" panose="02020603050405020304" pitchFamily="18" charset="0"/>
            <a:cs typeface="Times New Roman" panose="02020603050405020304" pitchFamily="18"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1858</TotalTime>
  <Words>1398</Words>
  <Application>Microsoft Office PowerPoint</Application>
  <PresentationFormat>Widescreen</PresentationFormat>
  <Paragraphs>294</Paragraphs>
  <Slides>15</Slides>
  <Notes>15</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15</vt:i4>
      </vt:variant>
    </vt:vector>
  </HeadingPairs>
  <TitlesOfParts>
    <vt:vector size="24" baseType="lpstr">
      <vt:lpstr>Arial</vt:lpstr>
      <vt:lpstr>Calibri</vt:lpstr>
      <vt:lpstr>Calibri Light</vt:lpstr>
      <vt:lpstr>Cambria Math</vt:lpstr>
      <vt:lpstr>Times New Roman</vt:lpstr>
      <vt:lpstr>Wingdings</vt:lpstr>
      <vt:lpstr>Office Theme</vt:lpstr>
      <vt:lpstr>Custom Design</vt:lpstr>
      <vt:lpstr>1_Custom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Javad Vahabzadeh Pasikhani</dc:creator>
  <cp:lastModifiedBy>Elissa El Hajj</cp:lastModifiedBy>
  <cp:revision>155</cp:revision>
  <dcterms:created xsi:type="dcterms:W3CDTF">2021-12-07T20:09:01Z</dcterms:created>
  <dcterms:modified xsi:type="dcterms:W3CDTF">2022-10-15T03:44:42Z</dcterms:modified>
</cp:coreProperties>
</file>