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</p:sldMasterIdLst>
  <p:notesMasterIdLst>
    <p:notesMasterId r:id="rId15"/>
  </p:notesMasterIdLst>
  <p:sldIdLst>
    <p:sldId id="256" r:id="rId4"/>
    <p:sldId id="257" r:id="rId5"/>
    <p:sldId id="261" r:id="rId6"/>
    <p:sldId id="260" r:id="rId7"/>
    <p:sldId id="259" r:id="rId8"/>
    <p:sldId id="262" r:id="rId9"/>
    <p:sldId id="263" r:id="rId10"/>
    <p:sldId id="266" r:id="rId11"/>
    <p:sldId id="265" r:id="rId12"/>
    <p:sldId id="264" r:id="rId13"/>
    <p:sldId id="25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5"/>
    <a:srgbClr val="FFDCDD"/>
    <a:srgbClr val="A50021"/>
    <a:srgbClr val="F7F5F6"/>
    <a:srgbClr val="F6F6F6"/>
    <a:srgbClr val="D55592"/>
    <a:srgbClr val="8F8D92"/>
    <a:srgbClr val="E5E5E7"/>
    <a:srgbClr val="F6DDC4"/>
    <a:srgbClr val="E99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759" autoAdjust="0"/>
  </p:normalViewPr>
  <p:slideViewPr>
    <p:cSldViewPr snapToGrid="0">
      <p:cViewPr>
        <p:scale>
          <a:sx n="110" d="100"/>
          <a:sy n="110" d="100"/>
        </p:scale>
        <p:origin x="52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isa\OneDrive\Documents\Sturfee\Top_Telco_List\%5b20210105%5dTop_Telco_Li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Sheet1!$B$31</c:f>
              <c:strCache>
                <c:ptCount val="1"/>
                <c:pt idx="0">
                  <c:v> Total Revenue ($M)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AA-4ACF-B5E6-506D74624C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AA-4ACF-B5E6-506D74624C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AA-4ACF-B5E6-506D74624C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AA-4ACF-B5E6-506D74624C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3AA-4ACF-B5E6-506D74624C8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3AA-4ACF-B5E6-506D74624C8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3AA-4ACF-B5E6-506D74624C8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3AA-4ACF-B5E6-506D74624C8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3AA-4ACF-B5E6-506D74624C8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3AA-4ACF-B5E6-506D74624C8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3AA-4ACF-B5E6-506D74624C83}"/>
              </c:ext>
            </c:extLst>
          </c:dPt>
          <c:dLbls>
            <c:dLbl>
              <c:idx val="0"/>
              <c:spPr>
                <a:solidFill>
                  <a:schemeClr val="lt1"/>
                </a:solidFill>
                <a:ln w="12700" cap="flat" cmpd="sng" algn="ctr">
                  <a:solidFill>
                    <a:schemeClr val="accent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3AA-4ACF-B5E6-506D74624C83}"/>
                </c:ext>
              </c:extLst>
            </c:dLbl>
            <c:dLbl>
              <c:idx val="1"/>
              <c:spPr>
                <a:solidFill>
                  <a:schemeClr val="lt1"/>
                </a:solidFill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AA-4ACF-B5E6-506D74624C83}"/>
                </c:ext>
              </c:extLst>
            </c:dLbl>
            <c:dLbl>
              <c:idx val="2"/>
              <c:spPr>
                <a:solidFill>
                  <a:schemeClr val="lt1"/>
                </a:solidFill>
                <a:ln w="12700" cap="flat" cmpd="sng" algn="ctr">
                  <a:solidFill>
                    <a:schemeClr val="accent3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3AA-4ACF-B5E6-506D74624C83}"/>
                </c:ext>
              </c:extLst>
            </c:dLbl>
            <c:dLbl>
              <c:idx val="3"/>
              <c:spPr>
                <a:solidFill>
                  <a:schemeClr val="lt1"/>
                </a:solidFill>
                <a:ln w="12700" cap="flat" cmpd="sng" algn="ctr">
                  <a:solidFill>
                    <a:schemeClr val="accent4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3AA-4ACF-B5E6-506D74624C83}"/>
                </c:ext>
              </c:extLst>
            </c:dLbl>
            <c:dLbl>
              <c:idx val="6"/>
              <c:layout>
                <c:manualLayout>
                  <c:x val="-2.7210884353741495E-3"/>
                  <c:y val="1.8140596047135513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3AA-4ACF-B5E6-506D74624C83}"/>
                </c:ext>
              </c:extLst>
            </c:dLbl>
            <c:dLbl>
              <c:idx val="7"/>
              <c:layout>
                <c:manualLayout>
                  <c:x val="-2.7210884353741746E-3"/>
                  <c:y val="2.7210894070703331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3AA-4ACF-B5E6-506D74624C83}"/>
                </c:ext>
              </c:extLst>
            </c:dLbl>
            <c:dLbl>
              <c:idx val="8"/>
              <c:layout>
                <c:manualLayout>
                  <c:x val="-2.7210884353741495E-3"/>
                  <c:y val="1.3605447035351666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3AA-4ACF-B5E6-506D74624C83}"/>
                </c:ext>
              </c:extLst>
            </c:dLbl>
            <c:dLbl>
              <c:idx val="9"/>
              <c:layout>
                <c:manualLayout>
                  <c:x val="0"/>
                  <c:y val="-1.8140596047135554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3AA-4ACF-B5E6-506D74624C83}"/>
                </c:ext>
              </c:extLst>
            </c:dLbl>
            <c:dLbl>
              <c:idx val="10"/>
              <c:layout>
                <c:manualLayout>
                  <c:x val="4.3537414965986392E-2"/>
                  <c:y val="-1.3605447035351645E-2"/>
                </c:manualLayout>
              </c:layout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E3AA-4ACF-B5E6-506D74624C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Sheet1!$A$32:$A$42</c:f>
              <c:strCache>
                <c:ptCount val="11"/>
                <c:pt idx="0">
                  <c:v>USA</c:v>
                </c:pt>
                <c:pt idx="1">
                  <c:v>Japan</c:v>
                </c:pt>
                <c:pt idx="2">
                  <c:v>China</c:v>
                </c:pt>
                <c:pt idx="3">
                  <c:v>Germany</c:v>
                </c:pt>
                <c:pt idx="4">
                  <c:v>France</c:v>
                </c:pt>
                <c:pt idx="5">
                  <c:v>Spain</c:v>
                </c:pt>
                <c:pt idx="6">
                  <c:v>S.Korea</c:v>
                </c:pt>
                <c:pt idx="7">
                  <c:v>Canada</c:v>
                </c:pt>
                <c:pt idx="8">
                  <c:v>Australia</c:v>
                </c:pt>
                <c:pt idx="9">
                  <c:v>Italy</c:v>
                </c:pt>
                <c:pt idx="10">
                  <c:v>Other</c:v>
                </c:pt>
              </c:strCache>
            </c:strRef>
          </c:cat>
          <c:val>
            <c:numRef>
              <c:f>Sheet1!$B$32:$B$42</c:f>
              <c:numCache>
                <c:formatCode>"$"#,##0_);\("$"#,##0\)</c:formatCode>
                <c:ptCount val="11"/>
                <c:pt idx="0">
                  <c:v>497893</c:v>
                </c:pt>
                <c:pt idx="1">
                  <c:v>245068</c:v>
                </c:pt>
                <c:pt idx="2">
                  <c:v>217944</c:v>
                </c:pt>
                <c:pt idx="3">
                  <c:v>90135</c:v>
                </c:pt>
                <c:pt idx="4">
                  <c:v>65338</c:v>
                </c:pt>
                <c:pt idx="5">
                  <c:v>54197</c:v>
                </c:pt>
                <c:pt idx="6">
                  <c:v>49158</c:v>
                </c:pt>
                <c:pt idx="7">
                  <c:v>41793</c:v>
                </c:pt>
                <c:pt idx="8">
                  <c:v>23700</c:v>
                </c:pt>
                <c:pt idx="9">
                  <c:v>19765</c:v>
                </c:pt>
                <c:pt idx="10">
                  <c:v>123046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3AA-4ACF-B5E6-506D74624C83}"/>
            </c:ext>
          </c:extLst>
        </c:ser>
        <c:ser>
          <c:idx val="1"/>
          <c:order val="1"/>
          <c:tx>
            <c:strRef>
              <c:f>Sheet1!$C$31</c:f>
              <c:strCache>
                <c:ptCount val="1"/>
                <c:pt idx="0">
                  <c:v>Mix%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E3AA-4ACF-B5E6-506D74624C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E3AA-4ACF-B5E6-506D74624C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E3AA-4ACF-B5E6-506D74624C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E3AA-4ACF-B5E6-506D74624C8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E3AA-4ACF-B5E6-506D74624C8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E3AA-4ACF-B5E6-506D74624C8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E3AA-4ACF-B5E6-506D74624C8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E3AA-4ACF-B5E6-506D74624C8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E3AA-4ACF-B5E6-506D74624C8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E3AA-4ACF-B5E6-506D74624C8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E3AA-4ACF-B5E6-506D74624C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Sheet1!$A$32:$A$42</c:f>
              <c:strCache>
                <c:ptCount val="11"/>
                <c:pt idx="0">
                  <c:v>USA</c:v>
                </c:pt>
                <c:pt idx="1">
                  <c:v>Japan</c:v>
                </c:pt>
                <c:pt idx="2">
                  <c:v>China</c:v>
                </c:pt>
                <c:pt idx="3">
                  <c:v>Germany</c:v>
                </c:pt>
                <c:pt idx="4">
                  <c:v>France</c:v>
                </c:pt>
                <c:pt idx="5">
                  <c:v>Spain</c:v>
                </c:pt>
                <c:pt idx="6">
                  <c:v>S.Korea</c:v>
                </c:pt>
                <c:pt idx="7">
                  <c:v>Canada</c:v>
                </c:pt>
                <c:pt idx="8">
                  <c:v>Australia</c:v>
                </c:pt>
                <c:pt idx="9">
                  <c:v>Italy</c:v>
                </c:pt>
                <c:pt idx="10">
                  <c:v>Other</c:v>
                </c:pt>
              </c:strCache>
            </c:strRef>
          </c:cat>
          <c:val>
            <c:numRef>
              <c:f>Sheet1!$C$32:$C$42</c:f>
              <c:numCache>
                <c:formatCode>0.0%</c:formatCode>
                <c:ptCount val="11"/>
                <c:pt idx="0">
                  <c:v>0.31638810480924306</c:v>
                </c:pt>
                <c:pt idx="1">
                  <c:v>0.15572944401586603</c:v>
                </c:pt>
                <c:pt idx="2">
                  <c:v>0.13849338937190456</c:v>
                </c:pt>
                <c:pt idx="3">
                  <c:v>5.7276647446300961E-2</c:v>
                </c:pt>
                <c:pt idx="4">
                  <c:v>4.1519294290191515E-2</c:v>
                </c:pt>
                <c:pt idx="5">
                  <c:v>3.4439701133268684E-2</c:v>
                </c:pt>
                <c:pt idx="6">
                  <c:v>3.1237648362625645E-2</c:v>
                </c:pt>
                <c:pt idx="7">
                  <c:v>2.6557529558143406E-2</c:v>
                </c:pt>
                <c:pt idx="8">
                  <c:v>1.5060260104036532E-2</c:v>
                </c:pt>
                <c:pt idx="9">
                  <c:v>1.2559748563556204E-2</c:v>
                </c:pt>
                <c:pt idx="10">
                  <c:v>7.8190074462501216E-2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3AA-4ACF-B5E6-506D74624C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52887d0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652887d0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681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0962e6ba_0_1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610962e6ba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2514c2f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62514c2f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62514c2fca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2514c2f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62514c2f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62514c2fca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331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2514c2f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62514c2f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62514c2fca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70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02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92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97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2514c2f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62514c2f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62514c2fca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17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847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>
            <a:endParaRPr/>
          </a:p>
        </p:txBody>
      </p:sp>
      <p:sp>
        <p:nvSpPr>
          <p:cNvPr id="212" name="Google Shape;212;p4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>
            <a:endParaRPr/>
          </a:p>
        </p:txBody>
      </p:sp>
      <p:sp>
        <p:nvSpPr>
          <p:cNvPr id="218" name="Google Shape;218;p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Google Shape;220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4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>
            <a:endParaRPr/>
          </a:p>
        </p:txBody>
      </p:sp>
      <p:sp>
        <p:nvSpPr>
          <p:cNvPr id="234" name="Google Shape;234;p4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4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>
            <a:endParaRPr/>
          </a:p>
        </p:txBody>
      </p:sp>
      <p:sp>
        <p:nvSpPr>
          <p:cNvPr id="239" name="Google Shape;239;p4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>
            <a:endParaRPr/>
          </a:p>
        </p:txBody>
      </p:sp>
      <p:sp>
        <p:nvSpPr>
          <p:cNvPr id="246" name="Google Shape;246;p4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8" name="Google Shape;248;p4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4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0" name="Google Shape;250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>
            <a:endParaRPr/>
          </a:p>
        </p:txBody>
      </p:sp>
      <p:sp>
        <p:nvSpPr>
          <p:cNvPr id="253" name="Google Shape;253;p5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14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80550" y="4785025"/>
            <a:ext cx="5370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</a:rPr>
              <a:t>Copyright © 2019 Sturfee Inc. Confidential</a:t>
            </a:r>
            <a:endParaRPr sz="900">
              <a:solidFill>
                <a:srgbClr val="666666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i="0" u="none" strike="noStrike" cap="non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1pPr>
            <a:lvl2pPr marL="914400" marR="0" lvl="1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 i="0" u="none" strike="noStrike" cap="none">
                <a:solidFill>
                  <a:schemeClr val="dk1"/>
                </a:solidFill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19700" y="247325"/>
            <a:ext cx="1683047" cy="3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9"/>
          <p:cNvSpPr txBox="1"/>
          <p:nvPr/>
        </p:nvSpPr>
        <p:spPr>
          <a:xfrm>
            <a:off x="80550" y="4785025"/>
            <a:ext cx="5370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666666"/>
                </a:solidFill>
              </a:rPr>
              <a:t>Copyright © 2019 Sturfee Inc. Confidential</a:t>
            </a:r>
            <a:endParaRPr sz="900">
              <a:solidFill>
                <a:srgbClr val="666666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rfe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www.twitter.com/sturfee" TargetMode="External"/><Relationship Id="rId4" Type="http://schemas.openxmlformats.org/officeDocument/2006/relationships/hyperlink" Target="https://medium.com/sturfe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en.wikipedia.org/wiki/Base_station_subsyste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video" Target="https://www.youtube.com/embed/o3J2jhqhqFY?feature=oembed" TargetMode="External"/><Relationship Id="rId7" Type="http://schemas.openxmlformats.org/officeDocument/2006/relationships/image" Target="../media/image1.png"/><Relationship Id="rId2" Type="http://schemas.openxmlformats.org/officeDocument/2006/relationships/video" Target="https://www.youtube.com/embed/etxIvh9BI84?feature=oembed" TargetMode="External"/><Relationship Id="rId1" Type="http://schemas.openxmlformats.org/officeDocument/2006/relationships/video" Target="https://www.youtube.com/embed/qvppL8lwkpc?feature=oembed" TargetMode="Externa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13.jpeg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12.jpeg"/><Relationship Id="rId4" Type="http://schemas.openxmlformats.org/officeDocument/2006/relationships/video" Target="https://www.youtube.com/embed/MabZcf6t18I?feature=oembed" TargetMode="External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/>
        </p:nvSpPr>
        <p:spPr>
          <a:xfrm>
            <a:off x="1256399" y="1579725"/>
            <a:ext cx="7365077" cy="21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/>
              <a:t>Market Research: Japan Telecom</a:t>
            </a: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/>
              <a:t>May 4, 2021</a:t>
            </a:r>
            <a:endParaRPr sz="3200" dirty="0"/>
          </a:p>
        </p:txBody>
      </p:sp>
      <p:pic>
        <p:nvPicPr>
          <p:cNvPr id="268" name="Google Shape;26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50" y="381125"/>
            <a:ext cx="3281125" cy="73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52"/>
          <p:cNvCxnSpPr/>
          <p:nvPr/>
        </p:nvCxnSpPr>
        <p:spPr>
          <a:xfrm>
            <a:off x="1068702" y="1579726"/>
            <a:ext cx="0" cy="210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C1FE-C2E7-412C-9684-08C0A1CF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16" y="392391"/>
            <a:ext cx="8520600" cy="572700"/>
          </a:xfrm>
        </p:spPr>
        <p:txBody>
          <a:bodyPr/>
          <a:lstStyle/>
          <a:p>
            <a:r>
              <a:rPr lang="en-US" dirty="0"/>
              <a:t>Japan Smartphone Penetration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94D1A-2049-4D99-A2B8-6975D7E39972}"/>
              </a:ext>
            </a:extLst>
          </p:cNvPr>
          <p:cNvSpPr txBox="1"/>
          <p:nvPr/>
        </p:nvSpPr>
        <p:spPr>
          <a:xfrm>
            <a:off x="4884501" y="4928056"/>
            <a:ext cx="4259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*1Source: https://www.soumu.go.jp/johotsusintokei/whitepaper/ja/r02/html/nd252110.html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CBB9CC2A-38B8-46C8-B7CB-B26AB8E9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7" y="1202800"/>
            <a:ext cx="3971925" cy="34956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E56359D-06EB-4B43-9767-20FBFFCC63F4}"/>
              </a:ext>
            </a:extLst>
          </p:cNvPr>
          <p:cNvGrpSpPr/>
          <p:nvPr/>
        </p:nvGrpSpPr>
        <p:grpSpPr>
          <a:xfrm>
            <a:off x="545690" y="3805084"/>
            <a:ext cx="3803893" cy="369332"/>
            <a:chOff x="545690" y="3805084"/>
            <a:chExt cx="380389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80AF8B-6066-4259-B390-92D2D04513C3}"/>
                </a:ext>
              </a:extLst>
            </p:cNvPr>
            <p:cNvSpPr txBox="1"/>
            <p:nvPr/>
          </p:nvSpPr>
          <p:spPr>
            <a:xfrm>
              <a:off x="545690" y="3805084"/>
              <a:ext cx="12167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Mobile Device Overall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AF8237-D6E5-4A4D-A832-8B97C77E0035}"/>
                </a:ext>
              </a:extLst>
            </p:cNvPr>
            <p:cNvSpPr txBox="1"/>
            <p:nvPr/>
          </p:nvSpPr>
          <p:spPr>
            <a:xfrm>
              <a:off x="1762432" y="3827518"/>
              <a:ext cx="1216742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Smartphone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EE64EA-5551-4C21-9773-AA24258879AC}"/>
                </a:ext>
              </a:extLst>
            </p:cNvPr>
            <p:cNvSpPr txBox="1"/>
            <p:nvPr/>
          </p:nvSpPr>
          <p:spPr>
            <a:xfrm>
              <a:off x="2884883" y="3805084"/>
              <a:ext cx="1464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Cell Phone / PHS</a:t>
              </a:r>
            </a:p>
            <a:p>
              <a:pPr algn="ctr"/>
              <a:r>
                <a:rPr lang="en-US" sz="900" dirty="0"/>
                <a:t>(Excludes Smartphones)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DBF886-322D-494D-8FB3-13F2F0FB6FC0}"/>
              </a:ext>
            </a:extLst>
          </p:cNvPr>
          <p:cNvSpPr txBox="1"/>
          <p:nvPr/>
        </p:nvSpPr>
        <p:spPr>
          <a:xfrm>
            <a:off x="4884501" y="1369294"/>
            <a:ext cx="4206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 Smartphone Ownership &amp; Market Penetration</a:t>
            </a:r>
          </a:p>
          <a:p>
            <a:r>
              <a:rPr lang="en-US" sz="1000" i="1" dirty="0"/>
              <a:t>(Data published by Ministry of Internal Affairs and Communication)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81.1% </a:t>
            </a:r>
            <a:r>
              <a:rPr lang="en-US" sz="1200" dirty="0"/>
              <a:t>of people own some type of Mobile Device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67.6% </a:t>
            </a:r>
            <a:r>
              <a:rPr lang="en-US" sz="1200" dirty="0"/>
              <a:t>of people own a Smartphone, and the percentage has increased every year since 2017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24.1% </a:t>
            </a:r>
            <a:r>
              <a:rPr lang="en-US" sz="1200" dirty="0"/>
              <a:t>of people still own a portable handheld phone, although the percentage has decreased from 2017 to 2019.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E09832-816B-4500-AD99-D4E781EB39DC}"/>
              </a:ext>
            </a:extLst>
          </p:cNvPr>
          <p:cNvCxnSpPr>
            <a:cxnSpLocks/>
          </p:cNvCxnSpPr>
          <p:nvPr/>
        </p:nvCxnSpPr>
        <p:spPr>
          <a:xfrm flipV="1">
            <a:off x="2062930" y="1799303"/>
            <a:ext cx="615746" cy="162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7D7762-4BC8-4B21-8038-E242985DA1C7}"/>
              </a:ext>
            </a:extLst>
          </p:cNvPr>
          <p:cNvCxnSpPr>
            <a:cxnSpLocks/>
          </p:cNvCxnSpPr>
          <p:nvPr/>
        </p:nvCxnSpPr>
        <p:spPr>
          <a:xfrm>
            <a:off x="3477123" y="2571750"/>
            <a:ext cx="482819" cy="196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60A7B9-624B-4840-8065-220A3D64D475}"/>
              </a:ext>
            </a:extLst>
          </p:cNvPr>
          <p:cNvSpPr txBox="1"/>
          <p:nvPr/>
        </p:nvSpPr>
        <p:spPr>
          <a:xfrm>
            <a:off x="940156" y="106151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Mobile device ownership (individual) (%)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09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/>
          <p:nvPr/>
        </p:nvSpPr>
        <p:spPr>
          <a:xfrm>
            <a:off x="0" y="2474625"/>
            <a:ext cx="91440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Sturfee Inc.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1551 McCarthy Blvd #206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Milpitas, California 95035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47BEC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www.sturfee.com</a:t>
            </a:r>
            <a:r>
              <a:rPr lang="en-US" sz="1400">
                <a:solidFill>
                  <a:srgbClr val="47BEC9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000" u="sng">
                <a:solidFill>
                  <a:srgbClr val="47BEC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medium.com/sturfee</a:t>
            </a:r>
            <a:r>
              <a:rPr lang="en-US" sz="2000">
                <a:solidFill>
                  <a:srgbClr val="47BEC9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000" u="sng">
                <a:solidFill>
                  <a:srgbClr val="47BEC9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@sturfee</a:t>
            </a:r>
            <a:endParaRPr sz="2000">
              <a:solidFill>
                <a:srgbClr val="47BEC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4"/>
          <p:cNvSpPr txBox="1">
            <a:spLocks noGrp="1"/>
          </p:cNvSpPr>
          <p:nvPr>
            <p:ph type="title" idx="4294967295"/>
          </p:nvPr>
        </p:nvSpPr>
        <p:spPr>
          <a:xfrm>
            <a:off x="0" y="15864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500"/>
              <a:t>Thank you!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>
            <a:spLocks noGrp="1"/>
          </p:cNvSpPr>
          <p:nvPr>
            <p:ph type="body" idx="4294967295"/>
          </p:nvPr>
        </p:nvSpPr>
        <p:spPr>
          <a:xfrm>
            <a:off x="559600" y="1115000"/>
            <a:ext cx="7737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-US" dirty="0"/>
              <a:t> Market Share</a:t>
            </a:r>
          </a:p>
          <a:p>
            <a:pPr marL="46355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+mj-lt"/>
              <a:buAutoNum type="arabicPeriod"/>
            </a:pPr>
            <a:endParaRPr lang="en-US" dirty="0"/>
          </a:p>
          <a:p>
            <a:pPr marL="1778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-US" dirty="0"/>
              <a:t> Key Companies</a:t>
            </a:r>
          </a:p>
          <a:p>
            <a:pPr marL="46355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+mj-lt"/>
              <a:buAutoNum type="arabicPeriod"/>
            </a:pPr>
            <a:endParaRPr lang="en-US" dirty="0"/>
          </a:p>
          <a:p>
            <a:pPr marL="1778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-US" dirty="0"/>
              <a:t> Pricing Comparison</a:t>
            </a:r>
          </a:p>
          <a:p>
            <a:pPr marL="46355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+mj-lt"/>
              <a:buAutoNum type="arabicPeriod"/>
            </a:pPr>
            <a:endParaRPr lang="en-US" dirty="0"/>
          </a:p>
          <a:p>
            <a:pPr marL="1778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-US" dirty="0"/>
              <a:t> Smartphone Penetration</a:t>
            </a:r>
          </a:p>
          <a:p>
            <a:pPr marL="1778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endParaRPr lang="en-US" dirty="0"/>
          </a:p>
          <a:p>
            <a:pPr marL="63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700" y="247325"/>
            <a:ext cx="1683047" cy="37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3"/>
          <p:cNvCxnSpPr/>
          <p:nvPr/>
        </p:nvCxnSpPr>
        <p:spPr>
          <a:xfrm>
            <a:off x="410075" y="968400"/>
            <a:ext cx="665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53"/>
          <p:cNvSpPr txBox="1"/>
          <p:nvPr/>
        </p:nvSpPr>
        <p:spPr>
          <a:xfrm>
            <a:off x="418173" y="46940"/>
            <a:ext cx="6659101" cy="8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solidFill>
                  <a:schemeClr val="dk1"/>
                </a:solidFill>
              </a:rPr>
              <a:t>Agenda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>
            <a:spLocks noGrp="1"/>
          </p:cNvSpPr>
          <p:nvPr>
            <p:ph type="body" idx="4294967295"/>
          </p:nvPr>
        </p:nvSpPr>
        <p:spPr>
          <a:xfrm>
            <a:off x="559600" y="1115000"/>
            <a:ext cx="7737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-US" dirty="0"/>
              <a:t> This presentation was made with public sources available online which may be a few years out of date. </a:t>
            </a:r>
          </a:p>
          <a:p>
            <a:pPr marL="63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63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2. I did not use paid reports published from Market Research companies for these numerical numbers, trends, and graphs. </a:t>
            </a:r>
          </a:p>
          <a:p>
            <a:pPr marL="63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63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3. I’m still learning about the Telecom industry. I’m no expert! </a:t>
            </a:r>
            <a:endParaRPr dirty="0"/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700" y="247325"/>
            <a:ext cx="1683047" cy="37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3"/>
          <p:cNvCxnSpPr/>
          <p:nvPr/>
        </p:nvCxnSpPr>
        <p:spPr>
          <a:xfrm>
            <a:off x="410075" y="968400"/>
            <a:ext cx="665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" name="Google Shape;278;p53"/>
          <p:cNvSpPr txBox="1"/>
          <p:nvPr/>
        </p:nvSpPr>
        <p:spPr>
          <a:xfrm>
            <a:off x="418173" y="46940"/>
            <a:ext cx="6659101" cy="8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dirty="0">
                <a:solidFill>
                  <a:schemeClr val="dk1"/>
                </a:solidFill>
              </a:rPr>
              <a:t>Introduction</a:t>
            </a:r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7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4BA71-4405-4DF0-B72E-8EE3A195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" y="1462262"/>
            <a:ext cx="4657665" cy="3587905"/>
          </a:xfrm>
          <a:prstGeom prst="rect">
            <a:avLst/>
          </a:prstGeom>
        </p:spPr>
      </p:pic>
      <p:pic>
        <p:nvPicPr>
          <p:cNvPr id="276" name="Google Shape;27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700" y="247325"/>
            <a:ext cx="1683047" cy="3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78;p53">
            <a:extLst>
              <a:ext uri="{FF2B5EF4-FFF2-40B4-BE49-F238E27FC236}">
                <a16:creationId xmlns:a16="http://schemas.microsoft.com/office/drawing/2014/main" id="{FD5A78CA-3890-41A5-8A8F-196BD578336B}"/>
              </a:ext>
            </a:extLst>
          </p:cNvPr>
          <p:cNvSpPr txBox="1"/>
          <p:nvPr/>
        </p:nvSpPr>
        <p:spPr>
          <a:xfrm>
            <a:off x="410075" y="69800"/>
            <a:ext cx="66672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 dirty="0">
                <a:solidFill>
                  <a:schemeClr val="dk1"/>
                </a:solidFill>
              </a:rPr>
              <a:t>Global Telecom Market Share</a:t>
            </a: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7" name="Google Shape;277;p53">
            <a:extLst>
              <a:ext uri="{FF2B5EF4-FFF2-40B4-BE49-F238E27FC236}">
                <a16:creationId xmlns:a16="http://schemas.microsoft.com/office/drawing/2014/main" id="{5328C8D9-1BBD-4DD9-88B4-06417758EF17}"/>
              </a:ext>
            </a:extLst>
          </p:cNvPr>
          <p:cNvCxnSpPr/>
          <p:nvPr/>
        </p:nvCxnSpPr>
        <p:spPr>
          <a:xfrm>
            <a:off x="410075" y="968400"/>
            <a:ext cx="665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A7D38E-D2D2-4CF6-BA77-E8C71C7CC13B}"/>
              </a:ext>
            </a:extLst>
          </p:cNvPr>
          <p:cNvSpPr txBox="1"/>
          <p:nvPr/>
        </p:nvSpPr>
        <p:spPr>
          <a:xfrm>
            <a:off x="249184" y="11545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 Company with Highest Revenue ($B)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6D2BB3C4-4CF3-4BED-B374-C1FD758A61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71" b="24581"/>
          <a:stretch/>
        </p:blipFill>
        <p:spPr>
          <a:xfrm>
            <a:off x="4183854" y="2099448"/>
            <a:ext cx="968978" cy="53049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072E645-D50F-4FDF-9B43-1E6E2A86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708" b="15750"/>
          <a:stretch/>
        </p:blipFill>
        <p:spPr>
          <a:xfrm>
            <a:off x="3553318" y="3048369"/>
            <a:ext cx="491934" cy="332259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602A907-DCF5-4DE8-B7FD-BB10323439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562" t="14880" r="9812" b="13782"/>
          <a:stretch/>
        </p:blipFill>
        <p:spPr>
          <a:xfrm>
            <a:off x="4233478" y="4274120"/>
            <a:ext cx="741162" cy="3102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AE9EEC-92EC-43B3-85F9-712C92EDD5C6}"/>
              </a:ext>
            </a:extLst>
          </p:cNvPr>
          <p:cNvSpPr txBox="1"/>
          <p:nvPr/>
        </p:nvSpPr>
        <p:spPr>
          <a:xfrm>
            <a:off x="5330135" y="4920394"/>
            <a:ext cx="3813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*1Source: https://en.wikipedia.org/wiki/List_of_telephone_operating_companies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97F01-8BDA-4867-82E4-304163EC8E05}"/>
              </a:ext>
            </a:extLst>
          </p:cNvPr>
          <p:cNvSpPr txBox="1"/>
          <p:nvPr/>
        </p:nvSpPr>
        <p:spPr>
          <a:xfrm>
            <a:off x="4045252" y="4002645"/>
            <a:ext cx="1117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chemeClr val="bg1">
                    <a:lumMod val="50000"/>
                  </a:schemeClr>
                </a:solidFill>
              </a:rPr>
              <a:t>Outside top 20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D526A9D-A9D1-4553-9EB8-62AACE3CBB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812088"/>
              </p:ext>
            </p:extLst>
          </p:nvPr>
        </p:nvGraphicFramePr>
        <p:xfrm>
          <a:off x="5162866" y="1498131"/>
          <a:ext cx="4115451" cy="2722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0CA6520-B7FE-4AF0-B1DB-2B4080805E7D}"/>
              </a:ext>
            </a:extLst>
          </p:cNvPr>
          <p:cNvSpPr txBox="1"/>
          <p:nvPr/>
        </p:nvSpPr>
        <p:spPr>
          <a:xfrm>
            <a:off x="4572000" y="115448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Global Telecom Revenue Market Share (%)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06E8E9-D75F-41B9-B122-9E21FCE5EC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8343" y="5221508"/>
            <a:ext cx="4115157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1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A316-5132-49DB-A842-D04B172C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Japan</a:t>
            </a:r>
            <a:r>
              <a:rPr lang="en-US" dirty="0"/>
              <a:t> Telecom Market Share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EB791-AE4B-436C-BD9A-FB218AF85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5" r="2831"/>
          <a:stretch/>
        </p:blipFill>
        <p:spPr>
          <a:xfrm>
            <a:off x="157682" y="1397146"/>
            <a:ext cx="5012537" cy="3136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F9E7D-CDFD-4369-975D-E34300FFCAA5}"/>
              </a:ext>
            </a:extLst>
          </p:cNvPr>
          <p:cNvSpPr txBox="1"/>
          <p:nvPr/>
        </p:nvSpPr>
        <p:spPr>
          <a:xfrm>
            <a:off x="5356860" y="1265308"/>
            <a:ext cx="3617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55566"/>
                </a:solidFill>
                <a:latin typeface="Helvetica Neue"/>
              </a:rPr>
              <a:t>Japan Telecom Total </a:t>
            </a:r>
            <a:r>
              <a:rPr lang="fr-FR" b="1" dirty="0" err="1">
                <a:solidFill>
                  <a:srgbClr val="555566"/>
                </a:solidFill>
                <a:latin typeface="Helvetica Neue"/>
              </a:rPr>
              <a:t>Market</a:t>
            </a:r>
            <a:endParaRPr lang="fr-FR" b="1" dirty="0">
              <a:solidFill>
                <a:srgbClr val="555566"/>
              </a:solidFill>
              <a:latin typeface="Helvetica Neue"/>
            </a:endParaRPr>
          </a:p>
          <a:p>
            <a:pPr algn="ctr"/>
            <a:r>
              <a:rPr lang="fr-FR" sz="1200" b="1" i="1" dirty="0">
                <a:solidFill>
                  <a:srgbClr val="555566"/>
                </a:solidFill>
                <a:effectLst/>
                <a:latin typeface="Helvetica Neue"/>
              </a:rPr>
              <a:t>Cumulative Mobile Communication </a:t>
            </a:r>
            <a:r>
              <a:rPr lang="fr-FR" sz="1200" b="1" i="1" dirty="0" err="1">
                <a:solidFill>
                  <a:srgbClr val="555566"/>
                </a:solidFill>
                <a:effectLst/>
                <a:latin typeface="Helvetica Neue"/>
              </a:rPr>
              <a:t>Subscriptions</a:t>
            </a:r>
            <a:r>
              <a:rPr lang="fr-FR" sz="1200" b="1" i="1" dirty="0">
                <a:solidFill>
                  <a:srgbClr val="555566"/>
                </a:solidFill>
                <a:effectLst/>
                <a:latin typeface="Helvetica Neue"/>
              </a:rPr>
              <a:t> (2020.3)</a:t>
            </a:r>
          </a:p>
          <a:p>
            <a:pPr algn="ctr"/>
            <a:endParaRPr lang="fr-FR" b="1" dirty="0">
              <a:solidFill>
                <a:srgbClr val="555566"/>
              </a:solidFill>
              <a:latin typeface="Helvetica Neue"/>
            </a:endParaRPr>
          </a:p>
          <a:p>
            <a:r>
              <a:rPr lang="en-US" sz="1800" b="1" dirty="0">
                <a:solidFill>
                  <a:srgbClr val="555566"/>
                </a:solidFill>
                <a:latin typeface="Helvetica Neue"/>
              </a:rPr>
              <a:t>Subscription:   </a:t>
            </a:r>
            <a:r>
              <a:rPr lang="en-US" sz="1800" b="1" i="0" dirty="0">
                <a:solidFill>
                  <a:srgbClr val="555566"/>
                </a:solidFill>
                <a:effectLst/>
                <a:latin typeface="Helvetica Neue"/>
              </a:rPr>
              <a:t>184.80 million</a:t>
            </a:r>
          </a:p>
          <a:p>
            <a:r>
              <a:rPr lang="en-US" sz="2000" b="1" dirty="0">
                <a:solidFill>
                  <a:srgbClr val="555566"/>
                </a:solidFill>
                <a:latin typeface="Helvetica Neue"/>
              </a:rPr>
              <a:t>    </a:t>
            </a:r>
            <a:r>
              <a:rPr lang="en-US" sz="1800" b="1" dirty="0">
                <a:solidFill>
                  <a:srgbClr val="555566"/>
                </a:solidFill>
                <a:latin typeface="Helvetica Neue"/>
              </a:rPr>
              <a:t>YoY:	             + 4.0% YoY</a:t>
            </a:r>
            <a:endParaRPr lang="en-US" sz="2000" b="1" dirty="0">
              <a:solidFill>
                <a:srgbClr val="555566"/>
              </a:solidFill>
              <a:latin typeface="Helvetica Neue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0BEE40-A616-4C1D-AC34-78C501BBAAAB}"/>
              </a:ext>
            </a:extLst>
          </p:cNvPr>
          <p:cNvSpPr/>
          <p:nvPr/>
        </p:nvSpPr>
        <p:spPr>
          <a:xfrm>
            <a:off x="5356860" y="1192231"/>
            <a:ext cx="3573780" cy="1557364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A72979-B331-476E-B3A1-42760F871552}"/>
              </a:ext>
            </a:extLst>
          </p:cNvPr>
          <p:cNvSpPr/>
          <p:nvPr/>
        </p:nvSpPr>
        <p:spPr>
          <a:xfrm>
            <a:off x="5440680" y="2917142"/>
            <a:ext cx="3489960" cy="2005377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80504-10E3-4644-889F-D08B276115AE}"/>
              </a:ext>
            </a:extLst>
          </p:cNvPr>
          <p:cNvSpPr txBox="1"/>
          <p:nvPr/>
        </p:nvSpPr>
        <p:spPr>
          <a:xfrm>
            <a:off x="5554260" y="2958894"/>
            <a:ext cx="337638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55566"/>
                </a:solidFill>
                <a:latin typeface="Helvetica Neue"/>
              </a:rPr>
              <a:t>AU by KDDI</a:t>
            </a:r>
          </a:p>
          <a:p>
            <a:pPr algn="ctr"/>
            <a:r>
              <a:rPr lang="fr-FR" sz="1200" b="1" i="1" dirty="0">
                <a:solidFill>
                  <a:srgbClr val="555566"/>
                </a:solidFill>
                <a:effectLst/>
                <a:latin typeface="Helvetica Neue"/>
              </a:rPr>
              <a:t>Cumulative Mobile Communication </a:t>
            </a:r>
            <a:r>
              <a:rPr lang="fr-FR" sz="1200" b="1" i="1" dirty="0" err="1">
                <a:solidFill>
                  <a:srgbClr val="555566"/>
                </a:solidFill>
                <a:effectLst/>
                <a:latin typeface="Helvetica Neue"/>
              </a:rPr>
              <a:t>Subscriptions</a:t>
            </a:r>
            <a:r>
              <a:rPr lang="fr-FR" sz="1200" b="1" i="1" dirty="0">
                <a:solidFill>
                  <a:srgbClr val="555566"/>
                </a:solidFill>
                <a:effectLst/>
                <a:latin typeface="Helvetica Neue"/>
              </a:rPr>
              <a:t> (2020.3)</a:t>
            </a:r>
          </a:p>
          <a:p>
            <a:pPr algn="ctr"/>
            <a:endParaRPr lang="fr-FR" b="1" dirty="0">
              <a:solidFill>
                <a:srgbClr val="555566"/>
              </a:solidFill>
              <a:latin typeface="Helvetica Neue"/>
            </a:endParaRPr>
          </a:p>
          <a:p>
            <a:r>
              <a:rPr lang="en-US" sz="1800" b="1" i="0" dirty="0">
                <a:solidFill>
                  <a:srgbClr val="555566"/>
                </a:solidFill>
                <a:effectLst/>
                <a:latin typeface="Helvetica Neue"/>
              </a:rPr>
              <a:t>Subscriptions:   58.64 </a:t>
            </a:r>
            <a:r>
              <a:rPr lang="en-US" sz="1800" b="1" dirty="0">
                <a:solidFill>
                  <a:srgbClr val="555566"/>
                </a:solidFill>
                <a:latin typeface="Helvetica Neue"/>
              </a:rPr>
              <a:t>million</a:t>
            </a:r>
          </a:p>
          <a:p>
            <a:r>
              <a:rPr lang="en-US" sz="1800" b="1" i="0" dirty="0">
                <a:solidFill>
                  <a:srgbClr val="555566"/>
                </a:solidFill>
                <a:effectLst/>
                <a:latin typeface="Helvetica Neue"/>
              </a:rPr>
              <a:t>  </a:t>
            </a:r>
            <a:r>
              <a:rPr lang="en-US" sz="1800" b="1" dirty="0">
                <a:solidFill>
                  <a:srgbClr val="555566"/>
                </a:solidFill>
                <a:latin typeface="Helvetica Neue"/>
              </a:rPr>
              <a:t>YoY:	             + 6.3% YoY</a:t>
            </a:r>
            <a:endParaRPr lang="en-US" sz="1800" b="1" i="0" dirty="0">
              <a:solidFill>
                <a:srgbClr val="555566"/>
              </a:solidFill>
              <a:effectLst/>
              <a:latin typeface="Helvetica Neue"/>
            </a:endParaRPr>
          </a:p>
          <a:p>
            <a:r>
              <a:rPr lang="en-US" sz="1800" b="1" dirty="0">
                <a:solidFill>
                  <a:srgbClr val="555566"/>
                </a:solidFill>
                <a:latin typeface="Helvetica Neue"/>
              </a:rPr>
              <a:t>Share:                 31.7%	</a:t>
            </a:r>
          </a:p>
          <a:p>
            <a:r>
              <a:rPr lang="en-US" sz="1800" b="1" dirty="0">
                <a:solidFill>
                  <a:srgbClr val="555566"/>
                </a:solidFill>
                <a:latin typeface="Helvetica Neue"/>
              </a:rPr>
              <a:t> 	             </a:t>
            </a:r>
            <a:r>
              <a:rPr lang="en-US" sz="1000" b="1" i="1" dirty="0">
                <a:solidFill>
                  <a:srgbClr val="555566"/>
                </a:solidFill>
                <a:latin typeface="Helvetica Neue"/>
              </a:rPr>
              <a:t>(*behind NTT Docomo)</a:t>
            </a:r>
            <a:endParaRPr lang="en-US" sz="1800" b="1" i="1" dirty="0">
              <a:solidFill>
                <a:srgbClr val="555566"/>
              </a:solidFill>
              <a:latin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99E04-3E79-43EB-BD73-3FE7D2234CA3}"/>
              </a:ext>
            </a:extLst>
          </p:cNvPr>
          <p:cNvSpPr txBox="1"/>
          <p:nvPr/>
        </p:nvSpPr>
        <p:spPr>
          <a:xfrm>
            <a:off x="5554260" y="4969712"/>
            <a:ext cx="35942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*1Source: https://www.kddi.com/english/corporate/ir/japanese-market-kddi/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77CC9D-2704-45A7-8AA6-25A0BCF3575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11980" y="1970913"/>
            <a:ext cx="944880" cy="1931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A03131-6663-4BEF-B016-D09EBC90D72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82440" y="3323362"/>
            <a:ext cx="1158240" cy="59646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Google Shape;277;p53">
            <a:extLst>
              <a:ext uri="{FF2B5EF4-FFF2-40B4-BE49-F238E27FC236}">
                <a16:creationId xmlns:a16="http://schemas.microsoft.com/office/drawing/2014/main" id="{18A6F40F-F2B0-4C8E-B168-1EE7A95E9193}"/>
              </a:ext>
            </a:extLst>
          </p:cNvPr>
          <p:cNvCxnSpPr/>
          <p:nvPr/>
        </p:nvCxnSpPr>
        <p:spPr>
          <a:xfrm>
            <a:off x="410075" y="968400"/>
            <a:ext cx="665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256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96CE-7B9A-416A-A970-4B4F528F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62" y="345810"/>
            <a:ext cx="8520600" cy="572700"/>
          </a:xfrm>
        </p:spPr>
        <p:txBody>
          <a:bodyPr/>
          <a:lstStyle/>
          <a:p>
            <a:r>
              <a:rPr lang="en-US" dirty="0"/>
              <a:t>Key Companies in Japan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A6992-D9D9-40CA-9DE3-FDA6A388D8B2}"/>
              </a:ext>
            </a:extLst>
          </p:cNvPr>
          <p:cNvSpPr txBox="1"/>
          <p:nvPr/>
        </p:nvSpPr>
        <p:spPr>
          <a:xfrm>
            <a:off x="5607454" y="4953297"/>
            <a:ext cx="3264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*1Source: https://xtech.nikkei.com/atcl/nxt/column/18/00001/04714/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F5E7CF-C231-4A15-89D6-531EC91FFB69}"/>
              </a:ext>
            </a:extLst>
          </p:cNvPr>
          <p:cNvGrpSpPr/>
          <p:nvPr/>
        </p:nvGrpSpPr>
        <p:grpSpPr>
          <a:xfrm>
            <a:off x="160020" y="1017725"/>
            <a:ext cx="6365790" cy="3540234"/>
            <a:chOff x="175260" y="1150877"/>
            <a:chExt cx="6312450" cy="35475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25DBCF-42BC-42E1-A504-E935144AEB7C}"/>
                </a:ext>
              </a:extLst>
            </p:cNvPr>
            <p:cNvGrpSpPr/>
            <p:nvPr/>
          </p:nvGrpSpPr>
          <p:grpSpPr>
            <a:xfrm>
              <a:off x="175260" y="1150877"/>
              <a:ext cx="6312450" cy="3547597"/>
              <a:chOff x="175260" y="1150877"/>
              <a:chExt cx="6312450" cy="3547597"/>
            </a:xfrm>
          </p:grpSpPr>
          <p:pic>
            <p:nvPicPr>
              <p:cNvPr id="5" name="Picture 4" descr="Chart, bubble chart&#10;&#10;Description automatically generated">
                <a:extLst>
                  <a:ext uri="{FF2B5EF4-FFF2-40B4-BE49-F238E27FC236}">
                    <a16:creationId xmlns:a16="http://schemas.microsoft.com/office/drawing/2014/main" id="{54A70F7F-8FDF-4373-8582-B5288E06D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260" y="1150877"/>
                <a:ext cx="6312450" cy="354759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ABBFB-AE11-4E2F-89FE-7DDA654AB95A}"/>
                  </a:ext>
                </a:extLst>
              </p:cNvPr>
              <p:cNvSpPr txBox="1"/>
              <p:nvPr/>
            </p:nvSpPr>
            <p:spPr>
              <a:xfrm>
                <a:off x="487680" y="2148840"/>
                <a:ext cx="5638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/>
                  <a:t>Main Brand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A754A9-127B-4EDF-9176-C8ED26AC7478}"/>
                  </a:ext>
                </a:extLst>
              </p:cNvPr>
              <p:cNvSpPr txBox="1"/>
              <p:nvPr/>
            </p:nvSpPr>
            <p:spPr>
              <a:xfrm>
                <a:off x="487679" y="3129862"/>
                <a:ext cx="5638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/>
                  <a:t>Sub Brands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EA34A5-96B9-4ACC-8152-4D331B624BBC}"/>
                  </a:ext>
                </a:extLst>
              </p:cNvPr>
              <p:cNvSpPr txBox="1"/>
              <p:nvPr/>
            </p:nvSpPr>
            <p:spPr>
              <a:xfrm>
                <a:off x="556260" y="3836862"/>
                <a:ext cx="563880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/>
                  <a:t>MNVO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4895A3-68B8-4974-B634-A5FDA94C0FE2}"/>
                  </a:ext>
                </a:extLst>
              </p:cNvPr>
              <p:cNvSpPr txBox="1"/>
              <p:nvPr/>
            </p:nvSpPr>
            <p:spPr>
              <a:xfrm>
                <a:off x="175260" y="1402644"/>
                <a:ext cx="754380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/>
                  <a:t>High Cost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D60E5D-E274-4215-BE1C-BFDDFFB26921}"/>
                  </a:ext>
                </a:extLst>
              </p:cNvPr>
              <p:cNvSpPr txBox="1"/>
              <p:nvPr/>
            </p:nvSpPr>
            <p:spPr>
              <a:xfrm>
                <a:off x="175260" y="4426957"/>
                <a:ext cx="701040" cy="2308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i="1" dirty="0"/>
                  <a:t>Low Cost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57131B-FE22-4E69-B361-37086A433B2E}"/>
                  </a:ext>
                </a:extLst>
              </p:cNvPr>
              <p:cNvSpPr txBox="1"/>
              <p:nvPr/>
            </p:nvSpPr>
            <p:spPr>
              <a:xfrm>
                <a:off x="1363980" y="1242800"/>
                <a:ext cx="891540" cy="2308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NTT Docomo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110978-AD16-4603-AD1B-13B58D0740D5}"/>
                  </a:ext>
                </a:extLst>
              </p:cNvPr>
              <p:cNvSpPr txBox="1"/>
              <p:nvPr/>
            </p:nvSpPr>
            <p:spPr>
              <a:xfrm>
                <a:off x="2599965" y="1253216"/>
                <a:ext cx="891540" cy="2308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KDDI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6BF366-C50E-4329-B327-2D5177A77A86}"/>
                  </a:ext>
                </a:extLst>
              </p:cNvPr>
              <p:cNvSpPr txBox="1"/>
              <p:nvPr/>
            </p:nvSpPr>
            <p:spPr>
              <a:xfrm>
                <a:off x="3698017" y="1253216"/>
                <a:ext cx="891540" cy="2308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Softbank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CC8983-83FF-4B9E-8218-2D01787F33EB}"/>
                  </a:ext>
                </a:extLst>
              </p:cNvPr>
              <p:cNvSpPr txBox="1"/>
              <p:nvPr/>
            </p:nvSpPr>
            <p:spPr>
              <a:xfrm>
                <a:off x="4716060" y="1253216"/>
                <a:ext cx="640800" cy="2308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C009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Rakuten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5A935C-AB55-43D7-9FE6-B2DADEA1839A}"/>
                  </a:ext>
                </a:extLst>
              </p:cNvPr>
              <p:cNvSpPr txBox="1"/>
              <p:nvPr/>
            </p:nvSpPr>
            <p:spPr>
              <a:xfrm>
                <a:off x="5417100" y="1253216"/>
                <a:ext cx="960840" cy="2308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Ind. Brand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F42FE1-1619-4C78-9878-A01612CB10EE}"/>
                </a:ext>
              </a:extLst>
            </p:cNvPr>
            <p:cNvSpPr txBox="1"/>
            <p:nvPr/>
          </p:nvSpPr>
          <p:spPr>
            <a:xfrm>
              <a:off x="1283970" y="2206548"/>
              <a:ext cx="1051560" cy="230832"/>
            </a:xfrm>
            <a:prstGeom prst="rect">
              <a:avLst/>
            </a:prstGeom>
            <a:solidFill>
              <a:srgbClr val="A84C35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NTT Docomo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ED0C02-2C79-4ACA-A733-AD4A9D98C798}"/>
                </a:ext>
              </a:extLst>
            </p:cNvPr>
            <p:cNvSpPr txBox="1"/>
            <p:nvPr/>
          </p:nvSpPr>
          <p:spPr>
            <a:xfrm>
              <a:off x="2675032" y="2165196"/>
              <a:ext cx="741405" cy="370100"/>
            </a:xfrm>
            <a:prstGeom prst="rect">
              <a:avLst/>
            </a:prstGeom>
            <a:solidFill>
              <a:srgbClr val="E9974B"/>
            </a:solidFill>
            <a:ln>
              <a:solidFill>
                <a:srgbClr val="E9974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AU by KDDI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A90FDD-09D5-460C-BA96-03E7C58ACC7C}"/>
                </a:ext>
              </a:extLst>
            </p:cNvPr>
            <p:cNvSpPr txBox="1"/>
            <p:nvPr/>
          </p:nvSpPr>
          <p:spPr>
            <a:xfrm>
              <a:off x="2830934" y="3046399"/>
              <a:ext cx="500551" cy="338554"/>
            </a:xfrm>
            <a:prstGeom prst="rect">
              <a:avLst/>
            </a:prstGeom>
            <a:solidFill>
              <a:srgbClr val="F6DDC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UQ Mobile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51F791-15BC-41A5-A045-6E4AC8440851}"/>
                </a:ext>
              </a:extLst>
            </p:cNvPr>
            <p:cNvSpPr txBox="1"/>
            <p:nvPr/>
          </p:nvSpPr>
          <p:spPr>
            <a:xfrm>
              <a:off x="3847791" y="3106563"/>
              <a:ext cx="602289" cy="215444"/>
            </a:xfrm>
            <a:prstGeom prst="rect">
              <a:avLst/>
            </a:prstGeom>
            <a:solidFill>
              <a:srgbClr val="E5E5E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Ymobile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0FAD03-1589-4777-BA9D-5844C9241BD5}"/>
                </a:ext>
              </a:extLst>
            </p:cNvPr>
            <p:cNvSpPr txBox="1"/>
            <p:nvPr/>
          </p:nvSpPr>
          <p:spPr>
            <a:xfrm>
              <a:off x="3810412" y="2202418"/>
              <a:ext cx="741405" cy="230832"/>
            </a:xfrm>
            <a:prstGeom prst="rect">
              <a:avLst/>
            </a:prstGeom>
            <a:solidFill>
              <a:srgbClr val="8F8D92"/>
            </a:solidFill>
            <a:ln>
              <a:solidFill>
                <a:srgbClr val="8F8D9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SoftBank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207849-4812-4A27-902B-E69E6DDEF24B}"/>
                </a:ext>
              </a:extLst>
            </p:cNvPr>
            <p:cNvSpPr txBox="1"/>
            <p:nvPr/>
          </p:nvSpPr>
          <p:spPr>
            <a:xfrm>
              <a:off x="4795767" y="3215676"/>
              <a:ext cx="444174" cy="338554"/>
            </a:xfrm>
            <a:prstGeom prst="rect">
              <a:avLst/>
            </a:prstGeom>
            <a:solidFill>
              <a:srgbClr val="D5559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E21C74-648F-4965-8B1C-1F7CB02A8805}"/>
                </a:ext>
              </a:extLst>
            </p:cNvPr>
            <p:cNvSpPr txBox="1"/>
            <p:nvPr/>
          </p:nvSpPr>
          <p:spPr>
            <a:xfrm>
              <a:off x="4739637" y="3168118"/>
              <a:ext cx="563880" cy="338554"/>
            </a:xfrm>
            <a:prstGeom prst="rect">
              <a:avLst/>
            </a:prstGeom>
            <a:solidFill>
              <a:srgbClr val="E5E5E7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Rakuten Mobile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68E7AA-1851-41F8-83BB-0359AD8E82E8}"/>
                </a:ext>
              </a:extLst>
            </p:cNvPr>
            <p:cNvSpPr txBox="1"/>
            <p:nvPr/>
          </p:nvSpPr>
          <p:spPr>
            <a:xfrm>
              <a:off x="1343753" y="4173468"/>
              <a:ext cx="870948" cy="338554"/>
            </a:xfrm>
            <a:prstGeom prst="rect">
              <a:avLst/>
            </a:prstGeom>
            <a:solidFill>
              <a:srgbClr val="F7F5F6"/>
            </a:solidFill>
            <a:ln>
              <a:solidFill>
                <a:srgbClr val="F6F6F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OCN MOBILE One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465B13-E85B-42A3-8F3C-4108476920CC}"/>
                </a:ext>
              </a:extLst>
            </p:cNvPr>
            <p:cNvSpPr txBox="1"/>
            <p:nvPr/>
          </p:nvSpPr>
          <p:spPr>
            <a:xfrm>
              <a:off x="2489939" y="4186182"/>
              <a:ext cx="649501" cy="338554"/>
            </a:xfrm>
            <a:prstGeom prst="rect">
              <a:avLst/>
            </a:prstGeom>
            <a:solidFill>
              <a:srgbClr val="F7F5F6"/>
            </a:solidFill>
            <a:ln>
              <a:solidFill>
                <a:srgbClr val="F6F6F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BIGLOBE MOBILE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9715E0-6CD9-4220-9CED-D51F6EE61842}"/>
                </a:ext>
              </a:extLst>
            </p:cNvPr>
            <p:cNvSpPr txBox="1"/>
            <p:nvPr/>
          </p:nvSpPr>
          <p:spPr>
            <a:xfrm>
              <a:off x="3010107" y="4187275"/>
              <a:ext cx="649501" cy="338554"/>
            </a:xfrm>
            <a:prstGeom prst="rect">
              <a:avLst/>
            </a:prstGeom>
            <a:solidFill>
              <a:srgbClr val="F7F5F6"/>
            </a:solidFill>
            <a:ln>
              <a:solidFill>
                <a:srgbClr val="F6F6F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J:COM MOBILE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43A981-B9AE-40AC-B10D-5E08E9C86FE4}"/>
                </a:ext>
              </a:extLst>
            </p:cNvPr>
            <p:cNvSpPr txBox="1"/>
            <p:nvPr/>
          </p:nvSpPr>
          <p:spPr>
            <a:xfrm>
              <a:off x="3859305" y="4186182"/>
              <a:ext cx="649501" cy="338554"/>
            </a:xfrm>
            <a:prstGeom prst="rect">
              <a:avLst/>
            </a:prstGeom>
            <a:solidFill>
              <a:srgbClr val="F7F5F6"/>
            </a:solidFill>
            <a:ln>
              <a:solidFill>
                <a:srgbClr val="F6F6F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LINE MOBILE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94CB50-ECEE-40E7-919A-F95F3955E1CE}"/>
                </a:ext>
              </a:extLst>
            </p:cNvPr>
            <p:cNvSpPr txBox="1"/>
            <p:nvPr/>
          </p:nvSpPr>
          <p:spPr>
            <a:xfrm>
              <a:off x="5273247" y="4154992"/>
              <a:ext cx="563881" cy="215444"/>
            </a:xfrm>
            <a:prstGeom prst="rect">
              <a:avLst/>
            </a:prstGeom>
            <a:solidFill>
              <a:srgbClr val="F7F5F6"/>
            </a:solidFill>
            <a:ln>
              <a:solidFill>
                <a:srgbClr val="F6F6F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IIJmio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572D24-3FED-48FA-8602-CE0342F62796}"/>
                </a:ext>
              </a:extLst>
            </p:cNvPr>
            <p:cNvSpPr txBox="1"/>
            <p:nvPr/>
          </p:nvSpPr>
          <p:spPr>
            <a:xfrm>
              <a:off x="5776341" y="4174681"/>
              <a:ext cx="540812" cy="215444"/>
            </a:xfrm>
            <a:prstGeom prst="rect">
              <a:avLst/>
            </a:prstGeom>
            <a:solidFill>
              <a:srgbClr val="F7F5F6"/>
            </a:solidFill>
            <a:ln>
              <a:solidFill>
                <a:srgbClr val="F6F6F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mineo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83C642B-5AAF-4CF1-9C4F-214EB1DEADA8}"/>
              </a:ext>
            </a:extLst>
          </p:cNvPr>
          <p:cNvSpPr txBox="1"/>
          <p:nvPr/>
        </p:nvSpPr>
        <p:spPr>
          <a:xfrm>
            <a:off x="6791631" y="1268969"/>
            <a:ext cx="22550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Main Brands (MNO)</a:t>
            </a:r>
          </a:p>
          <a:p>
            <a:r>
              <a:rPr lang="en-US" sz="800" b="1" dirty="0"/>
              <a:t>Mobile Network Operator</a:t>
            </a:r>
          </a:p>
          <a:p>
            <a:r>
              <a:rPr lang="en-US" sz="800" dirty="0"/>
              <a:t>provider of wireless communications services that </a:t>
            </a:r>
            <a:r>
              <a:rPr lang="en-US" sz="800" b="1" dirty="0">
                <a:solidFill>
                  <a:srgbClr val="C00000"/>
                </a:solidFill>
              </a:rPr>
              <a:t>owns or controls </a:t>
            </a:r>
            <a:r>
              <a:rPr lang="en-US" sz="800" dirty="0"/>
              <a:t>all the elements necessary to sell and deliver services to an end user (infrastructure, service etc.)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BA9C1C-35F9-4E08-A9C7-0285C2DCEAE6}"/>
              </a:ext>
            </a:extLst>
          </p:cNvPr>
          <p:cNvSpPr txBox="1"/>
          <p:nvPr/>
        </p:nvSpPr>
        <p:spPr>
          <a:xfrm>
            <a:off x="6861156" y="3586357"/>
            <a:ext cx="21855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 100+ MNVO</a:t>
            </a:r>
          </a:p>
          <a:p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Mobile Virtual Network Operator</a:t>
            </a:r>
            <a:endParaRPr lang="en-US" sz="800" b="1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8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wireless communications services provider </a:t>
            </a:r>
            <a:r>
              <a:rPr lang="en-US" sz="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that </a:t>
            </a:r>
            <a:r>
              <a:rPr lang="en-US" sz="800" b="1" i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does not own</a:t>
            </a:r>
            <a:r>
              <a:rPr lang="en-US" sz="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the</a:t>
            </a:r>
            <a:r>
              <a:rPr lang="en-US" sz="8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80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Base station subsystem"/>
              </a:rPr>
              <a:t>wireless network infrastructure</a:t>
            </a:r>
            <a:r>
              <a:rPr lang="en-US" sz="8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8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over which it provides services to its customers. Uses networks provided by the Big 3 providers. </a:t>
            </a:r>
            <a:endParaRPr lang="en-US" sz="800" i="1" dirty="0"/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371F71-D562-4453-879E-F8D6D620EF0B}"/>
              </a:ext>
            </a:extLst>
          </p:cNvPr>
          <p:cNvSpPr txBox="1"/>
          <p:nvPr/>
        </p:nvSpPr>
        <p:spPr>
          <a:xfrm>
            <a:off x="6826394" y="2592494"/>
            <a:ext cx="21855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Brands</a:t>
            </a:r>
          </a:p>
          <a:p>
            <a:r>
              <a:rPr lang="en-US" sz="800" dirty="0"/>
              <a:t>Subsidiary or second brand owned by the main brands. Targeted to customers who prefer flexible &amp; lower cost options for cellular plans.   </a:t>
            </a:r>
          </a:p>
        </p:txBody>
      </p:sp>
      <p:cxnSp>
        <p:nvCxnSpPr>
          <p:cNvPr id="37" name="Google Shape;277;p53">
            <a:extLst>
              <a:ext uri="{FF2B5EF4-FFF2-40B4-BE49-F238E27FC236}">
                <a16:creationId xmlns:a16="http://schemas.microsoft.com/office/drawing/2014/main" id="{7A45182A-0D9C-4A62-8048-40B9C6BFFBAD}"/>
              </a:ext>
            </a:extLst>
          </p:cNvPr>
          <p:cNvCxnSpPr/>
          <p:nvPr/>
        </p:nvCxnSpPr>
        <p:spPr>
          <a:xfrm>
            <a:off x="247812" y="918510"/>
            <a:ext cx="665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87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66F6-4F8E-4A5A-9FAB-6D06A571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5" y="357905"/>
            <a:ext cx="8520600" cy="572700"/>
          </a:xfrm>
        </p:spPr>
        <p:txBody>
          <a:bodyPr/>
          <a:lstStyle/>
          <a:p>
            <a:r>
              <a:rPr lang="en-US" dirty="0"/>
              <a:t>Sample Pricing Comparison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6F7AB77-212C-42E0-B041-18D61352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813" y="1187332"/>
            <a:ext cx="4101711" cy="38783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C632CB-B0C1-4F1D-AE07-DF872E172EE3}"/>
              </a:ext>
            </a:extLst>
          </p:cNvPr>
          <p:cNvSpPr txBox="1"/>
          <p:nvPr/>
        </p:nvSpPr>
        <p:spPr>
          <a:xfrm>
            <a:off x="6529182" y="4957987"/>
            <a:ext cx="2614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*1Source: https://selectra.jp/sim/guides/hikaku/carrier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DC07CB8-B8D0-4B60-B9E6-B8D0FBA8567D}"/>
              </a:ext>
            </a:extLst>
          </p:cNvPr>
          <p:cNvGrpSpPr/>
          <p:nvPr/>
        </p:nvGrpSpPr>
        <p:grpSpPr>
          <a:xfrm>
            <a:off x="371104" y="879555"/>
            <a:ext cx="8621357" cy="3947758"/>
            <a:chOff x="371104" y="879555"/>
            <a:chExt cx="8621357" cy="394775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010BF9-D408-4CEF-ABAD-95A3D380CFCD}"/>
                </a:ext>
              </a:extLst>
            </p:cNvPr>
            <p:cNvSpPr/>
            <p:nvPr/>
          </p:nvSpPr>
          <p:spPr>
            <a:xfrm>
              <a:off x="461254" y="1607574"/>
              <a:ext cx="1817371" cy="3135146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7D7AE71-E364-4D8F-A4B4-7DF9425EE5CC}"/>
                </a:ext>
              </a:extLst>
            </p:cNvPr>
            <p:cNvSpPr/>
            <p:nvPr/>
          </p:nvSpPr>
          <p:spPr>
            <a:xfrm>
              <a:off x="461254" y="973480"/>
              <a:ext cx="1755058" cy="6340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A4824A-8B81-4F48-ABBE-D6ABE71A1140}"/>
                </a:ext>
              </a:extLst>
            </p:cNvPr>
            <p:cNvSpPr txBox="1"/>
            <p:nvPr/>
          </p:nvSpPr>
          <p:spPr>
            <a:xfrm>
              <a:off x="3170903" y="879555"/>
              <a:ext cx="35912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ja-JP" b="1" i="0" dirty="0">
                  <a:solidFill>
                    <a:srgbClr val="1460AA"/>
                  </a:solidFill>
                  <a:effectLst/>
                  <a:latin typeface="Trebuchet MS" panose="020B0603020202020204" pitchFamily="34" charset="0"/>
                </a:rPr>
                <a:t>5G Giga Premier</a:t>
              </a:r>
              <a:r>
                <a:rPr lang="ja-JP" altLang="en-US" b="1" i="0" dirty="0">
                  <a:solidFill>
                    <a:srgbClr val="1460AA"/>
                  </a:solidFill>
                  <a:effectLst/>
                  <a:latin typeface="Trebuchet MS" panose="020B0603020202020204" pitchFamily="34" charset="0"/>
                </a:rPr>
                <a:t>・</a:t>
              </a:r>
              <a:r>
                <a:rPr lang="en-US" altLang="ja-JP" b="1" i="0" dirty="0">
                  <a:solidFill>
                    <a:srgbClr val="1460AA"/>
                  </a:solidFill>
                  <a:effectLst/>
                  <a:latin typeface="Trebuchet MS" panose="020B0603020202020204" pitchFamily="34" charset="0"/>
                </a:rPr>
                <a:t>Unlimited MAX5G Plan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CAC193-0296-48B3-9504-907B4E7C9339}"/>
                </a:ext>
              </a:extLst>
            </p:cNvPr>
            <p:cNvSpPr/>
            <p:nvPr/>
          </p:nvSpPr>
          <p:spPr>
            <a:xfrm>
              <a:off x="4174622" y="2507225"/>
              <a:ext cx="1460091" cy="206477"/>
            </a:xfrm>
            <a:prstGeom prst="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0A2DCD-2636-4EE3-9991-C04BCD8B90D4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278625" y="1953777"/>
              <a:ext cx="1895997" cy="6566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DEF395-ACFF-4F7F-B230-297E4D4CBD28}"/>
                </a:ext>
              </a:extLst>
            </p:cNvPr>
            <p:cNvSpPr txBox="1"/>
            <p:nvPr/>
          </p:nvSpPr>
          <p:spPr>
            <a:xfrm>
              <a:off x="527622" y="1692167"/>
              <a:ext cx="1152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Unlimited Data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A5BAF0-8F80-4B64-B999-C913EE9C6970}"/>
                </a:ext>
              </a:extLst>
            </p:cNvPr>
            <p:cNvSpPr/>
            <p:nvPr/>
          </p:nvSpPr>
          <p:spPr>
            <a:xfrm>
              <a:off x="4174622" y="2910348"/>
              <a:ext cx="1460091" cy="206477"/>
            </a:xfrm>
            <a:prstGeom prst="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16C3D3-523C-4C7E-86B7-75B9EF4D42D3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2306461" y="2922279"/>
              <a:ext cx="1868161" cy="9130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94DD99-6628-423F-9B8B-005DB7AC10C3}"/>
                </a:ext>
              </a:extLst>
            </p:cNvPr>
            <p:cNvSpPr txBox="1"/>
            <p:nvPr/>
          </p:nvSpPr>
          <p:spPr>
            <a:xfrm>
              <a:off x="492410" y="2325227"/>
              <a:ext cx="175505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100" dirty="0"/>
                <a:t>Similar Pricing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Maximum discount given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/>
                <a:t>Not a limited-time offer but all-round discount.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4B6B27-86C0-4789-B970-D320BFC34623}"/>
                </a:ext>
              </a:extLst>
            </p:cNvPr>
            <p:cNvSpPr txBox="1"/>
            <p:nvPr/>
          </p:nvSpPr>
          <p:spPr>
            <a:xfrm>
              <a:off x="461254" y="3750270"/>
              <a:ext cx="175505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Additional discount if data usage is below 3GB / Month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17BF2E-F493-4C19-A3D2-EB8AECFFF3BE}"/>
                </a:ext>
              </a:extLst>
            </p:cNvPr>
            <p:cNvSpPr/>
            <p:nvPr/>
          </p:nvSpPr>
          <p:spPr>
            <a:xfrm>
              <a:off x="4156143" y="3409537"/>
              <a:ext cx="1536734" cy="206477"/>
            </a:xfrm>
            <a:prstGeom prst="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67CAEB-F88E-40D9-B913-24CD9A5597C8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2278625" y="3512776"/>
              <a:ext cx="1877518" cy="53757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B2A2CC-246B-4DCC-AA93-D3CAE5C57454}"/>
                </a:ext>
              </a:extLst>
            </p:cNvPr>
            <p:cNvSpPr/>
            <p:nvPr/>
          </p:nvSpPr>
          <p:spPr>
            <a:xfrm>
              <a:off x="4097979" y="4598274"/>
              <a:ext cx="1536734" cy="206477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3B5022-3D29-4163-8B8C-0D1FC9444E7F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 flipV="1">
              <a:off x="5634713" y="3244055"/>
              <a:ext cx="1504703" cy="149866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147F70-5F60-4AD9-816F-F8860F207BE4}"/>
                </a:ext>
              </a:extLst>
            </p:cNvPr>
            <p:cNvSpPr txBox="1"/>
            <p:nvPr/>
          </p:nvSpPr>
          <p:spPr>
            <a:xfrm>
              <a:off x="7237403" y="2141103"/>
              <a:ext cx="175505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Tethering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Docomo: Free &amp; Unlimited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KDD / Softbank: Free up until 30 GB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FB9F08-0EE4-4457-84C9-9C532A9171BA}"/>
                </a:ext>
              </a:extLst>
            </p:cNvPr>
            <p:cNvSpPr txBox="1"/>
            <p:nvPr/>
          </p:nvSpPr>
          <p:spPr>
            <a:xfrm>
              <a:off x="371104" y="1154078"/>
              <a:ext cx="1845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Similarities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81CEF4-3905-407A-B571-6204307CED49}"/>
                </a:ext>
              </a:extLst>
            </p:cNvPr>
            <p:cNvSpPr/>
            <p:nvPr/>
          </p:nvSpPr>
          <p:spPr>
            <a:xfrm>
              <a:off x="7139416" y="1660796"/>
              <a:ext cx="1845208" cy="3166517"/>
            </a:xfrm>
            <a:prstGeom prst="rect">
              <a:avLst/>
            </a:prstGeom>
            <a:solidFill>
              <a:srgbClr val="FFA3A5">
                <a:alpha val="32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06D518-FA89-430D-8647-59CF9CD0FBDF}"/>
                </a:ext>
              </a:extLst>
            </p:cNvPr>
            <p:cNvSpPr/>
            <p:nvPr/>
          </p:nvSpPr>
          <p:spPr>
            <a:xfrm>
              <a:off x="7170572" y="1026702"/>
              <a:ext cx="1755058" cy="634094"/>
            </a:xfrm>
            <a:prstGeom prst="ellipse">
              <a:avLst/>
            </a:prstGeom>
            <a:solidFill>
              <a:srgbClr val="FFDCD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813CFD-B058-4490-9426-27791C9C653B}"/>
                </a:ext>
              </a:extLst>
            </p:cNvPr>
            <p:cNvSpPr/>
            <p:nvPr/>
          </p:nvSpPr>
          <p:spPr>
            <a:xfrm>
              <a:off x="7125498" y="1208130"/>
              <a:ext cx="1845208" cy="271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Differences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7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>
            <a:spLocks noGrp="1"/>
          </p:cNvSpPr>
          <p:nvPr>
            <p:ph type="body" idx="4294967295"/>
          </p:nvPr>
        </p:nvSpPr>
        <p:spPr>
          <a:xfrm>
            <a:off x="559600" y="1115000"/>
            <a:ext cx="7737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63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9700" y="247325"/>
            <a:ext cx="1683047" cy="3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nline Media 2" title="KDDI au CM 三太郎 桃太郎 「玉手箱」篇">
            <a:hlinkClick r:id="" action="ppaction://media"/>
            <a:extLst>
              <a:ext uri="{FF2B5EF4-FFF2-40B4-BE49-F238E27FC236}">
                <a16:creationId xmlns:a16="http://schemas.microsoft.com/office/drawing/2014/main" id="{3BA71BD1-C425-45D8-929C-285E3A8A152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470552" y="90839"/>
            <a:ext cx="3778362" cy="2134775"/>
          </a:xfrm>
          <a:prstGeom prst="rect">
            <a:avLst/>
          </a:prstGeom>
        </p:spPr>
      </p:pic>
      <p:pic>
        <p:nvPicPr>
          <p:cNvPr id="5" name="Online Media 4" title="いいなCM　ソフトバンク　白戸家　親子ドーン　「親子げんか」篇">
            <a:hlinkClick r:id="" action="ppaction://media"/>
            <a:extLst>
              <a:ext uri="{FF2B5EF4-FFF2-40B4-BE49-F238E27FC236}">
                <a16:creationId xmlns:a16="http://schemas.microsoft.com/office/drawing/2014/main" id="{ADB97B62-9835-41C3-AD4E-706FB057786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9"/>
          <a:stretch>
            <a:fillRect/>
          </a:stretch>
        </p:blipFill>
        <p:spPr>
          <a:xfrm>
            <a:off x="4863212" y="90839"/>
            <a:ext cx="3778362" cy="2134775"/>
          </a:xfrm>
          <a:prstGeom prst="rect">
            <a:avLst/>
          </a:prstGeom>
        </p:spPr>
      </p:pic>
      <p:pic>
        <p:nvPicPr>
          <p:cNvPr id="6" name="Online Media 5" title="「新登場感」篇_(CM30秒 )">
            <a:hlinkClick r:id="" action="ppaction://media"/>
            <a:extLst>
              <a:ext uri="{FF2B5EF4-FFF2-40B4-BE49-F238E27FC236}">
                <a16:creationId xmlns:a16="http://schemas.microsoft.com/office/drawing/2014/main" id="{6C79BBD0-AEA9-41CE-8A4D-DFD83A2A0D38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0"/>
          <a:stretch>
            <a:fillRect/>
          </a:stretch>
        </p:blipFill>
        <p:spPr>
          <a:xfrm>
            <a:off x="438677" y="2603911"/>
            <a:ext cx="3842113" cy="2170794"/>
          </a:xfrm>
          <a:prstGeom prst="rect">
            <a:avLst/>
          </a:prstGeom>
        </p:spPr>
      </p:pic>
      <p:pic>
        <p:nvPicPr>
          <p:cNvPr id="7" name="Online Media 6" title="Y!mobile　おトクなる一族 新しい執事篇 30秒">
            <a:hlinkClick r:id="" action="ppaction://media"/>
            <a:extLst>
              <a:ext uri="{FF2B5EF4-FFF2-40B4-BE49-F238E27FC236}">
                <a16:creationId xmlns:a16="http://schemas.microsoft.com/office/drawing/2014/main" id="{27108827-8626-4741-992C-457E95E3FF21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11"/>
          <a:stretch>
            <a:fillRect/>
          </a:stretch>
        </p:blipFill>
        <p:spPr>
          <a:xfrm>
            <a:off x="4863212" y="2621921"/>
            <a:ext cx="3778363" cy="213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BE2E8-808B-4F7F-BBED-72D17408E3A5}"/>
              </a:ext>
            </a:extLst>
          </p:cNvPr>
          <p:cNvSpPr txBox="1"/>
          <p:nvPr/>
        </p:nvSpPr>
        <p:spPr>
          <a:xfrm>
            <a:off x="847100" y="2256189"/>
            <a:ext cx="2899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AU by KDDI: </a:t>
            </a:r>
            <a:r>
              <a:rPr lang="en-US" sz="1100" i="1" dirty="0"/>
              <a:t>Japanese folk tale setting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4ACFA2-45D5-406A-92A2-452B0AC80DC3}"/>
              </a:ext>
            </a:extLst>
          </p:cNvPr>
          <p:cNvSpPr txBox="1"/>
          <p:nvPr/>
        </p:nvSpPr>
        <p:spPr>
          <a:xfrm>
            <a:off x="4861421" y="2257211"/>
            <a:ext cx="3993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Softbank: </a:t>
            </a:r>
            <a:r>
              <a:rPr lang="en-US" sz="1100" i="1" dirty="0"/>
              <a:t>Family Fight w/ Dog father and foreigner son.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851301-3725-411E-855A-83AFDFDB52EB}"/>
              </a:ext>
            </a:extLst>
          </p:cNvPr>
          <p:cNvSpPr txBox="1"/>
          <p:nvPr/>
        </p:nvSpPr>
        <p:spPr>
          <a:xfrm>
            <a:off x="4968995" y="4795319"/>
            <a:ext cx="3778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/>
              <a:t>Y!Mobile</a:t>
            </a:r>
            <a:r>
              <a:rPr lang="en-US" sz="1100" b="1" i="1" dirty="0"/>
              <a:t>:</a:t>
            </a:r>
            <a:r>
              <a:rPr lang="en-US" sz="1100" i="1" dirty="0"/>
              <a:t> Wealthy Family w/ Butler and Cat dancing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8BA263-2E05-4557-B3F2-5F59D5605559}"/>
              </a:ext>
            </a:extLst>
          </p:cNvPr>
          <p:cNvSpPr txBox="1"/>
          <p:nvPr/>
        </p:nvSpPr>
        <p:spPr>
          <a:xfrm>
            <a:off x="438676" y="4793185"/>
            <a:ext cx="384211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i="1" dirty="0"/>
              <a:t>UQ Mobile: </a:t>
            </a:r>
            <a:r>
              <a:rPr lang="en-US" sz="1100" i="1" dirty="0"/>
              <a:t>Ramen slurping monster and three girls </a:t>
            </a:r>
          </a:p>
        </p:txBody>
      </p:sp>
    </p:spTree>
    <p:extLst>
      <p:ext uri="{BB962C8B-B14F-4D97-AF65-F5344CB8AC3E}">
        <p14:creationId xmlns:p14="http://schemas.microsoft.com/office/powerpoint/2010/main" val="26277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A348-1194-4A86-9B07-C419220E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Smartphone Penetration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F13CBE-84D8-4614-B185-9BD42E4226D1}"/>
              </a:ext>
            </a:extLst>
          </p:cNvPr>
          <p:cNvGrpSpPr/>
          <p:nvPr/>
        </p:nvGrpSpPr>
        <p:grpSpPr>
          <a:xfrm>
            <a:off x="442828" y="988948"/>
            <a:ext cx="8258344" cy="3528281"/>
            <a:chOff x="258097" y="1075783"/>
            <a:chExt cx="7209977" cy="36910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28DF64-743B-4591-9415-1F0A43AAE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097" y="1075783"/>
              <a:ext cx="7209977" cy="3691008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A1CBC7A-38CD-4E80-AE51-94D65FE8E627}"/>
                </a:ext>
              </a:extLst>
            </p:cNvPr>
            <p:cNvGrpSpPr/>
            <p:nvPr/>
          </p:nvGrpSpPr>
          <p:grpSpPr>
            <a:xfrm>
              <a:off x="650520" y="1390175"/>
              <a:ext cx="6401911" cy="3132353"/>
              <a:chOff x="650520" y="1390175"/>
              <a:chExt cx="6401911" cy="313235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BDD664-BA1B-4403-8099-36CFFF942615}"/>
                  </a:ext>
                </a:extLst>
              </p:cNvPr>
              <p:cNvSpPr/>
              <p:nvPr/>
            </p:nvSpPr>
            <p:spPr>
              <a:xfrm>
                <a:off x="650520" y="1390175"/>
                <a:ext cx="6398614" cy="92533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	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3AEB7C-A030-4EED-A1DC-A06BAD1F0BED}"/>
                  </a:ext>
                </a:extLst>
              </p:cNvPr>
              <p:cNvSpPr/>
              <p:nvPr/>
            </p:nvSpPr>
            <p:spPr>
              <a:xfrm>
                <a:off x="650520" y="2323908"/>
                <a:ext cx="6401911" cy="632547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1CFFE6-4DE4-4ADF-A546-90E309716569}"/>
                  </a:ext>
                </a:extLst>
              </p:cNvPr>
              <p:cNvSpPr/>
              <p:nvPr/>
            </p:nvSpPr>
            <p:spPr>
              <a:xfrm>
                <a:off x="653817" y="2947731"/>
                <a:ext cx="6398614" cy="157479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2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F47875-D8D7-4039-848D-A791B4FF8B66}"/>
              </a:ext>
            </a:extLst>
          </p:cNvPr>
          <p:cNvCxnSpPr>
            <a:cxnSpLocks/>
          </p:cNvCxnSpPr>
          <p:nvPr/>
        </p:nvCxnSpPr>
        <p:spPr>
          <a:xfrm flipV="1">
            <a:off x="402437" y="4673778"/>
            <a:ext cx="8290985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72BDBD-0B74-4662-9853-636AB70BBBBB}"/>
              </a:ext>
            </a:extLst>
          </p:cNvPr>
          <p:cNvCxnSpPr>
            <a:cxnSpLocks/>
          </p:cNvCxnSpPr>
          <p:nvPr/>
        </p:nvCxnSpPr>
        <p:spPr>
          <a:xfrm flipV="1">
            <a:off x="311699" y="1076437"/>
            <a:ext cx="1" cy="35552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607E22-106B-4DF0-87B4-034B99BD4948}"/>
              </a:ext>
            </a:extLst>
          </p:cNvPr>
          <p:cNvSpPr txBox="1"/>
          <p:nvPr/>
        </p:nvSpPr>
        <p:spPr>
          <a:xfrm>
            <a:off x="8096865" y="2116394"/>
            <a:ext cx="162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0E9DBF-5D47-411F-B599-0F83F13F2F3E}"/>
              </a:ext>
            </a:extLst>
          </p:cNvPr>
          <p:cNvSpPr txBox="1"/>
          <p:nvPr/>
        </p:nvSpPr>
        <p:spPr>
          <a:xfrm rot="16200000">
            <a:off x="-958289" y="2567346"/>
            <a:ext cx="2195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Smartphone Penetration Rate (%)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539E3F-6D23-4D36-8DD6-1876F5F1C23F}"/>
              </a:ext>
            </a:extLst>
          </p:cNvPr>
          <p:cNvSpPr txBox="1"/>
          <p:nvPr/>
        </p:nvSpPr>
        <p:spPr>
          <a:xfrm>
            <a:off x="3022450" y="4665751"/>
            <a:ext cx="156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>
                    <a:lumMod val="50000"/>
                  </a:schemeClr>
                </a:solidFill>
              </a:rPr>
              <a:t>Smartphone 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D0D962-1853-49B4-BDEA-BABB80B4248B}"/>
              </a:ext>
            </a:extLst>
          </p:cNvPr>
          <p:cNvSpPr txBox="1"/>
          <p:nvPr/>
        </p:nvSpPr>
        <p:spPr>
          <a:xfrm>
            <a:off x="6095156" y="3689836"/>
            <a:ext cx="21359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X: Smartphone Users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Y: Smartphone Penetration Rate</a:t>
            </a:r>
          </a:p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Z: Total Population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D98DFD-640C-4BA0-AD21-E697271A0C5A}"/>
              </a:ext>
            </a:extLst>
          </p:cNvPr>
          <p:cNvSpPr txBox="1"/>
          <p:nvPr/>
        </p:nvSpPr>
        <p:spPr>
          <a:xfrm>
            <a:off x="4439416" y="4970822"/>
            <a:ext cx="47724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*1Source: https://newzoo.com/insights/rankings/top-countries-by-smartphone-penetration-and-users/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30A75-861D-4F70-A6B1-4A4C7B58A1C8}"/>
              </a:ext>
            </a:extLst>
          </p:cNvPr>
          <p:cNvSpPr txBox="1"/>
          <p:nvPr/>
        </p:nvSpPr>
        <p:spPr>
          <a:xfrm>
            <a:off x="7573447" y="1299474"/>
            <a:ext cx="1186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70%~100%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37C685-0AC5-4B86-B049-1153B54730F7}"/>
              </a:ext>
            </a:extLst>
          </p:cNvPr>
          <p:cNvSpPr txBox="1"/>
          <p:nvPr/>
        </p:nvSpPr>
        <p:spPr>
          <a:xfrm>
            <a:off x="7583295" y="2215253"/>
            <a:ext cx="780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50%~70%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97854-DCC7-4C29-9382-C5A1E9BF14B2}"/>
              </a:ext>
            </a:extLst>
          </p:cNvPr>
          <p:cNvSpPr txBox="1"/>
          <p:nvPr/>
        </p:nvSpPr>
        <p:spPr>
          <a:xfrm>
            <a:off x="7573447" y="2826694"/>
            <a:ext cx="780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>
                    <a:lumMod val="50000"/>
                  </a:schemeClr>
                </a:solidFill>
              </a:rPr>
              <a:t>10%~50%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5299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29921</TotalTime>
  <Words>709</Words>
  <Application>Microsoft Office PowerPoint</Application>
  <PresentationFormat>On-screen Show (16:9)</PresentationFormat>
  <Paragraphs>136</Paragraphs>
  <Slides>11</Slides>
  <Notes>11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Google Sans</vt:lpstr>
      <vt:lpstr>Helvetica Neue</vt:lpstr>
      <vt:lpstr>Arial</vt:lpstr>
      <vt:lpstr>Calibri</vt:lpstr>
      <vt:lpstr>Trebuchet MS</vt:lpstr>
      <vt:lpstr>Simple Light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Japan Telecom Market Share</vt:lpstr>
      <vt:lpstr>Key Companies in Japan</vt:lpstr>
      <vt:lpstr>Sample Pricing Comparison</vt:lpstr>
      <vt:lpstr>PowerPoint Presentation</vt:lpstr>
      <vt:lpstr>Global Smartphone Penetration</vt:lpstr>
      <vt:lpstr>Japan Smartphone Penetration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Elissa Lee</cp:lastModifiedBy>
  <cp:revision>131</cp:revision>
  <dcterms:modified xsi:type="dcterms:W3CDTF">2021-05-04T21:37:10Z</dcterms:modified>
</cp:coreProperties>
</file>