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8"/>
  </p:notesMasterIdLst>
  <p:sldIdLst>
    <p:sldId id="256" r:id="rId2"/>
    <p:sldId id="257" r:id="rId3"/>
    <p:sldId id="259" r:id="rId4"/>
    <p:sldId id="267" r:id="rId5"/>
    <p:sldId id="299" r:id="rId6"/>
    <p:sldId id="271" r:id="rId7"/>
  </p:sldIdLst>
  <p:sldSz cx="9144000" cy="5143500" type="screen16x9"/>
  <p:notesSz cx="6858000" cy="9144000"/>
  <p:embeddedFontLst>
    <p:embeddedFont>
      <p:font typeface="Inter" panose="020B0604020202020204" charset="0"/>
      <p:regular r:id="rId9"/>
      <p:bold r:id="rId10"/>
      <p:italic r:id="rId11"/>
      <p:boldItalic r:id="rId12"/>
    </p:embeddedFont>
    <p:embeddedFont>
      <p:font typeface="Inter ExtraBold" panose="020B0604020202020204" charset="0"/>
      <p:bold r:id="rId13"/>
      <p:boldItalic r:id="rId14"/>
    </p:embeddedFont>
    <p:embeddedFont>
      <p:font typeface="Merriweather Black" panose="00000A00000000000000" pitchFamily="2" charset="0"/>
      <p:bold r:id="rId15"/>
      <p:boldItalic r:id="rId16"/>
    </p:embeddedFont>
    <p:embeddedFont>
      <p:font typeface="Nunito" pitchFamily="2" charset="0"/>
      <p:regular r:id="rId17"/>
      <p:bold r:id="rId18"/>
      <p:italic r:id="rId19"/>
      <p:boldItalic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Roboto Condensed Light" panose="02000000000000000000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BEB276-08D1-4BED-BF65-E43018C46173}">
  <a:tblStyle styleId="{D3BEB276-08D1-4BED-BF65-E43018C461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d96d257566_1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d96d257566_1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ea5874658b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ea5874658b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ea6f3f1e8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ea6f3f1e8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ed7cfe3f9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ed7cfe3f9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1" y="0"/>
            <a:ext cx="9143961" cy="5143500"/>
            <a:chOff x="-11" y="0"/>
            <a:chExt cx="9143961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7854550" y="2020200"/>
              <a:ext cx="1289400" cy="3123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780400" y="1853711"/>
              <a:ext cx="2010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325550" y="1608144"/>
              <a:ext cx="818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064500" y="2099322"/>
              <a:ext cx="896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0"/>
              <a:ext cx="352500" cy="19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352600" y="4409825"/>
              <a:ext cx="1889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-11" y="4655393"/>
              <a:ext cx="818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904375" y="1086550"/>
            <a:ext cx="5564100" cy="24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4500" b="0"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904375" y="3499375"/>
            <a:ext cx="5564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2" name="Google Shape;32;p4"/>
            <p:cNvSpPr/>
            <p:nvPr/>
          </p:nvSpPr>
          <p:spPr>
            <a:xfrm>
              <a:off x="8925600" y="0"/>
              <a:ext cx="218400" cy="202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0" y="2020200"/>
              <a:ext cx="218400" cy="3123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1608150"/>
              <a:ext cx="3582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58775" y="375121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13400" y="1045690"/>
            <a:ext cx="7717200" cy="3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ter"/>
              <a:buAutoNum type="arabicPeriod"/>
              <a:defRPr sz="1100"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9"/>
          <p:cNvGrpSpPr/>
          <p:nvPr/>
        </p:nvGrpSpPr>
        <p:grpSpPr>
          <a:xfrm>
            <a:off x="-4" y="3450175"/>
            <a:ext cx="9143954" cy="1693325"/>
            <a:chOff x="-4" y="3450175"/>
            <a:chExt cx="9143954" cy="1693325"/>
          </a:xfrm>
        </p:grpSpPr>
        <p:sp>
          <p:nvSpPr>
            <p:cNvPr id="81" name="Google Shape;81;p9"/>
            <p:cNvSpPr/>
            <p:nvPr/>
          </p:nvSpPr>
          <p:spPr>
            <a:xfrm>
              <a:off x="6" y="4804200"/>
              <a:ext cx="3118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9"/>
            <p:cNvSpPr/>
            <p:nvPr/>
          </p:nvSpPr>
          <p:spPr>
            <a:xfrm rot="10800000">
              <a:off x="4" y="4658025"/>
              <a:ext cx="25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9"/>
            <p:cNvSpPr/>
            <p:nvPr/>
          </p:nvSpPr>
          <p:spPr>
            <a:xfrm rot="10800000">
              <a:off x="-4" y="4896275"/>
              <a:ext cx="8043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8591950" y="3450175"/>
              <a:ext cx="552000" cy="1693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9"/>
          <p:cNvSpPr txBox="1">
            <a:spLocks noGrp="1"/>
          </p:cNvSpPr>
          <p:nvPr>
            <p:ph type="title"/>
          </p:nvPr>
        </p:nvSpPr>
        <p:spPr>
          <a:xfrm>
            <a:off x="972325" y="1603575"/>
            <a:ext cx="4045200" cy="11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ubTitle" idx="1"/>
          </p:nvPr>
        </p:nvSpPr>
        <p:spPr>
          <a:xfrm>
            <a:off x="972325" y="2697225"/>
            <a:ext cx="36399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87" name="Google Shape;87;p9"/>
          <p:cNvGrpSpPr/>
          <p:nvPr/>
        </p:nvGrpSpPr>
        <p:grpSpPr>
          <a:xfrm>
            <a:off x="4" y="1170600"/>
            <a:ext cx="411301" cy="339300"/>
            <a:chOff x="8732704" y="1170600"/>
            <a:chExt cx="411301" cy="339300"/>
          </a:xfrm>
        </p:grpSpPr>
        <p:sp>
          <p:nvSpPr>
            <p:cNvPr id="88" name="Google Shape;88;p9"/>
            <p:cNvSpPr/>
            <p:nvPr/>
          </p:nvSpPr>
          <p:spPr>
            <a:xfrm>
              <a:off x="8732706" y="1170600"/>
              <a:ext cx="4113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 rot="10800000">
              <a:off x="8732704" y="1250200"/>
              <a:ext cx="25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7_1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/>
          <p:nvPr/>
        </p:nvSpPr>
        <p:spPr>
          <a:xfrm rot="10800000">
            <a:off x="7958691" y="0"/>
            <a:ext cx="1185300" cy="33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9"/>
          <p:cNvSpPr/>
          <p:nvPr/>
        </p:nvSpPr>
        <p:spPr>
          <a:xfrm rot="10800000" flipH="1">
            <a:off x="8246106" y="178472"/>
            <a:ext cx="897900" cy="6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9"/>
          <p:cNvSpPr/>
          <p:nvPr/>
        </p:nvSpPr>
        <p:spPr>
          <a:xfrm rot="10800000" flipH="1">
            <a:off x="8679606" y="416725"/>
            <a:ext cx="464400" cy="6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9"/>
          <p:cNvSpPr/>
          <p:nvPr/>
        </p:nvSpPr>
        <p:spPr>
          <a:xfrm flipH="1">
            <a:off x="6" y="4804200"/>
            <a:ext cx="3118500" cy="33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9"/>
          <p:cNvSpPr/>
          <p:nvPr/>
        </p:nvSpPr>
        <p:spPr>
          <a:xfrm rot="10800000" flipH="1">
            <a:off x="9" y="4658025"/>
            <a:ext cx="254100" cy="6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9"/>
          <p:cNvSpPr/>
          <p:nvPr/>
        </p:nvSpPr>
        <p:spPr>
          <a:xfrm rot="10800000" flipH="1">
            <a:off x="17" y="4896275"/>
            <a:ext cx="804300" cy="6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6" y="1170600"/>
            <a:ext cx="411300" cy="33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9"/>
          <p:cNvSpPr/>
          <p:nvPr/>
        </p:nvSpPr>
        <p:spPr>
          <a:xfrm rot="10800000">
            <a:off x="-48" y="1250200"/>
            <a:ext cx="134100" cy="6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title"/>
          </p:nvPr>
        </p:nvSpPr>
        <p:spPr>
          <a:xfrm>
            <a:off x="683875" y="375125"/>
            <a:ext cx="7776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CUSTOM_1_1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/>
          <p:nvPr/>
        </p:nvSpPr>
        <p:spPr>
          <a:xfrm>
            <a:off x="0" y="0"/>
            <a:ext cx="1289400" cy="312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2"/>
          <p:cNvSpPr/>
          <p:nvPr/>
        </p:nvSpPr>
        <p:spPr>
          <a:xfrm>
            <a:off x="0" y="4875750"/>
            <a:ext cx="2171400" cy="26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2"/>
          <p:cNvSpPr/>
          <p:nvPr/>
        </p:nvSpPr>
        <p:spPr>
          <a:xfrm rot="10800000">
            <a:off x="679800" y="3207347"/>
            <a:ext cx="818400" cy="6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2"/>
          <p:cNvSpPr/>
          <p:nvPr/>
        </p:nvSpPr>
        <p:spPr>
          <a:xfrm rot="10800000">
            <a:off x="863150" y="2716169"/>
            <a:ext cx="896100" cy="6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2"/>
          <p:cNvSpPr/>
          <p:nvPr/>
        </p:nvSpPr>
        <p:spPr>
          <a:xfrm rot="10800000">
            <a:off x="8439000" y="4289400"/>
            <a:ext cx="705000" cy="85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2"/>
          <p:cNvSpPr/>
          <p:nvPr/>
        </p:nvSpPr>
        <p:spPr>
          <a:xfrm rot="10800000">
            <a:off x="1043657" y="2961750"/>
            <a:ext cx="1714800" cy="6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2"/>
          <p:cNvSpPr/>
          <p:nvPr/>
        </p:nvSpPr>
        <p:spPr>
          <a:xfrm rot="10800000">
            <a:off x="53" y="4839525"/>
            <a:ext cx="885300" cy="6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2"/>
          <p:cNvSpPr txBox="1">
            <a:spLocks noGrp="1"/>
          </p:cNvSpPr>
          <p:nvPr>
            <p:ph type="title"/>
          </p:nvPr>
        </p:nvSpPr>
        <p:spPr>
          <a:xfrm>
            <a:off x="4028450" y="1653638"/>
            <a:ext cx="3847800" cy="5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3" name="Google Shape;253;p22"/>
          <p:cNvSpPr txBox="1">
            <a:spLocks noGrp="1"/>
          </p:cNvSpPr>
          <p:nvPr>
            <p:ph type="subTitle" idx="1"/>
          </p:nvPr>
        </p:nvSpPr>
        <p:spPr>
          <a:xfrm>
            <a:off x="4028450" y="2173167"/>
            <a:ext cx="3847800" cy="14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23"/>
          <p:cNvGrpSpPr/>
          <p:nvPr/>
        </p:nvGrpSpPr>
        <p:grpSpPr>
          <a:xfrm>
            <a:off x="-106" y="0"/>
            <a:ext cx="9142415" cy="5143500"/>
            <a:chOff x="-106" y="0"/>
            <a:chExt cx="9142415" cy="5143500"/>
          </a:xfrm>
        </p:grpSpPr>
        <p:sp>
          <p:nvSpPr>
            <p:cNvPr id="256" name="Google Shape;256;p23"/>
            <p:cNvSpPr/>
            <p:nvPr/>
          </p:nvSpPr>
          <p:spPr>
            <a:xfrm flipH="1">
              <a:off x="4984500" y="4804200"/>
              <a:ext cx="41577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8049709" y="4419475"/>
              <a:ext cx="10926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7705947" y="4910650"/>
              <a:ext cx="6792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6663067" y="4665075"/>
              <a:ext cx="1951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 rot="10800000" flipH="1">
              <a:off x="6" y="0"/>
              <a:ext cx="11853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 rot="10800000">
              <a:off x="-106" y="178475"/>
              <a:ext cx="332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 rot="10800000">
              <a:off x="-31" y="416725"/>
              <a:ext cx="171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 rot="10800000">
              <a:off x="1019719" y="35250"/>
              <a:ext cx="332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23"/>
          <p:cNvSpPr txBox="1">
            <a:spLocks noGrp="1"/>
          </p:cNvSpPr>
          <p:nvPr>
            <p:ph type="title"/>
          </p:nvPr>
        </p:nvSpPr>
        <p:spPr>
          <a:xfrm>
            <a:off x="758775" y="375121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3"/>
          <p:cNvSpPr txBox="1">
            <a:spLocks noGrp="1"/>
          </p:cNvSpPr>
          <p:nvPr>
            <p:ph type="title" idx="2"/>
          </p:nvPr>
        </p:nvSpPr>
        <p:spPr>
          <a:xfrm>
            <a:off x="4803335" y="2236425"/>
            <a:ext cx="3345300" cy="531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6" name="Google Shape;266;p23"/>
          <p:cNvSpPr txBox="1">
            <a:spLocks noGrp="1"/>
          </p:cNvSpPr>
          <p:nvPr>
            <p:ph type="title" idx="3"/>
          </p:nvPr>
        </p:nvSpPr>
        <p:spPr>
          <a:xfrm>
            <a:off x="4803331" y="2768036"/>
            <a:ext cx="3345300" cy="1278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■"/>
              <a:defRPr sz="1400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67" name="Google Shape;267;p23"/>
          <p:cNvSpPr txBox="1">
            <a:spLocks noGrp="1"/>
          </p:cNvSpPr>
          <p:nvPr>
            <p:ph type="title" idx="4"/>
          </p:nvPr>
        </p:nvSpPr>
        <p:spPr>
          <a:xfrm>
            <a:off x="995363" y="2236413"/>
            <a:ext cx="3345600" cy="531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title" idx="5"/>
          </p:nvPr>
        </p:nvSpPr>
        <p:spPr>
          <a:xfrm>
            <a:off x="995488" y="2768024"/>
            <a:ext cx="3345300" cy="1278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■"/>
              <a:defRPr sz="1400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oogle Shape;449;p33"/>
          <p:cNvGrpSpPr/>
          <p:nvPr/>
        </p:nvGrpSpPr>
        <p:grpSpPr>
          <a:xfrm>
            <a:off x="70" y="0"/>
            <a:ext cx="9145887" cy="5143500"/>
            <a:chOff x="70" y="0"/>
            <a:chExt cx="9145887" cy="5143500"/>
          </a:xfrm>
        </p:grpSpPr>
        <p:sp>
          <p:nvSpPr>
            <p:cNvPr id="450" name="Google Shape;450;p33"/>
            <p:cNvSpPr/>
            <p:nvPr/>
          </p:nvSpPr>
          <p:spPr>
            <a:xfrm rot="10800000" flipH="1">
              <a:off x="7715249" y="0"/>
              <a:ext cx="14307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 flipH="1">
              <a:off x="100" y="4804200"/>
              <a:ext cx="22224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 rot="10800000">
              <a:off x="8248050" y="178472"/>
              <a:ext cx="897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70" y="4419483"/>
              <a:ext cx="373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415934" y="4910650"/>
              <a:ext cx="2674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228756" y="4665075"/>
              <a:ext cx="2358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 rot="10800000">
              <a:off x="8681550" y="416725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 flipH="1">
              <a:off x="8770500" y="4804200"/>
              <a:ext cx="373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8681557" y="4910650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8910156" y="4665075"/>
              <a:ext cx="2358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0" name="Google Shape;460;p33"/>
            <p:cNvGrpSpPr/>
            <p:nvPr/>
          </p:nvGrpSpPr>
          <p:grpSpPr>
            <a:xfrm>
              <a:off x="8246106" y="178472"/>
              <a:ext cx="897900" cy="302453"/>
              <a:chOff x="8246106" y="178472"/>
              <a:chExt cx="897900" cy="302453"/>
            </a:xfrm>
          </p:grpSpPr>
          <p:sp>
            <p:nvSpPr>
              <p:cNvPr id="461" name="Google Shape;461;p33"/>
              <p:cNvSpPr/>
              <p:nvPr/>
            </p:nvSpPr>
            <p:spPr>
              <a:xfrm rot="10800000" flipH="1">
                <a:off x="8246106" y="178472"/>
                <a:ext cx="8979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3"/>
              <p:cNvSpPr/>
              <p:nvPr/>
            </p:nvSpPr>
            <p:spPr>
              <a:xfrm rot="10800000" flipH="1">
                <a:off x="8679606" y="416725"/>
                <a:ext cx="4644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34"/>
          <p:cNvGrpSpPr/>
          <p:nvPr/>
        </p:nvGrpSpPr>
        <p:grpSpPr>
          <a:xfrm>
            <a:off x="-2070" y="0"/>
            <a:ext cx="9146076" cy="5143500"/>
            <a:chOff x="-2070" y="0"/>
            <a:chExt cx="9146076" cy="5143500"/>
          </a:xfrm>
        </p:grpSpPr>
        <p:sp>
          <p:nvSpPr>
            <p:cNvPr id="465" name="Google Shape;465;p34"/>
            <p:cNvSpPr/>
            <p:nvPr/>
          </p:nvSpPr>
          <p:spPr>
            <a:xfrm rot="10800000">
              <a:off x="-2070" y="0"/>
              <a:ext cx="4113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 rot="10800000" flipH="1">
              <a:off x="-1944" y="178472"/>
              <a:ext cx="897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 rot="10800000" flipH="1">
              <a:off x="-1944" y="416725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-44" y="4804200"/>
              <a:ext cx="3118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 flipH="1">
              <a:off x="-1947" y="4910650"/>
              <a:ext cx="15330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 flipH="1">
              <a:off x="-2000" y="4665075"/>
              <a:ext cx="52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 flipH="1">
              <a:off x="2770850" y="5010800"/>
              <a:ext cx="52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6025506" y="4804200"/>
              <a:ext cx="3118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 rot="10800000">
              <a:off x="8889904" y="4658025"/>
              <a:ext cx="25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 rot="10800000">
              <a:off x="8339696" y="4896275"/>
              <a:ext cx="8043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8732706" y="1170600"/>
              <a:ext cx="4113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 rot="10800000">
              <a:off x="8889904" y="1250200"/>
              <a:ext cx="25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375121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5" r:id="rId5"/>
    <p:sldLayoutId id="2147483668" r:id="rId6"/>
    <p:sldLayoutId id="2147483669" r:id="rId7"/>
    <p:sldLayoutId id="2147483679" r:id="rId8"/>
    <p:sldLayoutId id="214748368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8"/>
          <p:cNvSpPr txBox="1">
            <a:spLocks noGrp="1"/>
          </p:cNvSpPr>
          <p:nvPr>
            <p:ph type="ctrTitle"/>
          </p:nvPr>
        </p:nvSpPr>
        <p:spPr>
          <a:xfrm>
            <a:off x="1972101" y="1124666"/>
            <a:ext cx="5199797" cy="19106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>
                <a:solidFill>
                  <a:schemeClr val="dk1"/>
                </a:solidFill>
                <a:latin typeface="Poppins" panose="00000500000000000000" pitchFamily="2" charset="0"/>
                <a:ea typeface="Merriweather Black"/>
                <a:cs typeface="Poppins" panose="00000500000000000000" pitchFamily="2" charset="0"/>
                <a:sym typeface="Merriweather Black"/>
              </a:rPr>
              <a:t>House Price Prediction</a:t>
            </a:r>
            <a:endParaRPr b="1" dirty="0">
              <a:solidFill>
                <a:schemeClr val="accent2"/>
              </a:solidFill>
              <a:latin typeface="Poppins" panose="00000500000000000000" pitchFamily="2" charset="0"/>
              <a:ea typeface="Merriweather Black"/>
              <a:cs typeface="Poppins" panose="00000500000000000000" pitchFamily="2" charset="0"/>
              <a:sym typeface="Merriweather Black"/>
            </a:endParaRPr>
          </a:p>
        </p:txBody>
      </p:sp>
      <p:sp>
        <p:nvSpPr>
          <p:cNvPr id="488" name="Google Shape;488;p38"/>
          <p:cNvSpPr txBox="1">
            <a:spLocks noGrp="1"/>
          </p:cNvSpPr>
          <p:nvPr>
            <p:ph type="subTitle" idx="1"/>
          </p:nvPr>
        </p:nvSpPr>
        <p:spPr>
          <a:xfrm>
            <a:off x="280291" y="3720160"/>
            <a:ext cx="2713280" cy="597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>
                <a:latin typeface="Poppins" panose="00000500000000000000" pitchFamily="2" charset="0"/>
                <a:cs typeface="Poppins" panose="00000500000000000000" pitchFamily="2" charset="0"/>
              </a:rPr>
              <a:t>Elita Cahya Ningrum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>
                <a:latin typeface="Poppins" panose="00000500000000000000" pitchFamily="2" charset="0"/>
                <a:cs typeface="Poppins" panose="00000500000000000000" pitchFamily="2" charset="0"/>
              </a:rPr>
              <a:t>Bravo – Final Project</a:t>
            </a:r>
            <a:endParaRPr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9"/>
          <p:cNvSpPr txBox="1">
            <a:spLocks noGrp="1"/>
          </p:cNvSpPr>
          <p:nvPr>
            <p:ph type="title"/>
          </p:nvPr>
        </p:nvSpPr>
        <p:spPr>
          <a:xfrm>
            <a:off x="758850" y="571500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>
                <a:latin typeface="Poppins" panose="00000500000000000000" pitchFamily="2" charset="0"/>
                <a:cs typeface="Poppins" panose="00000500000000000000" pitchFamily="2" charset="0"/>
              </a:rPr>
              <a:t>Apa itu House Price Prediction?</a:t>
            </a:r>
            <a:endParaRPr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94" name="Google Shape;494;p39"/>
          <p:cNvSpPr txBox="1">
            <a:spLocks noGrp="1"/>
          </p:cNvSpPr>
          <p:nvPr>
            <p:ph type="body" idx="1"/>
          </p:nvPr>
        </p:nvSpPr>
        <p:spPr>
          <a:xfrm>
            <a:off x="1040945" y="1550657"/>
            <a:ext cx="3885897" cy="33215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House Price Prediction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web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aplikasi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memprediksi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harga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rumah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khususnya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di Jakarta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berdasarkan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data Luas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Bangunan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, Luas Tanah,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Jumlah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Kamar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Tidur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Jumlah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Kamar Mandi dan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Jumlah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Garasi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endParaRPr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26" name="Picture 2" descr="Desain Rumah Klasik 1 Lantai Bapak AD di Jambi - Tampak Depan 28247 -  Desain Rumah">
            <a:extLst>
              <a:ext uri="{FF2B5EF4-FFF2-40B4-BE49-F238E27FC236}">
                <a16:creationId xmlns:a16="http://schemas.microsoft.com/office/drawing/2014/main" id="{8665670C-DB90-420A-BD00-70B23E1E1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7"/>
          <a:stretch/>
        </p:blipFill>
        <p:spPr bwMode="auto">
          <a:xfrm>
            <a:off x="5176217" y="1755389"/>
            <a:ext cx="3354545" cy="232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oogle Shape;666;p49">
            <a:extLst>
              <a:ext uri="{FF2B5EF4-FFF2-40B4-BE49-F238E27FC236}">
                <a16:creationId xmlns:a16="http://schemas.microsoft.com/office/drawing/2014/main" id="{F11D98F0-F313-4386-AEF2-7EBA47B6BEC4}"/>
              </a:ext>
            </a:extLst>
          </p:cNvPr>
          <p:cNvGrpSpPr/>
          <p:nvPr/>
        </p:nvGrpSpPr>
        <p:grpSpPr>
          <a:xfrm>
            <a:off x="7796400" y="1480794"/>
            <a:ext cx="1347600" cy="540700"/>
            <a:chOff x="7796403" y="4419775"/>
            <a:chExt cx="1347600" cy="540700"/>
          </a:xfrm>
        </p:grpSpPr>
        <p:sp>
          <p:nvSpPr>
            <p:cNvPr id="10" name="Google Shape;667;p49">
              <a:extLst>
                <a:ext uri="{FF2B5EF4-FFF2-40B4-BE49-F238E27FC236}">
                  <a16:creationId xmlns:a16="http://schemas.microsoft.com/office/drawing/2014/main" id="{792180C8-23BC-47D8-B9F4-1E5DD966731C}"/>
                </a:ext>
              </a:extLst>
            </p:cNvPr>
            <p:cNvSpPr/>
            <p:nvPr/>
          </p:nvSpPr>
          <p:spPr>
            <a:xfrm>
              <a:off x="8889887" y="4896275"/>
              <a:ext cx="25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68;p49">
              <a:extLst>
                <a:ext uri="{FF2B5EF4-FFF2-40B4-BE49-F238E27FC236}">
                  <a16:creationId xmlns:a16="http://schemas.microsoft.com/office/drawing/2014/main" id="{D74F0D83-D6F2-46E8-8479-8C9E8C7CFE5E}"/>
                </a:ext>
              </a:extLst>
            </p:cNvPr>
            <p:cNvSpPr/>
            <p:nvPr/>
          </p:nvSpPr>
          <p:spPr>
            <a:xfrm>
              <a:off x="7796403" y="4658025"/>
              <a:ext cx="13476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69;p49">
              <a:extLst>
                <a:ext uri="{FF2B5EF4-FFF2-40B4-BE49-F238E27FC236}">
                  <a16:creationId xmlns:a16="http://schemas.microsoft.com/office/drawing/2014/main" id="{38043611-B39B-4579-B4C0-90C80FFF3BFB}"/>
                </a:ext>
              </a:extLst>
            </p:cNvPr>
            <p:cNvSpPr/>
            <p:nvPr/>
          </p:nvSpPr>
          <p:spPr>
            <a:xfrm>
              <a:off x="8374957" y="4419775"/>
              <a:ext cx="768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1"/>
          <p:cNvSpPr txBox="1">
            <a:spLocks noGrp="1"/>
          </p:cNvSpPr>
          <p:nvPr>
            <p:ph type="title"/>
          </p:nvPr>
        </p:nvSpPr>
        <p:spPr>
          <a:xfrm>
            <a:off x="2936629" y="799128"/>
            <a:ext cx="3847800" cy="5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>
                <a:latin typeface="Poppins" panose="00000500000000000000" pitchFamily="2" charset="0"/>
                <a:cs typeface="Poppins" panose="00000500000000000000" pitchFamily="2" charset="0"/>
              </a:rPr>
              <a:t>Alasan</a:t>
            </a:r>
            <a:endParaRPr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17" name="Google Shape;517;p41"/>
          <p:cNvSpPr txBox="1">
            <a:spLocks noGrp="1"/>
          </p:cNvSpPr>
          <p:nvPr>
            <p:ph type="subTitle" idx="1"/>
          </p:nvPr>
        </p:nvSpPr>
        <p:spPr>
          <a:xfrm>
            <a:off x="2936629" y="1699879"/>
            <a:ext cx="5347562" cy="2644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Aplikasi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dibuat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berdasarkan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kebutuhan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masyarakat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sering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kali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kesulitan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memperkirakan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harga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rumah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secara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akurat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punya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waktu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konsultasi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langsung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agen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properti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op 5 Reksadana Campuran Bareksa, Tiga Tahun Untung sampai 77 Persen">
            <a:extLst>
              <a:ext uri="{FF2B5EF4-FFF2-40B4-BE49-F238E27FC236}">
                <a16:creationId xmlns:a16="http://schemas.microsoft.com/office/drawing/2014/main" id="{B75E0CEF-E3AD-481C-9EA9-FB8226070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22" r="10987"/>
          <a:stretch/>
        </p:blipFill>
        <p:spPr bwMode="auto">
          <a:xfrm>
            <a:off x="5786651" y="810202"/>
            <a:ext cx="3103236" cy="405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3" name="Google Shape;663;p49"/>
          <p:cNvSpPr txBox="1">
            <a:spLocks noGrp="1"/>
          </p:cNvSpPr>
          <p:nvPr>
            <p:ph type="title"/>
          </p:nvPr>
        </p:nvSpPr>
        <p:spPr>
          <a:xfrm>
            <a:off x="739510" y="163773"/>
            <a:ext cx="1770875" cy="1093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>
                <a:latin typeface="Poppins" panose="00000500000000000000" pitchFamily="2" charset="0"/>
                <a:cs typeface="Poppins" panose="00000500000000000000" pitchFamily="2" charset="0"/>
              </a:rPr>
              <a:t>Tujuan</a:t>
            </a:r>
            <a:endParaRPr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64" name="Google Shape;664;p49"/>
          <p:cNvSpPr txBox="1">
            <a:spLocks noGrp="1"/>
          </p:cNvSpPr>
          <p:nvPr>
            <p:ph type="subTitle" idx="1"/>
          </p:nvPr>
        </p:nvSpPr>
        <p:spPr>
          <a:xfrm>
            <a:off x="739510" y="1419939"/>
            <a:ext cx="4847616" cy="3182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Memberikan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kemudahan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akses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kepada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pengguna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mendapatkan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estimasi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harga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properti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secara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cepat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akurat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. Karena proses manual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seperti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konsultasi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sering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kali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memakan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waktu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biaya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sehingga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aplikasi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hadir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solusi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berbasis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data yang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otomatis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efisien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grpSp>
        <p:nvGrpSpPr>
          <p:cNvPr id="666" name="Google Shape;666;p49"/>
          <p:cNvGrpSpPr/>
          <p:nvPr/>
        </p:nvGrpSpPr>
        <p:grpSpPr>
          <a:xfrm>
            <a:off x="7796403" y="4602800"/>
            <a:ext cx="1347600" cy="540700"/>
            <a:chOff x="7796403" y="4419775"/>
            <a:chExt cx="1347600" cy="540700"/>
          </a:xfrm>
        </p:grpSpPr>
        <p:sp>
          <p:nvSpPr>
            <p:cNvPr id="667" name="Google Shape;667;p49"/>
            <p:cNvSpPr/>
            <p:nvPr/>
          </p:nvSpPr>
          <p:spPr>
            <a:xfrm>
              <a:off x="8889887" y="4896275"/>
              <a:ext cx="25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9"/>
            <p:cNvSpPr/>
            <p:nvPr/>
          </p:nvSpPr>
          <p:spPr>
            <a:xfrm>
              <a:off x="7796403" y="4658025"/>
              <a:ext cx="13476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9"/>
            <p:cNvSpPr/>
            <p:nvPr/>
          </p:nvSpPr>
          <p:spPr>
            <a:xfrm>
              <a:off x="8374957" y="4419775"/>
              <a:ext cx="768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674;p50">
            <a:extLst>
              <a:ext uri="{FF2B5EF4-FFF2-40B4-BE49-F238E27FC236}">
                <a16:creationId xmlns:a16="http://schemas.microsoft.com/office/drawing/2014/main" id="{88489E92-4D3B-41E6-AEA9-C923F2773A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8775" y="375121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>
                <a:latin typeface="Poppins" panose="00000500000000000000" pitchFamily="2" charset="0"/>
                <a:cs typeface="Poppins" panose="00000500000000000000" pitchFamily="2" charset="0"/>
              </a:rPr>
              <a:t>Tahapan Pembuatan</a:t>
            </a:r>
            <a:endParaRPr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9" name="Google Shape;676;p50">
            <a:extLst>
              <a:ext uri="{FF2B5EF4-FFF2-40B4-BE49-F238E27FC236}">
                <a16:creationId xmlns:a16="http://schemas.microsoft.com/office/drawing/2014/main" id="{F46A1FF8-CBB3-4D99-A85D-867A260E4570}"/>
              </a:ext>
            </a:extLst>
          </p:cNvPr>
          <p:cNvSpPr txBox="1">
            <a:spLocks/>
          </p:cNvSpPr>
          <p:nvPr/>
        </p:nvSpPr>
        <p:spPr>
          <a:xfrm>
            <a:off x="3226137" y="2589900"/>
            <a:ext cx="2561587" cy="4964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Python Machine Learning</a:t>
            </a:r>
          </a:p>
        </p:txBody>
      </p:sp>
      <p:sp>
        <p:nvSpPr>
          <p:cNvPr id="40" name="Google Shape;677;p50">
            <a:extLst>
              <a:ext uri="{FF2B5EF4-FFF2-40B4-BE49-F238E27FC236}">
                <a16:creationId xmlns:a16="http://schemas.microsoft.com/office/drawing/2014/main" id="{A77F3A97-5A01-4616-BD32-E0C1C2272896}"/>
              </a:ext>
            </a:extLst>
          </p:cNvPr>
          <p:cNvSpPr txBox="1">
            <a:spLocks/>
          </p:cNvSpPr>
          <p:nvPr/>
        </p:nvSpPr>
        <p:spPr>
          <a:xfrm>
            <a:off x="3132422" y="3006574"/>
            <a:ext cx="2749014" cy="1431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ID" dirty="0">
                <a:latin typeface="Poppins" panose="00000500000000000000" pitchFamily="2" charset="0"/>
                <a:cs typeface="Poppins" panose="00000500000000000000" pitchFamily="2" charset="0"/>
              </a:rPr>
              <a:t> model machine learning Random Forest Regression dan </a:t>
            </a:r>
            <a:r>
              <a:rPr lang="en-ID" dirty="0" err="1">
                <a:latin typeface="Poppins" panose="00000500000000000000" pitchFamily="2" charset="0"/>
                <a:cs typeface="Poppins" panose="00000500000000000000" pitchFamily="2" charset="0"/>
              </a:rPr>
              <a:t>mendapat</a:t>
            </a:r>
            <a:r>
              <a:rPr lang="en-ID" dirty="0">
                <a:latin typeface="Poppins" panose="00000500000000000000" pitchFamily="2" charset="0"/>
                <a:cs typeface="Poppins" panose="00000500000000000000" pitchFamily="2" charset="0"/>
              </a:rPr>
              <a:t> accuracy </a:t>
            </a:r>
            <a:r>
              <a:rPr lang="en-ID" dirty="0" err="1">
                <a:latin typeface="Poppins" panose="00000500000000000000" pitchFamily="2" charset="0"/>
                <a:cs typeface="Poppins" panose="00000500000000000000" pitchFamily="2" charset="0"/>
              </a:rPr>
              <a:t>sebesar</a:t>
            </a:r>
            <a:r>
              <a:rPr lang="en-ID" dirty="0">
                <a:latin typeface="Poppins" panose="00000500000000000000" pitchFamily="2" charset="0"/>
                <a:cs typeface="Poppins" panose="00000500000000000000" pitchFamily="2" charset="0"/>
              </a:rPr>
              <a:t> 82%</a:t>
            </a:r>
          </a:p>
        </p:txBody>
      </p:sp>
      <p:sp>
        <p:nvSpPr>
          <p:cNvPr id="41" name="Google Shape;680;p50">
            <a:extLst>
              <a:ext uri="{FF2B5EF4-FFF2-40B4-BE49-F238E27FC236}">
                <a16:creationId xmlns:a16="http://schemas.microsoft.com/office/drawing/2014/main" id="{70F401BE-FC9A-4F61-9EE8-9683D7D5DF57}"/>
              </a:ext>
            </a:extLst>
          </p:cNvPr>
          <p:cNvSpPr txBox="1">
            <a:spLocks/>
          </p:cNvSpPr>
          <p:nvPr/>
        </p:nvSpPr>
        <p:spPr>
          <a:xfrm>
            <a:off x="180964" y="2855700"/>
            <a:ext cx="25188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Mencari dataset harga rumah Jakarta di kaggle.</a:t>
            </a:r>
          </a:p>
        </p:txBody>
      </p:sp>
      <p:sp>
        <p:nvSpPr>
          <p:cNvPr id="42" name="Google Shape;682;p50">
            <a:extLst>
              <a:ext uri="{FF2B5EF4-FFF2-40B4-BE49-F238E27FC236}">
                <a16:creationId xmlns:a16="http://schemas.microsoft.com/office/drawing/2014/main" id="{C3D8498D-21E2-49DF-9F94-B6D7123D5F7F}"/>
              </a:ext>
            </a:extLst>
          </p:cNvPr>
          <p:cNvSpPr txBox="1">
            <a:spLocks/>
          </p:cNvSpPr>
          <p:nvPr/>
        </p:nvSpPr>
        <p:spPr>
          <a:xfrm>
            <a:off x="6314097" y="2416148"/>
            <a:ext cx="2518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17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 Spring Boot</a:t>
            </a:r>
          </a:p>
        </p:txBody>
      </p:sp>
      <p:sp>
        <p:nvSpPr>
          <p:cNvPr id="43" name="Google Shape;683;p50">
            <a:extLst>
              <a:ext uri="{FF2B5EF4-FFF2-40B4-BE49-F238E27FC236}">
                <a16:creationId xmlns:a16="http://schemas.microsoft.com/office/drawing/2014/main" id="{71A91173-C06D-4BDF-A3E1-6108B524907D}"/>
              </a:ext>
            </a:extLst>
          </p:cNvPr>
          <p:cNvSpPr txBox="1">
            <a:spLocks/>
          </p:cNvSpPr>
          <p:nvPr/>
        </p:nvSpPr>
        <p:spPr>
          <a:xfrm>
            <a:off x="6120219" y="2910130"/>
            <a:ext cx="2842817" cy="15469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dirty="0">
                <a:latin typeface="Poppins" panose="00000500000000000000" pitchFamily="2" charset="0"/>
                <a:cs typeface="Poppins" panose="00000500000000000000" pitchFamily="2" charset="0"/>
              </a:rPr>
              <a:t>Backend </a:t>
            </a:r>
            <a:r>
              <a:rPr lang="en-ID" dirty="0" err="1"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ID" dirty="0">
                <a:latin typeface="Poppins" panose="00000500000000000000" pitchFamily="2" charset="0"/>
                <a:cs typeface="Poppins" panose="00000500000000000000" pitchFamily="2" charset="0"/>
              </a:rPr>
              <a:t> Spring Boot </a:t>
            </a:r>
            <a:r>
              <a:rPr lang="en-ID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dirty="0" err="1">
                <a:latin typeface="Poppins" panose="00000500000000000000" pitchFamily="2" charset="0"/>
                <a:cs typeface="Poppins" panose="00000500000000000000" pitchFamily="2" charset="0"/>
              </a:rPr>
              <a:t>menerima</a:t>
            </a:r>
            <a:r>
              <a:rPr lang="en-ID" dirty="0">
                <a:latin typeface="Poppins" panose="00000500000000000000" pitchFamily="2" charset="0"/>
                <a:cs typeface="Poppins" panose="00000500000000000000" pitchFamily="2" charset="0"/>
              </a:rPr>
              <a:t> input, </a:t>
            </a:r>
            <a:r>
              <a:rPr lang="en-ID" dirty="0" err="1">
                <a:latin typeface="Poppins" panose="00000500000000000000" pitchFamily="2" charset="0"/>
                <a:cs typeface="Poppins" panose="00000500000000000000" pitchFamily="2" charset="0"/>
              </a:rPr>
              <a:t>memanggil</a:t>
            </a:r>
            <a:r>
              <a:rPr lang="en-ID" dirty="0">
                <a:latin typeface="Poppins" panose="00000500000000000000" pitchFamily="2" charset="0"/>
                <a:cs typeface="Poppins" panose="00000500000000000000" pitchFamily="2" charset="0"/>
              </a:rPr>
              <a:t> script Python </a:t>
            </a:r>
            <a:r>
              <a:rPr lang="en-ID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dirty="0" err="1">
                <a:latin typeface="Poppins" panose="00000500000000000000" pitchFamily="2" charset="0"/>
                <a:cs typeface="Poppins" panose="00000500000000000000" pitchFamily="2" charset="0"/>
              </a:rPr>
              <a:t>prediksi</a:t>
            </a:r>
            <a:r>
              <a:rPr lang="en-ID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dirty="0" err="1">
                <a:latin typeface="Poppins" panose="00000500000000000000" pitchFamily="2" charset="0"/>
                <a:cs typeface="Poppins" panose="00000500000000000000" pitchFamily="2" charset="0"/>
              </a:rPr>
              <a:t>harga</a:t>
            </a:r>
            <a:r>
              <a:rPr lang="en-ID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dirty="0" err="1">
                <a:latin typeface="Poppins" panose="00000500000000000000" pitchFamily="2" charset="0"/>
                <a:cs typeface="Poppins" panose="00000500000000000000" pitchFamily="2" charset="0"/>
              </a:rPr>
              <a:t>rumah</a:t>
            </a:r>
            <a:r>
              <a:rPr lang="en-ID" dirty="0">
                <a:latin typeface="Poppins" panose="00000500000000000000" pitchFamily="2" charset="0"/>
                <a:cs typeface="Poppins" panose="00000500000000000000" pitchFamily="2" charset="0"/>
              </a:rPr>
              <a:t>, dan </a:t>
            </a:r>
            <a:r>
              <a:rPr lang="en-ID" dirty="0" err="1">
                <a:latin typeface="Poppins" panose="00000500000000000000" pitchFamily="2" charset="0"/>
                <a:cs typeface="Poppins" panose="00000500000000000000" pitchFamily="2" charset="0"/>
              </a:rPr>
              <a:t>mengirimkan</a:t>
            </a:r>
            <a:r>
              <a:rPr lang="en-ID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dirty="0" err="1">
                <a:latin typeface="Poppins" panose="00000500000000000000" pitchFamily="2" charset="0"/>
                <a:cs typeface="Poppins" panose="00000500000000000000" pitchFamily="2" charset="0"/>
              </a:rPr>
              <a:t>hasilnya</a:t>
            </a:r>
            <a:r>
              <a:rPr lang="en-ID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dirty="0" err="1">
                <a:latin typeface="Poppins" panose="00000500000000000000" pitchFamily="2" charset="0"/>
                <a:cs typeface="Poppins" panose="00000500000000000000" pitchFamily="2" charset="0"/>
              </a:rPr>
              <a:t>kembali</a:t>
            </a:r>
            <a:r>
              <a:rPr lang="en-ID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dirty="0" err="1">
                <a:latin typeface="Poppins" panose="00000500000000000000" pitchFamily="2" charset="0"/>
                <a:cs typeface="Poppins" panose="00000500000000000000" pitchFamily="2" charset="0"/>
              </a:rPr>
              <a:t>ke</a:t>
            </a:r>
            <a:r>
              <a:rPr lang="en-ID" dirty="0">
                <a:latin typeface="Poppins" panose="00000500000000000000" pitchFamily="2" charset="0"/>
                <a:cs typeface="Poppins" panose="00000500000000000000" pitchFamily="2" charset="0"/>
              </a:rPr>
              <a:t> frontend.</a:t>
            </a:r>
          </a:p>
        </p:txBody>
      </p:sp>
      <p:pic>
        <p:nvPicPr>
          <p:cNvPr id="44" name="Picture 6" descr="Kaggle logo - Social media dan logos Icons">
            <a:extLst>
              <a:ext uri="{FF2B5EF4-FFF2-40B4-BE49-F238E27FC236}">
                <a16:creationId xmlns:a16="http://schemas.microsoft.com/office/drawing/2014/main" id="{D9979CA1-DA2D-45BD-AB12-E623DFEB1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35" y="1370513"/>
            <a:ext cx="2013857" cy="100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3C66D49-8FE4-45FA-960A-956E1D2D6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229" y="1436278"/>
            <a:ext cx="875401" cy="87540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B9AC8DB-8FFD-4118-9D18-270843AE0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710" y="1003885"/>
            <a:ext cx="1660802" cy="139643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5F31CED-83F3-4768-B6D2-837E609337FB}"/>
              </a:ext>
            </a:extLst>
          </p:cNvPr>
          <p:cNvSpPr txBox="1"/>
          <p:nvPr/>
        </p:nvSpPr>
        <p:spPr>
          <a:xfrm>
            <a:off x="874147" y="2497282"/>
            <a:ext cx="1132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" sz="18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Dataset</a:t>
            </a:r>
            <a:endParaRPr lang="en-ID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3"/>
          <p:cNvSpPr txBox="1">
            <a:spLocks noGrp="1"/>
          </p:cNvSpPr>
          <p:nvPr>
            <p:ph type="title" idx="2"/>
          </p:nvPr>
        </p:nvSpPr>
        <p:spPr>
          <a:xfrm>
            <a:off x="3066934" y="507161"/>
            <a:ext cx="3010132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 dirty="0">
                <a:latin typeface="Poppins" panose="00000500000000000000" pitchFamily="2" charset="0"/>
                <a:cs typeface="Poppins" panose="00000500000000000000" pitchFamily="2" charset="0"/>
              </a:rPr>
              <a:t>Demo</a:t>
            </a:r>
            <a:endParaRPr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C02BF1-1F7E-4254-97BF-CEC99464F32A}"/>
              </a:ext>
            </a:extLst>
          </p:cNvPr>
          <p:cNvSpPr txBox="1"/>
          <p:nvPr/>
        </p:nvSpPr>
        <p:spPr>
          <a:xfrm>
            <a:off x="2286000" y="246374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>
                <a:latin typeface="Poppins" panose="00000500000000000000" pitchFamily="2" charset="0"/>
                <a:cs typeface="Poppins" panose="00000500000000000000" pitchFamily="2" charset="0"/>
              </a:rPr>
              <a:t>Demo Aplikasi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Minimalist &amp; Formal Consulting Toolkit by Slidesgo">
  <a:themeElements>
    <a:clrScheme name="Simple Light">
      <a:dk1>
        <a:srgbClr val="A83B28"/>
      </a:dk1>
      <a:lt1>
        <a:srgbClr val="FFFFFF"/>
      </a:lt1>
      <a:dk2>
        <a:srgbClr val="232F30"/>
      </a:dk2>
      <a:lt2>
        <a:srgbClr val="CCD6D6"/>
      </a:lt2>
      <a:accent1>
        <a:srgbClr val="A83B28"/>
      </a:accent1>
      <a:accent2>
        <a:srgbClr val="E9664E"/>
      </a:accent2>
      <a:accent3>
        <a:srgbClr val="F7CCC5"/>
      </a:accent3>
      <a:accent4>
        <a:srgbClr val="CCD6D6"/>
      </a:accent4>
      <a:accent5>
        <a:srgbClr val="FFFFFF"/>
      </a:accent5>
      <a:accent6>
        <a:srgbClr val="FFFFFF"/>
      </a:accent6>
      <a:hlink>
        <a:srgbClr val="A83B2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174</Words>
  <Application>Microsoft Office PowerPoint</Application>
  <PresentationFormat>On-screen Show (16:9)</PresentationFormat>
  <Paragraphs>18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Inter ExtraBold</vt:lpstr>
      <vt:lpstr>Merriweather Black</vt:lpstr>
      <vt:lpstr>Inter</vt:lpstr>
      <vt:lpstr>Poppins</vt:lpstr>
      <vt:lpstr>Arial</vt:lpstr>
      <vt:lpstr>Roboto Condensed Light</vt:lpstr>
      <vt:lpstr>Nunito</vt:lpstr>
      <vt:lpstr>Minimalist &amp; Formal Consulting Toolkit by Slidesgo</vt:lpstr>
      <vt:lpstr>House Price Prediction</vt:lpstr>
      <vt:lpstr>Apa itu House Price Prediction?</vt:lpstr>
      <vt:lpstr>Alasan</vt:lpstr>
      <vt:lpstr>Tujuan</vt:lpstr>
      <vt:lpstr>Tahapan Pembuatan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Prediksi Harga Rumah di Jakarta</dc:title>
  <cp:lastModifiedBy>Elita Cahya</cp:lastModifiedBy>
  <cp:revision>21</cp:revision>
  <dcterms:modified xsi:type="dcterms:W3CDTF">2024-12-17T05:49:08Z</dcterms:modified>
</cp:coreProperties>
</file>