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8"/>
  </p:notesMasterIdLst>
  <p:sldIdLst>
    <p:sldId id="256" r:id="rId2"/>
    <p:sldId id="263" r:id="rId3"/>
    <p:sldId id="260" r:id="rId4"/>
    <p:sldId id="261" r:id="rId5"/>
    <p:sldId id="264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7E65B8-C604-445A-9926-BF360B7BAB52}" v="2234" dt="2022-07-07T01:22:29.756"/>
    <p1510:client id="{61AC8CDB-F6B6-12D5-04B4-8958E0BC8926}" v="52" dt="2022-07-07T00:11:21.535"/>
    <p1510:client id="{AA61EB05-B6B1-77F3-86CC-86EC30055DD5}" v="30" dt="2022-07-07T01:21:04.180"/>
    <p1510:client id="{C0EBF833-7510-5641-9FB6-AED2B4EEDD24}" v="433" dt="2022-07-07T01:07:46.492"/>
    <p1510:client id="{C9766FCD-00F6-B977-40E7-20F9B2219ACA}" v="286" dt="2022-07-07T01:02:10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7B169-625E-4690-AE4E-B523BFAAA99C}" type="datetimeFigureOut">
              <a:t>7/6/2022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D8ABA-4461-4875-BC6F-F77A789B21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66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Elita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talk about history: </a:t>
            </a:r>
            <a:endParaRPr lang="en-US">
              <a:ea typeface="Calibri" panose="020F0502020204030204"/>
              <a:cs typeface="Calibri"/>
            </a:endParaRPr>
          </a:p>
          <a:p>
            <a:pPr lvl="1" indent="-171450">
              <a:buFont typeface="Arial"/>
              <a:buChar char="•"/>
            </a:pPr>
            <a:r>
              <a:rPr lang="en-US"/>
              <a:t>IoT can more broadly be defined as the interconnected network of various physical objects which are enabled to send and receive data</a:t>
            </a:r>
          </a:p>
          <a:p>
            <a:pPr lvl="1" indent="-171450">
              <a:buFont typeface="Arial"/>
              <a:buChar char="•"/>
            </a:pPr>
            <a:r>
              <a:rPr lang="en-US"/>
              <a:t>popularized by the idea of connecting home appliances to the internet</a:t>
            </a:r>
            <a:endParaRPr lang="en-US">
              <a:ea typeface="Calibri"/>
              <a:cs typeface="Calibri"/>
            </a:endParaRPr>
          </a:p>
          <a:p>
            <a:pPr lvl="1" indent="-171450">
              <a:buFont typeface="Arial"/>
              <a:buChar char="•"/>
            </a:pPr>
            <a:r>
              <a:rPr lang="en-US"/>
              <a:t>1999: Kevin Aston, executive director of the auto-id center at P&amp;G, made the term the title of a presentation that linked the idea of RFID devices within P&amp;G’s supply chain. In the same year, an author spoke about the principles of the IoT in his book When Things Start to Think</a:t>
            </a:r>
            <a:endParaRPr lang="en-US">
              <a:cs typeface="Calibri"/>
            </a:endParaRPr>
          </a:p>
          <a:p>
            <a:pPr marL="171450" indent="-171450">
              <a:buFont typeface="Arial,Sans-Serif"/>
              <a:buChar char="•"/>
            </a:pPr>
            <a:r>
              <a:rPr lang="en-US"/>
              <a:t>IoT has become a complex and intertwined web of network connections 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IoT has transformed how people interact, live, and communicate with various devices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It has unified almost all devices within our grasp, which has led to a great deal of personal control, as well as an abundant amount of individual and group data which results in security concerns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data that is being collected is often closely related to private information and daily activities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This data has begun to increased relationships between the ‘digital’ and ‘real’ worlds causing security concerns as well as</a:t>
            </a:r>
            <a:endParaRPr lang="en-US">
              <a:ea typeface="Calibri" panose="020F0502020204030204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Backdoor vulnerabilities, shadow devices, malware, and the absence of a widely adopted security standard are all examples of current areas of issue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8D8ABA-4461-4875-BC6F-F77A789B21D3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9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Tyson</a:t>
            </a:r>
          </a:p>
          <a:p>
            <a:pPr marL="171450" indent="-171450">
              <a:buFontTx/>
              <a:buChar char="-"/>
            </a:pPr>
            <a:r>
              <a:rPr lang="en-US"/>
              <a:t>The Amazon Alexa is the classic example of a smart home device </a:t>
            </a:r>
          </a:p>
          <a:p>
            <a:pPr marL="171450" indent="-171450">
              <a:buFontTx/>
              <a:buChar char="-"/>
            </a:pPr>
            <a:r>
              <a:rPr lang="en-US"/>
              <a:t>The biggest worry that most have with it is that it is always listening, and it certainly is</a:t>
            </a:r>
          </a:p>
          <a:p>
            <a:pPr marL="171450" indent="-171450">
              <a:buFontTx/>
              <a:buChar char="-"/>
            </a:pPr>
            <a:r>
              <a:rPr lang="en-US"/>
              <a:t>Security issue comes from Alexa’s skills. Which are a way to add new commands and actions to Alexa</a:t>
            </a:r>
          </a:p>
          <a:p>
            <a:pPr marL="171450" indent="-171450">
              <a:buFontTx/>
              <a:buChar char="-"/>
            </a:pPr>
            <a:r>
              <a:rPr lang="en-US"/>
              <a:t>They can be developed by any third-party.</a:t>
            </a:r>
          </a:p>
          <a:p>
            <a:pPr marL="171450" indent="-171450">
              <a:buFontTx/>
              <a:buChar char="-"/>
            </a:pPr>
            <a:r>
              <a:rPr lang="en-US"/>
              <a:t>Amazon’s vetting process is not good enough, so many skills that make it through are dangerous.</a:t>
            </a:r>
          </a:p>
          <a:p>
            <a:pPr marL="171450" indent="-171450">
              <a:buFontTx/>
              <a:buChar char="-"/>
            </a:pPr>
            <a:r>
              <a:rPr lang="en-US"/>
              <a:t>For example, the backend of the skills can be changed after being approved</a:t>
            </a:r>
          </a:p>
          <a:p>
            <a:pPr marL="171450" indent="-171450">
              <a:buFontTx/>
              <a:buChar char="-"/>
            </a:pPr>
            <a:endParaRPr lang="en-US"/>
          </a:p>
          <a:p>
            <a:pPr marL="171450" indent="-171450">
              <a:buFontTx/>
              <a:buChar char="-"/>
            </a:pPr>
            <a:r>
              <a:rPr lang="en-US"/>
              <a:t>Smart TVs are in everyone’s home these days</a:t>
            </a:r>
          </a:p>
          <a:p>
            <a:pPr marL="171450" indent="-171450">
              <a:buFontTx/>
              <a:buChar char="-"/>
            </a:pPr>
            <a:r>
              <a:rPr lang="en-US"/>
              <a:t>Usually considered “smart” because they have apps, but they also track users now.</a:t>
            </a:r>
          </a:p>
          <a:p>
            <a:pPr marL="171450" indent="-171450">
              <a:buFontTx/>
              <a:buChar char="-"/>
            </a:pPr>
            <a:r>
              <a:rPr lang="en-US"/>
              <a:t>They use it for targeted advertising, but it can really be a privacy concern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8D8ABA-4461-4875-BC6F-F77A789B21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04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Tyson</a:t>
            </a:r>
          </a:p>
          <a:p>
            <a:pPr marL="171450" indent="-171450">
              <a:buFontTx/>
              <a:buChar char="-"/>
            </a:pPr>
            <a:r>
              <a:rPr lang="en-US"/>
              <a:t>More legislation: The IoT Cybersecurity Improvement Act</a:t>
            </a:r>
          </a:p>
          <a:p>
            <a:pPr marL="171450" indent="-171450">
              <a:buFontTx/>
              <a:buChar char="-"/>
            </a:pPr>
            <a:r>
              <a:rPr lang="en-US"/>
              <a:t>Imposes a minimum security standard for devices used by the government</a:t>
            </a:r>
          </a:p>
          <a:p>
            <a:pPr marL="171450" indent="-171450">
              <a:buFontTx/>
              <a:buChar char="-"/>
            </a:pPr>
            <a:r>
              <a:rPr lang="en-US"/>
              <a:t>incentivizes companies to improve the security of their devices.</a:t>
            </a:r>
          </a:p>
          <a:p>
            <a:pPr marL="171450" indent="-171450">
              <a:buFontTx/>
              <a:buChar char="-"/>
            </a:pPr>
            <a:r>
              <a:rPr lang="en-US"/>
              <a:t>More research: With the evolution of the IoT and its malware, more research is going to be required to keep pace</a:t>
            </a:r>
          </a:p>
          <a:p>
            <a:pPr marL="171450" indent="-171450">
              <a:buFontTx/>
              <a:buChar char="-"/>
            </a:pPr>
            <a:r>
              <a:rPr lang="en-US"/>
              <a:t>The industry is going to need to be adaptable to the big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8D8ABA-4461-4875-BC6F-F77A789B21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37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 panose="020F0502020204030204"/>
                <a:cs typeface="Calibri"/>
              </a:rPr>
              <a:t>Elita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The unification of these devices has improved many parts of people’s lives, such as making mundane tasks automated.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Unifying these devices has come with a significant amount of security and privacy challenges</a:t>
            </a:r>
            <a:endParaRPr lang="en-US">
              <a:ea typeface="Calibri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Although the situation of IoT security may seem very concerning, there is still hope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Today, standards are being developed on multiple fronts to attempt to unify the devices and their security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Legislation is being put in place to incentivize securing devices and ensuring privacy.</a:t>
            </a:r>
            <a:endParaRPr lang="en-US"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Research is also making an impact and effort to find better methods of securing IoT devices and the network that connects them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Standards are beginning to be put into place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/>
              <a:t>Despite the challenges and uncertainty on the horizon, the future is looking bright for a secured Internet of Things. 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be sure to take time thanking the audience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8D8ABA-4461-4875-BC6F-F77A789B21D3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0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0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9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3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2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6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5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2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7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09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5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89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4" name="Picture 3" descr="A digitally rendered city with numbers">
            <a:extLst>
              <a:ext uri="{FF2B5EF4-FFF2-40B4-BE49-F238E27FC236}">
                <a16:creationId xmlns:a16="http://schemas.microsoft.com/office/drawing/2014/main" id="{15999C94-7840-4D68-663F-BD355CC965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21" b="-1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ECBBC-F923-A633-DEED-8218C5D9E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115000"/>
              </a:lnSpc>
            </a:pPr>
            <a:r>
              <a:rPr lang="en-US"/>
              <a:t>Team Boulder:</a:t>
            </a:r>
          </a:p>
          <a:p>
            <a:pPr algn="l">
              <a:lnSpc>
                <a:spcPct val="115000"/>
              </a:lnSpc>
            </a:pPr>
            <a:r>
              <a:rPr lang="en-US"/>
              <a:t>Elita Danilyuk, </a:t>
            </a:r>
            <a:r>
              <a:rPr lang="en-US">
                <a:ea typeface="+mn-lt"/>
                <a:cs typeface="+mn-lt"/>
              </a:rPr>
              <a:t>Zachary Lowe &amp; Tyson O’Leary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8B0BD-D89D-6207-12B5-395DA01D6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515876"/>
            <a:ext cx="4572000" cy="1831075"/>
          </a:xfrm>
        </p:spPr>
        <p:txBody>
          <a:bodyPr>
            <a:normAutofit/>
          </a:bodyPr>
          <a:lstStyle/>
          <a:p>
            <a:pPr algn="l"/>
            <a:r>
              <a:rPr lang="en-US" sz="4100">
                <a:ea typeface="+mj-lt"/>
                <a:cs typeface="+mj-lt"/>
              </a:rPr>
              <a:t>Security Concerns within the Internet of Things</a:t>
            </a:r>
            <a:endParaRPr lang="en-US" sz="4100"/>
          </a:p>
        </p:txBody>
      </p:sp>
    </p:spTree>
    <p:extLst>
      <p:ext uri="{BB962C8B-B14F-4D97-AF65-F5344CB8AC3E}">
        <p14:creationId xmlns:p14="http://schemas.microsoft.com/office/powerpoint/2010/main" val="135840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BE5D-F9B0-51D3-3F95-F8AE1BAE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721C-22B1-1C51-48E0-8544CBDD4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3309582" cy="38180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>
                    <a:alpha val="70000"/>
                  </a:srgbClr>
                </a:solidFill>
              </a:rPr>
              <a:t>IoT history</a:t>
            </a:r>
          </a:p>
          <a:p>
            <a:r>
              <a:rPr lang="en-US">
                <a:solidFill>
                  <a:srgbClr val="FFFFFF">
                    <a:alpha val="70000"/>
                  </a:srgbClr>
                </a:solidFill>
              </a:rPr>
              <a:t>Security concerns</a:t>
            </a:r>
          </a:p>
          <a:p>
            <a:r>
              <a:rPr lang="en-US">
                <a:solidFill>
                  <a:srgbClr val="FFFFFF">
                    <a:alpha val="70000"/>
                  </a:srgbClr>
                </a:solidFill>
              </a:rPr>
              <a:t>Current issues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4D110F9C-3F73-105C-F747-EAD052822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936" y="2285004"/>
            <a:ext cx="7133231" cy="4073574"/>
          </a:xfrm>
          <a:prstGeom prst="rect">
            <a:avLst/>
          </a:prstGeom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031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0" name="Rectangle 1031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Freeform: Shape 1033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2" name="Freeform: Shape 1035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E6723-F415-F586-A9C0-7A35392D2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sz="2400"/>
              <a:t>Potential for surveillance</a:t>
            </a:r>
          </a:p>
          <a:p>
            <a:pPr lvl="1"/>
            <a:r>
              <a:rPr lang="en-US" sz="1600"/>
              <a:t>Backdoor access</a:t>
            </a:r>
          </a:p>
          <a:p>
            <a:r>
              <a:rPr lang="en-US" sz="2400"/>
              <a:t>Malware</a:t>
            </a:r>
          </a:p>
          <a:p>
            <a:r>
              <a:rPr lang="en-US" sz="2400"/>
              <a:t>Large Attack Surface</a:t>
            </a:r>
          </a:p>
          <a:p>
            <a:pPr lvl="1"/>
            <a:r>
              <a:rPr lang="en-US" sz="1600"/>
              <a:t>Over 14 Billion Devices Currently</a:t>
            </a:r>
          </a:p>
          <a:p>
            <a:r>
              <a:rPr lang="en-US" sz="2400"/>
              <a:t>Lack of Universal Standards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2FF78-96E0-AD1D-317D-7A081AD88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Current Issues</a:t>
            </a:r>
          </a:p>
        </p:txBody>
      </p:sp>
      <p:pic>
        <p:nvPicPr>
          <p:cNvPr id="1027" name="Picture 3" descr="Global IoT Market Forecast - in billion connected iot devices">
            <a:extLst>
              <a:ext uri="{FF2B5EF4-FFF2-40B4-BE49-F238E27FC236}">
                <a16:creationId xmlns:a16="http://schemas.microsoft.com/office/drawing/2014/main" id="{CD48ED61-E3CF-2E4B-D967-4EC5ECD47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903760"/>
            <a:ext cx="5810432" cy="3050480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sx="101150" sy="10115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25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5A11CB1-3B12-7F7C-04C4-004EDABD0A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14" r="23820" b="-1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6B2C4-C3F0-8BD6-6316-E733CC181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2400"/>
              <a:t>Amazon Alexa</a:t>
            </a:r>
          </a:p>
          <a:p>
            <a:pPr lvl="1">
              <a:lnSpc>
                <a:spcPct val="115000"/>
              </a:lnSpc>
            </a:pPr>
            <a:r>
              <a:rPr lang="en-US"/>
              <a:t>Skills can be developed by anyone</a:t>
            </a:r>
          </a:p>
          <a:p>
            <a:pPr lvl="1">
              <a:lnSpc>
                <a:spcPct val="115000"/>
              </a:lnSpc>
            </a:pPr>
            <a:r>
              <a:rPr lang="en-US"/>
              <a:t>Amazon’s vetting process isn’t good enough</a:t>
            </a:r>
          </a:p>
          <a:p>
            <a:pPr>
              <a:lnSpc>
                <a:spcPct val="115000"/>
              </a:lnSpc>
            </a:pPr>
            <a:r>
              <a:rPr lang="en-US" sz="2400"/>
              <a:t>Smart TVs</a:t>
            </a:r>
          </a:p>
          <a:p>
            <a:pPr lvl="1">
              <a:lnSpc>
                <a:spcPct val="115000"/>
              </a:lnSpc>
            </a:pPr>
            <a:r>
              <a:rPr lang="en-US"/>
              <a:t>Tracking user information</a:t>
            </a:r>
          </a:p>
          <a:p>
            <a:pPr lvl="1">
              <a:lnSpc>
                <a:spcPct val="115000"/>
              </a:lnSpc>
            </a:pPr>
            <a:r>
              <a:rPr lang="en-US"/>
              <a:t>Targeted advertising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8F146-E9E6-C9D9-C506-92819772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Device Concerns</a:t>
            </a:r>
          </a:p>
        </p:txBody>
      </p:sp>
    </p:spTree>
    <p:extLst>
      <p:ext uri="{BB962C8B-B14F-4D97-AF65-F5344CB8AC3E}">
        <p14:creationId xmlns:p14="http://schemas.microsoft.com/office/powerpoint/2010/main" val="3422935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862F-2396-0B68-E1DC-EF3B3291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of IoT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9D367-871B-F31C-0154-950773EB9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Improved Security Standard</a:t>
            </a:r>
          </a:p>
          <a:p>
            <a:pPr lvl="1"/>
            <a:r>
              <a:rPr lang="en-US"/>
              <a:t>Not all-encompassing. Localized to specific industries</a:t>
            </a:r>
          </a:p>
          <a:p>
            <a:r>
              <a:rPr lang="en-US"/>
              <a:t>Evolution of malware</a:t>
            </a:r>
          </a:p>
          <a:p>
            <a:r>
              <a:rPr lang="en-US"/>
              <a:t>More legislation</a:t>
            </a:r>
          </a:p>
          <a:p>
            <a:r>
              <a:rPr lang="en-US"/>
              <a:t>More research and adaptability to keep pace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8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8" name="Picture 7" descr="A grey room full of question marks with an opening going out">
            <a:extLst>
              <a:ext uri="{FF2B5EF4-FFF2-40B4-BE49-F238E27FC236}">
                <a16:creationId xmlns:a16="http://schemas.microsoft.com/office/drawing/2014/main" id="{0FEF2A97-4FEA-DFD1-F346-3661C7BF68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" b="15716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C17CB-32D7-589C-9835-41460541E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692" y="1328615"/>
            <a:ext cx="4679462" cy="9183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Closing Thoughts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90EB1ED-CF74-44C2-853E-6177E160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743230-5CA1-4096-8FEF-2A1530D8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5829359"/>
            <a:ext cx="4333874" cy="1028642"/>
            <a:chOff x="7153921" y="5829359"/>
            <a:chExt cx="5038078" cy="102864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EAD3ABE-E984-4D7B-ADC3-7D4D38C97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5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18AFE34-D405-4581-A4CC-02072A132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93898C8-A5C4-0DA0-DA7A-4FFDB3665BBF}"/>
              </a:ext>
            </a:extLst>
          </p:cNvPr>
          <p:cNvSpPr txBox="1"/>
          <p:nvPr/>
        </p:nvSpPr>
        <p:spPr>
          <a:xfrm>
            <a:off x="5565228" y="5109779"/>
            <a:ext cx="98036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chemeClr val="bg1">
                    <a:lumMod val="75000"/>
                    <a:lumOff val="25000"/>
                  </a:schemeClr>
                </a:solidFill>
                <a:latin typeface="Comic Sans MS"/>
              </a:rPr>
              <a:t>The</a:t>
            </a:r>
          </a:p>
          <a:p>
            <a:pPr algn="ctr"/>
            <a:r>
              <a:rPr lang="en-US" sz="1200">
                <a:solidFill>
                  <a:schemeClr val="bg1">
                    <a:lumMod val="75000"/>
                    <a:lumOff val="25000"/>
                  </a:schemeClr>
                </a:solidFill>
                <a:latin typeface="Comic Sans MS"/>
              </a:rPr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700726261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_2SEEDS">
      <a:dk1>
        <a:srgbClr val="000000"/>
      </a:dk1>
      <a:lt1>
        <a:srgbClr val="FFFFFF"/>
      </a:lt1>
      <a:dk2>
        <a:srgbClr val="1E2A35"/>
      </a:dk2>
      <a:lt2>
        <a:srgbClr val="E8E7E2"/>
      </a:lt2>
      <a:accent1>
        <a:srgbClr val="2C4EC1"/>
      </a:accent1>
      <a:accent2>
        <a:srgbClr val="3D9ED2"/>
      </a:accent2>
      <a:accent3>
        <a:srgbClr val="593DD2"/>
      </a:accent3>
      <a:accent4>
        <a:srgbClr val="C12CA8"/>
      </a:accent4>
      <a:accent5>
        <a:srgbClr val="D23D7C"/>
      </a:accent5>
      <a:accent6>
        <a:srgbClr val="C12C2C"/>
      </a:accent6>
      <a:hlink>
        <a:srgbClr val="BF3F9C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PebbleVTI</vt:lpstr>
      <vt:lpstr>Security Concerns within the Internet of Things</vt:lpstr>
      <vt:lpstr>Introduction</vt:lpstr>
      <vt:lpstr>Current Issues</vt:lpstr>
      <vt:lpstr>Device Concerns</vt:lpstr>
      <vt:lpstr>Future of IoT Security</vt:lpstr>
      <vt:lpstr>Closing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Lowe,Zachary</dc:creator>
  <cp:revision>2</cp:revision>
  <dcterms:created xsi:type="dcterms:W3CDTF">2022-07-06T01:36:52Z</dcterms:created>
  <dcterms:modified xsi:type="dcterms:W3CDTF">2022-07-07T02:24:19Z</dcterms:modified>
</cp:coreProperties>
</file>