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  <p:sldMasterId id="2147483651" r:id="rId2"/>
  </p:sldMasterIdLst>
  <p:notesMasterIdLst>
    <p:notesMasterId r:id="rId14"/>
  </p:notesMasterIdLst>
  <p:sldIdLst>
    <p:sldId id="256" r:id="rId3"/>
    <p:sldId id="257" r:id="rId4"/>
    <p:sldId id="275" r:id="rId5"/>
    <p:sldId id="265" r:id="rId6"/>
    <p:sldId id="273" r:id="rId7"/>
    <p:sldId id="266" r:id="rId8"/>
    <p:sldId id="264" r:id="rId9"/>
    <p:sldId id="260" r:id="rId10"/>
    <p:sldId id="259" r:id="rId11"/>
    <p:sldId id="270" r:id="rId12"/>
    <p:sldId id="272" r:id="rId13"/>
  </p:sldIdLst>
  <p:sldSz cx="8961438" cy="6721475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3">
          <p15:clr>
            <a:srgbClr val="A4A3A4"/>
          </p15:clr>
        </p15:guide>
        <p15:guide id="2" pos="5535">
          <p15:clr>
            <a:srgbClr val="A4A3A4"/>
          </p15:clr>
        </p15:guide>
        <p15:guide id="3" pos="119">
          <p15:clr>
            <a:srgbClr val="A4A3A4"/>
          </p15:clr>
        </p15:guide>
        <p15:guide id="4" pos="3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m9BQygXBgTJ2GTFksXcKVEpy+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1"/>
    <p:restoredTop sz="94669"/>
  </p:normalViewPr>
  <p:slideViewPr>
    <p:cSldViewPr snapToGrid="0">
      <p:cViewPr>
        <p:scale>
          <a:sx n="100" d="100"/>
          <a:sy n="100" d="100"/>
        </p:scale>
        <p:origin x="1184" y="-432"/>
      </p:cViewPr>
      <p:guideLst>
        <p:guide orient="horz" pos="293"/>
        <p:guide pos="5535"/>
        <p:guide pos="119"/>
        <p:guide pos="36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6331953" y="110938"/>
            <a:ext cx="65" cy="12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472065" y="5333978"/>
            <a:ext cx="5859954" cy="24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9" name="Google Shape;39;p1:notes"/>
          <p:cNvSpPr txBox="1">
            <a:spLocks noGrp="1"/>
          </p:cNvSpPr>
          <p:nvPr>
            <p:ph type="sldNum" idx="12"/>
          </p:nvPr>
        </p:nvSpPr>
        <p:spPr>
          <a:xfrm>
            <a:off x="6245419" y="9545294"/>
            <a:ext cx="8659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0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1404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961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" name="Google Shape;47;p2:notes"/>
          <p:cNvSpPr txBox="1">
            <a:spLocks noGrp="1"/>
          </p:cNvSpPr>
          <p:nvPr>
            <p:ph type="sldNum" idx="12"/>
          </p:nvPr>
        </p:nvSpPr>
        <p:spPr>
          <a:xfrm>
            <a:off x="6247057" y="9546304"/>
            <a:ext cx="849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7705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p8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1" name="Google Shape;71;p8:notes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1368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p8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1" name="Google Shape;71;p8:notes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p8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1" name="Google Shape;71;p8:notes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5394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5" name="Google Shape;85;p3:notes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/>
          <p:nvPr/>
        </p:nvSpPr>
        <p:spPr>
          <a:xfrm>
            <a:off x="0" y="4630993"/>
            <a:ext cx="8961438" cy="20904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10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15" name="Google Shape;15;p10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233363" y="3475212"/>
            <a:ext cx="736889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233363" y="4761441"/>
            <a:ext cx="736889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0EA65-0D7D-DF4B-8E03-70CC2AF9142E}"/>
              </a:ext>
            </a:extLst>
          </p:cNvPr>
          <p:cNvSpPr txBox="1"/>
          <p:nvPr userDrawn="1"/>
        </p:nvSpPr>
        <p:spPr>
          <a:xfrm>
            <a:off x="7516167" y="158750"/>
            <a:ext cx="12738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stellar" panose="020F0502020204030204" pitchFamily="34" charset="0"/>
                <a:cs typeface="Castellar" panose="020F0502020204030204" pitchFamily="34" charset="0"/>
              </a:rPr>
              <a:t>EM</a:t>
            </a:r>
          </a:p>
          <a:p>
            <a:r>
              <a:rPr lang="en-US" dirty="0">
                <a:latin typeface="Kalinga" panose="020B0604020202020204" pitchFamily="34" charset="0"/>
                <a:cs typeface="Kalinga" panose="020B0604020202020204" pitchFamily="34" charset="0"/>
              </a:rPr>
              <a:t>analytics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oogle Shape;21;p11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21" name="Google Shape;21;p11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11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1_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502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marL="1371600" lvl="2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marL="1828800" lvl="3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marL="2286000" lvl="4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marL="2743200" lvl="5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marL="3200400" lvl="6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marL="3657600" lvl="7" indent="-33032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marL="4114800" lvl="8" indent="-33032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8;p9"/>
          <p:cNvGraphicFramePr/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r:id="rId6" imgW="158750" imgH="158750" progId="TCLayout.ActiveDocument.1">
                  <p:embed/>
                </p:oleObj>
              </mc:Choice>
              <mc:Fallback>
                <p:oleObj r:id="rId6" imgW="158750" imgH="158750" progId="TCLayout.ActiveDocument.1">
                  <p:embed/>
                  <p:pic>
                    <p:nvPicPr>
                      <p:cNvPr id="8" name="Google Shape;8;p9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Google Shape;9;p9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9"/>
          <p:cNvSpPr txBox="1">
            <a:spLocks noGrp="1"/>
          </p:cNvSpPr>
          <p:nvPr>
            <p:ph type="body" idx="1"/>
          </p:nvPr>
        </p:nvSpPr>
        <p:spPr>
          <a:xfrm>
            <a:off x="2296318" y="2519678"/>
            <a:ext cx="430212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/>
          <p:nvPr/>
        </p:nvSpPr>
        <p:spPr>
          <a:xfrm>
            <a:off x="8632894" y="6485048"/>
            <a:ext cx="15709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56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9"/>
              <a:buFont typeface="Arial"/>
              <a:buChar char="▪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18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–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8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▫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2"/>
          <p:cNvSpPr txBox="1"/>
          <p:nvPr/>
        </p:nvSpPr>
        <p:spPr>
          <a:xfrm>
            <a:off x="8671366" y="6503196"/>
            <a:ext cx="118623" cy="11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4"/>
              <a:buFont typeface="Arial"/>
              <a:buNone/>
            </a:pPr>
            <a:fld id="{00000000-1234-1234-1234-123412341234}" type="slidenum">
              <a:rPr lang="en-US" sz="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64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12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ntyhealthrankings.org/" TargetMode="External"/><Relationship Id="rId3" Type="http://schemas.openxmlformats.org/officeDocument/2006/relationships/hyperlink" Target="https://www.kaggle.com/johnjdavisiv/us-counties-covid19-weather-sociohealth-data" TargetMode="External"/><Relationship Id="rId7" Type="http://schemas.openxmlformats.org/officeDocument/2006/relationships/hyperlink" Target="https://www.kff.org/policy-watch/stay-at-home-orders-to-fight-covid19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nytimes/covid-19-data" TargetMode="External"/><Relationship Id="rId11" Type="http://schemas.openxmlformats.org/officeDocument/2006/relationships/hyperlink" Target="https://www.brookings.edu/blog/up-front/2020/12/08/the-black-white-wealth-gap-left-black-households-more-vulnerable/" TargetMode="External"/><Relationship Id="rId5" Type="http://schemas.openxmlformats.org/officeDocument/2006/relationships/hyperlink" Target="https://ephtracking.cdc.gov/DataExplorer/" TargetMode="External"/><Relationship Id="rId10" Type="http://schemas.openxmlformats.org/officeDocument/2006/relationships/hyperlink" Target="https://archpublichealth.biomedcentral.com/articles/10.1186/s13690-020-00402-5" TargetMode="External"/><Relationship Id="rId4" Type="http://schemas.openxmlformats.org/officeDocument/2006/relationships/hyperlink" Target="https://www.cdc.gov/nchs/covid19/covid-19-mortality-data-files.htm" TargetMode="External"/><Relationship Id="rId9" Type="http://schemas.openxmlformats.org/officeDocument/2006/relationships/hyperlink" Target="https://nam.edu/poor-education-predicts-poor-health-a-challenge-unmet-by-american-medicine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ff.org/uninsured/issue-brief/key-facts-about-the-uninsured-population/" TargetMode="External"/><Relationship Id="rId3" Type="http://schemas.openxmlformats.org/officeDocument/2006/relationships/hyperlink" Target="https://www.future-ed.org/state-education-funding-concentration-matters/" TargetMode="External"/><Relationship Id="rId7" Type="http://schemas.openxmlformats.org/officeDocument/2006/relationships/hyperlink" Target="https://www.penguinrandomhouse.com/books/564989/the-sum-of-us-by-heather-mcghe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pnews.com/article/joe-biden-donald-trump-alabama-georgia-savannah-941ef2bf9b60ee39d6b9fd5e2ce861f7" TargetMode="External"/><Relationship Id="rId11" Type="http://schemas.openxmlformats.org/officeDocument/2006/relationships/hyperlink" Target="https://www.huffpost.com/entry/covid-19-population-density-myth_n_5ff8c68fc5b63642b6fba9eb" TargetMode="External"/><Relationship Id="rId5" Type="http://schemas.openxmlformats.org/officeDocument/2006/relationships/hyperlink" Target="https://pubmed.ncbi.nlm.nih.gov/22239747/" TargetMode="External"/><Relationship Id="rId10" Type="http://schemas.openxmlformats.org/officeDocument/2006/relationships/hyperlink" Target="https://www.scientificamerican.com/article/population-density-does-not-doom-cities-to-pandemic-dangers/" TargetMode="External"/><Relationship Id="rId4" Type="http://schemas.openxmlformats.org/officeDocument/2006/relationships/hyperlink" Target="https://www.commonwealthfund.org/publications/newsletter-article/2021/jan/medical-mistrust-among-black-americans" TargetMode="External"/><Relationship Id="rId9" Type="http://schemas.openxmlformats.org/officeDocument/2006/relationships/hyperlink" Target="https://www.pewresearch.org/fact-tank/2020/09/29/increasing-share-of-americans-favor-a-single-government-program-to-provide-health-care-coverage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it.ly/3wYWc71" TargetMode="External"/><Relationship Id="rId3" Type="http://schemas.openxmlformats.org/officeDocument/2006/relationships/notesSlide" Target="../notesSlides/notesSlide2.xml"/><Relationship Id="rId7" Type="http://schemas.openxmlformats.org/officeDocument/2006/relationships/hyperlink" Target="https://bit.ly/3mKbdoo" TargetMode="Externa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11" Type="http://schemas.openxmlformats.org/officeDocument/2006/relationships/hyperlink" Target="https://bit.ly/3x89YnZ" TargetMode="External"/><Relationship Id="rId5" Type="http://schemas.openxmlformats.org/officeDocument/2006/relationships/image" Target="../media/image1.png"/><Relationship Id="rId10" Type="http://schemas.openxmlformats.org/officeDocument/2006/relationships/hyperlink" Target="https://brook.gs/3acuhqs" TargetMode="External"/><Relationship Id="rId4" Type="http://schemas.openxmlformats.org/officeDocument/2006/relationships/oleObject" Target="../embeddings/oleObject4.bin"/><Relationship Id="rId9" Type="http://schemas.openxmlformats.org/officeDocument/2006/relationships/hyperlink" Target="https://bit.ly/3agLTBj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absoft.co/3dYTbuA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it.ly/3wYWc71" TargetMode="External"/><Relationship Id="rId4" Type="http://schemas.openxmlformats.org/officeDocument/2006/relationships/hyperlink" Target="https://bit.ly/3mKbdoo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bit.ly/3mKbdoo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commonwealthfund.org/publications/newsletter-article/2021/jan/medical-mistrust-among-black-americans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s://tabsoft.co/3dYTbuA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s://bit.ly/3wYWc71" TargetMode="Externa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it.ly/3wYWc71" TargetMode="External"/><Relationship Id="rId5" Type="http://schemas.openxmlformats.org/officeDocument/2006/relationships/hyperlink" Target="https://bit.ly/3mKbdoo" TargetMode="Externa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hyperlink" Target="https://ephtracking.cdc.gov/DataExplorer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absoft.co/3dYTbu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commonwealthfund.org/publications/newsletter-article/2021/jan/medical-mistrust-among-black-americans" TargetMode="External"/><Relationship Id="rId4" Type="http://schemas.openxmlformats.org/officeDocument/2006/relationships/hyperlink" Target="https://www.penguinrandomhouse.com/books/564989/the-sum-of-us-by-heather-mcghe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>
            <a:spLocks noGrp="1"/>
          </p:cNvSpPr>
          <p:nvPr>
            <p:ph type="ctrTitle"/>
          </p:nvPr>
        </p:nvSpPr>
        <p:spPr>
          <a:xfrm>
            <a:off x="233364" y="3475206"/>
            <a:ext cx="8728074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AU" dirty="0"/>
              <a:t>COVID Deaths &amp; Societal Factors in US </a:t>
            </a:r>
            <a:r>
              <a:rPr lang="en-US" dirty="0"/>
              <a:t>– Executive Presentation</a:t>
            </a:r>
            <a:endParaRPr dirty="0"/>
          </a:p>
        </p:txBody>
      </p:sp>
      <p:sp>
        <p:nvSpPr>
          <p:cNvPr id="42" name="Google Shape;42;p1"/>
          <p:cNvSpPr txBox="1"/>
          <p:nvPr/>
        </p:nvSpPr>
        <p:spPr>
          <a:xfrm>
            <a:off x="233364" y="5082685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April 17, 2021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233363" y="5390533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Elizabeth Miller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/>
              <a:t>Sources</a:t>
            </a:r>
            <a:endParaRPr dirty="0"/>
          </a:p>
        </p:txBody>
      </p:sp>
      <p:cxnSp>
        <p:nvCxnSpPr>
          <p:cNvPr id="115" name="Google Shape;115;p6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7A40C4-9D99-0546-9CF8-1C2D0A600D9F}"/>
              </a:ext>
            </a:extLst>
          </p:cNvPr>
          <p:cNvSpPr txBox="1"/>
          <p:nvPr/>
        </p:nvSpPr>
        <p:spPr>
          <a:xfrm>
            <a:off x="182468" y="1004341"/>
            <a:ext cx="808746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Links to sources</a:t>
            </a:r>
          </a:p>
          <a:p>
            <a:r>
              <a:rPr lang="en-US" sz="1200" dirty="0"/>
              <a:t>The dataset</a:t>
            </a:r>
          </a:p>
          <a:p>
            <a:r>
              <a:rPr lang="en-US" sz="1200" dirty="0">
                <a:hlinkClick r:id="rId3"/>
              </a:rPr>
              <a:t>https://www.kaggle.com/johnjdavisiv/us-counties-covid19-weather-sociohealth-data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CDC COVID death by county</a:t>
            </a:r>
          </a:p>
          <a:p>
            <a:r>
              <a:rPr lang="en-US" sz="1200" dirty="0">
                <a:hlinkClick r:id="rId4"/>
              </a:rPr>
              <a:t>https://www.cdc.gov/nchs/covid19/covid-19-mortality-data-files.htm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CDC stay-at-home order information</a:t>
            </a:r>
          </a:p>
          <a:p>
            <a:r>
              <a:rPr lang="en-US" sz="1200" dirty="0">
                <a:hlinkClick r:id="rId5"/>
              </a:rPr>
              <a:t>https://ephtracking.cdc.gov/DataExplorer/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New York Times COVID case and death counts</a:t>
            </a:r>
          </a:p>
          <a:p>
            <a:r>
              <a:rPr lang="en-US" sz="1200" dirty="0">
                <a:hlinkClick r:id="rId6"/>
              </a:rPr>
              <a:t>https://github.com/nytimes/covid-19-data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Kaiser Family Foundation (stay at home orders)</a:t>
            </a:r>
          </a:p>
          <a:p>
            <a:r>
              <a:rPr lang="en-US" sz="1200" dirty="0">
                <a:hlinkClick r:id="rId7"/>
              </a:rPr>
              <a:t>https://www.kff.org/policy-watch/stay-at-home-orders-to-fight-covid19/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County Health Rankings</a:t>
            </a:r>
          </a:p>
          <a:p>
            <a:r>
              <a:rPr lang="en-US" sz="1200" dirty="0">
                <a:hlinkClick r:id="rId8"/>
              </a:rPr>
              <a:t>https://www.countyhealthrankings.org/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Poor education predicts poor health</a:t>
            </a:r>
          </a:p>
          <a:p>
            <a:r>
              <a:rPr lang="en-US" sz="1200" dirty="0">
                <a:hlinkClick r:id="rId9"/>
              </a:rPr>
              <a:t>https://nam.edu/poor-education-predicts-poor-health-a-challenge-unmet-by-american-medicine/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Interventions to reduce educational inequalities and improve health</a:t>
            </a:r>
          </a:p>
          <a:p>
            <a:r>
              <a:rPr lang="en-US" sz="1200" dirty="0">
                <a:hlinkClick r:id="rId10"/>
              </a:rPr>
              <a:t>https://archpublichealth.biomedcentral.com/articles/10.1186/s13690-020-00402-5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Relationship between Black/white wealth gap and COVID</a:t>
            </a:r>
          </a:p>
          <a:p>
            <a:r>
              <a:rPr lang="en-US" sz="1200" dirty="0">
                <a:hlinkClick r:id="rId11"/>
              </a:rPr>
              <a:t>https://www.brookings.edu/blog/up-front/2020/12/08/the-black-white-wealth-gap-left-black-households-more-vulnerable/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9815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/>
              <a:t>Sources, continued</a:t>
            </a:r>
            <a:endParaRPr dirty="0"/>
          </a:p>
        </p:txBody>
      </p:sp>
      <p:cxnSp>
        <p:nvCxnSpPr>
          <p:cNvPr id="115" name="Google Shape;115;p6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7A40C4-9D99-0546-9CF8-1C2D0A600D9F}"/>
              </a:ext>
            </a:extLst>
          </p:cNvPr>
          <p:cNvSpPr txBox="1"/>
          <p:nvPr/>
        </p:nvSpPr>
        <p:spPr>
          <a:xfrm>
            <a:off x="369844" y="1094282"/>
            <a:ext cx="808746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Lower income areas have less revenue for education</a:t>
            </a:r>
          </a:p>
          <a:p>
            <a:r>
              <a:rPr lang="en-US" sz="1200" dirty="0">
                <a:hlinkClick r:id="rId3"/>
              </a:rPr>
              <a:t>https://www.future-ed.org/state-education-funding-concentration-matters/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Suggested interventions for the demonstrated poorer medical treatment received by Black Americans</a:t>
            </a:r>
          </a:p>
          <a:p>
            <a:r>
              <a:rPr lang="en-US" sz="1200" dirty="0">
                <a:hlinkClick r:id="rId4"/>
              </a:rPr>
              <a:t>https://www.commonwealthfund.org/publications/newsletter-article/2021/jan/medical-mistrust-among-black-americans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Black Americans are undertreated for pain</a:t>
            </a:r>
          </a:p>
          <a:p>
            <a:r>
              <a:rPr lang="en-US" sz="1200" dirty="0">
                <a:hlinkClick r:id="rId5"/>
              </a:rPr>
              <a:t>https://pubmed.ncbi.nlm.nih.gov/22239747/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Southern (“red”) states have comparatively low vaccination rates</a:t>
            </a:r>
          </a:p>
          <a:p>
            <a:r>
              <a:rPr lang="en-US" sz="1200" dirty="0">
                <a:hlinkClick r:id="rId6"/>
              </a:rPr>
              <a:t>https://apnews.com/article/joe-biden-donald-trump-alabama-georgia-savannah-941ef2bf9b60ee39d6b9fd5e2ce861f7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hlinkClick r:id="rId7"/>
              </a:rPr>
              <a:t>McGhee, Heather. _The Sum of Us: What Racism Costs Everyone and How We Can Prosper Together._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Kaiser Family Foundation: uninsured statistics</a:t>
            </a:r>
          </a:p>
          <a:p>
            <a:r>
              <a:rPr lang="en-US" sz="1200" dirty="0">
                <a:hlinkClick r:id="rId8"/>
              </a:rPr>
              <a:t>https://www.kff.org/uninsured/issue-brief/key-facts-about-the-uninsured-population/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Pew Research 63% of US thinks there should be one government program that provides health care coverage</a:t>
            </a:r>
          </a:p>
          <a:p>
            <a:r>
              <a:rPr lang="en-US" sz="1200" dirty="0">
                <a:hlinkClick r:id="rId9"/>
              </a:rPr>
              <a:t>https://www.pewresearch.org/fact-tank/2020/09/29/increasing-share-of-americans-favor-a-single-government-program-to-provide-health-care-coverage/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Population density has not been connected to COVID death rate</a:t>
            </a:r>
          </a:p>
          <a:p>
            <a:r>
              <a:rPr lang="en-US" sz="1200" dirty="0">
                <a:hlinkClick r:id="rId10"/>
              </a:rPr>
              <a:t>https://www.scientificamerican.com/article/population-density-does-not-doom-cities-to-pandemic-dangers/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hlinkClick r:id="rId11"/>
              </a:rPr>
              <a:t>https://www.huffpost.com/entry/covid-19-population-density-myth_n_5ff8c68fc5b63642b6fba9eb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9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Google Shape;50;p2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r:id="rId4" imgW="1587" imgH="1587" progId="TCLayout.ActiveDocument.1">
                  <p:embed/>
                </p:oleObj>
              </mc:Choice>
              <mc:Fallback>
                <p:oleObj r:id="rId4" imgW="1587" imgH="1587" progId="TCLayout.ActiveDocument.1">
                  <p:embed/>
                  <p:pic>
                    <p:nvPicPr>
                      <p:cNvPr id="50" name="Google Shape;50;p2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Google Shape;51;p2"/>
          <p:cNvSpPr txBox="1">
            <a:spLocks noGrp="1"/>
          </p:cNvSpPr>
          <p:nvPr>
            <p:ph type="title"/>
          </p:nvPr>
        </p:nvSpPr>
        <p:spPr>
          <a:xfrm>
            <a:off x="171439" y="166963"/>
            <a:ext cx="875570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/>
              <a:t>Executive Summary: Which societal factors correlate with COVID death rate in US counties </a:t>
            </a:r>
            <a:r>
              <a:rPr lang="en-US" sz="1600" u="sng" dirty="0"/>
              <a:t>and</a:t>
            </a:r>
            <a:r>
              <a:rPr lang="en-US" sz="1600" dirty="0"/>
              <a:t> have value in predicting the geographical areas where most help is needed?</a:t>
            </a:r>
            <a:endParaRPr dirty="0"/>
          </a:p>
        </p:txBody>
      </p:sp>
      <p:sp>
        <p:nvSpPr>
          <p:cNvPr id="67" name="Google Shape;67;p2"/>
          <p:cNvSpPr txBox="1"/>
          <p:nvPr/>
        </p:nvSpPr>
        <p:spPr>
          <a:xfrm>
            <a:off x="4414697" y="1510062"/>
            <a:ext cx="4512446" cy="1587297"/>
          </a:xfrm>
          <a:prstGeom prst="rect">
            <a:avLst/>
          </a:prstGeom>
          <a:solidFill>
            <a:srgbClr val="FBC14E">
              <a:alpha val="3385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>
              <a:lnSpc>
                <a:spcPct val="115000"/>
              </a:lnSpc>
              <a:buSzPts val="1100"/>
            </a:pPr>
            <a:r>
              <a:rPr lang="en-US" sz="1100" b="1" dirty="0"/>
              <a:t>Percent population of the following correlated most strongly with COVID death rate</a:t>
            </a:r>
            <a:r>
              <a:rPr lang="en-AU" sz="1100" b="1" baseline="30000" dirty="0">
                <a:solidFill>
                  <a:srgbClr val="002060"/>
                </a:solidFill>
                <a:latin typeface="Quattrocento Sans"/>
                <a:sym typeface="Quattrocento Sans"/>
              </a:rPr>
              <a:t> 1</a:t>
            </a:r>
            <a:r>
              <a:rPr lang="en-US" sz="1100" b="1" dirty="0"/>
              <a:t>:</a:t>
            </a:r>
          </a:p>
          <a:p>
            <a:pPr marL="5080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100" dirty="0"/>
              <a:t>Without a high school diploma</a:t>
            </a:r>
          </a:p>
          <a:p>
            <a:pPr marL="5080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100" dirty="0"/>
              <a:t>Black American</a:t>
            </a:r>
          </a:p>
          <a:p>
            <a:pPr marL="5080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100" dirty="0"/>
              <a:t>Fair or poor health status</a:t>
            </a:r>
          </a:p>
          <a:p>
            <a:pPr marL="5080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100" dirty="0"/>
              <a:t>Children in poverty</a:t>
            </a:r>
          </a:p>
          <a:p>
            <a:pPr marL="5080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100" dirty="0"/>
              <a:t>Non-Hispanic white (negative correlation)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DDCF8B46-4320-604A-8DBE-5A5F491C90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39" y="1157975"/>
            <a:ext cx="4108380" cy="208396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B68FC1E-3671-7D49-9D02-EC66BD1C9118}"/>
              </a:ext>
            </a:extLst>
          </p:cNvPr>
          <p:cNvSpPr txBox="1"/>
          <p:nvPr/>
        </p:nvSpPr>
        <p:spPr>
          <a:xfrm>
            <a:off x="273039" y="5550573"/>
            <a:ext cx="3586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/>
              <a:t>1</a:t>
            </a:r>
            <a:r>
              <a:rPr lang="en-US" sz="1000" dirty="0"/>
              <a:t> </a:t>
            </a:r>
            <a:r>
              <a:rPr lang="en-US" sz="1000" dirty="0">
                <a:hlinkClick r:id="rId7"/>
              </a:rPr>
              <a:t>https://bit.ly/3mKbdoo</a:t>
            </a:r>
            <a:r>
              <a:rPr lang="en-US" sz="1000" dirty="0"/>
              <a:t>, </a:t>
            </a:r>
            <a:r>
              <a:rPr lang="en-US" sz="1000" dirty="0">
                <a:hlinkClick r:id="rId8"/>
              </a:rPr>
              <a:t>https://bit.ly/3wYWc71</a:t>
            </a:r>
            <a:endParaRPr lang="en-US" sz="1000" dirty="0"/>
          </a:p>
          <a:p>
            <a:r>
              <a:rPr lang="en-AU" sz="1000" b="1" baseline="30000" dirty="0">
                <a:solidFill>
                  <a:srgbClr val="002060"/>
                </a:solidFill>
                <a:latin typeface="Quattrocento Sans"/>
                <a:sym typeface="Quattrocento Sans"/>
              </a:rPr>
              <a:t>2 </a:t>
            </a:r>
            <a:r>
              <a:rPr lang="en-AU" sz="1000" b="1" dirty="0">
                <a:solidFill>
                  <a:srgbClr val="002060"/>
                </a:solidFill>
                <a:latin typeface="Quattrocento Sans"/>
                <a:sym typeface="Quattrocento Sans"/>
              </a:rPr>
              <a:t>Latest date COVID data collected: 12/4/2020</a:t>
            </a:r>
          </a:p>
          <a:p>
            <a:r>
              <a:rPr lang="en-AU" sz="1000" b="1" baseline="30000" dirty="0">
                <a:solidFill>
                  <a:srgbClr val="002060"/>
                </a:solidFill>
                <a:latin typeface="Quattrocento Sans"/>
                <a:sym typeface="Quattrocento Sans"/>
              </a:rPr>
              <a:t>3</a:t>
            </a:r>
            <a:r>
              <a:rPr lang="en-AU" sz="1000" b="1" dirty="0">
                <a:solidFill>
                  <a:srgbClr val="002060"/>
                </a:solidFill>
                <a:latin typeface="Quattrocento Sans"/>
                <a:sym typeface="Quattrocento Sans"/>
              </a:rPr>
              <a:t> </a:t>
            </a:r>
            <a:r>
              <a:rPr lang="en-AU" sz="1000" b="1" dirty="0">
                <a:solidFill>
                  <a:srgbClr val="002060"/>
                </a:solidFill>
                <a:latin typeface="Quattrocento Sans"/>
                <a:sym typeface="Quattrocento Sans"/>
                <a:hlinkClick r:id="rId9"/>
              </a:rPr>
              <a:t>https://bit.ly/3agLTBj</a:t>
            </a:r>
            <a:endParaRPr lang="en-AU" sz="1000" b="1" dirty="0">
              <a:solidFill>
                <a:srgbClr val="002060"/>
              </a:solidFill>
              <a:latin typeface="Quattrocento Sans"/>
              <a:sym typeface="Quattrocento Sans"/>
            </a:endParaRPr>
          </a:p>
          <a:p>
            <a:r>
              <a:rPr lang="en-AU" sz="1000" b="1" baseline="30000" dirty="0">
                <a:solidFill>
                  <a:srgbClr val="002060"/>
                </a:solidFill>
                <a:latin typeface="Quattrocento Sans"/>
                <a:sym typeface="Quattrocento Sans"/>
              </a:rPr>
              <a:t>4</a:t>
            </a:r>
            <a:r>
              <a:rPr lang="en-AU" sz="1000" b="1" dirty="0">
                <a:solidFill>
                  <a:srgbClr val="002060"/>
                </a:solidFill>
                <a:latin typeface="Quattrocento Sans"/>
                <a:sym typeface="Quattrocento Sans"/>
              </a:rPr>
              <a:t> </a:t>
            </a:r>
            <a:r>
              <a:rPr lang="en-AU" sz="1000" b="1" dirty="0">
                <a:solidFill>
                  <a:srgbClr val="002060"/>
                </a:solidFill>
                <a:latin typeface="Quattrocento Sans"/>
                <a:sym typeface="Quattrocento Sans"/>
                <a:hlinkClick r:id="rId10"/>
              </a:rPr>
              <a:t>https://brook.gs/3acuhqs</a:t>
            </a:r>
            <a:r>
              <a:rPr lang="en-AU" sz="1000" b="1" dirty="0">
                <a:solidFill>
                  <a:srgbClr val="002060"/>
                </a:solidFill>
                <a:latin typeface="Quattrocento Sans"/>
                <a:sym typeface="Quattrocento Sans"/>
              </a:rPr>
              <a:t>, </a:t>
            </a:r>
            <a:r>
              <a:rPr lang="en-AU" sz="1000" b="1" dirty="0">
                <a:solidFill>
                  <a:srgbClr val="002060"/>
                </a:solidFill>
                <a:latin typeface="Quattrocento Sans"/>
                <a:sym typeface="Quattrocento Sans"/>
                <a:hlinkClick r:id="rId11"/>
              </a:rPr>
              <a:t>https://bit.ly/3x89YnZ</a:t>
            </a:r>
            <a:endParaRPr lang="en-AU" sz="1000" b="1" dirty="0">
              <a:solidFill>
                <a:srgbClr val="002060"/>
              </a:solidFill>
              <a:latin typeface="Quattrocento Sans"/>
              <a:sym typeface="Quattrocento Sans"/>
            </a:endParaRPr>
          </a:p>
        </p:txBody>
      </p:sp>
      <p:sp>
        <p:nvSpPr>
          <p:cNvPr id="43" name="Google Shape;64;p2">
            <a:extLst>
              <a:ext uri="{FF2B5EF4-FFF2-40B4-BE49-F238E27FC236}">
                <a16:creationId xmlns:a16="http://schemas.microsoft.com/office/drawing/2014/main" id="{41F82A05-20C9-C74B-8D41-AD2CD4CB40D7}"/>
              </a:ext>
            </a:extLst>
          </p:cNvPr>
          <p:cNvSpPr txBox="1"/>
          <p:nvPr/>
        </p:nvSpPr>
        <p:spPr>
          <a:xfrm>
            <a:off x="252983" y="4184746"/>
            <a:ext cx="3621099" cy="1272103"/>
          </a:xfrm>
          <a:prstGeom prst="rect">
            <a:avLst/>
          </a:prstGeom>
          <a:noFill/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en-US" sz="1000" b="1" dirty="0">
                <a:solidFill>
                  <a:schemeClr val="dk1"/>
                </a:solidFill>
              </a:rPr>
              <a:t>Prioritize 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vaccine delivery to vulnerable counties</a:t>
            </a:r>
            <a:b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en-US" sz="1000" b="1" dirty="0">
                <a:solidFill>
                  <a:schemeClr val="dk1"/>
                </a:solidFill>
              </a:rPr>
              <a:t>Partner with community leaders in education to defuse mistrust</a:t>
            </a:r>
            <a:r>
              <a:rPr lang="en-US" sz="1000" b="1" baseline="30000" dirty="0">
                <a:solidFill>
                  <a:schemeClr val="dk1"/>
                </a:solidFill>
              </a:rPr>
              <a:t>3</a:t>
            </a:r>
            <a:br>
              <a:rPr lang="en-US" sz="1000" b="1" dirty="0">
                <a:solidFill>
                  <a:schemeClr val="dk1"/>
                </a:solidFill>
              </a:rPr>
            </a:br>
            <a:endParaRPr lang="en-US" sz="1000" b="1" dirty="0">
              <a:solidFill>
                <a:schemeClr val="dk1"/>
              </a:solidFill>
            </a:endParaRPr>
          </a:p>
          <a:p>
            <a:pPr marL="228600" lvl="0" indent="-228600"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en-US" sz="1000" b="1" dirty="0">
                <a:solidFill>
                  <a:schemeClr val="dk1"/>
                </a:solidFill>
              </a:rPr>
              <a:t>Use more federal resources per capita to help address inequality that caused vulnerability</a:t>
            </a:r>
            <a:r>
              <a:rPr lang="en-US" sz="1000" b="1" baseline="30000" dirty="0">
                <a:solidFill>
                  <a:schemeClr val="dk1"/>
                </a:solidFill>
              </a:rPr>
              <a:t>4</a:t>
            </a:r>
            <a:br>
              <a:rPr lang="en-US" sz="1000" b="1" baseline="30000" dirty="0">
                <a:solidFill>
                  <a:schemeClr val="dk1"/>
                </a:solidFill>
              </a:rPr>
            </a:br>
            <a:endParaRPr lang="en-US" sz="1000" b="1" baseline="30000" dirty="0">
              <a:solidFill>
                <a:schemeClr val="dk1"/>
              </a:solidFill>
            </a:endParaRPr>
          </a:p>
        </p:txBody>
      </p:sp>
      <p:sp>
        <p:nvSpPr>
          <p:cNvPr id="44" name="Google Shape;66;p2">
            <a:extLst>
              <a:ext uri="{FF2B5EF4-FFF2-40B4-BE49-F238E27FC236}">
                <a16:creationId xmlns:a16="http://schemas.microsoft.com/office/drawing/2014/main" id="{0EF69E41-16A0-D343-807E-FF7F28B77044}"/>
              </a:ext>
            </a:extLst>
          </p:cNvPr>
          <p:cNvSpPr/>
          <p:nvPr/>
        </p:nvSpPr>
        <p:spPr>
          <a:xfrm>
            <a:off x="266966" y="3581595"/>
            <a:ext cx="3347265" cy="4403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COVID deaths by increasing vaccination rate to the national average </a:t>
            </a:r>
            <a:r>
              <a:rPr lang="en-US" sz="10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Q3 end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5C8BA-28C7-1343-AA77-FAC30A3D4086}"/>
              </a:ext>
            </a:extLst>
          </p:cNvPr>
          <p:cNvSpPr txBox="1"/>
          <p:nvPr/>
        </p:nvSpPr>
        <p:spPr>
          <a:xfrm>
            <a:off x="3144153" y="1210908"/>
            <a:ext cx="1604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with COVID death rate*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BC152E-49B4-BA47-A1A2-C1EF71E29404}"/>
              </a:ext>
            </a:extLst>
          </p:cNvPr>
          <p:cNvSpPr txBox="1"/>
          <p:nvPr/>
        </p:nvSpPr>
        <p:spPr>
          <a:xfrm>
            <a:off x="2582200" y="1056069"/>
            <a:ext cx="216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Coefficient of correlation</a:t>
            </a:r>
          </a:p>
        </p:txBody>
      </p:sp>
      <p:pic>
        <p:nvPicPr>
          <p:cNvPr id="5" name="Picture 4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DE7A5712-4D4D-0545-9978-F15B4AA044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97999" y="3457589"/>
            <a:ext cx="4980961" cy="2446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6EBAB8-B64A-354D-98F5-8B38FB27CA7C}"/>
              </a:ext>
            </a:extLst>
          </p:cNvPr>
          <p:cNvSpPr txBox="1"/>
          <p:nvPr/>
        </p:nvSpPr>
        <p:spPr>
          <a:xfrm>
            <a:off x="6407456" y="3457589"/>
            <a:ext cx="162046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706120-07A2-424D-8110-86A85A6BB76D}"/>
              </a:ext>
            </a:extLst>
          </p:cNvPr>
          <p:cNvSpPr txBox="1"/>
          <p:nvPr/>
        </p:nvSpPr>
        <p:spPr>
          <a:xfrm>
            <a:off x="252983" y="6291938"/>
            <a:ext cx="2659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*Percent of population that died from COVID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/>
              <a:t>The southern US contains many of the counties with both highest COVID death rates and populations facing at-risk factors.</a:t>
            </a:r>
            <a:endParaRPr dirty="0"/>
          </a:p>
        </p:txBody>
      </p:sp>
      <p:cxnSp>
        <p:nvCxnSpPr>
          <p:cNvPr id="104" name="Google Shape;104;p5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49A4EC94-82D4-CE4F-9094-87A803E7A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569" y="3875087"/>
            <a:ext cx="1193800" cy="1638300"/>
          </a:xfrm>
          <a:prstGeom prst="rect">
            <a:avLst/>
          </a:prstGeom>
        </p:spPr>
      </p:pic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8330BB74-1390-9D44-9A0F-1F6FB0FC8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68" y="1136114"/>
            <a:ext cx="8530001" cy="4414825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43D79B3-C248-FA4C-A0D8-29EE295480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85" t="4711" b="4012"/>
          <a:stretch/>
        </p:blipFill>
        <p:spPr>
          <a:xfrm>
            <a:off x="7759700" y="4165456"/>
            <a:ext cx="1019270" cy="13854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6A34A1-6882-AE4A-8A98-A9297FDC5B42}"/>
              </a:ext>
            </a:extLst>
          </p:cNvPr>
          <p:cNvSpPr txBox="1"/>
          <p:nvPr/>
        </p:nvSpPr>
        <p:spPr>
          <a:xfrm>
            <a:off x="85725" y="5694355"/>
            <a:ext cx="87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 half of counties with COVID death rate of 0.37% or higher, shown in red, are in the south region.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7BF6E-B038-C040-9DBD-95C3A28A2678}"/>
              </a:ext>
            </a:extLst>
          </p:cNvPr>
          <p:cNvSpPr txBox="1"/>
          <p:nvPr/>
        </p:nvSpPr>
        <p:spPr>
          <a:xfrm>
            <a:off x="85725" y="6032151"/>
            <a:ext cx="5633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Quattrocento Sans"/>
                <a:sym typeface="Quattrocento Sans"/>
              </a:rPr>
              <a:t>Map for AK, HI:  </a:t>
            </a:r>
            <a:r>
              <a:rPr lang="en-AU" b="1" dirty="0">
                <a:solidFill>
                  <a:srgbClr val="002060"/>
                </a:solidFill>
                <a:latin typeface="Quattrocento Sans"/>
                <a:sym typeface="Quattrocento Sans"/>
                <a:hlinkClick r:id="rId6"/>
              </a:rPr>
              <a:t>https://tabsoft.co/3dYTbuA</a:t>
            </a:r>
            <a:endParaRPr lang="en-AU" b="1" dirty="0">
              <a:solidFill>
                <a:srgbClr val="002060"/>
              </a:solidFill>
              <a:latin typeface="Quattrocento Sans"/>
              <a:sym typeface="Quattrocento Sans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AEA50-564A-FA4D-82EA-45B65ABEEC94}"/>
              </a:ext>
            </a:extLst>
          </p:cNvPr>
          <p:cNvSpPr txBox="1"/>
          <p:nvPr/>
        </p:nvSpPr>
        <p:spPr>
          <a:xfrm>
            <a:off x="248969" y="4483110"/>
            <a:ext cx="1048589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Percent deaths from COVID in US counties</a:t>
            </a:r>
            <a:r>
              <a:rPr lang="en-US" sz="1100" baseline="30000" dirty="0">
                <a:solidFill>
                  <a:schemeClr val="tx1"/>
                </a:solidFill>
              </a:rPr>
              <a:t>2,3</a:t>
            </a:r>
          </a:p>
          <a:p>
            <a:endParaRPr lang="en-US" sz="1100" baseline="300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503E11-E251-3D44-A1B1-CC1C1F8180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6057" y="3297237"/>
            <a:ext cx="114300" cy="127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039E35-2387-5A4B-8228-7FD33B8B1F8C}"/>
              </a:ext>
            </a:extLst>
          </p:cNvPr>
          <p:cNvSpPr txBox="1"/>
          <p:nvPr/>
        </p:nvSpPr>
        <p:spPr>
          <a:xfrm>
            <a:off x="7790357" y="3202829"/>
            <a:ext cx="92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Percent deaths from COVID 0.37% or more</a:t>
            </a:r>
          </a:p>
        </p:txBody>
      </p:sp>
    </p:spTree>
    <p:extLst>
      <p:ext uri="{BB962C8B-B14F-4D97-AF65-F5344CB8AC3E}">
        <p14:creationId xmlns:p14="http://schemas.microsoft.com/office/powerpoint/2010/main" val="9102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87468" y="241824"/>
            <a:ext cx="858650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>
                <a:solidFill>
                  <a:schemeClr val="accent3"/>
                </a:solidFill>
              </a:rPr>
              <a:t>Among the categories of societal factors examined, the racial percentages of counties account for three of the five strongest predictors of COVID death rate.</a:t>
            </a:r>
            <a:endParaRPr sz="1800" dirty="0">
              <a:solidFill>
                <a:schemeClr val="accent3"/>
              </a:solidFill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95D1CE-7953-DF46-9068-57CAE22515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24" r="1" b="36510"/>
          <a:stretch/>
        </p:blipFill>
        <p:spPr>
          <a:xfrm>
            <a:off x="1250066" y="1965417"/>
            <a:ext cx="2298730" cy="2866137"/>
          </a:xfrm>
          <a:prstGeom prst="rect">
            <a:avLst/>
          </a:prstGeom>
        </p:spPr>
      </p:pic>
      <p:sp>
        <p:nvSpPr>
          <p:cNvPr id="11" name="Google Shape;67;p2">
            <a:extLst>
              <a:ext uri="{FF2B5EF4-FFF2-40B4-BE49-F238E27FC236}">
                <a16:creationId xmlns:a16="http://schemas.microsoft.com/office/drawing/2014/main" id="{8E7682A0-7F4B-7B45-9BD0-D40EFF66E3D5}"/>
              </a:ext>
            </a:extLst>
          </p:cNvPr>
          <p:cNvSpPr txBox="1"/>
          <p:nvPr/>
        </p:nvSpPr>
        <p:spPr>
          <a:xfrm>
            <a:off x="4195775" y="1673314"/>
            <a:ext cx="4512446" cy="1131198"/>
          </a:xfrm>
          <a:prstGeom prst="rect">
            <a:avLst/>
          </a:prstGeom>
          <a:solidFill>
            <a:srgbClr val="FBC14E">
              <a:alpha val="3385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100" b="1" dirty="0"/>
              <a:t>Percent Black population links relatively strongly with COVID death rate.</a:t>
            </a:r>
          </a:p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100" b="1" dirty="0"/>
              <a:t>Percent minorities follows close behind.</a:t>
            </a:r>
          </a:p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100" b="1" dirty="0"/>
              <a:t>Counties with higher percentage white residents have a tendency toward lower COVID death rates.</a:t>
            </a: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</a:pPr>
            <a:endParaRPr lang="en-US" sz="1100" b="1" dirty="0"/>
          </a:p>
        </p:txBody>
      </p:sp>
      <p:sp>
        <p:nvSpPr>
          <p:cNvPr id="12" name="Google Shape;67;p2">
            <a:extLst>
              <a:ext uri="{FF2B5EF4-FFF2-40B4-BE49-F238E27FC236}">
                <a16:creationId xmlns:a16="http://schemas.microsoft.com/office/drawing/2014/main" id="{C13157D5-C6D5-0342-BFBD-FB5DC3E76FC8}"/>
              </a:ext>
            </a:extLst>
          </p:cNvPr>
          <p:cNvSpPr txBox="1"/>
          <p:nvPr/>
        </p:nvSpPr>
        <p:spPr>
          <a:xfrm>
            <a:off x="4195775" y="3677532"/>
            <a:ext cx="4512446" cy="1131198"/>
          </a:xfrm>
          <a:prstGeom prst="rect">
            <a:avLst/>
          </a:prstGeom>
          <a:solidFill>
            <a:srgbClr val="FBC14E">
              <a:alpha val="3385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>
              <a:lnSpc>
                <a:spcPct val="115000"/>
              </a:lnSpc>
              <a:buSzPct val="150000"/>
            </a:pPr>
            <a:r>
              <a:rPr lang="en-US" sz="1100" b="1" dirty="0"/>
              <a:t>Percent Black accounts for most of the percent minorities correlation:​</a:t>
            </a:r>
          </a:p>
          <a:p>
            <a:pPr marL="330200" indent="-171450">
              <a:lnSpc>
                <a:spcPct val="115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sz="1100" b="1" dirty="0"/>
              <a:t>Percent Latinx (Hispanic) makeup of counties is shown to correlate with COVID death rate at a mild 0.15; other races at almost 0.</a:t>
            </a:r>
            <a:endParaRPr lang="en-US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7BD0C7-366C-FB46-854A-908308E9C645}"/>
              </a:ext>
            </a:extLst>
          </p:cNvPr>
          <p:cNvSpPr txBox="1"/>
          <p:nvPr/>
        </p:nvSpPr>
        <p:spPr>
          <a:xfrm>
            <a:off x="125623" y="6324600"/>
            <a:ext cx="62751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Sources: </a:t>
            </a:r>
            <a:r>
              <a:rPr lang="en-US" sz="1000" dirty="0">
                <a:hlinkClick r:id="rId4"/>
              </a:rPr>
              <a:t>https://bit.ly/3mKbdoo</a:t>
            </a:r>
            <a:r>
              <a:rPr lang="en-US" sz="1000" dirty="0"/>
              <a:t>, </a:t>
            </a:r>
            <a:r>
              <a:rPr lang="en-US" sz="1000" dirty="0">
                <a:hlinkClick r:id="rId5"/>
              </a:rPr>
              <a:t>https://bit.ly/3wYWc71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A1C88D-442F-F24F-8059-2377F1289A2F}"/>
              </a:ext>
            </a:extLst>
          </p:cNvPr>
          <p:cNvSpPr txBox="1"/>
          <p:nvPr/>
        </p:nvSpPr>
        <p:spPr>
          <a:xfrm>
            <a:off x="2802980" y="1673314"/>
            <a:ext cx="920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Coefficient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62CBE5-4603-074D-8421-122035127A29}"/>
              </a:ext>
            </a:extLst>
          </p:cNvPr>
          <p:cNvSpPr txBox="1"/>
          <p:nvPr/>
        </p:nvSpPr>
        <p:spPr>
          <a:xfrm>
            <a:off x="1483808" y="1476512"/>
            <a:ext cx="216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Correlation with COVID death rate</a:t>
            </a:r>
          </a:p>
        </p:txBody>
      </p:sp>
    </p:spTree>
    <p:extLst>
      <p:ext uri="{BB962C8B-B14F-4D97-AF65-F5344CB8AC3E}">
        <p14:creationId xmlns:p14="http://schemas.microsoft.com/office/powerpoint/2010/main" val="397268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87468" y="241824"/>
            <a:ext cx="858650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800" dirty="0">
                <a:solidFill>
                  <a:schemeClr val="accent3"/>
                </a:solidFill>
              </a:rPr>
              <a:t>Structural racism persists: many counties with comparatively high COVID death rates have higher Black populations and lower white ones.</a:t>
            </a:r>
            <a:r>
              <a:rPr lang="en-US" sz="1800" baseline="30000" dirty="0">
                <a:solidFill>
                  <a:schemeClr val="accent3"/>
                </a:solidFill>
              </a:rPr>
              <a:t>1</a:t>
            </a:r>
            <a:endParaRPr sz="1800" baseline="30000" dirty="0">
              <a:solidFill>
                <a:schemeClr val="accent3"/>
              </a:solidFill>
            </a:endParaRPr>
          </a:p>
        </p:txBody>
      </p:sp>
      <p:sp>
        <p:nvSpPr>
          <p:cNvPr id="14" name="Google Shape;81;p8">
            <a:extLst>
              <a:ext uri="{FF2B5EF4-FFF2-40B4-BE49-F238E27FC236}">
                <a16:creationId xmlns:a16="http://schemas.microsoft.com/office/drawing/2014/main" id="{3A26340E-1288-FD46-8D55-01E9F3C6BC53}"/>
              </a:ext>
            </a:extLst>
          </p:cNvPr>
          <p:cNvSpPr txBox="1"/>
          <p:nvPr/>
        </p:nvSpPr>
        <p:spPr>
          <a:xfrm>
            <a:off x="5397498" y="889242"/>
            <a:ext cx="2912016" cy="2733634"/>
          </a:xfrm>
          <a:prstGeom prst="rect">
            <a:avLst/>
          </a:prstGeom>
          <a:solidFill>
            <a:srgbClr val="FBC14E">
              <a:alpha val="4000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Maps are filtered for </a:t>
            </a:r>
            <a:r>
              <a:rPr lang="en-US" sz="1100" dirty="0"/>
              <a:t>COVID death rate of 0.2% or more</a:t>
            </a:r>
            <a:r>
              <a:rPr lang="en-US" sz="1100" b="1" dirty="0"/>
              <a:t>.</a:t>
            </a:r>
            <a:r>
              <a:rPr lang="en-US" sz="1100" baseline="30000" dirty="0"/>
              <a:t>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298450" lvl="0" indent="-1397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200" dirty="0"/>
              <a:t>Many counties with high death rates also are high percent Black.</a:t>
            </a:r>
            <a:br>
              <a:rPr lang="en-US" sz="1200" dirty="0"/>
            </a:br>
            <a:endParaRPr lang="en-US" sz="1200" dirty="0"/>
          </a:p>
          <a:p>
            <a:pPr marL="298450" lvl="0" indent="-1397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200" dirty="0"/>
              <a:t>Most counties in upper range of COVID death rate are low percent white (south region)</a:t>
            </a:r>
          </a:p>
          <a:p>
            <a:pPr marL="298450" lvl="0" indent="-1397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endParaRPr lang="en-US" sz="1200" dirty="0"/>
          </a:p>
          <a:p>
            <a:pPr marL="298450" lvl="0" indent="-1397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200" dirty="0"/>
              <a:t>Some southwest counties are also low percent white. They are high percent Latinx.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endParaRPr sz="1100" dirty="0"/>
          </a:p>
        </p:txBody>
      </p:sp>
      <p:sp>
        <p:nvSpPr>
          <p:cNvPr id="17" name="Google Shape;64;p2">
            <a:extLst>
              <a:ext uri="{FF2B5EF4-FFF2-40B4-BE49-F238E27FC236}">
                <a16:creationId xmlns:a16="http://schemas.microsoft.com/office/drawing/2014/main" id="{A7841AF5-D42F-D442-B612-BE61F8E1A4D9}"/>
              </a:ext>
            </a:extLst>
          </p:cNvPr>
          <p:cNvSpPr txBox="1"/>
          <p:nvPr/>
        </p:nvSpPr>
        <p:spPr>
          <a:xfrm>
            <a:off x="5397496" y="4569533"/>
            <a:ext cx="2930084" cy="1384954"/>
          </a:xfrm>
          <a:prstGeom prst="rect">
            <a:avLst/>
          </a:prstGeom>
          <a:noFill/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35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endParaRPr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</a:rPr>
              <a:t>Deploy mobile vaccination units to vulnerable areas</a:t>
            </a:r>
            <a:br>
              <a:rPr lang="en-US" b="1" dirty="0">
                <a:solidFill>
                  <a:schemeClr val="dk1"/>
                </a:solidFill>
              </a:rPr>
            </a:br>
            <a:endParaRPr lang="en-US" b="1" dirty="0">
              <a:solidFill>
                <a:schemeClr val="dk1"/>
              </a:solidFill>
            </a:endParaRPr>
          </a:p>
          <a:p>
            <a:pPr marL="2857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</a:rPr>
              <a:t>Train medical providers to treat all equitably</a:t>
            </a:r>
            <a:r>
              <a:rPr lang="en-US" b="1" baseline="30000" dirty="0">
                <a:solidFill>
                  <a:schemeClr val="dk1"/>
                </a:solidFill>
              </a:rPr>
              <a:t>2</a:t>
            </a:r>
            <a:endParaRPr b="0" i="0" u="none" strike="noStrike" cap="none" baseline="30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66;p2">
            <a:extLst>
              <a:ext uri="{FF2B5EF4-FFF2-40B4-BE49-F238E27FC236}">
                <a16:creationId xmlns:a16="http://schemas.microsoft.com/office/drawing/2014/main" id="{35C42533-2CAE-0C47-94AF-346C9385C2DC}"/>
              </a:ext>
            </a:extLst>
          </p:cNvPr>
          <p:cNvSpPr/>
          <p:nvPr/>
        </p:nvSpPr>
        <p:spPr>
          <a:xfrm>
            <a:off x="5397497" y="4304437"/>
            <a:ext cx="2930085" cy="27089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racial disparity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95BAD6-0E1A-2F43-A716-D6A1CBE97BD2}"/>
              </a:ext>
            </a:extLst>
          </p:cNvPr>
          <p:cNvSpPr/>
          <p:nvPr/>
        </p:nvSpPr>
        <p:spPr>
          <a:xfrm>
            <a:off x="72255" y="6111861"/>
            <a:ext cx="44799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baseline="30000" dirty="0">
                <a:solidFill>
                  <a:schemeClr val="accent3"/>
                </a:solidFill>
              </a:rPr>
              <a:t>1 </a:t>
            </a:r>
            <a:r>
              <a:rPr lang="en-US" sz="800" dirty="0">
                <a:hlinkClick r:id="rId3"/>
              </a:rPr>
              <a:t>https://bit.ly/3mKbdoo</a:t>
            </a:r>
            <a:r>
              <a:rPr lang="en-US" sz="800" dirty="0"/>
              <a:t> , </a:t>
            </a:r>
            <a:r>
              <a:rPr lang="en-US" sz="800" dirty="0">
                <a:hlinkClick r:id="rId4"/>
              </a:rPr>
              <a:t>https://bit.ly/3wYWc71</a:t>
            </a:r>
            <a:endParaRPr lang="en-US" sz="800" dirty="0"/>
          </a:p>
          <a:p>
            <a:r>
              <a:rPr lang="en-US" sz="800" baseline="30000" dirty="0"/>
              <a:t>2 </a:t>
            </a:r>
            <a:r>
              <a:rPr lang="en-US" sz="800" dirty="0"/>
              <a:t>Additional maps for this project: </a:t>
            </a:r>
            <a:r>
              <a:rPr lang="en-AU" sz="800" b="1" dirty="0">
                <a:solidFill>
                  <a:srgbClr val="002060"/>
                </a:solidFill>
                <a:latin typeface="Quattrocento Sans"/>
                <a:sym typeface="Quattrocento Sans"/>
                <a:hlinkClick r:id="rId5"/>
              </a:rPr>
              <a:t>https://tabsoft.co/3dYTbuA</a:t>
            </a:r>
            <a:endParaRPr 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16415-8378-ED4D-B52F-AA31E56E9D3D}"/>
              </a:ext>
            </a:extLst>
          </p:cNvPr>
          <p:cNvSpPr txBox="1"/>
          <p:nvPr/>
        </p:nvSpPr>
        <p:spPr>
          <a:xfrm>
            <a:off x="72255" y="6349720"/>
            <a:ext cx="5946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baseline="30000" dirty="0">
                <a:solidFill>
                  <a:schemeClr val="dk1"/>
                </a:solidFill>
                <a:hlinkClick r:id="rId6"/>
              </a:rPr>
              <a:t>3</a:t>
            </a:r>
            <a:r>
              <a:rPr lang="en-US" sz="800" dirty="0">
                <a:hlinkClick r:id="rId6"/>
              </a:rPr>
              <a:t>https://www.commonwealthfund.org/publications/newsletter-article/2021/jan/medical-mistrust-among-black-americans</a:t>
            </a:r>
            <a:endParaRPr lang="en-US" sz="800" dirty="0"/>
          </a:p>
        </p:txBody>
      </p:sp>
      <p:pic>
        <p:nvPicPr>
          <p:cNvPr id="8" name="Picture 7" descr="Map&#10;&#10;Description automatically generated with medium confidence">
            <a:extLst>
              <a:ext uri="{FF2B5EF4-FFF2-40B4-BE49-F238E27FC236}">
                <a16:creationId xmlns:a16="http://schemas.microsoft.com/office/drawing/2014/main" id="{E4B4E020-45F2-694D-B55B-B63954E0F1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468" y="3477880"/>
            <a:ext cx="4604218" cy="2455583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0507A68E-9663-9B42-8099-DE0EA44CAB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1603" y="5311423"/>
            <a:ext cx="1223074" cy="376975"/>
          </a:xfrm>
          <a:prstGeom prst="rect">
            <a:avLst/>
          </a:prstGeom>
        </p:spPr>
      </p:pic>
      <p:pic>
        <p:nvPicPr>
          <p:cNvPr id="18" name="Picture 17" descr="Map&#10;&#10;Description automatically generated">
            <a:extLst>
              <a:ext uri="{FF2B5EF4-FFF2-40B4-BE49-F238E27FC236}">
                <a16:creationId xmlns:a16="http://schemas.microsoft.com/office/drawing/2014/main" id="{A2FBB616-F5E6-D54D-9282-5BA2690684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359" y="923379"/>
            <a:ext cx="4604218" cy="2462721"/>
          </a:xfrm>
          <a:prstGeom prst="rect">
            <a:avLst/>
          </a:prstGeom>
        </p:spPr>
      </p:pic>
      <p:pic>
        <p:nvPicPr>
          <p:cNvPr id="10" name="Picture 9" descr="Chart, timeline, treemap chart&#10;&#10;Description automatically generated">
            <a:extLst>
              <a:ext uri="{FF2B5EF4-FFF2-40B4-BE49-F238E27FC236}">
                <a16:creationId xmlns:a16="http://schemas.microsoft.com/office/drawing/2014/main" id="{DA57DED0-970C-8645-B46B-6E451D3A609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477" t="14495" r="5371" b="7004"/>
          <a:stretch/>
        </p:blipFill>
        <p:spPr>
          <a:xfrm>
            <a:off x="3821603" y="2734150"/>
            <a:ext cx="1189804" cy="349837"/>
          </a:xfrm>
          <a:prstGeom prst="rect">
            <a:avLst/>
          </a:prstGeom>
        </p:spPr>
      </p:pic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52B4A33C-7722-F647-BFE4-CC5ACCF845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52180" y="4102326"/>
            <a:ext cx="679905" cy="1086370"/>
          </a:xfrm>
          <a:prstGeom prst="rect">
            <a:avLst/>
          </a:prstGeom>
        </p:spPr>
      </p:pic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024AB8B9-5CCD-9A41-856F-3018AA22B8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09215" y="1556000"/>
            <a:ext cx="679905" cy="10863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541DA8-A325-4C46-A72B-D43B51A7F70F}"/>
              </a:ext>
            </a:extLst>
          </p:cNvPr>
          <p:cNvSpPr txBox="1"/>
          <p:nvPr/>
        </p:nvSpPr>
        <p:spPr>
          <a:xfrm>
            <a:off x="3718187" y="3071439"/>
            <a:ext cx="1679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0%.                              80%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A54FDC-CA4B-5C4D-B6BD-24E8F21EB8C6}"/>
              </a:ext>
            </a:extLst>
          </p:cNvPr>
          <p:cNvSpPr txBox="1"/>
          <p:nvPr/>
        </p:nvSpPr>
        <p:spPr>
          <a:xfrm>
            <a:off x="3741337" y="5664689"/>
            <a:ext cx="1679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3%.                               98%</a:t>
            </a:r>
          </a:p>
        </p:txBody>
      </p:sp>
    </p:spTree>
    <p:extLst>
      <p:ext uri="{BB962C8B-B14F-4D97-AF65-F5344CB8AC3E}">
        <p14:creationId xmlns:p14="http://schemas.microsoft.com/office/powerpoint/2010/main" val="62058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87468" y="241824"/>
            <a:ext cx="858650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800" dirty="0"/>
              <a:t>Factors related to education, income, and health status also rank as strong predictors of death rate due to COVID.</a:t>
            </a:r>
            <a:r>
              <a:rPr lang="en-US" sz="1800" baseline="30000" dirty="0"/>
              <a:t>1</a:t>
            </a:r>
            <a:endParaRPr sz="1800" baseline="30000" dirty="0">
              <a:solidFill>
                <a:schemeClr val="accent3"/>
              </a:solidFill>
            </a:endParaRPr>
          </a:p>
        </p:txBody>
      </p:sp>
      <p:pic>
        <p:nvPicPr>
          <p:cNvPr id="11" name="Picture 10" descr="Timeline&#10;&#10;Description automatically generated">
            <a:extLst>
              <a:ext uri="{FF2B5EF4-FFF2-40B4-BE49-F238E27FC236}">
                <a16:creationId xmlns:a16="http://schemas.microsoft.com/office/drawing/2014/main" id="{47E27712-6A66-BF4F-9B82-16CD912F94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42" b="17656"/>
          <a:stretch/>
        </p:blipFill>
        <p:spPr>
          <a:xfrm>
            <a:off x="2962429" y="2346939"/>
            <a:ext cx="2359311" cy="4034740"/>
          </a:xfrm>
          <a:prstGeom prst="rect">
            <a:avLst/>
          </a:prstGeom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347594A-857A-A64D-B87D-A023261F7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5" y="2329555"/>
            <a:ext cx="2493151" cy="369355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44BEB07-5B5B-B047-BE48-63DAF63B7BB4}"/>
              </a:ext>
            </a:extLst>
          </p:cNvPr>
          <p:cNvSpPr/>
          <p:nvPr/>
        </p:nvSpPr>
        <p:spPr>
          <a:xfrm>
            <a:off x="172475" y="6211363"/>
            <a:ext cx="6393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aseline="30000" dirty="0">
                <a:solidFill>
                  <a:schemeClr val="accent3"/>
                </a:solidFill>
              </a:rPr>
              <a:t>1 </a:t>
            </a:r>
            <a:r>
              <a:rPr lang="en-US" sz="800" dirty="0"/>
              <a:t> </a:t>
            </a:r>
            <a:r>
              <a:rPr lang="en-US" sz="800" dirty="0">
                <a:hlinkClick r:id="rId5"/>
              </a:rPr>
              <a:t>https://bit.ly/3mKbdoo</a:t>
            </a:r>
            <a:r>
              <a:rPr lang="en-US" sz="800" dirty="0"/>
              <a:t> , </a:t>
            </a:r>
            <a:r>
              <a:rPr lang="en-US" sz="800" dirty="0">
                <a:hlinkClick r:id="rId6"/>
              </a:rPr>
              <a:t>https://bit.ly/3wYWc71</a:t>
            </a:r>
            <a:endParaRPr lang="en-US" sz="800" dirty="0"/>
          </a:p>
          <a:p>
            <a:endParaRPr lang="en-US" sz="800" dirty="0"/>
          </a:p>
          <a:p>
            <a:r>
              <a:rPr lang="en-AU" sz="800" b="1" baseline="30000" dirty="0">
                <a:solidFill>
                  <a:srgbClr val="002060"/>
                </a:solidFill>
                <a:latin typeface="Quattrocento Sans"/>
                <a:sym typeface="Quattrocento Sans"/>
              </a:rPr>
              <a:t>2</a:t>
            </a:r>
            <a:r>
              <a:rPr lang="en-US" sz="800" dirty="0"/>
              <a:t>Measures above the note-worthy correlation coefficient parameter of 0.2 as defined by Chris Hui, Springboard course founder</a:t>
            </a:r>
          </a:p>
          <a:p>
            <a:endParaRPr lang="en-US" sz="8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83D554-2D09-1544-BDCD-A8119D01495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653"/>
          <a:stretch/>
        </p:blipFill>
        <p:spPr>
          <a:xfrm>
            <a:off x="6172199" y="2337384"/>
            <a:ext cx="2225939" cy="4149858"/>
          </a:xfrm>
          <a:prstGeom prst="rect">
            <a:avLst/>
          </a:prstGeom>
        </p:spPr>
      </p:pic>
      <p:sp>
        <p:nvSpPr>
          <p:cNvPr id="20" name="Google Shape;67;p2">
            <a:extLst>
              <a:ext uri="{FF2B5EF4-FFF2-40B4-BE49-F238E27FC236}">
                <a16:creationId xmlns:a16="http://schemas.microsoft.com/office/drawing/2014/main" id="{97186876-E3F3-BE4B-8CAA-1B26A8EEE2BA}"/>
              </a:ext>
            </a:extLst>
          </p:cNvPr>
          <p:cNvSpPr txBox="1"/>
          <p:nvPr/>
        </p:nvSpPr>
        <p:spPr>
          <a:xfrm>
            <a:off x="172475" y="869749"/>
            <a:ext cx="8386222" cy="772193"/>
          </a:xfrm>
          <a:prstGeom prst="rect">
            <a:avLst/>
          </a:prstGeom>
          <a:solidFill>
            <a:srgbClr val="FBC14E">
              <a:alpha val="3385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6075" indent="-346075">
              <a:buSzPct val="150000"/>
              <a:buFont typeface="Arial" panose="020B0604020202020204" pitchFamily="34" charset="0"/>
              <a:buChar char="•"/>
            </a:pPr>
            <a:r>
              <a:rPr lang="en-US" sz="1100" dirty="0"/>
              <a:t>Percent population with no high school diploma showed the strongest correlation with US county COVID death rates.</a:t>
            </a:r>
          </a:p>
          <a:p>
            <a:pPr marL="346075" indent="-346075">
              <a:buSzPct val="150000"/>
              <a:buFont typeface="Arial" panose="020B0604020202020204" pitchFamily="34" charset="0"/>
              <a:buChar char="•"/>
            </a:pPr>
            <a:r>
              <a:rPr lang="en-US" sz="1100" dirty="0"/>
              <a:t>Many income-related county population variables correlated with COVID death rate,</a:t>
            </a:r>
            <a:r>
              <a:rPr lang="en-US" sz="1100" baseline="30000" dirty="0"/>
              <a:t>2</a:t>
            </a:r>
            <a:r>
              <a:rPr lang="en-US" sz="1100" dirty="0"/>
              <a:t> especially children in poverty.</a:t>
            </a:r>
          </a:p>
          <a:p>
            <a:pPr marL="346075" indent="-346075">
              <a:buSzPct val="150000"/>
              <a:buFont typeface="Arial" panose="020B0604020202020204" pitchFamily="34" charset="0"/>
              <a:buChar char="•"/>
            </a:pPr>
            <a:r>
              <a:rPr lang="en-US" sz="1100" dirty="0"/>
              <a:t>Health status showed strong correlation as well.</a:t>
            </a:r>
          </a:p>
          <a:p>
            <a:pPr marL="346075" indent="-346075">
              <a:buSzPct val="150000"/>
              <a:buFont typeface="Arial" panose="020B0604020202020204" pitchFamily="34" charset="0"/>
              <a:buChar char="•"/>
            </a:pPr>
            <a:r>
              <a:rPr lang="en-US" sz="1100" dirty="0"/>
              <a:t>Prioritize counties high in these risk factors for vaccines and related education.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E759FB-DC41-2E44-B51E-645135427920}"/>
              </a:ext>
            </a:extLst>
          </p:cNvPr>
          <p:cNvSpPr txBox="1"/>
          <p:nvPr/>
        </p:nvSpPr>
        <p:spPr>
          <a:xfrm>
            <a:off x="1821480" y="2146884"/>
            <a:ext cx="920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Coefficient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6A4CD1-08DE-604F-B3BA-83820E253F5D}"/>
              </a:ext>
            </a:extLst>
          </p:cNvPr>
          <p:cNvSpPr txBox="1"/>
          <p:nvPr/>
        </p:nvSpPr>
        <p:spPr>
          <a:xfrm>
            <a:off x="575931" y="1946829"/>
            <a:ext cx="216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Correlation with COVID death rate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64923A-B1D6-3E43-A5F2-354B3B1022F8}"/>
              </a:ext>
            </a:extLst>
          </p:cNvPr>
          <p:cNvSpPr txBox="1"/>
          <p:nvPr/>
        </p:nvSpPr>
        <p:spPr>
          <a:xfrm>
            <a:off x="4621765" y="2162660"/>
            <a:ext cx="920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Coefficient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20EE1A-A91E-5A4C-BB43-5742A0D0A809}"/>
              </a:ext>
            </a:extLst>
          </p:cNvPr>
          <p:cNvSpPr txBox="1"/>
          <p:nvPr/>
        </p:nvSpPr>
        <p:spPr>
          <a:xfrm>
            <a:off x="3376216" y="1962605"/>
            <a:ext cx="216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Correlation with COVID death rate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2817F1-0939-D84A-92F6-38EEB63A3781}"/>
              </a:ext>
            </a:extLst>
          </p:cNvPr>
          <p:cNvSpPr txBox="1"/>
          <p:nvPr/>
        </p:nvSpPr>
        <p:spPr>
          <a:xfrm>
            <a:off x="7638235" y="2108218"/>
            <a:ext cx="920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Coefficient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C051FE-2A27-9244-9899-939BE13DE432}"/>
              </a:ext>
            </a:extLst>
          </p:cNvPr>
          <p:cNvSpPr txBox="1"/>
          <p:nvPr/>
        </p:nvSpPr>
        <p:spPr>
          <a:xfrm>
            <a:off x="6392686" y="1908163"/>
            <a:ext cx="216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Correlation with COVID death rate</a:t>
            </a:r>
          </a:p>
        </p:txBody>
      </p:sp>
    </p:spTree>
    <p:extLst>
      <p:ext uri="{BB962C8B-B14F-4D97-AF65-F5344CB8AC3E}">
        <p14:creationId xmlns:p14="http://schemas.microsoft.com/office/powerpoint/2010/main" val="129387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/>
              <a:t>The strongest predictors of COVID death rate in US counties relate to education, race, and health status. </a:t>
            </a:r>
            <a:endParaRPr dirty="0"/>
          </a:p>
        </p:txBody>
      </p:sp>
      <p:cxnSp>
        <p:nvCxnSpPr>
          <p:cNvPr id="115" name="Google Shape;115;p6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5AB2F98-EA47-DD45-8E62-984B07ECB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69" y="1011237"/>
            <a:ext cx="3953818" cy="2289378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23BD135-06B7-5843-B0FE-97EC6496B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546" y="1011236"/>
            <a:ext cx="3992374" cy="2289377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809A0097-56D0-924A-BEF0-2F7E0876D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400" y="3317105"/>
            <a:ext cx="3914097" cy="2289378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211075A6-137A-424E-B484-7274A1522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4947" y="3300613"/>
            <a:ext cx="3957304" cy="23223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5C940-D308-4243-85AC-AFE53F3EC04E}"/>
              </a:ext>
            </a:extLst>
          </p:cNvPr>
          <p:cNvSpPr txBox="1"/>
          <p:nvPr/>
        </p:nvSpPr>
        <p:spPr>
          <a:xfrm>
            <a:off x="5417121" y="5622975"/>
            <a:ext cx="3372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</a:rPr>
              <a:t>percent no high school diploma (purple)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</a:rPr>
              <a:t>percent Black (blue)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</a:rPr>
              <a:t>percent white (green)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</a:rPr>
              <a:t>percent fair or poor health (orange)</a:t>
            </a:r>
            <a:endParaRPr 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1E4ED4-8BEF-834C-BDDB-093E7819BB37}"/>
              </a:ext>
            </a:extLst>
          </p:cNvPr>
          <p:cNvSpPr txBox="1"/>
          <p:nvPr/>
        </p:nvSpPr>
        <p:spPr>
          <a:xfrm>
            <a:off x="423069" y="5624335"/>
            <a:ext cx="5056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dk1"/>
                </a:solidFill>
              </a:rPr>
              <a:t>Each plot shows variables correlating most strongly with COVID death rate in counties:</a:t>
            </a:r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73996-9938-4047-AC11-6FD038F99946}"/>
              </a:ext>
            </a:extLst>
          </p:cNvPr>
          <p:cNvSpPr txBox="1"/>
          <p:nvPr/>
        </p:nvSpPr>
        <p:spPr>
          <a:xfrm>
            <a:off x="423069" y="5984111"/>
            <a:ext cx="4994052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These are the significant factors the data tells us to think about.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70237B1D-CD20-C249-8D47-B260A4130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797" y="1493170"/>
            <a:ext cx="5904802" cy="3155476"/>
          </a:xfrm>
          <a:prstGeom prst="rect">
            <a:avLst/>
          </a:prstGeom>
        </p:spPr>
      </p:pic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230188"/>
            <a:ext cx="86185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>
                <a:solidFill>
                  <a:srgbClr val="002060"/>
                </a:solidFill>
              </a:rPr>
              <a:t>Societal factors in US counties </a:t>
            </a:r>
            <a:r>
              <a:rPr lang="en-US" sz="1600" u="sng" dirty="0">
                <a:solidFill>
                  <a:srgbClr val="002060"/>
                </a:solidFill>
              </a:rPr>
              <a:t>not</a:t>
            </a:r>
            <a:r>
              <a:rPr lang="en-US" sz="1600" dirty="0">
                <a:solidFill>
                  <a:srgbClr val="002060"/>
                </a:solidFill>
              </a:rPr>
              <a:t> linked to COVID death rate: percent over age 65, population density. Timing of stay-at-home order shows small relationship.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55FFF48-C7A5-A34F-8016-703B5B4495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24"/>
          <a:stretch/>
        </p:blipFill>
        <p:spPr>
          <a:xfrm>
            <a:off x="114994" y="1429075"/>
            <a:ext cx="2451100" cy="3166514"/>
          </a:xfrm>
          <a:prstGeom prst="rect">
            <a:avLst/>
          </a:prstGeom>
        </p:spPr>
      </p:pic>
      <p:sp>
        <p:nvSpPr>
          <p:cNvPr id="10" name="Google Shape;67;p2">
            <a:extLst>
              <a:ext uri="{FF2B5EF4-FFF2-40B4-BE49-F238E27FC236}">
                <a16:creationId xmlns:a16="http://schemas.microsoft.com/office/drawing/2014/main" id="{EF3BE12F-466C-3F47-B1C6-34415B6826AC}"/>
              </a:ext>
            </a:extLst>
          </p:cNvPr>
          <p:cNvSpPr txBox="1"/>
          <p:nvPr/>
        </p:nvSpPr>
        <p:spPr>
          <a:xfrm>
            <a:off x="194878" y="4832572"/>
            <a:ext cx="3624768" cy="1513007"/>
          </a:xfrm>
          <a:prstGeom prst="rect">
            <a:avLst/>
          </a:prstGeom>
          <a:solidFill>
            <a:srgbClr val="FBC14E">
              <a:alpha val="3385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ct val="150000"/>
              <a:buFont typeface="Arial" panose="020B0604020202020204" pitchFamily="34" charset="0"/>
              <a:buChar char="•"/>
            </a:pPr>
            <a:r>
              <a:rPr lang="en-US" sz="1100" dirty="0"/>
              <a:t>Population density did not link to COVID death rate. </a:t>
            </a:r>
            <a:br>
              <a:rPr lang="en-US" sz="1100" dirty="0"/>
            </a:br>
            <a:endParaRPr lang="en-US" sz="1100" dirty="0"/>
          </a:p>
          <a:p>
            <a:pPr marL="171450" indent="-171450">
              <a:buSzPct val="150000"/>
              <a:buFont typeface="Arial" panose="020B0604020202020204" pitchFamily="34" charset="0"/>
              <a:buChar char="•"/>
            </a:pPr>
            <a:r>
              <a:rPr lang="en-US" sz="1100" dirty="0"/>
              <a:t>Later stay at home orders and higher death rates linked weakly at a 0.15 correlation coefficient.</a:t>
            </a:r>
            <a:br>
              <a:rPr lang="en-US" sz="1100" dirty="0"/>
            </a:br>
            <a:endParaRPr lang="en-US" sz="1100" dirty="0"/>
          </a:p>
          <a:p>
            <a:pPr marL="171450" indent="-171450">
              <a:buSzPct val="150000"/>
              <a:buFont typeface="Arial" panose="020B0604020202020204" pitchFamily="34" charset="0"/>
              <a:buChar char="•"/>
            </a:pPr>
            <a:r>
              <a:rPr lang="en-US" sz="1100" dirty="0"/>
              <a:t>Later orders correlated strongly with percent Black (0.34) and negatively with percent white (-0.24).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6226DD-9A00-704A-B555-3F161BD36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057438" y="3366420"/>
            <a:ext cx="133543" cy="934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4FB4ED-1122-1F44-AF42-20693B57C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7370" y="3546077"/>
            <a:ext cx="136625" cy="934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FF73D6-9738-1048-91F8-306DC98748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0993" y="3768920"/>
            <a:ext cx="129011" cy="860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63271E-FBCD-E84D-A466-99FB1444D4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6288" y="3969178"/>
            <a:ext cx="108316" cy="902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AEDE8-E29A-1549-9147-DA4F3BF8E06E}"/>
              </a:ext>
            </a:extLst>
          </p:cNvPr>
          <p:cNvSpPr txBox="1"/>
          <p:nvPr/>
        </p:nvSpPr>
        <p:spPr>
          <a:xfrm>
            <a:off x="7968527" y="2816911"/>
            <a:ext cx="820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Stay at home start: days after 3/17/20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6ACB77-2D22-CB4B-ABE6-9ACA454AE15E}"/>
              </a:ext>
            </a:extLst>
          </p:cNvPr>
          <p:cNvSpPr txBox="1"/>
          <p:nvPr/>
        </p:nvSpPr>
        <p:spPr>
          <a:xfrm>
            <a:off x="8225404" y="3295021"/>
            <a:ext cx="563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0-7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BF5B98-9CF8-EC4F-B2F9-E2A7930F79B2}"/>
              </a:ext>
            </a:extLst>
          </p:cNvPr>
          <p:cNvSpPr txBox="1"/>
          <p:nvPr/>
        </p:nvSpPr>
        <p:spPr>
          <a:xfrm>
            <a:off x="8181648" y="3492482"/>
            <a:ext cx="563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7-14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4E4C82-50E3-D04F-B412-1452F5BA89EB}"/>
              </a:ext>
            </a:extLst>
          </p:cNvPr>
          <p:cNvSpPr txBox="1"/>
          <p:nvPr/>
        </p:nvSpPr>
        <p:spPr>
          <a:xfrm>
            <a:off x="8168948" y="3707926"/>
            <a:ext cx="484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14-21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1B3309-C7B5-FC4F-BB6B-6BBCB2C48272}"/>
              </a:ext>
            </a:extLst>
          </p:cNvPr>
          <p:cNvSpPr txBox="1"/>
          <p:nvPr/>
        </p:nvSpPr>
        <p:spPr>
          <a:xfrm>
            <a:off x="8129504" y="3907145"/>
            <a:ext cx="783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 order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6199FA-2B9F-0E4E-A62B-33B3808E5627}"/>
              </a:ext>
            </a:extLst>
          </p:cNvPr>
          <p:cNvSpPr txBox="1"/>
          <p:nvPr/>
        </p:nvSpPr>
        <p:spPr>
          <a:xfrm>
            <a:off x="4218812" y="1222965"/>
            <a:ext cx="5629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Stay-at-home order date by county</a:t>
            </a:r>
          </a:p>
        </p:txBody>
      </p:sp>
      <p:sp>
        <p:nvSpPr>
          <p:cNvPr id="26" name="Google Shape;64;p2">
            <a:extLst>
              <a:ext uri="{FF2B5EF4-FFF2-40B4-BE49-F238E27FC236}">
                <a16:creationId xmlns:a16="http://schemas.microsoft.com/office/drawing/2014/main" id="{AFF54938-47C1-514B-98A7-5DCD2656EB18}"/>
              </a:ext>
            </a:extLst>
          </p:cNvPr>
          <p:cNvSpPr txBox="1"/>
          <p:nvPr/>
        </p:nvSpPr>
        <p:spPr>
          <a:xfrm>
            <a:off x="5680609" y="6003385"/>
            <a:ext cx="2577268" cy="553957"/>
          </a:xfrm>
          <a:prstGeom prst="rect">
            <a:avLst/>
          </a:prstGeom>
          <a:noFill/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-US" sz="1000" b="1" dirty="0">
                <a:solidFill>
                  <a:schemeClr val="dk1"/>
                </a:solidFill>
              </a:rPr>
              <a:t>Raise government commitments to saving Black lives: prioritize vaccines and related education delivery.</a:t>
            </a:r>
            <a:endParaRPr sz="1400" b="0" i="0" u="none" strike="noStrike" cap="none" baseline="30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66;p2">
            <a:extLst>
              <a:ext uri="{FF2B5EF4-FFF2-40B4-BE49-F238E27FC236}">
                <a16:creationId xmlns:a16="http://schemas.microsoft.com/office/drawing/2014/main" id="{EDFB511D-BF1F-F143-95AD-0D88A8A2B8A3}"/>
              </a:ext>
            </a:extLst>
          </p:cNvPr>
          <p:cNvSpPr/>
          <p:nvPr/>
        </p:nvSpPr>
        <p:spPr>
          <a:xfrm>
            <a:off x="5671586" y="5780411"/>
            <a:ext cx="2577268" cy="22297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racial disparity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F4B8F3-68F1-764A-A949-AA45F6C2D865}"/>
              </a:ext>
            </a:extLst>
          </p:cNvPr>
          <p:cNvSpPr txBox="1"/>
          <p:nvPr/>
        </p:nvSpPr>
        <p:spPr>
          <a:xfrm>
            <a:off x="1918931" y="1269036"/>
            <a:ext cx="920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Coefficient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1139B72-8D71-3A4B-8ED6-3F2A36CE4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49980"/>
              </p:ext>
            </p:extLst>
          </p:nvPr>
        </p:nvGraphicFramePr>
        <p:xfrm>
          <a:off x="4860925" y="4838700"/>
          <a:ext cx="1371990" cy="787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995">
                  <a:extLst>
                    <a:ext uri="{9D8B030D-6E8A-4147-A177-3AD203B41FA5}">
                      <a16:colId xmlns:a16="http://schemas.microsoft.com/office/drawing/2014/main" val="2264089884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878947119"/>
                    </a:ext>
                  </a:extLst>
                </a:gridCol>
              </a:tblGrid>
              <a:tr h="3715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Correlation with COVID death rate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5" marR="7915" marT="79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52017"/>
                  </a:ext>
                </a:extLst>
              </a:tr>
              <a:tr h="1688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5" marR="7915" marT="79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Coefficient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5" marR="7915" marT="7915" marB="0" anchor="b"/>
                </a:tc>
                <a:extLst>
                  <a:ext uri="{0D108BD9-81ED-4DB2-BD59-A6C34878D82A}">
                    <a16:rowId xmlns:a16="http://schemas.microsoft.com/office/drawing/2014/main" val="775066447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Later order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5" marR="7915" marT="791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5" marR="7915" marT="791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3018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929174A-C777-864E-B00E-62DAB8FF5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65386"/>
              </p:ext>
            </p:extLst>
          </p:nvPr>
        </p:nvGraphicFramePr>
        <p:xfrm>
          <a:off x="7033740" y="4808654"/>
          <a:ext cx="1583406" cy="803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1703">
                  <a:extLst>
                    <a:ext uri="{9D8B030D-6E8A-4147-A177-3AD203B41FA5}">
                      <a16:colId xmlns:a16="http://schemas.microsoft.com/office/drawing/2014/main" val="3146686724"/>
                    </a:ext>
                  </a:extLst>
                </a:gridCol>
                <a:gridCol w="791703">
                  <a:extLst>
                    <a:ext uri="{9D8B030D-6E8A-4147-A177-3AD203B41FA5}">
                      <a16:colId xmlns:a16="http://schemas.microsoft.com/office/drawing/2014/main" val="330250081"/>
                    </a:ext>
                  </a:extLst>
                </a:gridCol>
              </a:tblGrid>
              <a:tr h="21450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Correlation with later orders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5" marR="9135" marT="913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41120"/>
                  </a:ext>
                </a:extLst>
              </a:tr>
              <a:tr h="19488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5" marR="9135" marT="91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Coefficient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5" marR="9135" marT="9135" marB="0" anchor="b"/>
                </a:tc>
                <a:extLst>
                  <a:ext uri="{0D108BD9-81ED-4DB2-BD59-A6C34878D82A}">
                    <a16:rowId xmlns:a16="http://schemas.microsoft.com/office/drawing/2014/main" val="386649501"/>
                  </a:ext>
                </a:extLst>
              </a:tr>
              <a:tr h="194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perc_black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5" marR="9135" marT="913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0.34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5" marR="9135" marT="913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108981"/>
                  </a:ext>
                </a:extLst>
              </a:tr>
              <a:tr h="1989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perc_white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5" marR="9135" marT="9135" marB="0" anchor="b"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-0.24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5" marR="9135" marT="9135" marB="0" anchor="b"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60851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BB0ED94F-D73F-4949-8F17-F0910FDDD55F}"/>
              </a:ext>
            </a:extLst>
          </p:cNvPr>
          <p:cNvSpPr txBox="1"/>
          <p:nvPr/>
        </p:nvSpPr>
        <p:spPr>
          <a:xfrm>
            <a:off x="673382" y="1068981"/>
            <a:ext cx="216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Correlation with COVID death rate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D5665B-C668-0E4A-858E-E32B88697B42}"/>
              </a:ext>
            </a:extLst>
          </p:cNvPr>
          <p:cNvSpPr txBox="1"/>
          <p:nvPr/>
        </p:nvSpPr>
        <p:spPr>
          <a:xfrm>
            <a:off x="155294" y="6491287"/>
            <a:ext cx="370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Stay at home order information: </a:t>
            </a:r>
            <a:r>
              <a:rPr lang="en-US" sz="800" dirty="0">
                <a:hlinkClick r:id="rId9"/>
              </a:rPr>
              <a:t>https://ephtracking.cdc.gov/DataExplorer/</a:t>
            </a:r>
            <a:endParaRPr lang="en-US" sz="800" dirty="0"/>
          </a:p>
          <a:p>
            <a:endParaRPr lang="en-US" sz="800" dirty="0"/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0BAEE2E5-A1D3-7B41-8EAE-3E44CC5D99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47593" y="1461643"/>
            <a:ext cx="57785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171450" y="230188"/>
            <a:ext cx="8618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F8DE7-D3F3-9745-883B-5A8289DFB63D}"/>
              </a:ext>
            </a:extLst>
          </p:cNvPr>
          <p:cNvSpPr txBox="1"/>
          <p:nvPr/>
        </p:nvSpPr>
        <p:spPr>
          <a:xfrm>
            <a:off x="187335" y="1270000"/>
            <a:ext cx="86026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Risk Profile</a:t>
            </a:r>
          </a:p>
          <a:p>
            <a:r>
              <a:rPr lang="en-US" dirty="0"/>
              <a:t>Counties with higher percentage populations of the following tend to be more vulnerable to COVID death: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Without a high school diploma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Black American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Children in poverty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fair or poor health</a:t>
            </a:r>
          </a:p>
          <a:p>
            <a:r>
              <a:rPr lang="en-US" dirty="0"/>
              <a:t>The US south region holds many, though not all, counties with one or more aspects of this risk profile. </a:t>
            </a:r>
          </a:p>
          <a:p>
            <a:r>
              <a:rPr lang="en-US" dirty="0"/>
              <a:t>(For more maps, see </a:t>
            </a:r>
            <a:r>
              <a:rPr lang="en-AU" b="1" dirty="0">
                <a:solidFill>
                  <a:srgbClr val="002060"/>
                </a:solidFill>
                <a:latin typeface="Quattrocento Sans"/>
                <a:sym typeface="Quattrocento Sans"/>
                <a:hlinkClick r:id="rId3"/>
              </a:rPr>
              <a:t>https://tabsoft.co/3dYTbuA</a:t>
            </a:r>
            <a:r>
              <a:rPr lang="en-AU" b="1" dirty="0">
                <a:solidFill>
                  <a:srgbClr val="002060"/>
                </a:solidFill>
                <a:latin typeface="Quattrocento Sans"/>
                <a:sym typeface="Quattrocento Sans"/>
              </a:rPr>
              <a:t>)</a:t>
            </a:r>
          </a:p>
          <a:p>
            <a:endParaRPr lang="en-US" dirty="0"/>
          </a:p>
          <a:p>
            <a:r>
              <a:rPr lang="en-US" dirty="0"/>
              <a:t>States historically invested the longest in slavery made fewer public good expenditures.</a:t>
            </a:r>
          </a:p>
          <a:p>
            <a:r>
              <a:rPr lang="en-US" dirty="0"/>
              <a:t>Inequalities persist today, impacting those less access to healthcare and education, as well as Black, and low-income populations.</a:t>
            </a:r>
            <a:r>
              <a:rPr lang="en-US" baseline="30000" dirty="0"/>
              <a:t>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5AF7DD2-849E-AD43-A391-277B303E23A7}"/>
              </a:ext>
            </a:extLst>
          </p:cNvPr>
          <p:cNvSpPr txBox="1"/>
          <p:nvPr/>
        </p:nvSpPr>
        <p:spPr>
          <a:xfrm>
            <a:off x="171447" y="3963045"/>
            <a:ext cx="8385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Recommendations with focus on US south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Deliver vaccines and concentrated educational programs to defuse mistrust and misinformation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federal resources such as National Guard to meet people where they are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D7DBDED-6992-004F-8989-FE8A11F6B65F}"/>
              </a:ext>
            </a:extLst>
          </p:cNvPr>
          <p:cNvSpPr txBox="1"/>
          <p:nvPr/>
        </p:nvSpPr>
        <p:spPr>
          <a:xfrm>
            <a:off x="171447" y="4857730"/>
            <a:ext cx="83851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medical settings</a:t>
            </a:r>
            <a:r>
              <a:rPr lang="en-US" baseline="30000" dirty="0"/>
              <a:t>2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Empathy training for providers toward all races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Clinician/ patient conversations sharing personal stories about medical 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Asking patients their preferences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Giving refunds in response to a bad experience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5BD51D-637C-C845-A199-4D6A5AAF6BEF}"/>
              </a:ext>
            </a:extLst>
          </p:cNvPr>
          <p:cNvSpPr txBox="1"/>
          <p:nvPr/>
        </p:nvSpPr>
        <p:spPr>
          <a:xfrm>
            <a:off x="187335" y="6194426"/>
            <a:ext cx="8789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aseline="30000" dirty="0"/>
              <a:t>1 </a:t>
            </a:r>
            <a:r>
              <a:rPr lang="en-US" sz="800" dirty="0">
                <a:hlinkClick r:id="rId4"/>
              </a:rPr>
              <a:t>McGhee, Heather. _The Sum of Us: What Racism Costs Everyone and How We Can Prosper Together.</a:t>
            </a:r>
          </a:p>
          <a:p>
            <a:r>
              <a:rPr lang="en-US" sz="800" baseline="30000" dirty="0"/>
              <a:t>2</a:t>
            </a:r>
            <a:r>
              <a:rPr lang="en-US" sz="800" dirty="0">
                <a:hlinkClick r:id="rId4"/>
              </a:rPr>
              <a:t>_</a:t>
            </a:r>
            <a:r>
              <a:rPr lang="en-US" sz="800" dirty="0">
                <a:hlinkClick r:id="rId5"/>
              </a:rPr>
              <a:t>https://www.commonwealthfund.org/publications/newsletter-article/2021/jan/medical-mistrust-among-black-americans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9483</TotalTime>
  <Words>1476</Words>
  <Application>Microsoft Macintosh PowerPoint</Application>
  <PresentationFormat>Custom</PresentationFormat>
  <Paragraphs>182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Castellar</vt:lpstr>
      <vt:lpstr>Kalinga</vt:lpstr>
      <vt:lpstr>Quattrocento Sans</vt:lpstr>
      <vt:lpstr>Roboto</vt:lpstr>
      <vt:lpstr>Synergy_CF_YNR002</vt:lpstr>
      <vt:lpstr>1_Synergy_CF_YNR002</vt:lpstr>
      <vt:lpstr>TCLayout.ActiveDocument.1</vt:lpstr>
      <vt:lpstr>COVID Deaths &amp; Societal Factors in US – Executive Presentation</vt:lpstr>
      <vt:lpstr>Executive Summary: Which societal factors correlate with COVID death rate in US counties and have value in predicting the geographical areas where most help is needed?</vt:lpstr>
      <vt:lpstr>The southern US contains many of the counties with both highest COVID death rates and populations facing at-risk factors.</vt:lpstr>
      <vt:lpstr>Among the categories of societal factors examined, the racial percentages of counties account for three of the five strongest predictors of COVID death rate.</vt:lpstr>
      <vt:lpstr>Structural racism persists: many counties with comparatively high COVID death rates have higher Black populations and lower white ones.1</vt:lpstr>
      <vt:lpstr>Factors related to education, income, and health status also rank as strong predictors of death rate due to COVID.1</vt:lpstr>
      <vt:lpstr>The strongest predictors of COVID death rate in US counties relate to education, race, and health status. </vt:lpstr>
      <vt:lpstr>Societal factors in US counties not linked to COVID death rate: percent over age 65, population density. Timing of stay-at-home order shows small relationship.</vt:lpstr>
      <vt:lpstr>Recommendations</vt:lpstr>
      <vt:lpstr>Sources</vt:lpstr>
      <vt:lpstr>Sources,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Water Corp – Executive Presentation</dc:title>
  <dc:creator>Chris Hui</dc:creator>
  <cp:lastModifiedBy>Elizabeth Miller</cp:lastModifiedBy>
  <cp:revision>118</cp:revision>
  <dcterms:created xsi:type="dcterms:W3CDTF">2015-09-14T11:37:31Z</dcterms:created>
  <dcterms:modified xsi:type="dcterms:W3CDTF">2021-04-17T14:14:01Z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MSIP_Label_97c7b3fc-4128-41ae-86b4-e4b1b1ae5e15_Enabled">
    <vt:lpwstr>True</vt:lpwstr>
  </property>
  <property fmtid="{D5CDD505-2E9C-101B-9397-08002B2CF9AE}" pid="12" name="MSIP_Label_97c7b3fc-4128-41ae-86b4-e4b1b1ae5e15_SiteId">
    <vt:lpwstr>97160e56-eb00-44fe-b31d-0d6d351c636d</vt:lpwstr>
  </property>
  <property fmtid="{D5CDD505-2E9C-101B-9397-08002B2CF9AE}" pid="13" name="MSIP_Label_97c7b3fc-4128-41ae-86b4-e4b1b1ae5e15_Owner">
    <vt:lpwstr>Chris.Hui@origin.com.au</vt:lpwstr>
  </property>
  <property fmtid="{D5CDD505-2E9C-101B-9397-08002B2CF9AE}" pid="14" name="MSIP_Label_97c7b3fc-4128-41ae-86b4-e4b1b1ae5e15_SetDate">
    <vt:lpwstr>2019-06-30T23:39:24.8162734Z</vt:lpwstr>
  </property>
  <property fmtid="{D5CDD505-2E9C-101B-9397-08002B2CF9AE}" pid="15" name="MSIP_Label_97c7b3fc-4128-41ae-86b4-e4b1b1ae5e15_Name">
    <vt:lpwstr>General</vt:lpwstr>
  </property>
  <property fmtid="{D5CDD505-2E9C-101B-9397-08002B2CF9AE}" pid="16" name="MSIP_Label_97c7b3fc-4128-41ae-86b4-e4b1b1ae5e15_Application">
    <vt:lpwstr>Microsoft Azure Information Protection</vt:lpwstr>
  </property>
  <property fmtid="{D5CDD505-2E9C-101B-9397-08002B2CF9AE}" pid="17" name="MSIP_Label_97c7b3fc-4128-41ae-86b4-e4b1b1ae5e15_ActionId">
    <vt:lpwstr>d3fbac77-f25a-4694-bf90-8d76f690b9b8</vt:lpwstr>
  </property>
  <property fmtid="{D5CDD505-2E9C-101B-9397-08002B2CF9AE}" pid="18" name="MSIP_Label_97c7b3fc-4128-41ae-86b4-e4b1b1ae5e15_Extended_MSFT_Method">
    <vt:lpwstr>Automatic</vt:lpwstr>
  </property>
  <property fmtid="{D5CDD505-2E9C-101B-9397-08002B2CF9AE}" pid="19" name="Sensitivity">
    <vt:lpwstr>General</vt:lpwstr>
  </property>
</Properties>
</file>