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7" r:id="rId4"/>
    <p:sldId id="265" r:id="rId5"/>
    <p:sldId id="273" r:id="rId6"/>
    <p:sldId id="266" r:id="rId7"/>
    <p:sldId id="264" r:id="rId8"/>
    <p:sldId id="260" r:id="rId9"/>
    <p:sldId id="259" r:id="rId10"/>
    <p:sldId id="270" r:id="rId11"/>
    <p:sldId id="272" r:id="rId12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/>
    <p:restoredTop sz="94669"/>
  </p:normalViewPr>
  <p:slideViewPr>
    <p:cSldViewPr snapToGrid="0">
      <p:cViewPr>
        <p:scale>
          <a:sx n="120" d="100"/>
          <a:sy n="120" d="100"/>
        </p:scale>
        <p:origin x="640" y="-1080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6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36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39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4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EA65-0D7D-DF4B-8E03-70CC2AF9142E}"/>
              </a:ext>
            </a:extLst>
          </p:cNvPr>
          <p:cNvSpPr txBox="1"/>
          <p:nvPr userDrawn="1"/>
        </p:nvSpPr>
        <p:spPr>
          <a:xfrm>
            <a:off x="7516167" y="158750"/>
            <a:ext cx="12738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tellar" panose="020F0502020204030204" pitchFamily="34" charset="0"/>
                <a:cs typeface="Castellar" panose="020F0502020204030204" pitchFamily="34" charset="0"/>
              </a:rPr>
              <a:t>EM</a:t>
            </a:r>
          </a:p>
          <a:p>
            <a:r>
              <a:rPr lang="en-US" dirty="0">
                <a:latin typeface="Kalinga" panose="020B0604020202020204" pitchFamily="34" charset="0"/>
                <a:cs typeface="Kalinga" panose="020B0604020202020204" pitchFamily="34" charset="0"/>
              </a:rPr>
              <a:t>analytics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0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6" imgW="158750" imgH="158750" progId="TCLayout.ActiveDocument.1">
                  <p:embed/>
                </p:oleObj>
              </mc:Choice>
              <mc:Fallback>
                <p:oleObj r:id="rId6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uffpost.com/entry/covid-19-population-density-myth_n_5ff8c68fc5b63642b6fba9eb" TargetMode="External"/><Relationship Id="rId3" Type="http://schemas.openxmlformats.org/officeDocument/2006/relationships/hyperlink" Target="https://pubmed.ncbi.nlm.nih.gov/22239747/" TargetMode="External"/><Relationship Id="rId7" Type="http://schemas.openxmlformats.org/officeDocument/2006/relationships/hyperlink" Target="https://www.scientificamerican.com/article/population-density-does-not-doom-cities-to-pandemic-dang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pewresearch.org/fact-tank/2020/09/29/increasing-share-of-americans-favor-a-single-government-program-to-provide-health-care-coverage/" TargetMode="External"/><Relationship Id="rId5" Type="http://schemas.openxmlformats.org/officeDocument/2006/relationships/hyperlink" Target="https://www.kff.org/uninsured/issue-brief/key-facts-about-the-uninsured-population/" TargetMode="External"/><Relationship Id="rId4" Type="http://schemas.openxmlformats.org/officeDocument/2006/relationships/hyperlink" Target="https://www.penguinrandomhouse.com/books/564989/the-sum-of-us-by-heather-mcghe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mKbdoo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kaggle.com/johnjdavisiv/us-counties-covid19-weather-sociohealth-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hyperlink" Target="https://tabsoft.co/3dYTbuA" TargetMode="External"/><Relationship Id="rId4" Type="http://schemas.openxmlformats.org/officeDocument/2006/relationships/oleObject" Target="../embeddings/oleObject4.bin"/><Relationship Id="rId9" Type="http://schemas.openxmlformats.org/officeDocument/2006/relationships/hyperlink" Target="https://bit.ly/3wYWc7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.ly/3wYWc71" TargetMode="External"/><Relationship Id="rId4" Type="http://schemas.openxmlformats.org/officeDocument/2006/relationships/hyperlink" Target="https://bit.ly/3mKbdo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bit.ly/3mKbdoo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www.commonwealthfund.org/publications/newsletter-article/2021/jan/medical-mistrust-among-black-americans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bit.ly/3wYWc71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wYWc71" TargetMode="External"/><Relationship Id="rId5" Type="http://schemas.openxmlformats.org/officeDocument/2006/relationships/hyperlink" Target="https://bit.ly/3mKbdoo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hyperlink" Target="https://ephtracking.cdc.gov/DataExplor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nguinrandomhouse.com/books/564989/the-sum-of-us-by-heather-mcghe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ommonwealthfund.org/publications/newsletter-article/2021/jan/medical-mistrust-among-black-american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yhealthrankings.org/" TargetMode="External"/><Relationship Id="rId3" Type="http://schemas.openxmlformats.org/officeDocument/2006/relationships/hyperlink" Target="https://www.kaggle.com/johnjdavisiv/us-counties-covid19-weather-sociohealth-data" TargetMode="External"/><Relationship Id="rId7" Type="http://schemas.openxmlformats.org/officeDocument/2006/relationships/hyperlink" Target="https://www.kff.org/policy-watch/stay-at-home-orders-to-fight-covid1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nytimes/covid-19-data" TargetMode="External"/><Relationship Id="rId5" Type="http://schemas.openxmlformats.org/officeDocument/2006/relationships/hyperlink" Target="https://ephtracking.cdc.gov/DataExplorer/" TargetMode="External"/><Relationship Id="rId10" Type="http://schemas.openxmlformats.org/officeDocument/2006/relationships/hyperlink" Target="https://www.commonwealthfund.org/publications/newsletter-article/2021/jan/medical-mistrust-among-black-americans" TargetMode="External"/><Relationship Id="rId4" Type="http://schemas.openxmlformats.org/officeDocument/2006/relationships/hyperlink" Target="https://www.cdc.gov/nchs/covid19/covid-19-mortality-data-files.htm" TargetMode="External"/><Relationship Id="rId9" Type="http://schemas.openxmlformats.org/officeDocument/2006/relationships/hyperlink" Target="https://www.ncbi.nlm.nih.gov/pmc/articles/PMC7335648/#:~:text=Among%20COVID-19%20patients%2C%20elderly,respectively%20%5B5%2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AU" dirty="0"/>
              <a:t>COVID Deaths &amp; Societal Factors</a:t>
            </a:r>
            <a:r>
              <a:rPr lang="en-US" dirty="0"/>
              <a:t>– Executive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April 9, 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Elizabeth Miller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Sources, continued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A40C4-9D99-0546-9CF8-1C2D0A600D9F}"/>
              </a:ext>
            </a:extLst>
          </p:cNvPr>
          <p:cNvSpPr txBox="1"/>
          <p:nvPr/>
        </p:nvSpPr>
        <p:spPr>
          <a:xfrm>
            <a:off x="369844" y="1094282"/>
            <a:ext cx="80874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Undertreatment for pain</a:t>
            </a:r>
          </a:p>
          <a:p>
            <a:r>
              <a:rPr lang="en-US" sz="1200" dirty="0">
                <a:hlinkClick r:id="rId3"/>
              </a:rPr>
              <a:t>https://pubmed.ncbi.nlm.nih.gov/22239747/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McGhee, Heather. _The Sum of Us: What Racism Costs Everyone and How We Can Prosper Together._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Kaiser Family Foundation: uninsured statistics</a:t>
            </a:r>
          </a:p>
          <a:p>
            <a:r>
              <a:rPr lang="en-US" sz="1200" dirty="0">
                <a:hlinkClick r:id="rId5"/>
              </a:rPr>
              <a:t>https://www.kff.org/uninsured/issue-brief/key-facts-about-the-uninsured-population/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Pew Research 63% of US thinks there should be one government program that provides health care coverage</a:t>
            </a:r>
          </a:p>
          <a:p>
            <a:r>
              <a:rPr lang="en-US" sz="1200" dirty="0">
                <a:hlinkClick r:id="rId6"/>
              </a:rPr>
              <a:t>https://www.pewresearch.org/fact-tank/2020/09/29/increasing-share-of-americans-favor-a-single-government-program-to-provide-health-care-coverage/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Population density has not been connected to COVID death rate</a:t>
            </a:r>
          </a:p>
          <a:p>
            <a:r>
              <a:rPr lang="en-US" sz="1200" dirty="0">
                <a:hlinkClick r:id="rId7"/>
              </a:rPr>
              <a:t>https://www.scientificamerican.com/article/population-density-does-not-doom-cities-to-pandemic-dangers/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8"/>
              </a:rPr>
              <a:t>https://www.huffpost.com/entry/covid-19-population-density-myth_n_5ff8c68fc5b63642b6fba9eb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7557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Executive Summary: Which societal factors correlate with COVID death rate in US counties and have value in predicting the geographical areas where most help is needed?</a:t>
            </a:r>
            <a:endParaRPr dirty="0"/>
          </a:p>
        </p:txBody>
      </p:sp>
      <p:sp>
        <p:nvSpPr>
          <p:cNvPr id="67" name="Google Shape;67;p2"/>
          <p:cNvSpPr txBox="1"/>
          <p:nvPr/>
        </p:nvSpPr>
        <p:spPr>
          <a:xfrm>
            <a:off x="4414697" y="1030468"/>
            <a:ext cx="4512446" cy="2220946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/>
              <a:t>In the dataset</a:t>
            </a:r>
            <a:r>
              <a:rPr lang="en-US" sz="1100" b="1" baseline="30000" dirty="0"/>
              <a:t>1</a:t>
            </a:r>
            <a:r>
              <a:rPr lang="en-US" sz="1100" b="1" dirty="0"/>
              <a:t>, societal factors most strongly correlated with COVID death rate in US counties were percent of population: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Without a high school diploma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Black American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Fair or poor health status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Children in poverty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Non-Hispanic white (negative correlation)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r>
              <a:rPr lang="en-US" sz="1100" dirty="0"/>
              <a:t>Most of the counties with COVID death rates greater than 0.37%, shown in red below, are in the south region, where higher percentages of the population fall into the top four attributes above.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DCF8B46-4320-604A-8DBE-5A5F491C9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39" y="1157975"/>
            <a:ext cx="4108380" cy="20839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68FC1E-3671-7D49-9D02-EC66BD1C9118}"/>
              </a:ext>
            </a:extLst>
          </p:cNvPr>
          <p:cNvSpPr txBox="1"/>
          <p:nvPr/>
        </p:nvSpPr>
        <p:spPr>
          <a:xfrm>
            <a:off x="6215574" y="5576469"/>
            <a:ext cx="2745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  <a:hlinkClick r:id="rId7"/>
              </a:rPr>
              <a:t>1</a:t>
            </a:r>
            <a:r>
              <a:rPr lang="en-US" sz="1000" dirty="0"/>
              <a:t> </a:t>
            </a:r>
            <a:r>
              <a:rPr lang="en-US" sz="1000" dirty="0">
                <a:hlinkClick r:id="rId8"/>
              </a:rPr>
              <a:t>https://bit.ly/3mKbdoo</a:t>
            </a:r>
            <a:r>
              <a:rPr lang="en-US" sz="1000" dirty="0"/>
              <a:t>, </a:t>
            </a:r>
            <a:r>
              <a:rPr lang="en-US" sz="1000" dirty="0">
                <a:hlinkClick r:id="rId9"/>
              </a:rPr>
              <a:t>https://</a:t>
            </a:r>
            <a:r>
              <a:rPr lang="en-US" sz="1000" dirty="0" err="1">
                <a:hlinkClick r:id="rId9"/>
              </a:rPr>
              <a:t>bit.ly</a:t>
            </a:r>
            <a:r>
              <a:rPr lang="en-US" sz="1000" dirty="0">
                <a:hlinkClick r:id="rId9"/>
              </a:rPr>
              <a:t>/3wYWc71</a:t>
            </a:r>
            <a:br>
              <a:rPr lang="en-US" sz="1000" dirty="0"/>
            </a:br>
            <a:endParaRPr lang="en-US" sz="1000" dirty="0"/>
          </a:p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2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</a:rPr>
              <a:t>Latest date COVID data collected: 12/4/2020</a:t>
            </a:r>
          </a:p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3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</a:rPr>
              <a:t>AK, HI:  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  <a:hlinkClick r:id="rId10"/>
              </a:rPr>
              <a:t>https://</a:t>
            </a:r>
            <a:r>
              <a:rPr lang="en-AU" sz="1000" b="1" dirty="0" err="1">
                <a:solidFill>
                  <a:srgbClr val="002060"/>
                </a:solidFill>
                <a:latin typeface="Quattrocento Sans"/>
                <a:sym typeface="Quattrocento Sans"/>
                <a:hlinkClick r:id="rId10"/>
              </a:rPr>
              <a:t>tabsoft.co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  <a:hlinkClick r:id="rId10"/>
              </a:rPr>
              <a:t>/3dYTbuA</a:t>
            </a:r>
            <a:endParaRPr lang="en-AU" sz="1000" b="1" dirty="0">
              <a:solidFill>
                <a:srgbClr val="002060"/>
              </a:solidFill>
              <a:latin typeface="Quattrocento Sans"/>
              <a:sym typeface="Quattrocento Sans"/>
            </a:endParaRPr>
          </a:p>
        </p:txBody>
      </p:sp>
      <p:pic>
        <p:nvPicPr>
          <p:cNvPr id="22" name="Picture 21" descr="Background pattern, map&#10;&#10;Description automatically generated">
            <a:extLst>
              <a:ext uri="{FF2B5EF4-FFF2-40B4-BE49-F238E27FC236}">
                <a16:creationId xmlns:a16="http://schemas.microsoft.com/office/drawing/2014/main" id="{001C02C3-928A-184E-806E-0A42C5A7FD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39" y="3479539"/>
            <a:ext cx="6013913" cy="31922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063566-2B85-8B4A-9009-A257531B2392}"/>
              </a:ext>
            </a:extLst>
          </p:cNvPr>
          <p:cNvSpPr txBox="1"/>
          <p:nvPr/>
        </p:nvSpPr>
        <p:spPr>
          <a:xfrm>
            <a:off x="4951338" y="5672219"/>
            <a:ext cx="1048589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Death rate due to COVID in US counties</a:t>
            </a:r>
            <a:r>
              <a:rPr lang="en-US" sz="1100" baseline="30000" dirty="0">
                <a:solidFill>
                  <a:schemeClr val="tx1"/>
                </a:solidFill>
              </a:rPr>
              <a:t>2,3</a:t>
            </a:r>
          </a:p>
          <a:p>
            <a:endParaRPr 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43" name="Google Shape;64;p2">
            <a:extLst>
              <a:ext uri="{FF2B5EF4-FFF2-40B4-BE49-F238E27FC236}">
                <a16:creationId xmlns:a16="http://schemas.microsoft.com/office/drawing/2014/main" id="{41F82A05-20C9-C74B-8D41-AD2CD4CB40D7}"/>
              </a:ext>
            </a:extLst>
          </p:cNvPr>
          <p:cNvSpPr txBox="1"/>
          <p:nvPr/>
        </p:nvSpPr>
        <p:spPr>
          <a:xfrm>
            <a:off x="6244441" y="4099182"/>
            <a:ext cx="2682702" cy="1477287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Healthcare and policy to redress the persistent effects of s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tructural and institutional racism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Family and community services to support youth in finishing school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Ready access for all to nutritious food and healthcare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66;p2">
            <a:extLst>
              <a:ext uri="{FF2B5EF4-FFF2-40B4-BE49-F238E27FC236}">
                <a16:creationId xmlns:a16="http://schemas.microsoft.com/office/drawing/2014/main" id="{0EF69E41-16A0-D343-807E-FF7F28B77044}"/>
              </a:ext>
            </a:extLst>
          </p:cNvPr>
          <p:cNvSpPr/>
          <p:nvPr/>
        </p:nvSpPr>
        <p:spPr>
          <a:xfrm>
            <a:off x="6244441" y="3582602"/>
            <a:ext cx="2682702" cy="4403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Long-Term Viability and Productivity of Our Nation Depend 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5C8BA-28C7-1343-AA77-FAC30A3D4086}"/>
              </a:ext>
            </a:extLst>
          </p:cNvPr>
          <p:cNvSpPr txBox="1"/>
          <p:nvPr/>
        </p:nvSpPr>
        <p:spPr>
          <a:xfrm>
            <a:off x="3414096" y="1230523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Coefficient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C152E-49B4-BA47-A1A2-C1EF71E29404}"/>
              </a:ext>
            </a:extLst>
          </p:cNvPr>
          <p:cNvSpPr txBox="1"/>
          <p:nvPr/>
        </p:nvSpPr>
        <p:spPr>
          <a:xfrm>
            <a:off x="2168547" y="1030468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Correlation with COVID death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accent3"/>
                </a:solidFill>
              </a:rPr>
              <a:t>Among the categories of societal factors examined, the racial percentages of counties account for three of the five strongest predictors of COVID death rate.</a:t>
            </a:r>
            <a:endParaRPr sz="1800" dirty="0">
              <a:solidFill>
                <a:schemeClr val="accent3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5D1CE-7953-DF46-9068-57CAE2251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4" r="1" b="36510"/>
          <a:stretch/>
        </p:blipFill>
        <p:spPr>
          <a:xfrm>
            <a:off x="1250066" y="1965417"/>
            <a:ext cx="2298730" cy="2866137"/>
          </a:xfrm>
          <a:prstGeom prst="rect">
            <a:avLst/>
          </a:prstGeom>
        </p:spPr>
      </p:pic>
      <p:sp>
        <p:nvSpPr>
          <p:cNvPr id="11" name="Google Shape;67;p2">
            <a:extLst>
              <a:ext uri="{FF2B5EF4-FFF2-40B4-BE49-F238E27FC236}">
                <a16:creationId xmlns:a16="http://schemas.microsoft.com/office/drawing/2014/main" id="{8E7682A0-7F4B-7B45-9BD0-D40EFF66E3D5}"/>
              </a:ext>
            </a:extLst>
          </p:cNvPr>
          <p:cNvSpPr txBox="1"/>
          <p:nvPr/>
        </p:nvSpPr>
        <p:spPr>
          <a:xfrm>
            <a:off x="4195775" y="1673314"/>
            <a:ext cx="4512446" cy="1131198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Black population links relatively strongly with COVID death rate.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minorities follows close behind.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Counties with higher percentage white residents have a tendency toward lower COVID death rates.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1100" b="1" dirty="0"/>
          </a:p>
        </p:txBody>
      </p:sp>
      <p:sp>
        <p:nvSpPr>
          <p:cNvPr id="12" name="Google Shape;67;p2">
            <a:extLst>
              <a:ext uri="{FF2B5EF4-FFF2-40B4-BE49-F238E27FC236}">
                <a16:creationId xmlns:a16="http://schemas.microsoft.com/office/drawing/2014/main" id="{C13157D5-C6D5-0342-BFBD-FB5DC3E76FC8}"/>
              </a:ext>
            </a:extLst>
          </p:cNvPr>
          <p:cNvSpPr txBox="1"/>
          <p:nvPr/>
        </p:nvSpPr>
        <p:spPr>
          <a:xfrm>
            <a:off x="4195775" y="3677532"/>
            <a:ext cx="4512446" cy="1131198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buSzPct val="150000"/>
            </a:pPr>
            <a:r>
              <a:rPr lang="en-US" sz="1100" b="1" dirty="0"/>
              <a:t>Percent Black accounts for most of the percent minorities correlation:​</a:t>
            </a:r>
          </a:p>
          <a:p>
            <a:pPr marL="330200" indent="-171450">
              <a:lnSpc>
                <a:spcPct val="115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Latinx (Hispanic) makeup of counties is shown to correlate with COVID death rate at a mild 0.15; other races at almost 0.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BD0C7-366C-FB46-854A-908308E9C645}"/>
              </a:ext>
            </a:extLst>
          </p:cNvPr>
          <p:cNvSpPr txBox="1"/>
          <p:nvPr/>
        </p:nvSpPr>
        <p:spPr>
          <a:xfrm>
            <a:off x="125623" y="6324600"/>
            <a:ext cx="6275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Sources: </a:t>
            </a:r>
            <a:r>
              <a:rPr lang="en-US" sz="1000" dirty="0">
                <a:hlinkClick r:id="rId4"/>
              </a:rPr>
              <a:t>https://bit.ly/3mKbdoo</a:t>
            </a:r>
            <a:r>
              <a:rPr lang="en-US" sz="1000" dirty="0"/>
              <a:t>, </a:t>
            </a:r>
            <a:r>
              <a:rPr lang="en-US" sz="1000" dirty="0">
                <a:hlinkClick r:id="rId5"/>
              </a:rPr>
              <a:t>https://bit.ly/3wYWc71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1C88D-442F-F24F-8059-2377F1289A2F}"/>
              </a:ext>
            </a:extLst>
          </p:cNvPr>
          <p:cNvSpPr txBox="1"/>
          <p:nvPr/>
        </p:nvSpPr>
        <p:spPr>
          <a:xfrm>
            <a:off x="2802980" y="1673314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2CBE5-4603-074D-8421-122035127A29}"/>
              </a:ext>
            </a:extLst>
          </p:cNvPr>
          <p:cNvSpPr txBox="1"/>
          <p:nvPr/>
        </p:nvSpPr>
        <p:spPr>
          <a:xfrm>
            <a:off x="1483808" y="1476512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</p:spTree>
    <p:extLst>
      <p:ext uri="{BB962C8B-B14F-4D97-AF65-F5344CB8AC3E}">
        <p14:creationId xmlns:p14="http://schemas.microsoft.com/office/powerpoint/2010/main" val="39726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accent3"/>
                </a:solidFill>
              </a:rPr>
              <a:t>Structural racism persists: many counties with comparatively high COVID death rates have higher Black populations and lower white ones.</a:t>
            </a:r>
            <a:r>
              <a:rPr lang="en-US" sz="1800" baseline="30000" dirty="0">
                <a:solidFill>
                  <a:schemeClr val="accent3"/>
                </a:solidFill>
              </a:rPr>
              <a:t>1</a:t>
            </a:r>
            <a:endParaRPr sz="1800" baseline="30000" dirty="0">
              <a:solidFill>
                <a:schemeClr val="accent3"/>
              </a:solidFill>
            </a:endParaRPr>
          </a:p>
        </p:txBody>
      </p:sp>
      <p:sp>
        <p:nvSpPr>
          <p:cNvPr id="14" name="Google Shape;81;p8">
            <a:extLst>
              <a:ext uri="{FF2B5EF4-FFF2-40B4-BE49-F238E27FC236}">
                <a16:creationId xmlns:a16="http://schemas.microsoft.com/office/drawing/2014/main" id="{3A26340E-1288-FD46-8D55-01E9F3C6BC53}"/>
              </a:ext>
            </a:extLst>
          </p:cNvPr>
          <p:cNvSpPr txBox="1"/>
          <p:nvPr/>
        </p:nvSpPr>
        <p:spPr>
          <a:xfrm>
            <a:off x="5397498" y="889242"/>
            <a:ext cx="2577269" cy="4194570"/>
          </a:xfrm>
          <a:prstGeom prst="rect">
            <a:avLst/>
          </a:prstGeom>
          <a:solidFill>
            <a:srgbClr val="FBC14E">
              <a:alpha val="4000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Maps are filtered for </a:t>
            </a:r>
            <a:r>
              <a:rPr lang="en-US" sz="1100" dirty="0"/>
              <a:t>COVID death rate of 0.2% or more</a:t>
            </a:r>
            <a:r>
              <a:rPr lang="en-US" sz="11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Not all counties with higher death rates (larger circles) have a higher percent Black population, but many do, and they are in the south region.</a:t>
            </a:r>
            <a:br>
              <a:rPr lang="en-US" sz="1100" dirty="0"/>
            </a:br>
            <a:endParaRPr lang="en-US" sz="11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Some counties with the highest death rates (larger circles) are also a high percentage white. However, most of the counties in the upper range of COVID death rate have a lower percentage of white residents (south region).</a:t>
            </a:r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en-US" sz="11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Counties shown in the southwest have comparatively high percentage Latinx population. This attribute shows a mild (0.15) coefficient of correlation with COVID death rate in the dataset.</a:t>
            </a:r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/>
          </a:p>
        </p:txBody>
      </p:sp>
      <p:sp>
        <p:nvSpPr>
          <p:cNvPr id="17" name="Google Shape;64;p2">
            <a:extLst>
              <a:ext uri="{FF2B5EF4-FFF2-40B4-BE49-F238E27FC236}">
                <a16:creationId xmlns:a16="http://schemas.microsoft.com/office/drawing/2014/main" id="{A7841AF5-D42F-D442-B612-BE61F8E1A4D9}"/>
              </a:ext>
            </a:extLst>
          </p:cNvPr>
          <p:cNvSpPr txBox="1"/>
          <p:nvPr/>
        </p:nvSpPr>
        <p:spPr>
          <a:xfrm>
            <a:off x="5397497" y="5374719"/>
            <a:ext cx="2577268" cy="553957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Focus medical treatment on access and equity, with provider training</a:t>
            </a:r>
            <a:r>
              <a:rPr lang="en-US" sz="1000" b="1" baseline="30000" dirty="0">
                <a:solidFill>
                  <a:schemeClr val="dk1"/>
                </a:solidFill>
              </a:rPr>
              <a:t>2</a:t>
            </a:r>
            <a:endParaRPr sz="1400" b="0" i="0" u="none" strike="noStrike" cap="none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6;p2">
            <a:extLst>
              <a:ext uri="{FF2B5EF4-FFF2-40B4-BE49-F238E27FC236}">
                <a16:creationId xmlns:a16="http://schemas.microsoft.com/office/drawing/2014/main" id="{35C42533-2CAE-0C47-94AF-346C9385C2DC}"/>
              </a:ext>
            </a:extLst>
          </p:cNvPr>
          <p:cNvSpPr/>
          <p:nvPr/>
        </p:nvSpPr>
        <p:spPr>
          <a:xfrm>
            <a:off x="5397499" y="5157547"/>
            <a:ext cx="2577268" cy="2229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racial disparity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5BAD6-0E1A-2F43-A716-D6A1CBE97BD2}"/>
              </a:ext>
            </a:extLst>
          </p:cNvPr>
          <p:cNvSpPr/>
          <p:nvPr/>
        </p:nvSpPr>
        <p:spPr>
          <a:xfrm>
            <a:off x="72255" y="6111861"/>
            <a:ext cx="44799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aseline="30000" dirty="0">
                <a:solidFill>
                  <a:schemeClr val="accent3"/>
                </a:solidFill>
              </a:rPr>
              <a:t>1 </a:t>
            </a:r>
            <a:r>
              <a:rPr lang="en-US" sz="800" dirty="0">
                <a:hlinkClick r:id="rId3"/>
              </a:rPr>
              <a:t>https://bit.ly/3mKbdoo</a:t>
            </a:r>
            <a:r>
              <a:rPr lang="en-US" sz="800" dirty="0"/>
              <a:t> , </a:t>
            </a:r>
            <a:r>
              <a:rPr lang="en-US" sz="800" dirty="0">
                <a:hlinkClick r:id="rId4"/>
              </a:rPr>
              <a:t>https://bit.ly/3wYWc71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16415-8378-ED4D-B52F-AA31E56E9D3D}"/>
              </a:ext>
            </a:extLst>
          </p:cNvPr>
          <p:cNvSpPr txBox="1"/>
          <p:nvPr/>
        </p:nvSpPr>
        <p:spPr>
          <a:xfrm>
            <a:off x="72255" y="6219583"/>
            <a:ext cx="594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b="1" baseline="30000" dirty="0">
                <a:solidFill>
                  <a:schemeClr val="dk1"/>
                </a:solidFill>
              </a:rPr>
              <a:t>2</a:t>
            </a:r>
            <a:r>
              <a:rPr lang="en-US" sz="800" dirty="0">
                <a:hlinkClick r:id="rId5"/>
              </a:rPr>
              <a:t>https://www.commonwealthfund.org/publications/newsletter-article/2021/jan/medical-mistrust-among-black-americans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8" name="Picture 7" descr="Map&#10;&#10;Description automatically generated with medium confidence">
            <a:extLst>
              <a:ext uri="{FF2B5EF4-FFF2-40B4-BE49-F238E27FC236}">
                <a16:creationId xmlns:a16="http://schemas.microsoft.com/office/drawing/2014/main" id="{E4B4E020-45F2-694D-B55B-B63954E0F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68" y="3477880"/>
            <a:ext cx="4604218" cy="2455583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07A68E-9663-9B42-8099-DE0EA44CA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603" y="5311423"/>
            <a:ext cx="1223074" cy="376975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A2FBB616-F5E6-D54D-9282-5BA269068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59" y="923379"/>
            <a:ext cx="4604218" cy="2462721"/>
          </a:xfrm>
          <a:prstGeom prst="rect">
            <a:avLst/>
          </a:prstGeom>
        </p:spPr>
      </p:pic>
      <p:pic>
        <p:nvPicPr>
          <p:cNvPr id="10" name="Picture 9" descr="Chart, timeline, treemap chart&#10;&#10;Description automatically generated">
            <a:extLst>
              <a:ext uri="{FF2B5EF4-FFF2-40B4-BE49-F238E27FC236}">
                <a16:creationId xmlns:a16="http://schemas.microsoft.com/office/drawing/2014/main" id="{DA57DED0-970C-8645-B46B-6E451D3A60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7" t="14495" r="5371" b="7004"/>
          <a:stretch/>
        </p:blipFill>
        <p:spPr>
          <a:xfrm>
            <a:off x="3821603" y="2734150"/>
            <a:ext cx="1189804" cy="349837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52B4A33C-7722-F647-BFE4-CC5ACCF84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2180" y="4102326"/>
            <a:ext cx="679905" cy="108637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024AB8B9-5CCD-9A41-856F-3018AA22B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9215" y="1556000"/>
            <a:ext cx="679905" cy="10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dirty="0"/>
              <a:t>Factors related to education, income, and health status also rank as strong predictors of death rate due to COVID.</a:t>
            </a:r>
            <a:r>
              <a:rPr lang="en-US" sz="1800" baseline="30000" dirty="0"/>
              <a:t>1</a:t>
            </a:r>
            <a:endParaRPr sz="1800" baseline="30000" dirty="0">
              <a:solidFill>
                <a:schemeClr val="accent3"/>
              </a:solidFill>
            </a:endParaRPr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47E27712-6A66-BF4F-9B82-16CD912F9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2" b="17656"/>
          <a:stretch/>
        </p:blipFill>
        <p:spPr>
          <a:xfrm>
            <a:off x="2962429" y="2080718"/>
            <a:ext cx="2359311" cy="403474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47594A-857A-A64D-B87D-A023261F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5" y="2063334"/>
            <a:ext cx="2493151" cy="36935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4BEB07-5B5B-B047-BE48-63DAF63B7BB4}"/>
              </a:ext>
            </a:extLst>
          </p:cNvPr>
          <p:cNvSpPr/>
          <p:nvPr/>
        </p:nvSpPr>
        <p:spPr>
          <a:xfrm>
            <a:off x="172475" y="6211363"/>
            <a:ext cx="639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>
                <a:solidFill>
                  <a:schemeClr val="accent3"/>
                </a:solidFill>
              </a:rPr>
              <a:t>1 </a:t>
            </a:r>
            <a:r>
              <a:rPr lang="en-US" sz="800" dirty="0"/>
              <a:t> </a:t>
            </a:r>
            <a:r>
              <a:rPr lang="en-US" sz="800" dirty="0">
                <a:hlinkClick r:id="rId5"/>
              </a:rPr>
              <a:t>https://bit.ly/3mKbdoo</a:t>
            </a:r>
            <a:r>
              <a:rPr lang="en-US" sz="800" dirty="0"/>
              <a:t> , </a:t>
            </a:r>
            <a:r>
              <a:rPr lang="en-US" sz="800" dirty="0">
                <a:hlinkClick r:id="rId6"/>
              </a:rPr>
              <a:t>https://bit.ly/3wYWc71</a:t>
            </a:r>
            <a:endParaRPr lang="en-US" sz="800" dirty="0"/>
          </a:p>
          <a:p>
            <a:endParaRPr lang="en-US" sz="800" dirty="0"/>
          </a:p>
          <a:p>
            <a:r>
              <a:rPr lang="en-AU" sz="8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2</a:t>
            </a:r>
            <a:r>
              <a:rPr lang="en-US" sz="800" dirty="0"/>
              <a:t>Measures above the note-worthy correlation coefficient parameter of 0.2 as defined by Chris Hui, Springboard course founder</a:t>
            </a:r>
          </a:p>
          <a:p>
            <a:endParaRPr lang="en-US" sz="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83D554-2D09-1544-BDCD-A8119D0149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53"/>
          <a:stretch/>
        </p:blipFill>
        <p:spPr>
          <a:xfrm>
            <a:off x="6172199" y="2071163"/>
            <a:ext cx="2225939" cy="4149858"/>
          </a:xfrm>
          <a:prstGeom prst="rect">
            <a:avLst/>
          </a:prstGeom>
        </p:spPr>
      </p:pic>
      <p:sp>
        <p:nvSpPr>
          <p:cNvPr id="20" name="Google Shape;67;p2">
            <a:extLst>
              <a:ext uri="{FF2B5EF4-FFF2-40B4-BE49-F238E27FC236}">
                <a16:creationId xmlns:a16="http://schemas.microsoft.com/office/drawing/2014/main" id="{97186876-E3F3-BE4B-8CAA-1B26A8EEE2BA}"/>
              </a:ext>
            </a:extLst>
          </p:cNvPr>
          <p:cNvSpPr txBox="1"/>
          <p:nvPr/>
        </p:nvSpPr>
        <p:spPr>
          <a:xfrm>
            <a:off x="172475" y="916962"/>
            <a:ext cx="4120955" cy="58686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Percent population with no high school diploma showed the strongest correlation with US county COVID death rates.</a:t>
            </a:r>
          </a:p>
          <a:p>
            <a:r>
              <a:rPr lang="en-US" sz="1100" dirty="0"/>
              <a:t>These vulnerable counties should receive educational support.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1100" b="1" dirty="0"/>
          </a:p>
        </p:txBody>
      </p:sp>
      <p:sp>
        <p:nvSpPr>
          <p:cNvPr id="22" name="Google Shape;67;p2">
            <a:extLst>
              <a:ext uri="{FF2B5EF4-FFF2-40B4-BE49-F238E27FC236}">
                <a16:creationId xmlns:a16="http://schemas.microsoft.com/office/drawing/2014/main" id="{8E567B65-32C1-7047-9D99-E254CF888DB0}"/>
              </a:ext>
            </a:extLst>
          </p:cNvPr>
          <p:cNvSpPr txBox="1"/>
          <p:nvPr/>
        </p:nvSpPr>
        <p:spPr>
          <a:xfrm>
            <a:off x="4379613" y="916962"/>
            <a:ext cx="4120955" cy="58686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Many income-related county population variables correlated at over an absolute value of 0.2 with COVID death rate.</a:t>
            </a:r>
            <a:r>
              <a:rPr lang="en-US" sz="1100" baseline="30000" dirty="0"/>
              <a:t>2</a:t>
            </a:r>
            <a:r>
              <a:rPr lang="en-US" sz="1100" dirty="0"/>
              <a:t> Percent fair or poor health was more strongly correlated at 0.31.</a:t>
            </a:r>
          </a:p>
          <a:p>
            <a:endParaRPr lang="en-US"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759FB-DC41-2E44-B51E-645135427920}"/>
              </a:ext>
            </a:extLst>
          </p:cNvPr>
          <p:cNvSpPr txBox="1"/>
          <p:nvPr/>
        </p:nvSpPr>
        <p:spPr>
          <a:xfrm>
            <a:off x="1821480" y="1880663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6A4CD1-08DE-604F-B3BA-83820E253F5D}"/>
              </a:ext>
            </a:extLst>
          </p:cNvPr>
          <p:cNvSpPr txBox="1"/>
          <p:nvPr/>
        </p:nvSpPr>
        <p:spPr>
          <a:xfrm>
            <a:off x="575931" y="1680608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4923A-B1D6-3E43-A5F2-354B3B1022F8}"/>
              </a:ext>
            </a:extLst>
          </p:cNvPr>
          <p:cNvSpPr txBox="1"/>
          <p:nvPr/>
        </p:nvSpPr>
        <p:spPr>
          <a:xfrm>
            <a:off x="4621765" y="1896439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0EE1A-A91E-5A4C-BB43-5742A0D0A809}"/>
              </a:ext>
            </a:extLst>
          </p:cNvPr>
          <p:cNvSpPr txBox="1"/>
          <p:nvPr/>
        </p:nvSpPr>
        <p:spPr>
          <a:xfrm>
            <a:off x="3376216" y="1696384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817F1-0939-D84A-92F6-38EEB63A3781}"/>
              </a:ext>
            </a:extLst>
          </p:cNvPr>
          <p:cNvSpPr txBox="1"/>
          <p:nvPr/>
        </p:nvSpPr>
        <p:spPr>
          <a:xfrm>
            <a:off x="7638235" y="1841997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051FE-2A27-9244-9899-939BE13DE432}"/>
              </a:ext>
            </a:extLst>
          </p:cNvPr>
          <p:cNvSpPr txBox="1"/>
          <p:nvPr/>
        </p:nvSpPr>
        <p:spPr>
          <a:xfrm>
            <a:off x="6392686" y="1641942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</p:spTree>
    <p:extLst>
      <p:ext uri="{BB962C8B-B14F-4D97-AF65-F5344CB8AC3E}">
        <p14:creationId xmlns:p14="http://schemas.microsoft.com/office/powerpoint/2010/main" val="129387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strongest predictors of COVID death rate in US counties relate to education, race, and health status. 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5AB2F98-EA47-DD45-8E62-984B07EC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9" y="1011237"/>
            <a:ext cx="3953818" cy="22893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23BD135-06B7-5843-B0FE-97EC6496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46" y="1011236"/>
            <a:ext cx="3992374" cy="228937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09A0097-56D0-924A-BEF0-2F7E0876D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00" y="3317105"/>
            <a:ext cx="3914097" cy="228937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11075A6-137A-424E-B484-7274A1522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947" y="3300613"/>
            <a:ext cx="3957304" cy="2322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5C940-D308-4243-85AC-AFE53F3EC04E}"/>
              </a:ext>
            </a:extLst>
          </p:cNvPr>
          <p:cNvSpPr txBox="1"/>
          <p:nvPr/>
        </p:nvSpPr>
        <p:spPr>
          <a:xfrm>
            <a:off x="5417121" y="5622975"/>
            <a:ext cx="337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no high school diploma (purple)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Black (blue)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white (green)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fair or poor health (orange)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E4ED4-8BEF-834C-BDDB-093E7819BB37}"/>
              </a:ext>
            </a:extLst>
          </p:cNvPr>
          <p:cNvSpPr txBox="1"/>
          <p:nvPr/>
        </p:nvSpPr>
        <p:spPr>
          <a:xfrm>
            <a:off x="423069" y="5624335"/>
            <a:ext cx="5056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</a:rPr>
              <a:t>Each plot shows variables correlating most strongly with COVID death rate in counties: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73996-9938-4047-AC11-6FD038F99946}"/>
              </a:ext>
            </a:extLst>
          </p:cNvPr>
          <p:cNvSpPr txBox="1"/>
          <p:nvPr/>
        </p:nvSpPr>
        <p:spPr>
          <a:xfrm>
            <a:off x="423069" y="5984111"/>
            <a:ext cx="499405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These are the significant factors the data tells us to think about.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rgbClr val="002060"/>
                </a:solidFill>
              </a:rPr>
              <a:t>Societal factors in US counties </a:t>
            </a:r>
            <a:r>
              <a:rPr lang="en-US" sz="1600" u="sng" dirty="0">
                <a:solidFill>
                  <a:srgbClr val="002060"/>
                </a:solidFill>
              </a:rPr>
              <a:t>not</a:t>
            </a:r>
            <a:r>
              <a:rPr lang="en-US" sz="1600" dirty="0">
                <a:solidFill>
                  <a:srgbClr val="002060"/>
                </a:solidFill>
              </a:rPr>
              <a:t> linked to COVID death rate: percent over age 65, population density. Timing of stay-at-home order shows small relationship.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55FFF48-C7A5-A34F-8016-703B5B449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4"/>
          <a:stretch/>
        </p:blipFill>
        <p:spPr>
          <a:xfrm>
            <a:off x="114994" y="1429075"/>
            <a:ext cx="2451100" cy="316651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8ADC073A-BC9F-3245-BEBD-EA49E4E9BC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"/>
          <a:stretch/>
        </p:blipFill>
        <p:spPr>
          <a:xfrm>
            <a:off x="3149404" y="1546486"/>
            <a:ext cx="5640584" cy="3040063"/>
          </a:xfrm>
          <a:prstGeom prst="rect">
            <a:avLst/>
          </a:prstGeom>
        </p:spPr>
      </p:pic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EF3BE12F-466C-3F47-B1C6-34415B6826AC}"/>
              </a:ext>
            </a:extLst>
          </p:cNvPr>
          <p:cNvSpPr txBox="1"/>
          <p:nvPr/>
        </p:nvSpPr>
        <p:spPr>
          <a:xfrm>
            <a:off x="194878" y="4832572"/>
            <a:ext cx="4512446" cy="178412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In addition to COVID death rate and societal factors already explored, maps in this presentation show population density, counties closer together in the east &amp; south. However, this is not likely to account for higher COVID death rate, as we did not find a correlation in the dataset with density or overcrowding. </a:t>
            </a:r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In the map, larger circles denote higher COVID death rates. While later stay at home orders and higher death rates do not always occur together, they are mildly linked at a correlation coefficient of 0.15.</a:t>
            </a:r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Later orders correlated strongly with percent Black (0.34) and negatively with percent white (-0.24). It may be that governments still have a comparatively stronger commitment to saving white lives.</a:t>
            </a:r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226DD-9A00-704A-B555-3F161BD36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15311" y="3551615"/>
            <a:ext cx="133543" cy="93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FB4ED-1122-1F44-AF42-20693B57C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243" y="3731272"/>
            <a:ext cx="136625" cy="93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FF73D6-9738-1048-91F8-306DC9874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866" y="3954115"/>
            <a:ext cx="129011" cy="86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63271E-FBCD-E84D-A466-99FB1444D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161" y="4154373"/>
            <a:ext cx="108316" cy="902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AEDE8-E29A-1549-9147-DA4F3BF8E06E}"/>
              </a:ext>
            </a:extLst>
          </p:cNvPr>
          <p:cNvSpPr txBox="1"/>
          <p:nvPr/>
        </p:nvSpPr>
        <p:spPr>
          <a:xfrm>
            <a:off x="8026400" y="3002106"/>
            <a:ext cx="82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Stay at home start: days after 3/17/20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ACB77-2D22-CB4B-ABE6-9ACA454AE15E}"/>
              </a:ext>
            </a:extLst>
          </p:cNvPr>
          <p:cNvSpPr txBox="1"/>
          <p:nvPr/>
        </p:nvSpPr>
        <p:spPr>
          <a:xfrm>
            <a:off x="8283277" y="3480216"/>
            <a:ext cx="563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0-7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F5B98-9CF8-EC4F-B2F9-E2A7930F79B2}"/>
              </a:ext>
            </a:extLst>
          </p:cNvPr>
          <p:cNvSpPr txBox="1"/>
          <p:nvPr/>
        </p:nvSpPr>
        <p:spPr>
          <a:xfrm>
            <a:off x="8239521" y="3677677"/>
            <a:ext cx="563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7-14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E4C82-50E3-D04F-B412-1452F5BA89EB}"/>
              </a:ext>
            </a:extLst>
          </p:cNvPr>
          <p:cNvSpPr txBox="1"/>
          <p:nvPr/>
        </p:nvSpPr>
        <p:spPr>
          <a:xfrm>
            <a:off x="8226821" y="3893121"/>
            <a:ext cx="484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14-21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B3309-C7B5-FC4F-BB6B-6BBCB2C48272}"/>
              </a:ext>
            </a:extLst>
          </p:cNvPr>
          <p:cNvSpPr txBox="1"/>
          <p:nvPr/>
        </p:nvSpPr>
        <p:spPr>
          <a:xfrm>
            <a:off x="8225232" y="4094327"/>
            <a:ext cx="783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199FA-2B9F-0E4E-A62B-33B3808E5627}"/>
              </a:ext>
            </a:extLst>
          </p:cNvPr>
          <p:cNvSpPr txBox="1"/>
          <p:nvPr/>
        </p:nvSpPr>
        <p:spPr>
          <a:xfrm>
            <a:off x="3136704" y="1121298"/>
            <a:ext cx="562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Stay-at-home order date by county</a:t>
            </a:r>
          </a:p>
        </p:txBody>
      </p:sp>
      <p:sp>
        <p:nvSpPr>
          <p:cNvPr id="26" name="Google Shape;64;p2">
            <a:extLst>
              <a:ext uri="{FF2B5EF4-FFF2-40B4-BE49-F238E27FC236}">
                <a16:creationId xmlns:a16="http://schemas.microsoft.com/office/drawing/2014/main" id="{AFF54938-47C1-514B-98A7-5DCD2656EB18}"/>
              </a:ext>
            </a:extLst>
          </p:cNvPr>
          <p:cNvSpPr txBox="1"/>
          <p:nvPr/>
        </p:nvSpPr>
        <p:spPr>
          <a:xfrm>
            <a:off x="5680609" y="5945510"/>
            <a:ext cx="2577268" cy="400069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Raise government commitments to saving Black lives.</a:t>
            </a:r>
            <a:endParaRPr sz="1400" b="0" i="0" u="none" strike="noStrike" cap="none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6;p2">
            <a:extLst>
              <a:ext uri="{FF2B5EF4-FFF2-40B4-BE49-F238E27FC236}">
                <a16:creationId xmlns:a16="http://schemas.microsoft.com/office/drawing/2014/main" id="{EDFB511D-BF1F-F143-95AD-0D88A8A2B8A3}"/>
              </a:ext>
            </a:extLst>
          </p:cNvPr>
          <p:cNvSpPr/>
          <p:nvPr/>
        </p:nvSpPr>
        <p:spPr>
          <a:xfrm>
            <a:off x="5671586" y="5722536"/>
            <a:ext cx="2577268" cy="2229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racial disparity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F4B8F3-68F1-764A-A949-AA45F6C2D865}"/>
              </a:ext>
            </a:extLst>
          </p:cNvPr>
          <p:cNvSpPr txBox="1"/>
          <p:nvPr/>
        </p:nvSpPr>
        <p:spPr>
          <a:xfrm>
            <a:off x="1918931" y="1269036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1139B72-8D71-3A4B-8ED6-3F2A36CE4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11456"/>
              </p:ext>
            </p:extLst>
          </p:nvPr>
        </p:nvGraphicFramePr>
        <p:xfrm>
          <a:off x="4860925" y="4838700"/>
          <a:ext cx="1371990" cy="78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995">
                  <a:extLst>
                    <a:ext uri="{9D8B030D-6E8A-4147-A177-3AD203B41FA5}">
                      <a16:colId xmlns:a16="http://schemas.microsoft.com/office/drawing/2014/main" val="226408988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878947119"/>
                    </a:ext>
                  </a:extLst>
                </a:gridCol>
              </a:tblGrid>
              <a:tr h="3715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Correlation with COVID death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2017"/>
                  </a:ext>
                </a:extLst>
              </a:tr>
              <a:tr h="1688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Coefficient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extLst>
                  <a:ext uri="{0D108BD9-81ED-4DB2-BD59-A6C34878D82A}">
                    <a16:rowId xmlns:a16="http://schemas.microsoft.com/office/drawing/2014/main" val="77506644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Later order,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3018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929174A-C777-864E-B00E-62DAB8FF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5386"/>
              </p:ext>
            </p:extLst>
          </p:nvPr>
        </p:nvGraphicFramePr>
        <p:xfrm>
          <a:off x="7033740" y="4808654"/>
          <a:ext cx="1583406" cy="803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703">
                  <a:extLst>
                    <a:ext uri="{9D8B030D-6E8A-4147-A177-3AD203B41FA5}">
                      <a16:colId xmlns:a16="http://schemas.microsoft.com/office/drawing/2014/main" val="3146686724"/>
                    </a:ext>
                  </a:extLst>
                </a:gridCol>
                <a:gridCol w="791703">
                  <a:extLst>
                    <a:ext uri="{9D8B030D-6E8A-4147-A177-3AD203B41FA5}">
                      <a16:colId xmlns:a16="http://schemas.microsoft.com/office/drawing/2014/main" val="330250081"/>
                    </a:ext>
                  </a:extLst>
                </a:gridCol>
              </a:tblGrid>
              <a:tr h="2145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Correlation with later 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41120"/>
                  </a:ext>
                </a:extLst>
              </a:tr>
              <a:tr h="1948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Coefficient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extLst>
                  <a:ext uri="{0D108BD9-81ED-4DB2-BD59-A6C34878D82A}">
                    <a16:rowId xmlns:a16="http://schemas.microsoft.com/office/drawing/2014/main" val="386649501"/>
                  </a:ext>
                </a:extLst>
              </a:tr>
              <a:tr h="194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perc_black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8981"/>
                  </a:ext>
                </a:extLst>
              </a:tr>
              <a:tr h="198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perc_white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0851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B0ED94F-D73F-4949-8F17-F0910FDDD55F}"/>
              </a:ext>
            </a:extLst>
          </p:cNvPr>
          <p:cNvSpPr txBox="1"/>
          <p:nvPr/>
        </p:nvSpPr>
        <p:spPr>
          <a:xfrm>
            <a:off x="673382" y="1068981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5665B-C668-0E4A-858E-E32B88697B42}"/>
              </a:ext>
            </a:extLst>
          </p:cNvPr>
          <p:cNvSpPr txBox="1"/>
          <p:nvPr/>
        </p:nvSpPr>
        <p:spPr>
          <a:xfrm>
            <a:off x="4860925" y="6432698"/>
            <a:ext cx="37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Stay at home order information: </a:t>
            </a:r>
            <a:r>
              <a:rPr lang="en-US" sz="800" dirty="0">
                <a:hlinkClick r:id="rId9"/>
              </a:rPr>
              <a:t>https://ephtracking.cdc.gov/DataExplorer/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F8DE7-D3F3-9745-883B-5A8289DFB63D}"/>
              </a:ext>
            </a:extLst>
          </p:cNvPr>
          <p:cNvSpPr txBox="1"/>
          <p:nvPr/>
        </p:nvSpPr>
        <p:spPr>
          <a:xfrm>
            <a:off x="187335" y="1270000"/>
            <a:ext cx="86026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Profile</a:t>
            </a:r>
          </a:p>
          <a:p>
            <a:r>
              <a:rPr lang="en-US" dirty="0"/>
              <a:t>Counties with higher percentage populations of the following tend to be more vulnerable to COVID death: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a high school diploma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American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fair or poor health</a:t>
            </a:r>
          </a:p>
          <a:p>
            <a:r>
              <a:rPr lang="en-US" dirty="0"/>
              <a:t>The US south region holds many, though not all, counties with one or more aspects of this risk profile. </a:t>
            </a:r>
          </a:p>
          <a:p>
            <a:endParaRPr lang="en-US" dirty="0"/>
          </a:p>
          <a:p>
            <a:r>
              <a:rPr lang="en-US" dirty="0"/>
              <a:t>States historically invested the longest in slavery made fewer public good expenditures.</a:t>
            </a:r>
          </a:p>
          <a:p>
            <a:r>
              <a:rPr lang="en-US" dirty="0"/>
              <a:t>Inequalities persist today, impacting those less access to healthcare and education, as well as Black, and low-income populations.</a:t>
            </a:r>
            <a:r>
              <a:rPr lang="en-US" baseline="30000" dirty="0"/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5AF7DD2-849E-AD43-A391-277B303E23A7}"/>
              </a:ext>
            </a:extLst>
          </p:cNvPr>
          <p:cNvSpPr txBox="1"/>
          <p:nvPr/>
        </p:nvSpPr>
        <p:spPr>
          <a:xfrm>
            <a:off x="171448" y="3732213"/>
            <a:ext cx="83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with focus on US south first</a:t>
            </a:r>
          </a:p>
          <a:p>
            <a:r>
              <a:rPr lang="en-US" dirty="0"/>
              <a:t>Interventions to improve COVID outcomes and long-term health and productivity: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Education, health care, nutritious food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wage, subsidized child-care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D7DBDED-6992-004F-8989-FE8A11F6B65F}"/>
              </a:ext>
            </a:extLst>
          </p:cNvPr>
          <p:cNvSpPr txBox="1"/>
          <p:nvPr/>
        </p:nvSpPr>
        <p:spPr>
          <a:xfrm>
            <a:off x="171447" y="4857730"/>
            <a:ext cx="8385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medical settings</a:t>
            </a:r>
            <a:r>
              <a:rPr lang="en-US" baseline="30000" dirty="0"/>
              <a:t>2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Empathy training for providers toward all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Clinician/ patient conversations sharing personal stories about medical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Asking patients their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refunds in response to a bad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BD51D-637C-C845-A199-4D6A5AAF6BEF}"/>
              </a:ext>
            </a:extLst>
          </p:cNvPr>
          <p:cNvSpPr txBox="1"/>
          <p:nvPr/>
        </p:nvSpPr>
        <p:spPr>
          <a:xfrm>
            <a:off x="187335" y="6194426"/>
            <a:ext cx="878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 </a:t>
            </a:r>
            <a:r>
              <a:rPr lang="en-US" sz="800" dirty="0">
                <a:hlinkClick r:id="rId3"/>
              </a:rPr>
              <a:t>McGhee, Heather. _The Sum of Us: What Racism Costs Everyone and How We Can Prosper Together.</a:t>
            </a:r>
          </a:p>
          <a:p>
            <a:r>
              <a:rPr lang="en-US" sz="800" baseline="30000" dirty="0"/>
              <a:t>2</a:t>
            </a:r>
            <a:r>
              <a:rPr lang="en-US" sz="800" dirty="0">
                <a:hlinkClick r:id="rId3"/>
              </a:rPr>
              <a:t>_</a:t>
            </a:r>
            <a:r>
              <a:rPr lang="en-US" sz="800" dirty="0">
                <a:hlinkClick r:id="rId4"/>
              </a:rPr>
              <a:t>https://www.commonwealthfund.org/publications/newsletter-article/2021/jan/medical-mistrust-among-black-americans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Sources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A40C4-9D99-0546-9CF8-1C2D0A600D9F}"/>
              </a:ext>
            </a:extLst>
          </p:cNvPr>
          <p:cNvSpPr txBox="1"/>
          <p:nvPr/>
        </p:nvSpPr>
        <p:spPr>
          <a:xfrm>
            <a:off x="182468" y="1004341"/>
            <a:ext cx="80874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Links to sources</a:t>
            </a:r>
          </a:p>
          <a:p>
            <a:r>
              <a:rPr lang="en-US" sz="1200" dirty="0"/>
              <a:t>The dataset</a:t>
            </a:r>
          </a:p>
          <a:p>
            <a:r>
              <a:rPr lang="en-US" sz="1200" dirty="0">
                <a:hlinkClick r:id="rId3"/>
              </a:rPr>
              <a:t>https://www.kaggle.com/johnjdavisiv/us-counties-covid19-weather-sociohealth-data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CDC COVID death by county</a:t>
            </a:r>
          </a:p>
          <a:p>
            <a:r>
              <a:rPr lang="en-US" sz="1200" dirty="0">
                <a:hlinkClick r:id="rId4"/>
              </a:rPr>
              <a:t>https://www.cdc.gov/nchs/covid19/covid-19-mortality-data-files.htm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CDC stay-at-home order information</a:t>
            </a:r>
          </a:p>
          <a:p>
            <a:r>
              <a:rPr lang="en-US" sz="1200" dirty="0">
                <a:hlinkClick r:id="rId5"/>
              </a:rPr>
              <a:t>https://ephtracking.cdc.gov/DataExplorer/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New York Times COVID case and death counts</a:t>
            </a:r>
          </a:p>
          <a:p>
            <a:r>
              <a:rPr lang="en-US" sz="1200" dirty="0">
                <a:hlinkClick r:id="rId6"/>
              </a:rPr>
              <a:t>https://github.com/nytimes/covid-19-data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Kaiser Family Foundation (stay at home orders)</a:t>
            </a:r>
          </a:p>
          <a:p>
            <a:r>
              <a:rPr lang="en-US" sz="1200" dirty="0">
                <a:hlinkClick r:id="rId7"/>
              </a:rPr>
              <a:t>https://www.kff.org/policy-watch/stay-at-home-orders-to-fight-covid19/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County Health Rankings</a:t>
            </a:r>
          </a:p>
          <a:p>
            <a:r>
              <a:rPr lang="en-US" sz="1200" dirty="0">
                <a:hlinkClick r:id="rId8"/>
              </a:rPr>
              <a:t>https://www.countyhealthrankings.org/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Correlation between age and COVID deaths</a:t>
            </a:r>
          </a:p>
          <a:p>
            <a:r>
              <a:rPr lang="en-US" sz="1200" dirty="0">
                <a:hlinkClick r:id="rId9"/>
              </a:rPr>
              <a:t>https://www.ncbi.nlm.nih.gov/pmc/articles/PMC7335648/#:~:text=Among%20COVID-19%20patients%2C%20elderly,respectively%20%5B5%2C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Research showing differentially worse medical treatment of Black Americans; suggested interventions </a:t>
            </a:r>
          </a:p>
          <a:p>
            <a:r>
              <a:rPr lang="en-US" sz="1200" dirty="0">
                <a:hlinkClick r:id="rId10"/>
              </a:rPr>
              <a:t>https://www.commonwealthfund.org/publications/newsletter-article/2021/jan/medical-mistrust-among-black-americans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815769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1464</Words>
  <Application>Microsoft Macintosh PowerPoint</Application>
  <PresentationFormat>Custom</PresentationFormat>
  <Paragraphs>161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Castellar</vt:lpstr>
      <vt:lpstr>Kalinga</vt:lpstr>
      <vt:lpstr>Quattrocento Sans</vt:lpstr>
      <vt:lpstr>Roboto</vt:lpstr>
      <vt:lpstr>Synergy_CF_YNR002</vt:lpstr>
      <vt:lpstr>1_Synergy_CF_YNR002</vt:lpstr>
      <vt:lpstr>TCLayout.ActiveDocument.1</vt:lpstr>
      <vt:lpstr>COVID Deaths &amp; Societal Factors– Executive Presentation</vt:lpstr>
      <vt:lpstr>Executive Summary: Which societal factors correlate with COVID death rate in US counties and have value in predicting the geographical areas where most help is needed?</vt:lpstr>
      <vt:lpstr>Among the categories of societal factors examined, the racial percentages of counties account for three of the five strongest predictors of COVID death rate.</vt:lpstr>
      <vt:lpstr>Structural racism persists: many counties with comparatively high COVID death rates have higher Black populations and lower white ones.1</vt:lpstr>
      <vt:lpstr>Factors related to education, income, and health status also rank as strong predictors of death rate due to COVID.1</vt:lpstr>
      <vt:lpstr>The strongest predictors of COVID death rate in US counties relate to education, race, and health status. </vt:lpstr>
      <vt:lpstr>Societal factors in US counties not linked to COVID death rate: percent over age 65, population density. Timing of stay-at-home order shows small relationship.</vt:lpstr>
      <vt:lpstr>Recommendations</vt:lpstr>
      <vt:lpstr>Sources</vt:lpstr>
      <vt:lpstr>Sources,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Elizabeth Miller</cp:lastModifiedBy>
  <cp:revision>78</cp:revision>
  <dcterms:created xsi:type="dcterms:W3CDTF">2015-09-14T11:37:31Z</dcterms:created>
  <dcterms:modified xsi:type="dcterms:W3CDTF">2021-04-15T04:10:04Z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