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70" r:id="rId2"/>
    <p:sldId id="278" r:id="rId3"/>
    <p:sldId id="279" r:id="rId4"/>
    <p:sldId id="280" r:id="rId5"/>
    <p:sldId id="284" r:id="rId6"/>
    <p:sldId id="285" r:id="rId7"/>
    <p:sldId id="281" r:id="rId8"/>
    <p:sldId id="286" r:id="rId9"/>
    <p:sldId id="287" r:id="rId10"/>
    <p:sldId id="282" r:id="rId11"/>
    <p:sldId id="288" r:id="rId12"/>
    <p:sldId id="283" r:id="rId13"/>
    <p:sldId id="289" r:id="rId14"/>
    <p:sldId id="290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0000"/>
    <a:srgbClr val="F79600"/>
    <a:srgbClr val="FF9632"/>
    <a:srgbClr val="F6A033"/>
    <a:srgbClr val="F6B433"/>
    <a:srgbClr val="F6BE33"/>
    <a:srgbClr val="6AA04F"/>
    <a:srgbClr val="6AA84F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/>
    <p:restoredTop sz="77676"/>
  </p:normalViewPr>
  <p:slideViewPr>
    <p:cSldViewPr snapToGrid="0" snapToObjects="1">
      <p:cViewPr varScale="1">
        <p:scale>
          <a:sx n="94" d="100"/>
          <a:sy n="94" d="100"/>
        </p:scale>
        <p:origin x="148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D9ED4-ED9B-864A-931C-67A0309358CA}" type="datetimeFigureOut">
              <a:rPr lang="it-IT" smtClean="0"/>
              <a:t>29/01/24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042D-0ADE-0E48-9BA2-56F4EC264E4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01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042D-0ADE-0E48-9BA2-56F4EC264E4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75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042D-0ADE-0E48-9BA2-56F4EC264E4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46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042D-0ADE-0E48-9BA2-56F4EC264E4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9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042D-0ADE-0E48-9BA2-56F4EC264E4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09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042D-0ADE-0E48-9BA2-56F4EC264E4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75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8;p37">
            <a:extLst>
              <a:ext uri="{FF2B5EF4-FFF2-40B4-BE49-F238E27FC236}">
                <a16:creationId xmlns:a16="http://schemas.microsoft.com/office/drawing/2014/main" id="{CCC3325B-ED3C-9048-BDE4-314BDF314C0C}"/>
              </a:ext>
            </a:extLst>
          </p:cNvPr>
          <p:cNvSpPr/>
          <p:nvPr userDrawn="1"/>
        </p:nvSpPr>
        <p:spPr>
          <a:xfrm>
            <a:off x="9725" y="5826850"/>
            <a:ext cx="12191999" cy="136500"/>
          </a:xfrm>
          <a:prstGeom prst="rect">
            <a:avLst/>
          </a:prstGeom>
          <a:solidFill>
            <a:srgbClr val="EEEEEE">
              <a:alpha val="4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59;p37">
            <a:extLst>
              <a:ext uri="{FF2B5EF4-FFF2-40B4-BE49-F238E27FC236}">
                <a16:creationId xmlns:a16="http://schemas.microsoft.com/office/drawing/2014/main" id="{57EE102D-D4CD-034C-B7E9-B97A8736723E}"/>
              </a:ext>
            </a:extLst>
          </p:cNvPr>
          <p:cNvSpPr/>
          <p:nvPr userDrawn="1"/>
        </p:nvSpPr>
        <p:spPr>
          <a:xfrm>
            <a:off x="0" y="5930900"/>
            <a:ext cx="12191999" cy="927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F64657-CDC3-A14B-BC00-4725DB9840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B49356-F262-C048-A2AD-5886F1061D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sottotitolo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</p:txBody>
      </p:sp>
      <p:pic>
        <p:nvPicPr>
          <p:cNvPr id="15" name="Picture 2" descr="\\evancon.polito.it\elite\Template\graphics\Logos\eLite\logo.png">
            <a:extLst>
              <a:ext uri="{FF2B5EF4-FFF2-40B4-BE49-F238E27FC236}">
                <a16:creationId xmlns:a16="http://schemas.microsoft.com/office/drawing/2014/main" id="{6F9C5BA0-263C-7C4D-8184-E92E118AA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343" y="6173023"/>
            <a:ext cx="1121146" cy="44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7FAB583-1499-6144-A668-31D0431B15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4770" y="6067401"/>
            <a:ext cx="1513235" cy="6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7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28DA59-B2BA-234F-9360-E418BF50A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56406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120;p28">
            <a:extLst>
              <a:ext uri="{FF2B5EF4-FFF2-40B4-BE49-F238E27FC236}">
                <a16:creationId xmlns:a16="http://schemas.microsoft.com/office/drawing/2014/main" id="{D5D0C725-9EC6-6B40-A94C-4BED9AF1E3E7}"/>
              </a:ext>
            </a:extLst>
          </p:cNvPr>
          <p:cNvSpPr/>
          <p:nvPr userDrawn="1"/>
        </p:nvSpPr>
        <p:spPr>
          <a:xfrm>
            <a:off x="11129992" y="6269083"/>
            <a:ext cx="447600" cy="4476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23;p28">
            <a:extLst>
              <a:ext uri="{FF2B5EF4-FFF2-40B4-BE49-F238E27FC236}">
                <a16:creationId xmlns:a16="http://schemas.microsoft.com/office/drawing/2014/main" id="{A33A855A-7B75-7149-881D-1B450F4513E2}"/>
              </a:ext>
            </a:extLst>
          </p:cNvPr>
          <p:cNvSpPr txBox="1">
            <a:spLocks/>
          </p:cNvSpPr>
          <p:nvPr userDrawn="1"/>
        </p:nvSpPr>
        <p:spPr>
          <a:xfrm>
            <a:off x="11079450" y="62960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-IT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it-IT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AB03BD-3D49-4536-9F60-A8BDDEB2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50E227-C22C-4C28-9CBC-55F96370D6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524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458FF-A5B7-7543-AD3C-26BEE2D4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B1DEE4-210D-E34A-BE09-5850AF611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Google Shape;120;p28">
            <a:extLst>
              <a:ext uri="{FF2B5EF4-FFF2-40B4-BE49-F238E27FC236}">
                <a16:creationId xmlns:a16="http://schemas.microsoft.com/office/drawing/2014/main" id="{261EFA6C-67FD-D244-8537-1DBEC910071A}"/>
              </a:ext>
            </a:extLst>
          </p:cNvPr>
          <p:cNvSpPr/>
          <p:nvPr userDrawn="1"/>
        </p:nvSpPr>
        <p:spPr>
          <a:xfrm>
            <a:off x="11129992" y="6269083"/>
            <a:ext cx="447600" cy="4476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23;p28">
            <a:extLst>
              <a:ext uri="{FF2B5EF4-FFF2-40B4-BE49-F238E27FC236}">
                <a16:creationId xmlns:a16="http://schemas.microsoft.com/office/drawing/2014/main" id="{F1C7DC72-C65E-5545-841B-F97D020E3795}"/>
              </a:ext>
            </a:extLst>
          </p:cNvPr>
          <p:cNvSpPr txBox="1">
            <a:spLocks/>
          </p:cNvSpPr>
          <p:nvPr userDrawn="1"/>
        </p:nvSpPr>
        <p:spPr>
          <a:xfrm>
            <a:off x="11079450" y="62960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-IT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it-IT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2468A-DB73-43AA-BC9B-442ADBD4F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00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941CE-E27C-9344-9273-3C8B9ED5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F7E3CE-0A77-1E4B-8EF5-BE26F91BC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2900"/>
            <a:ext cx="5181600" cy="458946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1B0D2F-5C96-9D44-8D15-32E7943F91F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12900"/>
            <a:ext cx="5181600" cy="458946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</a:lstStyle>
          <a:p>
            <a:pPr lvl="0"/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8" name="Google Shape;120;p28">
            <a:extLst>
              <a:ext uri="{FF2B5EF4-FFF2-40B4-BE49-F238E27FC236}">
                <a16:creationId xmlns:a16="http://schemas.microsoft.com/office/drawing/2014/main" id="{577399A0-1655-314A-B24E-B95A2909FDF1}"/>
              </a:ext>
            </a:extLst>
          </p:cNvPr>
          <p:cNvSpPr/>
          <p:nvPr userDrawn="1"/>
        </p:nvSpPr>
        <p:spPr>
          <a:xfrm>
            <a:off x="11129992" y="6269083"/>
            <a:ext cx="447600" cy="4476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23;p28">
            <a:extLst>
              <a:ext uri="{FF2B5EF4-FFF2-40B4-BE49-F238E27FC236}">
                <a16:creationId xmlns:a16="http://schemas.microsoft.com/office/drawing/2014/main" id="{42FE2C08-4673-0645-A5C6-6719D8348DB1}"/>
              </a:ext>
            </a:extLst>
          </p:cNvPr>
          <p:cNvSpPr txBox="1">
            <a:spLocks/>
          </p:cNvSpPr>
          <p:nvPr userDrawn="1"/>
        </p:nvSpPr>
        <p:spPr>
          <a:xfrm>
            <a:off x="11079450" y="62960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-IT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it-IT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35A2-0252-473F-A93C-0B4C1E46EA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68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941CE-E27C-9344-9273-3C8B9ED5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F7E3CE-0A77-1E4B-8EF5-BE26F91BC6C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37874"/>
            <a:ext cx="5181600" cy="3964489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</a:lstStyle>
          <a:p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
Secondo </a:t>
            </a:r>
            <a:r>
              <a:rPr lang="en-US" noProof="0" dirty="0" err="1"/>
              <a:t>livello</a:t>
            </a:r>
            <a:r>
              <a:rPr lang="en-US" noProof="0" dirty="0"/>
              <a:t>
</a:t>
            </a:r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r>
              <a:rPr lang="en-US" noProof="0" dirty="0"/>
              <a:t>
Quarto </a:t>
            </a:r>
            <a:r>
              <a:rPr lang="en-US" noProof="0" dirty="0" err="1"/>
              <a:t>livello</a:t>
            </a:r>
            <a:r>
              <a:rPr lang="en-US" noProof="0" dirty="0"/>
              <a:t>
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1B0D2F-5C96-9D44-8D15-32E7943F9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37874"/>
            <a:ext cx="5181600" cy="3964489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Google Shape;120;p28">
            <a:extLst>
              <a:ext uri="{FF2B5EF4-FFF2-40B4-BE49-F238E27FC236}">
                <a16:creationId xmlns:a16="http://schemas.microsoft.com/office/drawing/2014/main" id="{577399A0-1655-314A-B24E-B95A2909FDF1}"/>
              </a:ext>
            </a:extLst>
          </p:cNvPr>
          <p:cNvSpPr/>
          <p:nvPr userDrawn="1"/>
        </p:nvSpPr>
        <p:spPr>
          <a:xfrm>
            <a:off x="11129992" y="6269083"/>
            <a:ext cx="447600" cy="4476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23;p28">
            <a:extLst>
              <a:ext uri="{FF2B5EF4-FFF2-40B4-BE49-F238E27FC236}">
                <a16:creationId xmlns:a16="http://schemas.microsoft.com/office/drawing/2014/main" id="{42FE2C08-4673-0645-A5C6-6719D8348DB1}"/>
              </a:ext>
            </a:extLst>
          </p:cNvPr>
          <p:cNvSpPr txBox="1">
            <a:spLocks/>
          </p:cNvSpPr>
          <p:nvPr userDrawn="1"/>
        </p:nvSpPr>
        <p:spPr>
          <a:xfrm>
            <a:off x="11079450" y="62960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-IT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it-IT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A4A7CAA-1B32-4502-B310-D661FD658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03420"/>
            <a:ext cx="5181600" cy="556248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it-IT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A674303-F927-4A9D-AFC1-259598F992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72200" y="1603420"/>
            <a:ext cx="5181600" cy="556248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28607-F140-48A3-8FE8-BCCFCFBDA5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546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0C26A-0C6A-5F48-AB64-D0286E03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6" name="Google Shape;120;p28">
            <a:extLst>
              <a:ext uri="{FF2B5EF4-FFF2-40B4-BE49-F238E27FC236}">
                <a16:creationId xmlns:a16="http://schemas.microsoft.com/office/drawing/2014/main" id="{B287401E-639D-0F40-B2AE-D3FFF20B2571}"/>
              </a:ext>
            </a:extLst>
          </p:cNvPr>
          <p:cNvSpPr/>
          <p:nvPr userDrawn="1"/>
        </p:nvSpPr>
        <p:spPr>
          <a:xfrm>
            <a:off x="11129992" y="6269083"/>
            <a:ext cx="447600" cy="4476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23;p28">
            <a:extLst>
              <a:ext uri="{FF2B5EF4-FFF2-40B4-BE49-F238E27FC236}">
                <a16:creationId xmlns:a16="http://schemas.microsoft.com/office/drawing/2014/main" id="{063F05D8-68E1-EC4E-A4E3-C9E6EF2164FE}"/>
              </a:ext>
            </a:extLst>
          </p:cNvPr>
          <p:cNvSpPr txBox="1">
            <a:spLocks/>
          </p:cNvSpPr>
          <p:nvPr userDrawn="1"/>
        </p:nvSpPr>
        <p:spPr>
          <a:xfrm>
            <a:off x="11079450" y="62960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-IT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it-IT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65EB-DEFB-45C9-BD71-400FB53F54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604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0;p28">
            <a:extLst>
              <a:ext uri="{FF2B5EF4-FFF2-40B4-BE49-F238E27FC236}">
                <a16:creationId xmlns:a16="http://schemas.microsoft.com/office/drawing/2014/main" id="{4918D42B-C053-0943-9455-5AD0A30A9E08}"/>
              </a:ext>
            </a:extLst>
          </p:cNvPr>
          <p:cNvSpPr/>
          <p:nvPr userDrawn="1"/>
        </p:nvSpPr>
        <p:spPr>
          <a:xfrm>
            <a:off x="11129992" y="6269083"/>
            <a:ext cx="447600" cy="4476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123;p28">
            <a:extLst>
              <a:ext uri="{FF2B5EF4-FFF2-40B4-BE49-F238E27FC236}">
                <a16:creationId xmlns:a16="http://schemas.microsoft.com/office/drawing/2014/main" id="{69DDE86A-BB0E-F046-85F6-70E7DF884F24}"/>
              </a:ext>
            </a:extLst>
          </p:cNvPr>
          <p:cNvSpPr txBox="1">
            <a:spLocks/>
          </p:cNvSpPr>
          <p:nvPr userDrawn="1"/>
        </p:nvSpPr>
        <p:spPr>
          <a:xfrm>
            <a:off x="11079450" y="62960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-IT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it-IT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43BB1D-14AF-473E-B254-E2B1BEF937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936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3B59A5-56B0-D043-AA37-0392C6EC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EE9C69-D903-9243-8E4C-FDCD10F8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7AE39A-1CAF-7940-AFAE-3CC37CB08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Google Shape;120;p28">
            <a:extLst>
              <a:ext uri="{FF2B5EF4-FFF2-40B4-BE49-F238E27FC236}">
                <a16:creationId xmlns:a16="http://schemas.microsoft.com/office/drawing/2014/main" id="{674E1E94-3E55-164B-8423-C9374709CDAB}"/>
              </a:ext>
            </a:extLst>
          </p:cNvPr>
          <p:cNvSpPr/>
          <p:nvPr userDrawn="1"/>
        </p:nvSpPr>
        <p:spPr>
          <a:xfrm>
            <a:off x="11129992" y="6269083"/>
            <a:ext cx="447600" cy="4476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23;p28">
            <a:extLst>
              <a:ext uri="{FF2B5EF4-FFF2-40B4-BE49-F238E27FC236}">
                <a16:creationId xmlns:a16="http://schemas.microsoft.com/office/drawing/2014/main" id="{75F9AD2F-BF15-464C-9000-B8D138788160}"/>
              </a:ext>
            </a:extLst>
          </p:cNvPr>
          <p:cNvSpPr txBox="1">
            <a:spLocks/>
          </p:cNvSpPr>
          <p:nvPr userDrawn="1"/>
        </p:nvSpPr>
        <p:spPr>
          <a:xfrm>
            <a:off x="11079450" y="62960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-IT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it-IT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455C-F6C3-4997-A6A5-445D425B1E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429734-890E-6C46-B024-A1C73C26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35A79C1-7447-394C-9E83-D060AA9AD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92CFDA-03CA-BE4E-8254-915157CE3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Google Shape;120;p28">
            <a:extLst>
              <a:ext uri="{FF2B5EF4-FFF2-40B4-BE49-F238E27FC236}">
                <a16:creationId xmlns:a16="http://schemas.microsoft.com/office/drawing/2014/main" id="{44005C7F-6DDF-8E46-B3A9-53F042DA6E53}"/>
              </a:ext>
            </a:extLst>
          </p:cNvPr>
          <p:cNvSpPr/>
          <p:nvPr userDrawn="1"/>
        </p:nvSpPr>
        <p:spPr>
          <a:xfrm>
            <a:off x="11129992" y="6269083"/>
            <a:ext cx="447600" cy="4476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23;p28">
            <a:extLst>
              <a:ext uri="{FF2B5EF4-FFF2-40B4-BE49-F238E27FC236}">
                <a16:creationId xmlns:a16="http://schemas.microsoft.com/office/drawing/2014/main" id="{D808ECC7-E729-5549-8D22-1A604D58F242}"/>
              </a:ext>
            </a:extLst>
          </p:cNvPr>
          <p:cNvSpPr txBox="1">
            <a:spLocks/>
          </p:cNvSpPr>
          <p:nvPr userDrawn="1"/>
        </p:nvSpPr>
        <p:spPr>
          <a:xfrm>
            <a:off x="11079450" y="62960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-IT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it-IT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3386-DACB-4A5B-AE56-BA077648D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294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2839E69-C8C3-3F47-9134-95D61C48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90BD4E-9D67-5847-A547-BFB89F1B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Aaaa</a:t>
            </a:r>
            <a:endParaRPr lang="en-US" noProof="0" dirty="0"/>
          </a:p>
          <a:p>
            <a:pPr lvl="1"/>
            <a:r>
              <a:rPr lang="en-US" noProof="0" dirty="0"/>
              <a:t>BBB</a:t>
            </a:r>
          </a:p>
          <a:p>
            <a:pPr lvl="2"/>
            <a:r>
              <a:rPr lang="en-US" noProof="0" dirty="0"/>
              <a:t>CCC</a:t>
            </a:r>
          </a:p>
        </p:txBody>
      </p:sp>
      <p:sp>
        <p:nvSpPr>
          <p:cNvPr id="7" name="Google Shape;159;p37">
            <a:extLst>
              <a:ext uri="{FF2B5EF4-FFF2-40B4-BE49-F238E27FC236}">
                <a16:creationId xmlns:a16="http://schemas.microsoft.com/office/drawing/2014/main" id="{0187968A-EEB7-4959-B028-8E4BA7A4D0BC}"/>
              </a:ext>
            </a:extLst>
          </p:cNvPr>
          <p:cNvSpPr/>
          <p:nvPr userDrawn="1"/>
        </p:nvSpPr>
        <p:spPr>
          <a:xfrm>
            <a:off x="0" y="6446022"/>
            <a:ext cx="12191999" cy="41197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158;p37">
            <a:extLst>
              <a:ext uri="{FF2B5EF4-FFF2-40B4-BE49-F238E27FC236}">
                <a16:creationId xmlns:a16="http://schemas.microsoft.com/office/drawing/2014/main" id="{F548026A-1EE9-42F6-9F09-2C153CB040B3}"/>
              </a:ext>
            </a:extLst>
          </p:cNvPr>
          <p:cNvSpPr/>
          <p:nvPr userDrawn="1"/>
        </p:nvSpPr>
        <p:spPr>
          <a:xfrm>
            <a:off x="9725" y="6309523"/>
            <a:ext cx="12191999" cy="136500"/>
          </a:xfrm>
          <a:prstGeom prst="rect">
            <a:avLst/>
          </a:prstGeom>
          <a:solidFill>
            <a:srgbClr val="EEEEEE">
              <a:alpha val="4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9719130-AD9F-4657-95D3-23142B616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66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Human-AI Interaction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309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3400" b="1" i="0" kern="1200" dirty="0">
          <a:solidFill>
            <a:schemeClr val="tx1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US" sz="2400" b="0" i="0" kern="1200" dirty="0" smtClean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25475" indent="-35401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2714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haxtoolkit/librar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altea.polito.it/owncloud/index.php/s/UF4L9J1CtMp2fd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ir.with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09EAA3-8EA0-BE4F-8060-DD3F53E441A5}"/>
              </a:ext>
            </a:extLst>
          </p:cNvPr>
          <p:cNvSpPr/>
          <p:nvPr/>
        </p:nvSpPr>
        <p:spPr>
          <a:xfrm>
            <a:off x="2347784" y="1611956"/>
            <a:ext cx="7451124" cy="189800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8DB05-7CDF-4194-AF14-8DF553807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dirty="0"/>
              <a:t>Workshop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CE70BF-B3BC-4420-AA1C-BA7DC3EF5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0" y="163971"/>
            <a:ext cx="1235803" cy="43237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010048F-D9E9-6F4F-9AFF-F1E6CD86CBDA}"/>
              </a:ext>
            </a:extLst>
          </p:cNvPr>
          <p:cNvSpPr txBox="1">
            <a:spLocks/>
          </p:cNvSpPr>
          <p:nvPr/>
        </p:nvSpPr>
        <p:spPr>
          <a:xfrm>
            <a:off x="1524000" y="6241773"/>
            <a:ext cx="9144000" cy="432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2400" b="0" i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Academic Year 2023/2024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87823-E2B4-2E49-A3E5-327C6A08AB8F}"/>
              </a:ext>
            </a:extLst>
          </p:cNvPr>
          <p:cNvSpPr/>
          <p:nvPr/>
        </p:nvSpPr>
        <p:spPr>
          <a:xfrm>
            <a:off x="3125165" y="3584749"/>
            <a:ext cx="5879939" cy="90918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C03D70D-F751-654B-9998-9AB815567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b="1" dirty="0"/>
              <a:t>Human-AI Interaction</a:t>
            </a:r>
          </a:p>
          <a:p>
            <a:r>
              <a:rPr lang="en-US" dirty="0"/>
              <a:t>Luigi De </a:t>
            </a:r>
            <a:r>
              <a:rPr lang="en-US" dirty="0" err="1"/>
              <a:t>Russis</a:t>
            </a:r>
            <a:r>
              <a:rPr lang="en-US" dirty="0"/>
              <a:t>, Alberto Monge </a:t>
            </a:r>
            <a:r>
              <a:rPr lang="en-US" dirty="0" err="1"/>
              <a:t>Roffarello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C82C3-970B-804E-8DD4-6BEFFB98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3: Errors and Failures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00650-3D90-244D-92E1-4BE55F8EB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7454" y="1612900"/>
            <a:ext cx="6846346" cy="45894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a run, it may happen that the app is not able to track the entire path…</a:t>
            </a:r>
          </a:p>
          <a:p>
            <a:r>
              <a:rPr lang="en-US" dirty="0"/>
              <a:t>How can we change the app design to handle this case?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Use the next slide to answer, as a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C820-741F-6540-9F05-7DF6406E6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19C993-0B2A-824A-AE9E-831B59DF42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12514"/>
          <a:stretch/>
        </p:blipFill>
        <p:spPr>
          <a:xfrm>
            <a:off x="997904" y="1460501"/>
            <a:ext cx="2581572" cy="4015142"/>
          </a:xfrm>
        </p:spPr>
      </p:pic>
    </p:spTree>
    <p:extLst>
      <p:ext uri="{BB962C8B-B14F-4D97-AF65-F5344CB8AC3E}">
        <p14:creationId xmlns:p14="http://schemas.microsoft.com/office/powerpoint/2010/main" val="283822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C82C3-970B-804E-8DD4-6BEFFB98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3: Errors and Failures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C820-741F-6540-9F05-7DF6406E6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  <p:pic>
        <p:nvPicPr>
          <p:cNvPr id="14" name="Content Placeholder 12">
            <a:extLst>
              <a:ext uri="{FF2B5EF4-FFF2-40B4-BE49-F238E27FC236}">
                <a16:creationId xmlns:a16="http://schemas.microsoft.com/office/drawing/2014/main" id="{C5F06A99-1608-BE47-87F4-5AF5E803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58" y="1612900"/>
            <a:ext cx="2694415" cy="4172239"/>
          </a:xfrm>
          <a:prstGeom prst="rect">
            <a:avLst/>
          </a:prstGeo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454766C-5B29-D747-893E-478B5D5D3D5D}"/>
              </a:ext>
            </a:extLst>
          </p:cNvPr>
          <p:cNvSpPr txBox="1">
            <a:spLocks/>
          </p:cNvSpPr>
          <p:nvPr/>
        </p:nvSpPr>
        <p:spPr>
          <a:xfrm>
            <a:off x="1428076" y="5902156"/>
            <a:ext cx="1936377" cy="417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1463" indent="-271463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2400" b="0" i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5475" indent="-354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Original Design</a:t>
            </a:r>
            <a:endParaRPr lang="en-US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7AAD8B7-74C0-084E-A351-E811EA8C6752}"/>
              </a:ext>
            </a:extLst>
          </p:cNvPr>
          <p:cNvSpPr txBox="1">
            <a:spLocks/>
          </p:cNvSpPr>
          <p:nvPr/>
        </p:nvSpPr>
        <p:spPr>
          <a:xfrm>
            <a:off x="7859360" y="5777705"/>
            <a:ext cx="1936377" cy="417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1463" indent="-271463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2400" b="0" i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5475" indent="-354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Improved Design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8969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C82C3-970B-804E-8DD4-6BEFFB98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4: Guidelines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C820-741F-6540-9F05-7DF6406E6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60996F-ACDC-464E-B34F-BBDF1A46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Guidelines for Human-AI Interaction on the previous three screenshots</a:t>
            </a:r>
          </a:p>
          <a:p>
            <a:pPr lvl="1"/>
            <a:r>
              <a:rPr lang="en-US" dirty="0">
                <a:hlinkClick r:id="rId2"/>
              </a:rPr>
              <a:t>https://www.microsoft.com/en-us/haxtoolkit/library/</a:t>
            </a:r>
            <a:endParaRPr lang="en-US" dirty="0"/>
          </a:p>
          <a:p>
            <a:r>
              <a:rPr lang="en-US" dirty="0"/>
              <a:t>How many "issues" are you able to identify?</a:t>
            </a:r>
          </a:p>
          <a:p>
            <a:r>
              <a:rPr lang="en-US" dirty="0"/>
              <a:t>How many guidelines is the app respecting?</a:t>
            </a:r>
          </a:p>
          <a:p>
            <a:r>
              <a:rPr lang="en-US" dirty="0"/>
              <a:t>Do you spot any other problems?</a:t>
            </a:r>
          </a:p>
          <a:p>
            <a:pPr lvl="1"/>
            <a:r>
              <a:rPr lang="en-US" dirty="0"/>
              <a:t>suggestion: the phone owner is </a:t>
            </a:r>
            <a:r>
              <a:rPr lang="en-US" u="sng" dirty="0"/>
              <a:t>not</a:t>
            </a:r>
            <a:r>
              <a:rPr lang="en-US" dirty="0"/>
              <a:t> called Diane Garza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Use the next slides to answer, as a group</a:t>
            </a:r>
          </a:p>
        </p:txBody>
      </p:sp>
    </p:spTree>
    <p:extLst>
      <p:ext uri="{BB962C8B-B14F-4D97-AF65-F5344CB8AC3E}">
        <p14:creationId xmlns:p14="http://schemas.microsoft.com/office/powerpoint/2010/main" val="186091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C82C3-970B-804E-8DD4-6BEFFB98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4: Guidelines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C820-741F-6540-9F05-7DF6406E6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615962-0FC0-854E-A3BE-D4EDCA178F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12900"/>
          <a:ext cx="9987579" cy="384556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926976">
                  <a:extLst>
                    <a:ext uri="{9D8B030D-6E8A-4147-A177-3AD203B41FA5}">
                      <a16:colId xmlns:a16="http://schemas.microsoft.com/office/drawing/2014/main" val="4039434162"/>
                    </a:ext>
                  </a:extLst>
                </a:gridCol>
                <a:gridCol w="7060603">
                  <a:extLst>
                    <a:ext uri="{9D8B030D-6E8A-4147-A177-3AD203B41FA5}">
                      <a16:colId xmlns:a16="http://schemas.microsoft.com/office/drawing/2014/main" val="61507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 Design Guidelines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Violation/Everything ok? Where? [A Guideline may not apply]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G1 - Make clear what the system can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G2 - Make clear how well the system can do what it can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90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G3 - Time services based on context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29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G4 - Show contextually relevant information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7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G5 - Match relevant social norms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0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70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C82C3-970B-804E-8DD4-6BEFFB98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4: Guidelines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C820-741F-6540-9F05-7DF6406E6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615962-0FC0-854E-A3BE-D4EDCA178F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12900"/>
          <a:ext cx="9987579" cy="330200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926976">
                  <a:extLst>
                    <a:ext uri="{9D8B030D-6E8A-4147-A177-3AD203B41FA5}">
                      <a16:colId xmlns:a16="http://schemas.microsoft.com/office/drawing/2014/main" val="4039434162"/>
                    </a:ext>
                  </a:extLst>
                </a:gridCol>
                <a:gridCol w="7060603">
                  <a:extLst>
                    <a:ext uri="{9D8B030D-6E8A-4147-A177-3AD203B41FA5}">
                      <a16:colId xmlns:a16="http://schemas.microsoft.com/office/drawing/2014/main" val="61507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 Design Guidelines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Violation/Everything ok? Where? [A Guideline may not apply]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G6 -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Mitigate social biases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G7 - Support efficient invocation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90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G8 - Support efficient dismissal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29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G9 - Support efficient correction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7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G10 - Scope services when in doubt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0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91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C82C3-970B-804E-8DD4-6BEFFB98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4: Guidelines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C820-741F-6540-9F05-7DF6406E6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615962-0FC0-854E-A3BE-D4EDCA178F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12900"/>
          <a:ext cx="9987579" cy="35712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926976">
                  <a:extLst>
                    <a:ext uri="{9D8B030D-6E8A-4147-A177-3AD203B41FA5}">
                      <a16:colId xmlns:a16="http://schemas.microsoft.com/office/drawing/2014/main" val="4039434162"/>
                    </a:ext>
                  </a:extLst>
                </a:gridCol>
                <a:gridCol w="7060603">
                  <a:extLst>
                    <a:ext uri="{9D8B030D-6E8A-4147-A177-3AD203B41FA5}">
                      <a16:colId xmlns:a16="http://schemas.microsoft.com/office/drawing/2014/main" val="61507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 Design Guidelines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Violation/Everything ok? Where? [A Guideline may not apply]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G11 -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clear why the system did what it did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G12 -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Remember recent interactions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90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G13 - Learn from user behavior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29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G14 - Update and adapt cautiously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7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G15 - Encourage granular feedback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0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43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C82C3-970B-804E-8DD4-6BEFFB98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4: Guidelines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C820-741F-6540-9F05-7DF6406E6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615962-0FC0-854E-A3BE-D4EDCA178F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12900"/>
          <a:ext cx="9987579" cy="266700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926976">
                  <a:extLst>
                    <a:ext uri="{9D8B030D-6E8A-4147-A177-3AD203B41FA5}">
                      <a16:colId xmlns:a16="http://schemas.microsoft.com/office/drawing/2014/main" val="4039434162"/>
                    </a:ext>
                  </a:extLst>
                </a:gridCol>
                <a:gridCol w="7060603">
                  <a:extLst>
                    <a:ext uri="{9D8B030D-6E8A-4147-A177-3AD203B41FA5}">
                      <a16:colId xmlns:a16="http://schemas.microsoft.com/office/drawing/2014/main" val="61507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 Design Guidelines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Violation/Everything ok? Where? [A Guideline may not apply]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6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G16 -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Convey the consequences of user actions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G17 -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global controls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90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G18 - Notify users about changes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29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 - Other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7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428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C82C3-970B-804E-8DD4-6BEFFB98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C820-741F-6540-9F05-7DF6406E6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60996F-ACDC-464E-B34F-BBDF1A46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One per team, choose a "submitter"</a:t>
            </a:r>
          </a:p>
          <a:p>
            <a:pPr lvl="0"/>
            <a:r>
              <a:rPr lang="en-US" dirty="0"/>
              <a:t>Convert the set of slides in PDF and name it as follows: </a:t>
            </a:r>
            <a:r>
              <a:rPr lang="en-US" i="1" dirty="0"/>
              <a:t>Lastname_Firstname_ex2.pdf</a:t>
            </a:r>
            <a:r>
              <a:rPr lang="en-US" dirty="0"/>
              <a:t> (example: Monge_Alberto_ex2.pdf)</a:t>
            </a:r>
            <a:endParaRPr lang="en-IT" dirty="0"/>
          </a:p>
          <a:p>
            <a:pPr lvl="0"/>
            <a:r>
              <a:rPr lang="en-US" dirty="0"/>
              <a:t>Upload the resulting file to </a:t>
            </a:r>
            <a:r>
              <a:rPr lang="en-US" dirty="0" err="1"/>
              <a:t>OwnCloud</a:t>
            </a:r>
            <a:r>
              <a:rPr lang="en-US" dirty="0"/>
              <a:t>, at the following URL: </a:t>
            </a:r>
            <a:r>
              <a:rPr lang="en-US" dirty="0">
                <a:hlinkClick r:id="rId2"/>
              </a:rPr>
              <a:t>https://baltea.polito.it/owncloud/index.php/s/UF4L9J1CtMp2fdD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By the end of the week (</a:t>
            </a:r>
            <a:r>
              <a:rPr lang="en-US" b="1" dirty="0"/>
              <a:t>Feb 4, 2024</a:t>
            </a:r>
            <a:r>
              <a:rPr lang="en-US" dirty="0"/>
              <a:t>)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71186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A1892F-142A-FD43-9F69-2DD0A5093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7315200" cy="4564063"/>
          </a:xfrm>
        </p:spPr>
        <p:txBody>
          <a:bodyPr/>
          <a:lstStyle/>
          <a:p>
            <a:r>
              <a:rPr lang="en-US" dirty="0"/>
              <a:t>RUN is a (fictional) mobile app for helping people in their running activities</a:t>
            </a:r>
          </a:p>
          <a:p>
            <a:pPr lvl="1"/>
            <a:r>
              <a:rPr lang="en-US" dirty="0"/>
              <a:t>AI included!</a:t>
            </a:r>
          </a:p>
          <a:p>
            <a:pPr lvl="1"/>
            <a:r>
              <a:rPr lang="en-US" dirty="0"/>
              <a:t>screenshots from </a:t>
            </a:r>
            <a:r>
              <a:rPr lang="en-US" dirty="0">
                <a:hlinkClick r:id="rId3"/>
              </a:rPr>
              <a:t>https://pair.withgoogle.com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4418BB-2BC9-AA4F-9602-86ACC60E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RUN app…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BF2D6-C424-CB43-9FB5-C45AED1264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29F81-003E-ED4F-B8DA-7260A2180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509" y="852742"/>
            <a:ext cx="2898291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3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B2174-59F4-8A4F-BF26-69797930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5492"/>
            <a:ext cx="2873188" cy="5614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Suggesting Routes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147039-684E-7F48-B2C1-AF6C9D76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26734-C8D2-3B45-B3B1-7C02456567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172388E-8D40-224F-B5DB-DFADE74F561B}"/>
              </a:ext>
            </a:extLst>
          </p:cNvPr>
          <p:cNvSpPr txBox="1">
            <a:spLocks/>
          </p:cNvSpPr>
          <p:nvPr/>
        </p:nvSpPr>
        <p:spPr>
          <a:xfrm>
            <a:off x="4659406" y="5615491"/>
            <a:ext cx="2873188" cy="561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2400" b="0" i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5475" indent="-354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AI Coach (vocal, too)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C1C6346-C0B4-2543-B8F9-9313E2EA8E84}"/>
              </a:ext>
            </a:extLst>
          </p:cNvPr>
          <p:cNvSpPr txBox="1">
            <a:spLocks/>
          </p:cNvSpPr>
          <p:nvPr/>
        </p:nvSpPr>
        <p:spPr>
          <a:xfrm>
            <a:off x="8480612" y="5615491"/>
            <a:ext cx="2873188" cy="561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2400" b="0" i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5475" indent="-354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Tracking Runs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E68CA1-6CA8-8346-B4A5-869D37AB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359" y="1357214"/>
            <a:ext cx="2395282" cy="42582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3C387C-1406-8640-86E7-E0F8B936D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565" y="1357214"/>
            <a:ext cx="2395282" cy="42582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8BC905-B48E-E846-92CD-00F192D78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153" y="1357213"/>
            <a:ext cx="2395282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C82C3-970B-804E-8DD4-6BEFFB98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Mental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00650-3D90-244D-92E1-4BE55F8EB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7454" y="1612900"/>
            <a:ext cx="6846346" cy="45894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"Virtual coach" is there to help, to improve people's runs.</a:t>
            </a:r>
          </a:p>
          <a:p>
            <a:r>
              <a:rPr lang="en-US" dirty="0"/>
              <a:t>How might users think this works? </a:t>
            </a:r>
          </a:p>
          <a:p>
            <a:r>
              <a:rPr lang="en-US" dirty="0"/>
              <a:t>When might it work better?</a:t>
            </a:r>
          </a:p>
          <a:p>
            <a:r>
              <a:rPr lang="en-US" dirty="0"/>
              <a:t>When might it work more poorly?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Use the next 2 slides to answer, as </a:t>
            </a:r>
            <a:r>
              <a:rPr lang="en-US" i="1"/>
              <a:t>a group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C820-741F-6540-9F05-7DF6406E6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38753-3649-D94F-8F93-71C86F9745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284815"/>
            <a:ext cx="2839729" cy="50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E985B73-5127-A447-AA69-73F4E62B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Mental 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1BE5-0848-204E-A323-540AC28F28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D778194-E1CC-C240-8F88-A3F8E38DD208}"/>
              </a:ext>
            </a:extLst>
          </p:cNvPr>
          <p:cNvSpPr txBox="1">
            <a:spLocks/>
          </p:cNvSpPr>
          <p:nvPr/>
        </p:nvSpPr>
        <p:spPr>
          <a:xfrm>
            <a:off x="838200" y="1549850"/>
            <a:ext cx="10515600" cy="1879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2400" b="0" i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5475" indent="-354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Who are the users you have in mind?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6DEAD703-6988-284B-9165-3529DF29E4AD}"/>
              </a:ext>
            </a:extLst>
          </p:cNvPr>
          <p:cNvSpPr txBox="1">
            <a:spLocks/>
          </p:cNvSpPr>
          <p:nvPr/>
        </p:nvSpPr>
        <p:spPr>
          <a:xfrm>
            <a:off x="838200" y="3603812"/>
            <a:ext cx="10515600" cy="2272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2400" b="0" i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5475" indent="-354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According to this group of users, how does the feature work?</a:t>
            </a:r>
          </a:p>
        </p:txBody>
      </p:sp>
    </p:spTree>
    <p:extLst>
      <p:ext uri="{BB962C8B-B14F-4D97-AF65-F5344CB8AC3E}">
        <p14:creationId xmlns:p14="http://schemas.microsoft.com/office/powerpoint/2010/main" val="252536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E985B73-5127-A447-AA69-73F4E62B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Mental 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1BE5-0848-204E-A323-540AC28F28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D778194-E1CC-C240-8F88-A3F8E38DD208}"/>
              </a:ext>
            </a:extLst>
          </p:cNvPr>
          <p:cNvSpPr txBox="1">
            <a:spLocks/>
          </p:cNvSpPr>
          <p:nvPr/>
        </p:nvSpPr>
        <p:spPr>
          <a:xfrm>
            <a:off x="838200" y="1549850"/>
            <a:ext cx="10515600" cy="1879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2400" b="0" i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5475" indent="-354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According to this group of users, when it might work better?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6DEAD703-6988-284B-9165-3529DF29E4AD}"/>
              </a:ext>
            </a:extLst>
          </p:cNvPr>
          <p:cNvSpPr txBox="1">
            <a:spLocks/>
          </p:cNvSpPr>
          <p:nvPr/>
        </p:nvSpPr>
        <p:spPr>
          <a:xfrm>
            <a:off x="838200" y="3603812"/>
            <a:ext cx="10515600" cy="2272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2400" b="0" i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5475" indent="-354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…when it might work poorly? What can be changed in the app to compensate?</a:t>
            </a:r>
          </a:p>
        </p:txBody>
      </p:sp>
    </p:spTree>
    <p:extLst>
      <p:ext uri="{BB962C8B-B14F-4D97-AF65-F5344CB8AC3E}">
        <p14:creationId xmlns:p14="http://schemas.microsoft.com/office/powerpoint/2010/main" val="335017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C82C3-970B-804E-8DD4-6BEFFB98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Errors and Failures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00650-3D90-244D-92E1-4BE55F8EB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7454" y="1612900"/>
            <a:ext cx="6846346" cy="45894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"Run" app automatically start tracking a run once it detects contextual information.</a:t>
            </a:r>
          </a:p>
          <a:p>
            <a:r>
              <a:rPr lang="en-US" dirty="0"/>
              <a:t>What happens when the prediction is wrong?</a:t>
            </a:r>
          </a:p>
          <a:p>
            <a:r>
              <a:rPr lang="en-US" dirty="0"/>
              <a:t>How can the app recover from this?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Use the next 2 slides to answer, as a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C820-741F-6540-9F05-7DF6406E6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27F256-859C-7942-AF46-DFFE24B2C6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0323" y="1460500"/>
            <a:ext cx="2581572" cy="45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0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E985B73-5127-A447-AA69-73F4E62B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Errors and Failures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1BE5-0848-204E-A323-540AC28F28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D778194-E1CC-C240-8F88-A3F8E38DD208}"/>
              </a:ext>
            </a:extLst>
          </p:cNvPr>
          <p:cNvSpPr txBox="1">
            <a:spLocks/>
          </p:cNvSpPr>
          <p:nvPr/>
        </p:nvSpPr>
        <p:spPr>
          <a:xfrm>
            <a:off x="838200" y="1549850"/>
            <a:ext cx="10515600" cy="1879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2400" b="0" i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5475" indent="-354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What is a way this feature could fail with low/no consequences?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6DEAD703-6988-284B-9165-3529DF29E4AD}"/>
              </a:ext>
            </a:extLst>
          </p:cNvPr>
          <p:cNvSpPr txBox="1">
            <a:spLocks/>
          </p:cNvSpPr>
          <p:nvPr/>
        </p:nvSpPr>
        <p:spPr>
          <a:xfrm>
            <a:off x="838200" y="3603812"/>
            <a:ext cx="10515600" cy="2272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2400" b="0" i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5475" indent="-354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What is a way this feature could fail with large negative consequences?</a:t>
            </a:r>
          </a:p>
        </p:txBody>
      </p:sp>
    </p:spTree>
    <p:extLst>
      <p:ext uri="{BB962C8B-B14F-4D97-AF65-F5344CB8AC3E}">
        <p14:creationId xmlns:p14="http://schemas.microsoft.com/office/powerpoint/2010/main" val="226129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E985B73-5127-A447-AA69-73F4E62B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Errors and Failures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1BE5-0848-204E-A323-540AC28F28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Human-AI Interaction</a:t>
            </a:r>
            <a:endParaRPr lang="it-IT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D778194-E1CC-C240-8F88-A3F8E38DD208}"/>
              </a:ext>
            </a:extLst>
          </p:cNvPr>
          <p:cNvSpPr txBox="1">
            <a:spLocks/>
          </p:cNvSpPr>
          <p:nvPr/>
        </p:nvSpPr>
        <p:spPr>
          <a:xfrm>
            <a:off x="838200" y="1549850"/>
            <a:ext cx="10515600" cy="4356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2400" b="0" i="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5475" indent="-354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What technical and/or human methods may mitigate these failures/recover from them?</a:t>
            </a:r>
          </a:p>
        </p:txBody>
      </p:sp>
    </p:spTree>
    <p:extLst>
      <p:ext uri="{BB962C8B-B14F-4D97-AF65-F5344CB8AC3E}">
        <p14:creationId xmlns:p14="http://schemas.microsoft.com/office/powerpoint/2010/main" val="3898203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C92A2FB-7113-4D4F-BEDE-D1E4ADC53545}" vid="{7B5BBCDB-3EF7-4741-94F4-5C6B7166704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938</TotalTime>
  <Words>738</Words>
  <Application>Microsoft Macintosh PowerPoint</Application>
  <PresentationFormat>Widescreen</PresentationFormat>
  <Paragraphs>110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Candara</vt:lpstr>
      <vt:lpstr>Courier New</vt:lpstr>
      <vt:lpstr>Open Sans</vt:lpstr>
      <vt:lpstr>Wingdings</vt:lpstr>
      <vt:lpstr>Tema di Office</vt:lpstr>
      <vt:lpstr>Design Workshop</vt:lpstr>
      <vt:lpstr>Introducing the RUN app…</vt:lpstr>
      <vt:lpstr>Three Main Features</vt:lpstr>
      <vt:lpstr>Activity 1: Mental Models</vt:lpstr>
      <vt:lpstr>Activity 1: Mental Models</vt:lpstr>
      <vt:lpstr>Activity 1: Mental Models</vt:lpstr>
      <vt:lpstr>Activity 2: Errors and Failures</vt:lpstr>
      <vt:lpstr>Activity 2: Errors and Failures</vt:lpstr>
      <vt:lpstr>Activity 2: Errors and Failures</vt:lpstr>
      <vt:lpstr>Activity 3: Errors and Failures</vt:lpstr>
      <vt:lpstr>Activity 3: Errors and Failures</vt:lpstr>
      <vt:lpstr>Activity 4: Guidelines</vt:lpstr>
      <vt:lpstr>Activity 4: Guidelines</vt:lpstr>
      <vt:lpstr>Activity 4: Guidelines</vt:lpstr>
      <vt:lpstr>Activity 4: Guidelines</vt:lpstr>
      <vt:lpstr>Activity 4: Guidelines</vt:lpstr>
      <vt:lpstr>Submission Instructions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HAII - Design Workshop</dc:title>
  <dc:subject/>
  <dc:creator>De Russis Luigi</dc:creator>
  <cp:keywords/>
  <dc:description/>
  <cp:lastModifiedBy>Alberto  Monge Roffarello</cp:lastModifiedBy>
  <cp:revision>426</cp:revision>
  <cp:lastPrinted>2018-10-19T07:42:13Z</cp:lastPrinted>
  <dcterms:created xsi:type="dcterms:W3CDTF">2020-01-15T09:14:05Z</dcterms:created>
  <dcterms:modified xsi:type="dcterms:W3CDTF">2024-01-29T18:01:07Z</dcterms:modified>
  <cp:category/>
</cp:coreProperties>
</file>