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37"/>
  </p:notesMasterIdLst>
  <p:sldIdLst>
    <p:sldId id="256" r:id="rId2"/>
    <p:sldId id="257" r:id="rId3"/>
    <p:sldId id="261" r:id="rId4"/>
    <p:sldId id="287" r:id="rId5"/>
    <p:sldId id="288" r:id="rId6"/>
    <p:sldId id="289" r:id="rId7"/>
    <p:sldId id="291" r:id="rId8"/>
    <p:sldId id="292" r:id="rId9"/>
    <p:sldId id="293" r:id="rId10"/>
    <p:sldId id="294" r:id="rId11"/>
    <p:sldId id="316" r:id="rId12"/>
    <p:sldId id="318" r:id="rId13"/>
    <p:sldId id="319" r:id="rId14"/>
    <p:sldId id="317" r:id="rId15"/>
    <p:sldId id="320" r:id="rId16"/>
    <p:sldId id="321" r:id="rId17"/>
    <p:sldId id="323" r:id="rId18"/>
    <p:sldId id="322" r:id="rId19"/>
    <p:sldId id="324" r:id="rId20"/>
    <p:sldId id="325" r:id="rId21"/>
    <p:sldId id="326" r:id="rId22"/>
    <p:sldId id="327" r:id="rId23"/>
    <p:sldId id="298" r:id="rId24"/>
    <p:sldId id="299" r:id="rId25"/>
    <p:sldId id="300" r:id="rId26"/>
    <p:sldId id="301" r:id="rId27"/>
    <p:sldId id="302" r:id="rId28"/>
    <p:sldId id="303" r:id="rId29"/>
    <p:sldId id="304" r:id="rId30"/>
    <p:sldId id="305" r:id="rId31"/>
    <p:sldId id="306" r:id="rId32"/>
    <p:sldId id="307" r:id="rId33"/>
    <p:sldId id="308" r:id="rId34"/>
    <p:sldId id="309" r:id="rId35"/>
    <p:sldId id="310" r:id="rId36"/>
  </p:sldIdLst>
  <p:sldSz cx="9144000" cy="5143500" type="screen16x9"/>
  <p:notesSz cx="6858000" cy="9144000"/>
  <p:embeddedFontLst>
    <p:embeddedFont>
      <p:font typeface="Calibri" panose="020F0502020204030204" pitchFamily="34" charset="0"/>
      <p:regular r:id="rId38"/>
      <p:bold r:id="rId39"/>
      <p:italic r:id="rId40"/>
      <p:boldItalic r:id="rId41"/>
    </p:embeddedFont>
    <p:embeddedFont>
      <p:font typeface="Muli" panose="020B0604020202020204" charset="0"/>
      <p:regular r:id="rId42"/>
      <p:bold r:id="rId43"/>
      <p:italic r:id="rId44"/>
      <p:boldItalic r:id="rId45"/>
    </p:embeddedFont>
    <p:embeddedFont>
      <p:font typeface="Nixie One" panose="020B0604020202020204" charset="0"/>
      <p:regular r:id="rId46"/>
    </p:embeddedFont>
    <p:embeddedFont>
      <p:font typeface="Helvetica Neue" panose="020B0604020202020204"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6310082-FAD1-4012-AE86-E09BF24EC84C}">
  <a:tblStyle styleId="{66310082-FAD1-4012-AE86-E09BF24EC84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5" d="100"/>
          <a:sy n="95" d="100"/>
        </p:scale>
        <p:origin x="6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4.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93816735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093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0754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31270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799852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29382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630351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206599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668856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331331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168381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73199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67541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535971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148953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875237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73778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05952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40327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02821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80866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81418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6485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29948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40498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6253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10745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35163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16768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4872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0811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0200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0769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0594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58038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6152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9"/>
        <p:cNvGrpSpPr/>
        <p:nvPr/>
      </p:nvGrpSpPr>
      <p:grpSpPr>
        <a:xfrm>
          <a:off x="0" y="0"/>
          <a:ext cx="0" cy="0"/>
          <a:chOff x="0" y="0"/>
          <a:chExt cx="0" cy="0"/>
        </a:xfrm>
      </p:grpSpPr>
      <p:sp>
        <p:nvSpPr>
          <p:cNvPr id="130" name="Google Shape;130;p5"/>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2" name="Google Shape;132;p5"/>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3" name="Google Shape;133;p5"/>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a:p>
        </p:txBody>
      </p:sp>
      <p:sp>
        <p:nvSpPr>
          <p:cNvPr id="134" name="Google Shape;134;p5"/>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5"/>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5"/>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5"/>
          <p:cNvGrpSpPr/>
          <p:nvPr/>
        </p:nvGrpSpPr>
        <p:grpSpPr>
          <a:xfrm>
            <a:off x="904276" y="515192"/>
            <a:ext cx="382958" cy="60711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14" name="Google Shape;214;p7"/>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5" name="Google Shape;215;p7"/>
          <p:cNvSpPr txBox="1">
            <a:spLocks noGrp="1"/>
          </p:cNvSpPr>
          <p:nvPr>
            <p:ph type="body" idx="1"/>
          </p:nvPr>
        </p:nvSpPr>
        <p:spPr>
          <a:xfrm>
            <a:off x="1732700" y="2380900"/>
            <a:ext cx="2176800" cy="25449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6" name="Google Shape;216;p7"/>
          <p:cNvSpPr txBox="1">
            <a:spLocks noGrp="1"/>
          </p:cNvSpPr>
          <p:nvPr>
            <p:ph type="body" idx="2"/>
          </p:nvPr>
        </p:nvSpPr>
        <p:spPr>
          <a:xfrm>
            <a:off x="4020972" y="2380900"/>
            <a:ext cx="2176800" cy="25449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7" name="Google Shape;217;p7"/>
          <p:cNvSpPr txBox="1">
            <a:spLocks noGrp="1"/>
          </p:cNvSpPr>
          <p:nvPr>
            <p:ph type="body" idx="3"/>
          </p:nvPr>
        </p:nvSpPr>
        <p:spPr>
          <a:xfrm>
            <a:off x="6309245" y="2380900"/>
            <a:ext cx="2176800" cy="25449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8" name="Google Shape;218;p7"/>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7"/>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7"/>
          <p:cNvGrpSpPr/>
          <p:nvPr/>
        </p:nvGrpSpPr>
        <p:grpSpPr>
          <a:xfrm>
            <a:off x="904276" y="515192"/>
            <a:ext cx="382958" cy="607111"/>
            <a:chOff x="6718575" y="2318625"/>
            <a:chExt cx="256950" cy="407375"/>
          </a:xfrm>
        </p:grpSpPr>
        <p:sp>
          <p:nvSpPr>
            <p:cNvPr id="227" name="Google Shape;22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17.jp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18.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19.jp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20.jp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21.jp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22.jp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image" Target="../media/image23.jp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smtClean="0"/>
              <a:t>Shield Controller</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5329" y="229379"/>
            <a:ext cx="1073192" cy="125082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2285358" y="689860"/>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smtClean="0"/>
              <a:t>H/W &amp; S/W </a:t>
            </a:r>
            <a:r>
              <a:rPr lang="en-IN" sz="1800" dirty="0" smtClean="0"/>
              <a:t>Requirements(Developer)</a:t>
            </a:r>
            <a:endParaRPr sz="1800" dirty="0"/>
          </a:p>
        </p:txBody>
      </p:sp>
      <p:sp>
        <p:nvSpPr>
          <p:cNvPr id="373" name="Google Shape;373;p16"/>
          <p:cNvSpPr txBox="1">
            <a:spLocks noGrp="1"/>
          </p:cNvSpPr>
          <p:nvPr>
            <p:ph type="body" idx="1"/>
          </p:nvPr>
        </p:nvSpPr>
        <p:spPr>
          <a:xfrm>
            <a:off x="1772894" y="1619875"/>
            <a:ext cx="4944300" cy="3165649"/>
          </a:xfrm>
          <a:prstGeom prst="rect">
            <a:avLst/>
          </a:prstGeom>
        </p:spPr>
        <p:txBody>
          <a:bodyPr spcFirstLastPara="1" wrap="square" lIns="91425" tIns="91425" rIns="91425" bIns="91425" anchor="t" anchorCtr="0">
            <a:noAutofit/>
          </a:bodyPr>
          <a:lstStyle/>
          <a:p>
            <a:pPr algn="just"/>
            <a:r>
              <a:rPr lang="en-IN" dirty="0" smtClean="0"/>
              <a:t>H/W :</a:t>
            </a:r>
          </a:p>
          <a:p>
            <a:pPr lvl="1" algn="just"/>
            <a:r>
              <a:rPr lang="en-IN" dirty="0" smtClean="0"/>
              <a:t>Windows </a:t>
            </a:r>
            <a:r>
              <a:rPr lang="en-IN" dirty="0"/>
              <a:t>10 </a:t>
            </a:r>
            <a:r>
              <a:rPr lang="en-IN" dirty="0" smtClean="0"/>
              <a:t>pc</a:t>
            </a:r>
            <a:endParaRPr lang="en-IN" sz="1050" dirty="0"/>
          </a:p>
          <a:p>
            <a:pPr lvl="1" algn="just"/>
            <a:r>
              <a:rPr lang="en-IN" dirty="0" smtClean="0"/>
              <a:t>RAM- 4GB</a:t>
            </a:r>
            <a:endParaRPr lang="en-IN" dirty="0"/>
          </a:p>
          <a:p>
            <a:pPr lvl="1" algn="just"/>
            <a:r>
              <a:rPr lang="en-IN" dirty="0" smtClean="0"/>
              <a:t>1 </a:t>
            </a:r>
            <a:r>
              <a:rPr lang="en-IN" dirty="0"/>
              <a:t>TB Hard </a:t>
            </a:r>
            <a:r>
              <a:rPr lang="en-IN" dirty="0" smtClean="0"/>
              <a:t>Disk</a:t>
            </a:r>
            <a:endParaRPr lang="en-IN" dirty="0"/>
          </a:p>
          <a:p>
            <a:pPr lvl="1" algn="just"/>
            <a:r>
              <a:rPr lang="en-IN" dirty="0" smtClean="0"/>
              <a:t>Intel </a:t>
            </a:r>
            <a:r>
              <a:rPr lang="en-IN" dirty="0"/>
              <a:t>core I3 1.9 GHz</a:t>
            </a:r>
            <a:endParaRPr lang="en-IN" sz="1050" dirty="0"/>
          </a:p>
          <a:p>
            <a:pPr lvl="1" algn="just"/>
            <a:endParaRPr lang="en-IN" dirty="0" smtClean="0"/>
          </a:p>
          <a:p>
            <a:pPr algn="just"/>
            <a:r>
              <a:rPr lang="en-IN" dirty="0" smtClean="0"/>
              <a:t>S/W :</a:t>
            </a:r>
          </a:p>
          <a:p>
            <a:pPr lvl="1" algn="just"/>
            <a:r>
              <a:rPr lang="en-IN" dirty="0" smtClean="0"/>
              <a:t>Android </a:t>
            </a:r>
            <a:r>
              <a:rPr lang="en-IN" dirty="0"/>
              <a:t>Studio (</a:t>
            </a:r>
            <a:r>
              <a:rPr lang="en-IN" dirty="0" smtClean="0"/>
              <a:t>3.3)</a:t>
            </a:r>
            <a:endParaRPr lang="en-IN" dirty="0"/>
          </a:p>
          <a:p>
            <a:pPr lvl="1" algn="just"/>
            <a:r>
              <a:rPr lang="en-IN" dirty="0" smtClean="0"/>
              <a:t>Java </a:t>
            </a:r>
            <a:r>
              <a:rPr lang="en-IN" dirty="0"/>
              <a:t>JDK (</a:t>
            </a:r>
            <a:r>
              <a:rPr lang="en-IN" dirty="0" smtClean="0"/>
              <a:t>1.8.0_152)</a:t>
            </a:r>
            <a:endParaRPr lang="en-IN" dirty="0"/>
          </a:p>
          <a:p>
            <a:pPr lvl="1" algn="just"/>
            <a:r>
              <a:rPr lang="en-IN" dirty="0" smtClean="0"/>
              <a:t>Android </a:t>
            </a:r>
            <a:r>
              <a:rPr lang="en-IN" dirty="0"/>
              <a:t>SDK (</a:t>
            </a:r>
            <a:r>
              <a:rPr lang="en-IN" dirty="0" smtClean="0"/>
              <a:t>27)</a:t>
            </a:r>
            <a:endParaRPr lang="en-IN" dirty="0"/>
          </a:p>
          <a:p>
            <a:pPr lvl="1" algn="just"/>
            <a:r>
              <a:rPr lang="en-IN" dirty="0" smtClean="0"/>
              <a:t>Visual </a:t>
            </a:r>
            <a:r>
              <a:rPr lang="en-IN" dirty="0"/>
              <a:t>Studio </a:t>
            </a:r>
            <a:r>
              <a:rPr lang="en-IN" dirty="0" smtClean="0"/>
              <a:t>Code</a:t>
            </a:r>
            <a:endParaRPr lang="en-IN" dirty="0"/>
          </a:p>
          <a:p>
            <a:pPr lvl="1" algn="just"/>
            <a:r>
              <a:rPr lang="en-IN" dirty="0" smtClean="0"/>
              <a:t>Firebase </a:t>
            </a:r>
            <a:r>
              <a:rPr lang="en-IN" dirty="0"/>
              <a:t>(</a:t>
            </a:r>
            <a:r>
              <a:rPr lang="en-IN" dirty="0" smtClean="0"/>
              <a:t>backend)</a:t>
            </a:r>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10</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85" y="392912"/>
            <a:ext cx="739464" cy="861861"/>
          </a:xfrm>
          <a:prstGeom prst="rect">
            <a:avLst/>
          </a:prstGeom>
        </p:spPr>
      </p:pic>
    </p:spTree>
    <p:extLst>
      <p:ext uri="{BB962C8B-B14F-4D97-AF65-F5344CB8AC3E}">
        <p14:creationId xmlns:p14="http://schemas.microsoft.com/office/powerpoint/2010/main" val="22649274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0" name="Google Shape;430;p22"/>
          <p:cNvSpPr txBox="1">
            <a:spLocks noGrp="1"/>
          </p:cNvSpPr>
          <p:nvPr>
            <p:ph type="title" idx="4294967295"/>
          </p:nvPr>
        </p:nvSpPr>
        <p:spPr>
          <a:xfrm>
            <a:off x="1977413" y="398332"/>
            <a:ext cx="6084918"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smtClean="0"/>
              <a:t>Data Flow Diagram</a:t>
            </a:r>
            <a:endParaRPr dirty="0"/>
          </a:p>
        </p:txBody>
      </p:sp>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11</a:t>
            </a:f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9813" y="1461475"/>
            <a:ext cx="4820323" cy="2019582"/>
          </a:xfrm>
          <a:prstGeom prst="rect">
            <a:avLst/>
          </a:prstGeom>
        </p:spPr>
      </p:pic>
      <p:sp>
        <p:nvSpPr>
          <p:cNvPr id="9" name="Google Shape;430;p22"/>
          <p:cNvSpPr txBox="1">
            <a:spLocks/>
          </p:cNvSpPr>
          <p:nvPr/>
        </p:nvSpPr>
        <p:spPr>
          <a:xfrm>
            <a:off x="3184890" y="3806399"/>
            <a:ext cx="2663251" cy="43400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IN" sz="2000" dirty="0" smtClean="0"/>
              <a:t>Context level DFD</a:t>
            </a:r>
            <a:endParaRPr lang="en-IN" sz="2000"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919" y="286404"/>
            <a:ext cx="649691" cy="757228"/>
          </a:xfrm>
          <a:prstGeom prst="rect">
            <a:avLst/>
          </a:prstGeom>
        </p:spPr>
      </p:pic>
    </p:spTree>
    <p:extLst>
      <p:ext uri="{BB962C8B-B14F-4D97-AF65-F5344CB8AC3E}">
        <p14:creationId xmlns:p14="http://schemas.microsoft.com/office/powerpoint/2010/main" val="38556100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0" name="Google Shape;430;p22"/>
          <p:cNvSpPr txBox="1">
            <a:spLocks noGrp="1"/>
          </p:cNvSpPr>
          <p:nvPr>
            <p:ph type="title" idx="4294967295"/>
          </p:nvPr>
        </p:nvSpPr>
        <p:spPr>
          <a:xfrm>
            <a:off x="1977413" y="398332"/>
            <a:ext cx="6084918"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smtClean="0"/>
              <a:t>Data Flow Diagram</a:t>
            </a:r>
            <a:endParaRPr dirty="0"/>
          </a:p>
        </p:txBody>
      </p:sp>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12</a:t>
            </a:fld>
            <a:endParaRPr/>
          </a:p>
        </p:txBody>
      </p:sp>
      <p:sp>
        <p:nvSpPr>
          <p:cNvPr id="9" name="Google Shape;430;p22"/>
          <p:cNvSpPr txBox="1">
            <a:spLocks/>
          </p:cNvSpPr>
          <p:nvPr/>
        </p:nvSpPr>
        <p:spPr>
          <a:xfrm>
            <a:off x="3184890" y="3806399"/>
            <a:ext cx="2663251" cy="43400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IN" sz="2000" dirty="0"/>
              <a:t>Login </a:t>
            </a:r>
            <a:r>
              <a:rPr lang="en-IN" sz="2000" dirty="0" smtClean="0"/>
              <a:t>Level </a:t>
            </a:r>
            <a:r>
              <a:rPr lang="en-IN" sz="2000" dirty="0"/>
              <a:t>1 DFD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919" y="286404"/>
            <a:ext cx="649691" cy="75722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0283" y="1676717"/>
            <a:ext cx="6582048" cy="1496597"/>
          </a:xfrm>
          <a:prstGeom prst="rect">
            <a:avLst/>
          </a:prstGeom>
        </p:spPr>
      </p:pic>
    </p:spTree>
    <p:extLst>
      <p:ext uri="{BB962C8B-B14F-4D97-AF65-F5344CB8AC3E}">
        <p14:creationId xmlns:p14="http://schemas.microsoft.com/office/powerpoint/2010/main" val="31841957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0" name="Google Shape;430;p22"/>
          <p:cNvSpPr txBox="1">
            <a:spLocks noGrp="1"/>
          </p:cNvSpPr>
          <p:nvPr>
            <p:ph type="title" idx="4294967295"/>
          </p:nvPr>
        </p:nvSpPr>
        <p:spPr>
          <a:xfrm>
            <a:off x="1977413" y="398332"/>
            <a:ext cx="6084918"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smtClean="0"/>
              <a:t>Data Flow Diagram</a:t>
            </a:r>
            <a:endParaRPr dirty="0"/>
          </a:p>
        </p:txBody>
      </p:sp>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13</a:t>
            </a:fld>
            <a:endParaRPr/>
          </a:p>
        </p:txBody>
      </p:sp>
      <p:sp>
        <p:nvSpPr>
          <p:cNvPr id="9" name="Google Shape;430;p22"/>
          <p:cNvSpPr txBox="1">
            <a:spLocks/>
          </p:cNvSpPr>
          <p:nvPr/>
        </p:nvSpPr>
        <p:spPr>
          <a:xfrm>
            <a:off x="3184890" y="3806399"/>
            <a:ext cx="4070020" cy="43400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IN" sz="2000" dirty="0" smtClean="0"/>
              <a:t>Registration Level </a:t>
            </a:r>
            <a:r>
              <a:rPr lang="en-IN" sz="2000" dirty="0"/>
              <a:t>1 DFD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919" y="286404"/>
            <a:ext cx="649691" cy="75722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4273" y="1778558"/>
            <a:ext cx="6073239" cy="1374036"/>
          </a:xfrm>
          <a:prstGeom prst="rect">
            <a:avLst/>
          </a:prstGeom>
        </p:spPr>
      </p:pic>
    </p:spTree>
    <p:extLst>
      <p:ext uri="{BB962C8B-B14F-4D97-AF65-F5344CB8AC3E}">
        <p14:creationId xmlns:p14="http://schemas.microsoft.com/office/powerpoint/2010/main" val="16583518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0" name="Google Shape;430;p22"/>
          <p:cNvSpPr txBox="1">
            <a:spLocks noGrp="1"/>
          </p:cNvSpPr>
          <p:nvPr>
            <p:ph type="title" idx="4294967295"/>
          </p:nvPr>
        </p:nvSpPr>
        <p:spPr>
          <a:xfrm>
            <a:off x="1977413" y="398332"/>
            <a:ext cx="6084918"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smtClean="0"/>
              <a:t>Data Flow Diagram</a:t>
            </a:r>
            <a:endParaRPr dirty="0"/>
          </a:p>
        </p:txBody>
      </p:sp>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14</a:t>
            </a:fld>
            <a:endParaRPr/>
          </a:p>
        </p:txBody>
      </p:sp>
      <p:sp>
        <p:nvSpPr>
          <p:cNvPr id="9" name="Google Shape;430;p22"/>
          <p:cNvSpPr txBox="1">
            <a:spLocks/>
          </p:cNvSpPr>
          <p:nvPr/>
        </p:nvSpPr>
        <p:spPr>
          <a:xfrm>
            <a:off x="3184890" y="3806399"/>
            <a:ext cx="2663251" cy="43400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IN" sz="2000" dirty="0" smtClean="0"/>
              <a:t>Lock Level </a:t>
            </a:r>
            <a:r>
              <a:rPr lang="en-IN" sz="2000" dirty="0"/>
              <a:t>1 DFD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919" y="286404"/>
            <a:ext cx="649691" cy="75722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8860" y="1600065"/>
            <a:ext cx="6830615" cy="1585262"/>
          </a:xfrm>
          <a:prstGeom prst="rect">
            <a:avLst/>
          </a:prstGeom>
        </p:spPr>
      </p:pic>
    </p:spTree>
    <p:extLst>
      <p:ext uri="{BB962C8B-B14F-4D97-AF65-F5344CB8AC3E}">
        <p14:creationId xmlns:p14="http://schemas.microsoft.com/office/powerpoint/2010/main" val="35453630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0" name="Google Shape;430;p22"/>
          <p:cNvSpPr txBox="1">
            <a:spLocks noGrp="1"/>
          </p:cNvSpPr>
          <p:nvPr>
            <p:ph type="title" idx="4294967295"/>
          </p:nvPr>
        </p:nvSpPr>
        <p:spPr>
          <a:xfrm>
            <a:off x="1977413" y="398332"/>
            <a:ext cx="6084918"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smtClean="0"/>
              <a:t>Data Flow Diagram</a:t>
            </a:r>
            <a:endParaRPr dirty="0"/>
          </a:p>
        </p:txBody>
      </p:sp>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15</a:t>
            </a:fld>
            <a:endParaRPr/>
          </a:p>
        </p:txBody>
      </p:sp>
      <p:sp>
        <p:nvSpPr>
          <p:cNvPr id="9" name="Google Shape;430;p22"/>
          <p:cNvSpPr txBox="1">
            <a:spLocks/>
          </p:cNvSpPr>
          <p:nvPr/>
        </p:nvSpPr>
        <p:spPr>
          <a:xfrm>
            <a:off x="3184890" y="3806399"/>
            <a:ext cx="2663251" cy="43400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IN" sz="2000" dirty="0" smtClean="0"/>
              <a:t>Unlock Level </a:t>
            </a:r>
            <a:r>
              <a:rPr lang="en-IN" sz="2000" dirty="0"/>
              <a:t>1 DFD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919" y="286404"/>
            <a:ext cx="649691" cy="757228"/>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9156" y="1578338"/>
            <a:ext cx="6740552" cy="1647184"/>
          </a:xfrm>
          <a:prstGeom prst="rect">
            <a:avLst/>
          </a:prstGeom>
        </p:spPr>
      </p:pic>
    </p:spTree>
    <p:extLst>
      <p:ext uri="{BB962C8B-B14F-4D97-AF65-F5344CB8AC3E}">
        <p14:creationId xmlns:p14="http://schemas.microsoft.com/office/powerpoint/2010/main" val="19503704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0" name="Google Shape;430;p22"/>
          <p:cNvSpPr txBox="1">
            <a:spLocks noGrp="1"/>
          </p:cNvSpPr>
          <p:nvPr>
            <p:ph type="title" idx="4294967295"/>
          </p:nvPr>
        </p:nvSpPr>
        <p:spPr>
          <a:xfrm>
            <a:off x="1977413" y="398332"/>
            <a:ext cx="6084918"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smtClean="0"/>
              <a:t>Data Flow Diagram</a:t>
            </a:r>
            <a:endParaRPr dirty="0"/>
          </a:p>
        </p:txBody>
      </p:sp>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16</a:t>
            </a:fld>
            <a:endParaRPr/>
          </a:p>
        </p:txBody>
      </p:sp>
      <p:sp>
        <p:nvSpPr>
          <p:cNvPr id="9" name="Google Shape;430;p22"/>
          <p:cNvSpPr txBox="1">
            <a:spLocks/>
          </p:cNvSpPr>
          <p:nvPr/>
        </p:nvSpPr>
        <p:spPr>
          <a:xfrm>
            <a:off x="3184890" y="3806399"/>
            <a:ext cx="2663251" cy="43400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IN" sz="2000" dirty="0" smtClean="0"/>
              <a:t>Login Level 2 </a:t>
            </a:r>
            <a:r>
              <a:rPr lang="en-IN" sz="2000" dirty="0"/>
              <a:t>DFD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919" y="286404"/>
            <a:ext cx="649691" cy="757228"/>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6097" y="1706702"/>
            <a:ext cx="6591231" cy="1609253"/>
          </a:xfrm>
          <a:prstGeom prst="rect">
            <a:avLst/>
          </a:prstGeom>
        </p:spPr>
      </p:pic>
    </p:spTree>
    <p:extLst>
      <p:ext uri="{BB962C8B-B14F-4D97-AF65-F5344CB8AC3E}">
        <p14:creationId xmlns:p14="http://schemas.microsoft.com/office/powerpoint/2010/main" val="13567124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0" name="Google Shape;430;p22"/>
          <p:cNvSpPr txBox="1">
            <a:spLocks noGrp="1"/>
          </p:cNvSpPr>
          <p:nvPr>
            <p:ph type="title" idx="4294967295"/>
          </p:nvPr>
        </p:nvSpPr>
        <p:spPr>
          <a:xfrm>
            <a:off x="1977413" y="398332"/>
            <a:ext cx="6084918"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smtClean="0"/>
              <a:t>Data Flow Diagram</a:t>
            </a:r>
            <a:endParaRPr dirty="0"/>
          </a:p>
        </p:txBody>
      </p:sp>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17</a:t>
            </a:fld>
            <a:endParaRPr/>
          </a:p>
        </p:txBody>
      </p:sp>
      <p:sp>
        <p:nvSpPr>
          <p:cNvPr id="9" name="Google Shape;430;p22"/>
          <p:cNvSpPr txBox="1">
            <a:spLocks/>
          </p:cNvSpPr>
          <p:nvPr/>
        </p:nvSpPr>
        <p:spPr>
          <a:xfrm>
            <a:off x="3184890" y="3806399"/>
            <a:ext cx="3668086" cy="43400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IN" sz="2000" dirty="0" smtClean="0"/>
              <a:t>Registration Level 2 </a:t>
            </a:r>
            <a:r>
              <a:rPr lang="en-IN" sz="2000" dirty="0"/>
              <a:t>DFD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919" y="286404"/>
            <a:ext cx="649691" cy="757228"/>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7736" y="1617495"/>
            <a:ext cx="6903218" cy="1562196"/>
          </a:xfrm>
          <a:prstGeom prst="rect">
            <a:avLst/>
          </a:prstGeom>
        </p:spPr>
      </p:pic>
    </p:spTree>
    <p:extLst>
      <p:ext uri="{BB962C8B-B14F-4D97-AF65-F5344CB8AC3E}">
        <p14:creationId xmlns:p14="http://schemas.microsoft.com/office/powerpoint/2010/main" val="13860722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0" name="Google Shape;430;p22"/>
          <p:cNvSpPr txBox="1">
            <a:spLocks noGrp="1"/>
          </p:cNvSpPr>
          <p:nvPr>
            <p:ph type="title" idx="4294967295"/>
          </p:nvPr>
        </p:nvSpPr>
        <p:spPr>
          <a:xfrm>
            <a:off x="1977413" y="398332"/>
            <a:ext cx="6084918"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smtClean="0"/>
              <a:t>Data Flow Diagram</a:t>
            </a:r>
            <a:endParaRPr dirty="0"/>
          </a:p>
        </p:txBody>
      </p:sp>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18</a:t>
            </a:fld>
            <a:endParaRPr/>
          </a:p>
        </p:txBody>
      </p:sp>
      <p:sp>
        <p:nvSpPr>
          <p:cNvPr id="9" name="Google Shape;430;p22"/>
          <p:cNvSpPr txBox="1">
            <a:spLocks/>
          </p:cNvSpPr>
          <p:nvPr/>
        </p:nvSpPr>
        <p:spPr>
          <a:xfrm>
            <a:off x="3184890" y="3806399"/>
            <a:ext cx="3276200" cy="43400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IN" sz="2000" dirty="0" smtClean="0"/>
              <a:t>Lock App Level 2 </a:t>
            </a:r>
            <a:r>
              <a:rPr lang="en-IN" sz="2000" dirty="0"/>
              <a:t>DFD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919" y="286404"/>
            <a:ext cx="649691" cy="757228"/>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1610" y="1567000"/>
            <a:ext cx="7456385" cy="1716031"/>
          </a:xfrm>
          <a:prstGeom prst="rect">
            <a:avLst/>
          </a:prstGeom>
        </p:spPr>
      </p:pic>
    </p:spTree>
    <p:extLst>
      <p:ext uri="{BB962C8B-B14F-4D97-AF65-F5344CB8AC3E}">
        <p14:creationId xmlns:p14="http://schemas.microsoft.com/office/powerpoint/2010/main" val="4457924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0" name="Google Shape;430;p22"/>
          <p:cNvSpPr txBox="1">
            <a:spLocks noGrp="1"/>
          </p:cNvSpPr>
          <p:nvPr>
            <p:ph type="title" idx="4294967295"/>
          </p:nvPr>
        </p:nvSpPr>
        <p:spPr>
          <a:xfrm>
            <a:off x="1977413" y="398332"/>
            <a:ext cx="6084918"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smtClean="0"/>
              <a:t>Data Flow Diagram</a:t>
            </a:r>
            <a:endParaRPr dirty="0"/>
          </a:p>
        </p:txBody>
      </p:sp>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19</a:t>
            </a:fld>
            <a:endParaRPr/>
          </a:p>
        </p:txBody>
      </p:sp>
      <p:sp>
        <p:nvSpPr>
          <p:cNvPr id="9" name="Google Shape;430;p22"/>
          <p:cNvSpPr txBox="1">
            <a:spLocks/>
          </p:cNvSpPr>
          <p:nvPr/>
        </p:nvSpPr>
        <p:spPr>
          <a:xfrm>
            <a:off x="3184890" y="3806399"/>
            <a:ext cx="3668086" cy="43400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IN" sz="2000" dirty="0" smtClean="0"/>
              <a:t>Unlock App Level 2 </a:t>
            </a:r>
            <a:r>
              <a:rPr lang="en-IN" sz="2000" dirty="0"/>
              <a:t>DFD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919" y="286404"/>
            <a:ext cx="649691" cy="757228"/>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8422" y="1630175"/>
            <a:ext cx="6750984" cy="1589681"/>
          </a:xfrm>
          <a:prstGeom prst="rect">
            <a:avLst/>
          </a:prstGeom>
        </p:spPr>
      </p:pic>
    </p:spTree>
    <p:extLst>
      <p:ext uri="{BB962C8B-B14F-4D97-AF65-F5344CB8AC3E}">
        <p14:creationId xmlns:p14="http://schemas.microsoft.com/office/powerpoint/2010/main" val="3125045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2"/>
          <p:cNvSpPr txBox="1">
            <a:spLocks noGrp="1"/>
          </p:cNvSpPr>
          <p:nvPr>
            <p:ph type="title"/>
          </p:nvPr>
        </p:nvSpPr>
        <p:spPr>
          <a:xfrm>
            <a:off x="2446133" y="539440"/>
            <a:ext cx="5792100" cy="645300"/>
          </a:xfrm>
          <a:prstGeom prst="rect">
            <a:avLst/>
          </a:prstGeom>
        </p:spPr>
        <p:txBody>
          <a:bodyPr spcFirstLastPara="1" wrap="square" lIns="91425" tIns="91425" rIns="91425" bIns="91425" anchor="b" anchorCtr="0">
            <a:noAutofit/>
          </a:bodyPr>
          <a:lstStyle/>
          <a:p>
            <a:r>
              <a:rPr lang="en-IN" dirty="0" smtClean="0"/>
              <a:t>Index</a:t>
            </a:r>
            <a:endParaRPr dirty="0"/>
          </a:p>
        </p:txBody>
      </p:sp>
      <p:sp>
        <p:nvSpPr>
          <p:cNvPr id="343" name="Google Shape;343;p12"/>
          <p:cNvSpPr txBox="1"/>
          <p:nvPr/>
        </p:nvSpPr>
        <p:spPr>
          <a:xfrm>
            <a:off x="1732700" y="1296250"/>
            <a:ext cx="6828497" cy="3489275"/>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IN" sz="1100" b="1" dirty="0" smtClean="0">
                <a:solidFill>
                  <a:srgbClr val="00E1C6"/>
                </a:solidFill>
                <a:latin typeface="Muli"/>
                <a:ea typeface="Muli"/>
                <a:cs typeface="Muli"/>
                <a:sym typeface="Muli"/>
              </a:rPr>
              <a:t>Introduction…………………………………………………………………………………………………………………………………………3</a:t>
            </a:r>
          </a:p>
          <a:p>
            <a:pPr lvl="0">
              <a:spcBef>
                <a:spcPts val="600"/>
              </a:spcBef>
            </a:pPr>
            <a:r>
              <a:rPr lang="en-IN" sz="1100" b="1" dirty="0">
                <a:solidFill>
                  <a:srgbClr val="00E1C6"/>
                </a:solidFill>
                <a:latin typeface="Muli"/>
                <a:ea typeface="Muli"/>
                <a:cs typeface="Muli"/>
                <a:sym typeface="Muli"/>
              </a:rPr>
              <a:t>Background </a:t>
            </a:r>
            <a:r>
              <a:rPr lang="en-IN" sz="1100" b="1" dirty="0" smtClean="0">
                <a:solidFill>
                  <a:srgbClr val="00E1C6"/>
                </a:solidFill>
                <a:latin typeface="Muli"/>
                <a:ea typeface="Muli"/>
                <a:cs typeface="Muli"/>
                <a:sym typeface="Muli"/>
              </a:rPr>
              <a:t>………………………………………………………………………………………………………………………………………..4</a:t>
            </a:r>
          </a:p>
          <a:p>
            <a:pPr lvl="0">
              <a:spcBef>
                <a:spcPts val="600"/>
              </a:spcBef>
            </a:pPr>
            <a:r>
              <a:rPr lang="en-IN" sz="1100" b="1" dirty="0" smtClean="0">
                <a:solidFill>
                  <a:srgbClr val="00E1C6"/>
                </a:solidFill>
                <a:latin typeface="Muli"/>
                <a:ea typeface="Muli"/>
                <a:cs typeface="Muli"/>
                <a:sym typeface="Muli"/>
              </a:rPr>
              <a:t>Objective</a:t>
            </a:r>
            <a:r>
              <a:rPr lang="en-IN" sz="1100" b="1" dirty="0">
                <a:solidFill>
                  <a:srgbClr val="00E1C6"/>
                </a:solidFill>
                <a:latin typeface="Muli"/>
                <a:ea typeface="Muli"/>
                <a:cs typeface="Muli"/>
                <a:sym typeface="Muli"/>
              </a:rPr>
              <a:t> </a:t>
            </a:r>
            <a:r>
              <a:rPr lang="en-IN" sz="1100" b="1" dirty="0" smtClean="0">
                <a:solidFill>
                  <a:srgbClr val="00E1C6"/>
                </a:solidFill>
                <a:latin typeface="Muli"/>
                <a:ea typeface="Muli"/>
                <a:cs typeface="Muli"/>
                <a:sym typeface="Muli"/>
              </a:rPr>
              <a:t>…………………………………………………………………………………………………………………………………………….</a:t>
            </a:r>
            <a:r>
              <a:rPr lang="en-IN" sz="1100" b="1" dirty="0">
                <a:solidFill>
                  <a:srgbClr val="00E1C6"/>
                </a:solidFill>
                <a:latin typeface="Muli"/>
                <a:ea typeface="Muli"/>
                <a:cs typeface="Muli"/>
                <a:sym typeface="Muli"/>
              </a:rPr>
              <a:t>5</a:t>
            </a:r>
            <a:endParaRPr lang="en-IN" sz="1100" b="1" dirty="0" smtClean="0">
              <a:solidFill>
                <a:srgbClr val="00E1C6"/>
              </a:solidFill>
              <a:latin typeface="Muli"/>
              <a:ea typeface="Muli"/>
              <a:cs typeface="Muli"/>
              <a:sym typeface="Muli"/>
            </a:endParaRPr>
          </a:p>
          <a:p>
            <a:pPr lvl="0">
              <a:spcBef>
                <a:spcPts val="600"/>
              </a:spcBef>
            </a:pPr>
            <a:r>
              <a:rPr lang="en-IN" sz="1100" b="1" dirty="0" smtClean="0">
                <a:solidFill>
                  <a:srgbClr val="00E1C6"/>
                </a:solidFill>
                <a:latin typeface="Muli"/>
                <a:ea typeface="Muli"/>
                <a:cs typeface="Muli"/>
                <a:sym typeface="Muli"/>
              </a:rPr>
              <a:t>Purpose </a:t>
            </a:r>
            <a:r>
              <a:rPr lang="en-IN" sz="1100" b="1" dirty="0">
                <a:solidFill>
                  <a:srgbClr val="00E1C6"/>
                </a:solidFill>
                <a:latin typeface="Muli"/>
                <a:ea typeface="Muli"/>
                <a:cs typeface="Muli"/>
                <a:sym typeface="Muli"/>
              </a:rPr>
              <a:t>&amp; Scope </a:t>
            </a:r>
            <a:r>
              <a:rPr lang="en-IN" sz="1100" b="1" dirty="0" smtClean="0">
                <a:solidFill>
                  <a:srgbClr val="00E1C6"/>
                </a:solidFill>
                <a:latin typeface="Muli"/>
                <a:ea typeface="Muli"/>
                <a:cs typeface="Muli"/>
                <a:sym typeface="Muli"/>
              </a:rPr>
              <a:t>………………………………………………………………………………………………………………………………..6</a:t>
            </a:r>
          </a:p>
          <a:p>
            <a:pPr lvl="0">
              <a:spcBef>
                <a:spcPts val="600"/>
              </a:spcBef>
            </a:pPr>
            <a:r>
              <a:rPr lang="en-IN" sz="1100" b="1" dirty="0" smtClean="0">
                <a:solidFill>
                  <a:srgbClr val="00E1C6"/>
                </a:solidFill>
                <a:latin typeface="Muli"/>
                <a:ea typeface="Muli"/>
                <a:cs typeface="Muli"/>
                <a:sym typeface="Muli"/>
              </a:rPr>
              <a:t>Problem definition</a:t>
            </a:r>
            <a:r>
              <a:rPr lang="en-IN" sz="1100" b="1" dirty="0">
                <a:solidFill>
                  <a:srgbClr val="00E1C6"/>
                </a:solidFill>
                <a:latin typeface="Muli"/>
                <a:ea typeface="Muli"/>
                <a:cs typeface="Muli"/>
                <a:sym typeface="Muli"/>
              </a:rPr>
              <a:t> </a:t>
            </a:r>
            <a:r>
              <a:rPr lang="en-IN" sz="1100" b="1" dirty="0" smtClean="0">
                <a:solidFill>
                  <a:srgbClr val="00E1C6"/>
                </a:solidFill>
                <a:latin typeface="Muli"/>
                <a:ea typeface="Muli"/>
                <a:cs typeface="Muli"/>
                <a:sym typeface="Muli"/>
              </a:rPr>
              <a:t>……………………………………………………………………………………………………………………………..7</a:t>
            </a:r>
          </a:p>
          <a:p>
            <a:pPr lvl="0">
              <a:spcBef>
                <a:spcPts val="600"/>
              </a:spcBef>
            </a:pPr>
            <a:r>
              <a:rPr lang="en-IN" sz="1100" b="1" dirty="0">
                <a:solidFill>
                  <a:srgbClr val="00E1C6"/>
                </a:solidFill>
                <a:latin typeface="Muli"/>
                <a:ea typeface="Muli"/>
                <a:cs typeface="Muli"/>
                <a:sym typeface="Muli"/>
              </a:rPr>
              <a:t>Requirement specification </a:t>
            </a:r>
            <a:r>
              <a:rPr lang="en-IN" sz="1100" b="1" dirty="0" smtClean="0">
                <a:solidFill>
                  <a:srgbClr val="00E1C6"/>
                </a:solidFill>
                <a:latin typeface="Muli"/>
                <a:ea typeface="Muli"/>
                <a:cs typeface="Muli"/>
                <a:sym typeface="Muli"/>
              </a:rPr>
              <a:t>………………………………………………………………………………………………………………...</a:t>
            </a:r>
            <a:r>
              <a:rPr lang="en-IN" sz="1100" b="1" dirty="0">
                <a:solidFill>
                  <a:srgbClr val="00E1C6"/>
                </a:solidFill>
                <a:latin typeface="Muli"/>
                <a:ea typeface="Muli"/>
                <a:cs typeface="Muli"/>
                <a:sym typeface="Muli"/>
              </a:rPr>
              <a:t>8</a:t>
            </a:r>
            <a:endParaRPr lang="en-IN" sz="1100" b="1" dirty="0" smtClean="0">
              <a:solidFill>
                <a:srgbClr val="00E1C6"/>
              </a:solidFill>
              <a:latin typeface="Muli"/>
              <a:ea typeface="Muli"/>
              <a:cs typeface="Muli"/>
              <a:sym typeface="Muli"/>
            </a:endParaRPr>
          </a:p>
          <a:p>
            <a:pPr lvl="0">
              <a:spcBef>
                <a:spcPts val="600"/>
              </a:spcBef>
            </a:pPr>
            <a:r>
              <a:rPr lang="en-IN" sz="1100" b="1" dirty="0" smtClean="0">
                <a:solidFill>
                  <a:srgbClr val="00E1C6"/>
                </a:solidFill>
                <a:latin typeface="Muli"/>
                <a:ea typeface="Muli"/>
                <a:cs typeface="Muli"/>
                <a:sym typeface="Muli"/>
              </a:rPr>
              <a:t>Hardware software requirements</a:t>
            </a:r>
            <a:r>
              <a:rPr lang="en-IN" sz="1100" b="1" dirty="0">
                <a:solidFill>
                  <a:srgbClr val="00E1C6"/>
                </a:solidFill>
                <a:latin typeface="Muli"/>
                <a:ea typeface="Muli"/>
                <a:cs typeface="Muli"/>
                <a:sym typeface="Muli"/>
              </a:rPr>
              <a:t> </a:t>
            </a:r>
            <a:r>
              <a:rPr lang="en-IN" sz="1100" b="1" dirty="0" smtClean="0">
                <a:solidFill>
                  <a:srgbClr val="00E1C6"/>
                </a:solidFill>
                <a:latin typeface="Muli"/>
                <a:ea typeface="Muli"/>
                <a:cs typeface="Muli"/>
                <a:sym typeface="Muli"/>
              </a:rPr>
              <a:t>……………………………………………………………………………………………….9-10</a:t>
            </a:r>
          </a:p>
          <a:p>
            <a:pPr lvl="0">
              <a:spcBef>
                <a:spcPts val="600"/>
              </a:spcBef>
            </a:pPr>
            <a:r>
              <a:rPr lang="en-IN" sz="1100" b="1" dirty="0" smtClean="0">
                <a:solidFill>
                  <a:srgbClr val="00E1C6"/>
                </a:solidFill>
                <a:latin typeface="Muli"/>
                <a:ea typeface="Muli"/>
                <a:cs typeface="Muli"/>
                <a:sym typeface="Muli"/>
              </a:rPr>
              <a:t>D F D</a:t>
            </a:r>
            <a:r>
              <a:rPr lang="en-IN" sz="1100" b="1" dirty="0">
                <a:solidFill>
                  <a:srgbClr val="00E1C6"/>
                </a:solidFill>
                <a:latin typeface="Muli"/>
                <a:ea typeface="Muli"/>
                <a:cs typeface="Muli"/>
                <a:sym typeface="Muli"/>
              </a:rPr>
              <a:t> </a:t>
            </a:r>
            <a:r>
              <a:rPr lang="en-IN" sz="1100" b="1" dirty="0" smtClean="0">
                <a:solidFill>
                  <a:srgbClr val="00E1C6"/>
                </a:solidFill>
                <a:latin typeface="Muli"/>
                <a:ea typeface="Muli"/>
                <a:cs typeface="Muli"/>
                <a:sym typeface="Muli"/>
              </a:rPr>
              <a:t>……………………………………………………………………………………………………………………………………………11-19</a:t>
            </a:r>
          </a:p>
          <a:p>
            <a:pPr lvl="0">
              <a:spcBef>
                <a:spcPts val="600"/>
              </a:spcBef>
            </a:pPr>
            <a:r>
              <a:rPr lang="en-IN" sz="1100" b="1" dirty="0" smtClean="0">
                <a:solidFill>
                  <a:srgbClr val="00E1C6"/>
                </a:solidFill>
                <a:latin typeface="Muli"/>
                <a:ea typeface="Muli"/>
                <a:cs typeface="Muli"/>
                <a:sym typeface="Muli"/>
              </a:rPr>
              <a:t>E R Diagram</a:t>
            </a:r>
            <a:r>
              <a:rPr lang="en-IN" sz="1100" b="1" dirty="0">
                <a:solidFill>
                  <a:srgbClr val="00E1C6"/>
                </a:solidFill>
                <a:latin typeface="Muli"/>
                <a:ea typeface="Muli"/>
                <a:cs typeface="Muli"/>
                <a:sym typeface="Muli"/>
              </a:rPr>
              <a:t> </a:t>
            </a:r>
            <a:r>
              <a:rPr lang="en-IN" sz="1100" b="1" dirty="0" smtClean="0">
                <a:solidFill>
                  <a:srgbClr val="00E1C6"/>
                </a:solidFill>
                <a:latin typeface="Muli"/>
                <a:ea typeface="Muli"/>
                <a:cs typeface="Muli"/>
                <a:sym typeface="Muli"/>
              </a:rPr>
              <a:t>……………………………………………………………………………………………………………………………………..20</a:t>
            </a:r>
          </a:p>
          <a:p>
            <a:pPr lvl="0">
              <a:spcBef>
                <a:spcPts val="600"/>
              </a:spcBef>
            </a:pPr>
            <a:r>
              <a:rPr lang="en-IN" sz="1100" b="1" dirty="0" smtClean="0">
                <a:solidFill>
                  <a:srgbClr val="00E1C6"/>
                </a:solidFill>
                <a:latin typeface="Muli"/>
                <a:ea typeface="Muli"/>
                <a:cs typeface="Muli"/>
                <a:sym typeface="Muli"/>
              </a:rPr>
              <a:t>Data dictionary</a:t>
            </a:r>
            <a:r>
              <a:rPr lang="en-IN" sz="1100" b="1" dirty="0">
                <a:solidFill>
                  <a:srgbClr val="00E1C6"/>
                </a:solidFill>
                <a:latin typeface="Muli"/>
                <a:ea typeface="Muli"/>
                <a:cs typeface="Muli"/>
                <a:sym typeface="Muli"/>
              </a:rPr>
              <a:t> </a:t>
            </a:r>
            <a:r>
              <a:rPr lang="en-IN" sz="1100" b="1" dirty="0" smtClean="0">
                <a:solidFill>
                  <a:srgbClr val="00E1C6"/>
                </a:solidFill>
                <a:latin typeface="Muli"/>
                <a:ea typeface="Muli"/>
                <a:cs typeface="Muli"/>
                <a:sym typeface="Muli"/>
              </a:rPr>
              <a:t>……………………………………………………………………………………………………………………………21-22</a:t>
            </a:r>
          </a:p>
          <a:p>
            <a:pPr lvl="0">
              <a:spcBef>
                <a:spcPts val="600"/>
              </a:spcBef>
            </a:pPr>
            <a:r>
              <a:rPr lang="en-IN" sz="1100" b="1" dirty="0" smtClean="0">
                <a:solidFill>
                  <a:srgbClr val="00E1C6"/>
                </a:solidFill>
                <a:latin typeface="Muli"/>
                <a:ea typeface="Muli"/>
                <a:cs typeface="Muli"/>
                <a:sym typeface="Muli"/>
              </a:rPr>
              <a:t>Screen shots</a:t>
            </a:r>
            <a:r>
              <a:rPr lang="en-IN" sz="1100" b="1" dirty="0">
                <a:solidFill>
                  <a:srgbClr val="00E1C6"/>
                </a:solidFill>
                <a:latin typeface="Muli"/>
                <a:ea typeface="Muli"/>
                <a:cs typeface="Muli"/>
                <a:sym typeface="Muli"/>
              </a:rPr>
              <a:t> </a:t>
            </a:r>
            <a:r>
              <a:rPr lang="en-IN" sz="1100" b="1" dirty="0" smtClean="0">
                <a:solidFill>
                  <a:srgbClr val="00E1C6"/>
                </a:solidFill>
                <a:latin typeface="Muli"/>
                <a:ea typeface="Muli"/>
                <a:cs typeface="Muli"/>
                <a:sym typeface="Muli"/>
              </a:rPr>
              <a:t>………………………………………………………………………………………………………………………………..23-34</a:t>
            </a:r>
          </a:p>
          <a:p>
            <a:pPr lvl="0">
              <a:spcBef>
                <a:spcPts val="600"/>
              </a:spcBef>
            </a:pPr>
            <a:r>
              <a:rPr lang="en-IN" sz="1100" b="1" dirty="0" smtClean="0">
                <a:solidFill>
                  <a:srgbClr val="00E1C6"/>
                </a:solidFill>
                <a:latin typeface="Muli"/>
                <a:ea typeface="Muli"/>
                <a:cs typeface="Muli"/>
                <a:sym typeface="Muli"/>
              </a:rPr>
              <a:t>Limitations of System</a:t>
            </a:r>
            <a:r>
              <a:rPr lang="en-IN" sz="1100" b="1" dirty="0">
                <a:solidFill>
                  <a:srgbClr val="00E1C6"/>
                </a:solidFill>
                <a:latin typeface="Muli"/>
                <a:ea typeface="Muli"/>
                <a:cs typeface="Muli"/>
                <a:sym typeface="Muli"/>
              </a:rPr>
              <a:t> </a:t>
            </a:r>
            <a:r>
              <a:rPr lang="en-IN" sz="1100" b="1" dirty="0" smtClean="0">
                <a:solidFill>
                  <a:srgbClr val="00E1C6"/>
                </a:solidFill>
                <a:latin typeface="Muli"/>
                <a:ea typeface="Muli"/>
                <a:cs typeface="Muli"/>
                <a:sym typeface="Muli"/>
              </a:rPr>
              <a:t>………………………………………………………………………………………………………………..…….35</a:t>
            </a:r>
          </a:p>
          <a:p>
            <a:pPr marL="0" lvl="0" indent="0" algn="l" rtl="0">
              <a:spcBef>
                <a:spcPts val="600"/>
              </a:spcBef>
              <a:spcAft>
                <a:spcPts val="0"/>
              </a:spcAft>
              <a:buNone/>
            </a:pPr>
            <a:endParaRPr sz="1100" dirty="0">
              <a:solidFill>
                <a:srgbClr val="00E1C6"/>
              </a:solidFill>
              <a:latin typeface="Muli"/>
              <a:ea typeface="Muli"/>
              <a:cs typeface="Muli"/>
              <a:sym typeface="Muli"/>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288" y="427930"/>
            <a:ext cx="745005" cy="86832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0" name="Google Shape;430;p22"/>
          <p:cNvSpPr txBox="1">
            <a:spLocks noGrp="1"/>
          </p:cNvSpPr>
          <p:nvPr>
            <p:ph type="title" idx="4294967295"/>
          </p:nvPr>
        </p:nvSpPr>
        <p:spPr>
          <a:xfrm>
            <a:off x="1977413" y="398332"/>
            <a:ext cx="6084918"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smtClean="0"/>
              <a:t>E R Diagram</a:t>
            </a:r>
            <a:endParaRPr dirty="0"/>
          </a:p>
        </p:txBody>
      </p:sp>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20</a:t>
            </a:fld>
            <a:endParaRPr/>
          </a:p>
        </p:txBody>
      </p:sp>
      <p:sp>
        <p:nvSpPr>
          <p:cNvPr id="9" name="Google Shape;430;p22"/>
          <p:cNvSpPr txBox="1">
            <a:spLocks/>
          </p:cNvSpPr>
          <p:nvPr/>
        </p:nvSpPr>
        <p:spPr>
          <a:xfrm>
            <a:off x="3074358" y="4178188"/>
            <a:ext cx="3668086" cy="43400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IN" sz="2000" dirty="0" smtClean="0"/>
              <a:t>Unlock App Level 2 </a:t>
            </a:r>
            <a:r>
              <a:rPr lang="en-IN" sz="2000" dirty="0"/>
              <a:t>DFD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919" y="286404"/>
            <a:ext cx="649691" cy="757228"/>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9759" y="1109458"/>
            <a:ext cx="6144482" cy="2924583"/>
          </a:xfrm>
          <a:prstGeom prst="rect">
            <a:avLst/>
          </a:prstGeom>
        </p:spPr>
      </p:pic>
    </p:spTree>
    <p:extLst>
      <p:ext uri="{BB962C8B-B14F-4D97-AF65-F5344CB8AC3E}">
        <p14:creationId xmlns:p14="http://schemas.microsoft.com/office/powerpoint/2010/main" val="32584515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0" name="Google Shape;430;p22"/>
          <p:cNvSpPr txBox="1">
            <a:spLocks noGrp="1"/>
          </p:cNvSpPr>
          <p:nvPr>
            <p:ph type="title" idx="4294967295"/>
          </p:nvPr>
        </p:nvSpPr>
        <p:spPr>
          <a:xfrm>
            <a:off x="1977413" y="398332"/>
            <a:ext cx="6084918"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smtClean="0"/>
              <a:t>Data Dictionary</a:t>
            </a:r>
            <a:endParaRPr dirty="0"/>
          </a:p>
        </p:txBody>
      </p:sp>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21</a:t>
            </a:fld>
            <a:endParaRPr/>
          </a:p>
        </p:txBody>
      </p:sp>
      <p:sp>
        <p:nvSpPr>
          <p:cNvPr id="9" name="Google Shape;430;p22"/>
          <p:cNvSpPr txBox="1">
            <a:spLocks/>
          </p:cNvSpPr>
          <p:nvPr/>
        </p:nvSpPr>
        <p:spPr>
          <a:xfrm>
            <a:off x="3446147" y="3916931"/>
            <a:ext cx="3668086" cy="43400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IN" sz="2000" dirty="0" smtClean="0"/>
              <a:t>Locked Apps </a:t>
            </a:r>
            <a:endParaRPr lang="en-IN"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919" y="286404"/>
            <a:ext cx="649691" cy="757228"/>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234533130"/>
              </p:ext>
            </p:extLst>
          </p:nvPr>
        </p:nvGraphicFramePr>
        <p:xfrm>
          <a:off x="1681721" y="1706169"/>
          <a:ext cx="5492802" cy="1828800"/>
        </p:xfrm>
        <a:graphic>
          <a:graphicData uri="http://schemas.openxmlformats.org/drawingml/2006/table">
            <a:tbl>
              <a:tblPr firstRow="1" firstCol="1" bandRow="1">
                <a:tableStyleId>{66310082-FAD1-4012-AE86-E09BF24EC84C}</a:tableStyleId>
              </a:tblPr>
              <a:tblGrid>
                <a:gridCol w="461795"/>
                <a:gridCol w="1080771"/>
                <a:gridCol w="1004617"/>
                <a:gridCol w="623850"/>
                <a:gridCol w="712188"/>
                <a:gridCol w="1609581"/>
              </a:tblGrid>
              <a:tr h="446161">
                <a:tc>
                  <a:txBody>
                    <a:bodyPr/>
                    <a:lstStyle/>
                    <a:p>
                      <a:pPr algn="ctr">
                        <a:lnSpc>
                          <a:spcPct val="150000"/>
                        </a:lnSpc>
                        <a:spcBef>
                          <a:spcPts val="1200"/>
                        </a:spcBef>
                        <a:spcAft>
                          <a:spcPts val="0"/>
                        </a:spcAft>
                        <a:tabLst>
                          <a:tab pos="1333500" algn="l"/>
                        </a:tabLst>
                      </a:pPr>
                      <a:r>
                        <a:rPr lang="en-IN" sz="1000" dirty="0">
                          <a:solidFill>
                            <a:schemeClr val="bg1"/>
                          </a:solidFill>
                          <a:effectLst/>
                        </a:rPr>
                        <a:t>Sr.no.</a:t>
                      </a:r>
                      <a:endParaRPr lang="en-IN" sz="9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ctr">
                        <a:lnSpc>
                          <a:spcPct val="150000"/>
                        </a:lnSpc>
                        <a:spcBef>
                          <a:spcPts val="1200"/>
                        </a:spcBef>
                        <a:spcAft>
                          <a:spcPts val="0"/>
                        </a:spcAft>
                        <a:tabLst>
                          <a:tab pos="1333500" algn="l"/>
                        </a:tabLst>
                      </a:pPr>
                      <a:r>
                        <a:rPr lang="en-IN" sz="1000">
                          <a:solidFill>
                            <a:schemeClr val="bg1"/>
                          </a:solidFill>
                          <a:effectLst/>
                        </a:rPr>
                        <a:t>Field name</a:t>
                      </a:r>
                      <a:endParaRPr lang="en-IN" sz="900">
                        <a:solidFill>
                          <a:schemeClr val="bg1"/>
                        </a:solidFill>
                        <a:effectLst/>
                      </a:endParaRPr>
                    </a:p>
                    <a:p>
                      <a:pPr algn="ctr">
                        <a:lnSpc>
                          <a:spcPct val="150000"/>
                        </a:lnSpc>
                        <a:spcBef>
                          <a:spcPts val="1200"/>
                        </a:spcBef>
                        <a:spcAft>
                          <a:spcPts val="0"/>
                        </a:spcAft>
                        <a:tabLst>
                          <a:tab pos="1333500" algn="l"/>
                        </a:tabLst>
                      </a:pPr>
                      <a:r>
                        <a:rPr lang="en-IN" sz="1000">
                          <a:solidFill>
                            <a:schemeClr val="bg1"/>
                          </a:solidFill>
                          <a:effectLst/>
                        </a:rPr>
                        <a:t> </a:t>
                      </a:r>
                      <a:endParaRPr lang="en-IN" sz="9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ctr">
                        <a:lnSpc>
                          <a:spcPct val="150000"/>
                        </a:lnSpc>
                        <a:spcBef>
                          <a:spcPts val="1200"/>
                        </a:spcBef>
                        <a:spcAft>
                          <a:spcPts val="0"/>
                        </a:spcAft>
                        <a:tabLst>
                          <a:tab pos="1333500" algn="l"/>
                        </a:tabLst>
                      </a:pPr>
                      <a:r>
                        <a:rPr lang="en-IN" sz="1000" dirty="0">
                          <a:solidFill>
                            <a:schemeClr val="bg1"/>
                          </a:solidFill>
                          <a:effectLst/>
                        </a:rPr>
                        <a:t>Data type</a:t>
                      </a:r>
                      <a:endParaRPr lang="en-IN" sz="9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ctr">
                        <a:lnSpc>
                          <a:spcPct val="150000"/>
                        </a:lnSpc>
                        <a:spcBef>
                          <a:spcPts val="1200"/>
                        </a:spcBef>
                        <a:spcAft>
                          <a:spcPts val="0"/>
                        </a:spcAft>
                        <a:tabLst>
                          <a:tab pos="1333500" algn="l"/>
                        </a:tabLst>
                      </a:pPr>
                      <a:r>
                        <a:rPr lang="en-IN" sz="1000">
                          <a:solidFill>
                            <a:schemeClr val="bg1"/>
                          </a:solidFill>
                          <a:effectLst/>
                        </a:rPr>
                        <a:t>Size</a:t>
                      </a:r>
                      <a:endParaRPr lang="en-IN" sz="9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ctr">
                        <a:lnSpc>
                          <a:spcPct val="150000"/>
                        </a:lnSpc>
                        <a:spcBef>
                          <a:spcPts val="1200"/>
                        </a:spcBef>
                        <a:spcAft>
                          <a:spcPts val="0"/>
                        </a:spcAft>
                        <a:tabLst>
                          <a:tab pos="1333500" algn="l"/>
                        </a:tabLst>
                      </a:pPr>
                      <a:r>
                        <a:rPr lang="en-IN" sz="1000">
                          <a:solidFill>
                            <a:schemeClr val="bg1"/>
                          </a:solidFill>
                          <a:effectLst/>
                        </a:rPr>
                        <a:t>Constraint</a:t>
                      </a:r>
                      <a:endParaRPr lang="en-IN" sz="9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ctr">
                        <a:lnSpc>
                          <a:spcPct val="150000"/>
                        </a:lnSpc>
                        <a:spcBef>
                          <a:spcPts val="1200"/>
                        </a:spcBef>
                        <a:spcAft>
                          <a:spcPts val="0"/>
                        </a:spcAft>
                        <a:tabLst>
                          <a:tab pos="1333500" algn="l"/>
                        </a:tabLst>
                      </a:pPr>
                      <a:r>
                        <a:rPr lang="en-IN" sz="1000">
                          <a:solidFill>
                            <a:schemeClr val="bg1"/>
                          </a:solidFill>
                          <a:effectLst/>
                        </a:rPr>
                        <a:t>Description</a:t>
                      </a:r>
                      <a:endParaRPr lang="en-IN" sz="9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r>
              <a:tr h="446161">
                <a:tc>
                  <a:txBody>
                    <a:bodyPr/>
                    <a:lstStyle/>
                    <a:p>
                      <a:pPr algn="ctr">
                        <a:lnSpc>
                          <a:spcPct val="150000"/>
                        </a:lnSpc>
                        <a:spcBef>
                          <a:spcPts val="1200"/>
                        </a:spcBef>
                        <a:spcAft>
                          <a:spcPts val="0"/>
                        </a:spcAft>
                        <a:tabLst>
                          <a:tab pos="1333500" algn="l"/>
                        </a:tabLst>
                      </a:pPr>
                      <a:r>
                        <a:rPr lang="en-IN" sz="1000">
                          <a:solidFill>
                            <a:schemeClr val="bg1"/>
                          </a:solidFill>
                          <a:effectLst/>
                        </a:rPr>
                        <a:t>1</a:t>
                      </a:r>
                      <a:endParaRPr lang="en-IN" sz="9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ctr">
                        <a:lnSpc>
                          <a:spcPct val="150000"/>
                        </a:lnSpc>
                        <a:spcBef>
                          <a:spcPts val="1200"/>
                        </a:spcBef>
                        <a:spcAft>
                          <a:spcPts val="0"/>
                        </a:spcAft>
                        <a:tabLst>
                          <a:tab pos="1333500" algn="l"/>
                        </a:tabLst>
                      </a:pPr>
                      <a:r>
                        <a:rPr lang="en-IN" sz="1000">
                          <a:solidFill>
                            <a:schemeClr val="bg1"/>
                          </a:solidFill>
                          <a:effectLst/>
                        </a:rPr>
                        <a:t>Parent key</a:t>
                      </a:r>
                      <a:endParaRPr lang="en-IN" sz="9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ctr">
                        <a:lnSpc>
                          <a:spcPct val="150000"/>
                        </a:lnSpc>
                        <a:spcBef>
                          <a:spcPts val="1200"/>
                        </a:spcBef>
                        <a:spcAft>
                          <a:spcPts val="0"/>
                        </a:spcAft>
                        <a:tabLst>
                          <a:tab pos="1333500" algn="l"/>
                        </a:tabLst>
                      </a:pPr>
                      <a:r>
                        <a:rPr lang="en-IN" sz="1000">
                          <a:solidFill>
                            <a:schemeClr val="bg1"/>
                          </a:solidFill>
                          <a:effectLst/>
                        </a:rPr>
                        <a:t>String</a:t>
                      </a:r>
                      <a:endParaRPr lang="en-IN" sz="9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ctr">
                        <a:lnSpc>
                          <a:spcPct val="150000"/>
                        </a:lnSpc>
                        <a:spcBef>
                          <a:spcPts val="1200"/>
                        </a:spcBef>
                        <a:spcAft>
                          <a:spcPts val="0"/>
                        </a:spcAft>
                        <a:tabLst>
                          <a:tab pos="1333500" algn="l"/>
                        </a:tabLst>
                      </a:pPr>
                      <a:r>
                        <a:rPr lang="en-IN" sz="1000">
                          <a:solidFill>
                            <a:schemeClr val="bg1"/>
                          </a:solidFill>
                          <a:effectLst/>
                        </a:rPr>
                        <a:t>-</a:t>
                      </a:r>
                      <a:endParaRPr lang="en-IN" sz="9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ctr">
                        <a:lnSpc>
                          <a:spcPct val="150000"/>
                        </a:lnSpc>
                        <a:spcBef>
                          <a:spcPts val="1200"/>
                        </a:spcBef>
                        <a:spcAft>
                          <a:spcPts val="0"/>
                        </a:spcAft>
                        <a:tabLst>
                          <a:tab pos="1333500" algn="l"/>
                        </a:tabLst>
                      </a:pPr>
                      <a:r>
                        <a:rPr lang="en-IN" sz="1000">
                          <a:solidFill>
                            <a:schemeClr val="bg1"/>
                          </a:solidFill>
                          <a:effectLst/>
                        </a:rPr>
                        <a:t>-</a:t>
                      </a:r>
                      <a:endParaRPr lang="en-IN" sz="9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ctr">
                        <a:lnSpc>
                          <a:spcPct val="150000"/>
                        </a:lnSpc>
                        <a:spcBef>
                          <a:spcPts val="1200"/>
                        </a:spcBef>
                        <a:spcAft>
                          <a:spcPts val="0"/>
                        </a:spcAft>
                        <a:tabLst>
                          <a:tab pos="1333500" algn="l"/>
                        </a:tabLst>
                      </a:pPr>
                      <a:r>
                        <a:rPr lang="en-IN" sz="1000">
                          <a:solidFill>
                            <a:schemeClr val="bg1"/>
                          </a:solidFill>
                          <a:effectLst/>
                        </a:rPr>
                        <a:t>Parent unique key</a:t>
                      </a:r>
                      <a:endParaRPr lang="en-IN" sz="900">
                        <a:solidFill>
                          <a:schemeClr val="bg1"/>
                        </a:solidFill>
                        <a:effectLst/>
                      </a:endParaRPr>
                    </a:p>
                    <a:p>
                      <a:pPr algn="ctr">
                        <a:lnSpc>
                          <a:spcPct val="150000"/>
                        </a:lnSpc>
                        <a:spcBef>
                          <a:spcPts val="1200"/>
                        </a:spcBef>
                        <a:spcAft>
                          <a:spcPts val="0"/>
                        </a:spcAft>
                        <a:tabLst>
                          <a:tab pos="1333500" algn="l"/>
                        </a:tabLst>
                      </a:pPr>
                      <a:r>
                        <a:rPr lang="en-IN" sz="1000">
                          <a:solidFill>
                            <a:schemeClr val="bg1"/>
                          </a:solidFill>
                          <a:effectLst/>
                        </a:rPr>
                        <a:t> </a:t>
                      </a:r>
                      <a:endParaRPr lang="en-IN" sz="9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r>
              <a:tr h="446161">
                <a:tc>
                  <a:txBody>
                    <a:bodyPr/>
                    <a:lstStyle/>
                    <a:p>
                      <a:pPr algn="ctr">
                        <a:lnSpc>
                          <a:spcPct val="150000"/>
                        </a:lnSpc>
                        <a:spcBef>
                          <a:spcPts val="1200"/>
                        </a:spcBef>
                        <a:spcAft>
                          <a:spcPts val="0"/>
                        </a:spcAft>
                        <a:tabLst>
                          <a:tab pos="1333500" algn="l"/>
                        </a:tabLst>
                      </a:pPr>
                      <a:r>
                        <a:rPr lang="en-IN" sz="1000">
                          <a:solidFill>
                            <a:schemeClr val="bg1"/>
                          </a:solidFill>
                          <a:effectLst/>
                        </a:rPr>
                        <a:t>2</a:t>
                      </a:r>
                      <a:endParaRPr lang="en-IN" sz="9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ctr">
                        <a:lnSpc>
                          <a:spcPct val="150000"/>
                        </a:lnSpc>
                        <a:spcBef>
                          <a:spcPts val="1200"/>
                        </a:spcBef>
                        <a:spcAft>
                          <a:spcPts val="0"/>
                        </a:spcAft>
                        <a:tabLst>
                          <a:tab pos="1333500" algn="l"/>
                        </a:tabLst>
                      </a:pPr>
                      <a:r>
                        <a:rPr lang="en-IN" sz="1000">
                          <a:solidFill>
                            <a:schemeClr val="bg1"/>
                          </a:solidFill>
                          <a:effectLst/>
                        </a:rPr>
                        <a:t>App name </a:t>
                      </a:r>
                      <a:endParaRPr lang="en-IN" sz="9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ctr">
                        <a:lnSpc>
                          <a:spcPct val="150000"/>
                        </a:lnSpc>
                        <a:spcBef>
                          <a:spcPts val="1200"/>
                        </a:spcBef>
                        <a:spcAft>
                          <a:spcPts val="0"/>
                        </a:spcAft>
                        <a:tabLst>
                          <a:tab pos="1333500" algn="l"/>
                        </a:tabLst>
                      </a:pPr>
                      <a:r>
                        <a:rPr lang="en-IN" sz="1000">
                          <a:solidFill>
                            <a:schemeClr val="bg1"/>
                          </a:solidFill>
                          <a:effectLst/>
                        </a:rPr>
                        <a:t>String</a:t>
                      </a:r>
                      <a:endParaRPr lang="en-IN" sz="9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ctr">
                        <a:lnSpc>
                          <a:spcPct val="150000"/>
                        </a:lnSpc>
                        <a:spcBef>
                          <a:spcPts val="1200"/>
                        </a:spcBef>
                        <a:spcAft>
                          <a:spcPts val="0"/>
                        </a:spcAft>
                        <a:tabLst>
                          <a:tab pos="1333500" algn="l"/>
                        </a:tabLst>
                      </a:pPr>
                      <a:r>
                        <a:rPr lang="en-IN" sz="1000">
                          <a:solidFill>
                            <a:schemeClr val="bg1"/>
                          </a:solidFill>
                          <a:effectLst/>
                        </a:rPr>
                        <a:t>-</a:t>
                      </a:r>
                      <a:endParaRPr lang="en-IN" sz="9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ctr">
                        <a:lnSpc>
                          <a:spcPct val="150000"/>
                        </a:lnSpc>
                        <a:spcBef>
                          <a:spcPts val="1200"/>
                        </a:spcBef>
                        <a:spcAft>
                          <a:spcPts val="0"/>
                        </a:spcAft>
                        <a:tabLst>
                          <a:tab pos="1333500" algn="l"/>
                        </a:tabLst>
                      </a:pPr>
                      <a:r>
                        <a:rPr lang="en-IN" sz="1000">
                          <a:solidFill>
                            <a:schemeClr val="bg1"/>
                          </a:solidFill>
                          <a:effectLst/>
                        </a:rPr>
                        <a:t>-</a:t>
                      </a:r>
                      <a:endParaRPr lang="en-IN" sz="9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ctr">
                        <a:lnSpc>
                          <a:spcPct val="150000"/>
                        </a:lnSpc>
                        <a:spcBef>
                          <a:spcPts val="1200"/>
                        </a:spcBef>
                        <a:spcAft>
                          <a:spcPts val="0"/>
                        </a:spcAft>
                        <a:tabLst>
                          <a:tab pos="1333500" algn="l"/>
                        </a:tabLst>
                      </a:pPr>
                      <a:r>
                        <a:rPr lang="en-IN" sz="1000" dirty="0">
                          <a:solidFill>
                            <a:schemeClr val="bg1"/>
                          </a:solidFill>
                          <a:effectLst/>
                        </a:rPr>
                        <a:t>Name of application</a:t>
                      </a:r>
                      <a:endParaRPr lang="en-IN" sz="900" dirty="0">
                        <a:solidFill>
                          <a:schemeClr val="bg1"/>
                        </a:solidFill>
                        <a:effectLst/>
                      </a:endParaRPr>
                    </a:p>
                    <a:p>
                      <a:pPr algn="ctr">
                        <a:lnSpc>
                          <a:spcPct val="150000"/>
                        </a:lnSpc>
                        <a:spcBef>
                          <a:spcPts val="1200"/>
                        </a:spcBef>
                        <a:spcAft>
                          <a:spcPts val="0"/>
                        </a:spcAft>
                        <a:tabLst>
                          <a:tab pos="1333500" algn="l"/>
                        </a:tabLst>
                      </a:pPr>
                      <a:r>
                        <a:rPr lang="en-IN" sz="1000" dirty="0">
                          <a:solidFill>
                            <a:schemeClr val="bg1"/>
                          </a:solidFill>
                          <a:effectLst/>
                        </a:rPr>
                        <a:t> </a:t>
                      </a:r>
                      <a:endParaRPr lang="en-IN" sz="9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r>
            </a:tbl>
          </a:graphicData>
        </a:graphic>
      </p:graphicFrame>
    </p:spTree>
    <p:extLst>
      <p:ext uri="{BB962C8B-B14F-4D97-AF65-F5344CB8AC3E}">
        <p14:creationId xmlns:p14="http://schemas.microsoft.com/office/powerpoint/2010/main" val="21946281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0" name="Google Shape;430;p22"/>
          <p:cNvSpPr txBox="1">
            <a:spLocks noGrp="1"/>
          </p:cNvSpPr>
          <p:nvPr>
            <p:ph type="title" idx="4294967295"/>
          </p:nvPr>
        </p:nvSpPr>
        <p:spPr>
          <a:xfrm>
            <a:off x="1977413" y="398332"/>
            <a:ext cx="6084918"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smtClean="0"/>
              <a:t>Data Dictionary</a:t>
            </a:r>
            <a:endParaRPr dirty="0"/>
          </a:p>
        </p:txBody>
      </p:sp>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22</a:t>
            </a:fld>
            <a:endParaRPr/>
          </a:p>
        </p:txBody>
      </p:sp>
      <p:sp>
        <p:nvSpPr>
          <p:cNvPr id="9" name="Google Shape;430;p22"/>
          <p:cNvSpPr txBox="1">
            <a:spLocks/>
          </p:cNvSpPr>
          <p:nvPr/>
        </p:nvSpPr>
        <p:spPr>
          <a:xfrm>
            <a:off x="3365760" y="4568522"/>
            <a:ext cx="3668086" cy="43400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IN" sz="2000" dirty="0" smtClean="0"/>
              <a:t>Parent </a:t>
            </a:r>
            <a:r>
              <a:rPr lang="en-IN" sz="2000" dirty="0" err="1" smtClean="0"/>
              <a:t>Tabel</a:t>
            </a:r>
            <a:endParaRPr lang="en-IN"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919" y="286404"/>
            <a:ext cx="649691" cy="757228"/>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1648639650"/>
              </p:ext>
            </p:extLst>
          </p:nvPr>
        </p:nvGraphicFramePr>
        <p:xfrm>
          <a:off x="1708219" y="1043632"/>
          <a:ext cx="5807948" cy="3528060"/>
        </p:xfrm>
        <a:graphic>
          <a:graphicData uri="http://schemas.openxmlformats.org/drawingml/2006/table">
            <a:tbl>
              <a:tblPr firstRow="1" firstCol="1" bandRow="1">
                <a:tableStyleId>{66310082-FAD1-4012-AE86-E09BF24EC84C}</a:tableStyleId>
              </a:tblPr>
              <a:tblGrid>
                <a:gridCol w="506970"/>
                <a:gridCol w="1410760"/>
                <a:gridCol w="982377"/>
                <a:gridCol w="886396"/>
                <a:gridCol w="776241"/>
                <a:gridCol w="1245204"/>
              </a:tblGrid>
              <a:tr h="621781">
                <a:tc>
                  <a:txBody>
                    <a:bodyPr/>
                    <a:lstStyle/>
                    <a:p>
                      <a:pPr algn="ctr">
                        <a:lnSpc>
                          <a:spcPct val="150000"/>
                        </a:lnSpc>
                        <a:spcBef>
                          <a:spcPts val="1200"/>
                        </a:spcBef>
                        <a:spcAft>
                          <a:spcPts val="0"/>
                        </a:spcAft>
                        <a:tabLst>
                          <a:tab pos="1333500" algn="l"/>
                        </a:tabLst>
                      </a:pPr>
                      <a:r>
                        <a:rPr lang="en-IN" sz="1100">
                          <a:solidFill>
                            <a:schemeClr val="bg1"/>
                          </a:solidFill>
                          <a:effectLst/>
                        </a:rPr>
                        <a:t>Sr.no.</a:t>
                      </a:r>
                      <a:endParaRPr lang="en-IN" sz="1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ctr">
                        <a:lnSpc>
                          <a:spcPct val="150000"/>
                        </a:lnSpc>
                        <a:spcBef>
                          <a:spcPts val="1200"/>
                        </a:spcBef>
                        <a:spcAft>
                          <a:spcPts val="0"/>
                        </a:spcAft>
                        <a:tabLst>
                          <a:tab pos="1333500" algn="l"/>
                        </a:tabLst>
                      </a:pPr>
                      <a:r>
                        <a:rPr lang="en-IN" sz="1100">
                          <a:solidFill>
                            <a:schemeClr val="bg1"/>
                          </a:solidFill>
                          <a:effectLst/>
                        </a:rPr>
                        <a:t>Field name</a:t>
                      </a:r>
                    </a:p>
                    <a:p>
                      <a:pPr algn="ctr">
                        <a:lnSpc>
                          <a:spcPct val="150000"/>
                        </a:lnSpc>
                        <a:spcBef>
                          <a:spcPts val="1200"/>
                        </a:spcBef>
                        <a:spcAft>
                          <a:spcPts val="0"/>
                        </a:spcAft>
                        <a:tabLst>
                          <a:tab pos="1333500" algn="l"/>
                        </a:tabLst>
                      </a:pPr>
                      <a:r>
                        <a:rPr lang="en-IN" sz="1100">
                          <a:solidFill>
                            <a:schemeClr val="bg1"/>
                          </a:solidFill>
                          <a:effectLst/>
                        </a:rPr>
                        <a:t> </a:t>
                      </a:r>
                      <a:endParaRPr lang="en-IN" sz="1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ctr">
                        <a:lnSpc>
                          <a:spcPct val="150000"/>
                        </a:lnSpc>
                        <a:spcBef>
                          <a:spcPts val="1200"/>
                        </a:spcBef>
                        <a:spcAft>
                          <a:spcPts val="0"/>
                        </a:spcAft>
                        <a:tabLst>
                          <a:tab pos="1333500" algn="l"/>
                        </a:tabLst>
                      </a:pPr>
                      <a:r>
                        <a:rPr lang="en-IN" sz="1100">
                          <a:solidFill>
                            <a:schemeClr val="bg1"/>
                          </a:solidFill>
                          <a:effectLst/>
                        </a:rPr>
                        <a:t>Data type</a:t>
                      </a:r>
                      <a:endParaRPr lang="en-IN" sz="1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ctr">
                        <a:lnSpc>
                          <a:spcPct val="150000"/>
                        </a:lnSpc>
                        <a:spcBef>
                          <a:spcPts val="1200"/>
                        </a:spcBef>
                        <a:spcAft>
                          <a:spcPts val="0"/>
                        </a:spcAft>
                        <a:tabLst>
                          <a:tab pos="1333500" algn="l"/>
                        </a:tabLst>
                      </a:pPr>
                      <a:r>
                        <a:rPr lang="en-IN" sz="1100">
                          <a:solidFill>
                            <a:schemeClr val="bg1"/>
                          </a:solidFill>
                          <a:effectLst/>
                        </a:rPr>
                        <a:t>size</a:t>
                      </a:r>
                      <a:endParaRPr lang="en-IN" sz="1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ctr">
                        <a:lnSpc>
                          <a:spcPct val="150000"/>
                        </a:lnSpc>
                        <a:spcBef>
                          <a:spcPts val="1200"/>
                        </a:spcBef>
                        <a:spcAft>
                          <a:spcPts val="0"/>
                        </a:spcAft>
                        <a:tabLst>
                          <a:tab pos="1333500" algn="l"/>
                        </a:tabLst>
                      </a:pPr>
                      <a:r>
                        <a:rPr lang="en-IN" sz="1100">
                          <a:solidFill>
                            <a:schemeClr val="bg1"/>
                          </a:solidFill>
                          <a:effectLst/>
                        </a:rPr>
                        <a:t>constraint</a:t>
                      </a:r>
                      <a:endParaRPr lang="en-IN" sz="1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ctr">
                        <a:lnSpc>
                          <a:spcPct val="150000"/>
                        </a:lnSpc>
                        <a:spcBef>
                          <a:spcPts val="1200"/>
                        </a:spcBef>
                        <a:spcAft>
                          <a:spcPts val="0"/>
                        </a:spcAft>
                        <a:tabLst>
                          <a:tab pos="1333500" algn="l"/>
                        </a:tabLst>
                      </a:pPr>
                      <a:r>
                        <a:rPr lang="en-IN" sz="1100">
                          <a:solidFill>
                            <a:schemeClr val="bg1"/>
                          </a:solidFill>
                          <a:effectLst/>
                        </a:rPr>
                        <a:t>description</a:t>
                      </a:r>
                      <a:endParaRPr lang="en-IN" sz="1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r>
              <a:tr h="621781">
                <a:tc>
                  <a:txBody>
                    <a:bodyPr/>
                    <a:lstStyle/>
                    <a:p>
                      <a:pPr algn="ctr">
                        <a:lnSpc>
                          <a:spcPct val="150000"/>
                        </a:lnSpc>
                        <a:spcBef>
                          <a:spcPts val="1200"/>
                        </a:spcBef>
                        <a:spcAft>
                          <a:spcPts val="0"/>
                        </a:spcAft>
                        <a:tabLst>
                          <a:tab pos="1333500" algn="l"/>
                        </a:tabLst>
                      </a:pPr>
                      <a:r>
                        <a:rPr lang="en-IN" sz="1100">
                          <a:solidFill>
                            <a:schemeClr val="bg1"/>
                          </a:solidFill>
                          <a:effectLst/>
                        </a:rPr>
                        <a:t>1</a:t>
                      </a:r>
                      <a:endParaRPr lang="en-IN" sz="1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ctr">
                        <a:lnSpc>
                          <a:spcPct val="150000"/>
                        </a:lnSpc>
                        <a:spcBef>
                          <a:spcPts val="1200"/>
                        </a:spcBef>
                        <a:spcAft>
                          <a:spcPts val="0"/>
                        </a:spcAft>
                        <a:tabLst>
                          <a:tab pos="1333500" algn="l"/>
                        </a:tabLst>
                      </a:pPr>
                      <a:r>
                        <a:rPr lang="en-IN" sz="1100">
                          <a:solidFill>
                            <a:schemeClr val="bg1"/>
                          </a:solidFill>
                          <a:effectLst/>
                        </a:rPr>
                        <a:t>Parent  key</a:t>
                      </a:r>
                      <a:endParaRPr lang="en-IN" sz="1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ctr">
                        <a:lnSpc>
                          <a:spcPct val="150000"/>
                        </a:lnSpc>
                        <a:spcBef>
                          <a:spcPts val="1200"/>
                        </a:spcBef>
                        <a:spcAft>
                          <a:spcPts val="0"/>
                        </a:spcAft>
                        <a:tabLst>
                          <a:tab pos="1333500" algn="l"/>
                        </a:tabLst>
                      </a:pPr>
                      <a:r>
                        <a:rPr lang="en-IN" sz="1100">
                          <a:solidFill>
                            <a:schemeClr val="bg1"/>
                          </a:solidFill>
                          <a:effectLst/>
                        </a:rPr>
                        <a:t>String</a:t>
                      </a:r>
                      <a:endParaRPr lang="en-IN" sz="1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ctr">
                        <a:lnSpc>
                          <a:spcPct val="150000"/>
                        </a:lnSpc>
                        <a:spcBef>
                          <a:spcPts val="1200"/>
                        </a:spcBef>
                        <a:spcAft>
                          <a:spcPts val="0"/>
                        </a:spcAft>
                        <a:tabLst>
                          <a:tab pos="1333500" algn="l"/>
                        </a:tabLst>
                      </a:pPr>
                      <a:r>
                        <a:rPr lang="en-IN" sz="1100">
                          <a:solidFill>
                            <a:schemeClr val="bg1"/>
                          </a:solidFill>
                          <a:effectLst/>
                        </a:rPr>
                        <a:t>-</a:t>
                      </a:r>
                      <a:endParaRPr lang="en-IN" sz="1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ctr">
                        <a:lnSpc>
                          <a:spcPct val="150000"/>
                        </a:lnSpc>
                        <a:spcBef>
                          <a:spcPts val="1200"/>
                        </a:spcBef>
                        <a:spcAft>
                          <a:spcPts val="0"/>
                        </a:spcAft>
                        <a:tabLst>
                          <a:tab pos="1333500" algn="l"/>
                        </a:tabLst>
                      </a:pPr>
                      <a:r>
                        <a:rPr lang="en-IN" sz="1100">
                          <a:solidFill>
                            <a:schemeClr val="bg1"/>
                          </a:solidFill>
                          <a:effectLst/>
                        </a:rPr>
                        <a:t>-</a:t>
                      </a:r>
                      <a:endParaRPr lang="en-IN" sz="1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ctr">
                        <a:lnSpc>
                          <a:spcPct val="150000"/>
                        </a:lnSpc>
                        <a:spcBef>
                          <a:spcPts val="1200"/>
                        </a:spcBef>
                        <a:spcAft>
                          <a:spcPts val="0"/>
                        </a:spcAft>
                        <a:tabLst>
                          <a:tab pos="1333500" algn="l"/>
                        </a:tabLst>
                      </a:pPr>
                      <a:r>
                        <a:rPr lang="en-IN" sz="1100">
                          <a:solidFill>
                            <a:schemeClr val="bg1"/>
                          </a:solidFill>
                          <a:effectLst/>
                        </a:rPr>
                        <a:t>Parent unique key</a:t>
                      </a:r>
                    </a:p>
                    <a:p>
                      <a:pPr algn="ctr">
                        <a:lnSpc>
                          <a:spcPct val="150000"/>
                        </a:lnSpc>
                        <a:spcBef>
                          <a:spcPts val="1200"/>
                        </a:spcBef>
                        <a:spcAft>
                          <a:spcPts val="0"/>
                        </a:spcAft>
                        <a:tabLst>
                          <a:tab pos="1333500" algn="l"/>
                        </a:tabLst>
                      </a:pPr>
                      <a:r>
                        <a:rPr lang="en-IN" sz="1100">
                          <a:solidFill>
                            <a:schemeClr val="bg1"/>
                          </a:solidFill>
                          <a:effectLst/>
                        </a:rPr>
                        <a:t> </a:t>
                      </a:r>
                      <a:endParaRPr lang="en-IN" sz="1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r>
              <a:tr h="860372">
                <a:tc>
                  <a:txBody>
                    <a:bodyPr/>
                    <a:lstStyle/>
                    <a:p>
                      <a:pPr algn="ctr">
                        <a:lnSpc>
                          <a:spcPct val="150000"/>
                        </a:lnSpc>
                        <a:spcBef>
                          <a:spcPts val="1200"/>
                        </a:spcBef>
                        <a:spcAft>
                          <a:spcPts val="0"/>
                        </a:spcAft>
                        <a:tabLst>
                          <a:tab pos="1333500" algn="l"/>
                        </a:tabLst>
                      </a:pPr>
                      <a:r>
                        <a:rPr lang="en-IN" sz="1100">
                          <a:solidFill>
                            <a:schemeClr val="bg1"/>
                          </a:solidFill>
                          <a:effectLst/>
                        </a:rPr>
                        <a:t>2</a:t>
                      </a:r>
                      <a:endParaRPr lang="en-IN" sz="1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ctr">
                        <a:lnSpc>
                          <a:spcPct val="150000"/>
                        </a:lnSpc>
                        <a:spcBef>
                          <a:spcPts val="1200"/>
                        </a:spcBef>
                        <a:spcAft>
                          <a:spcPts val="0"/>
                        </a:spcAft>
                        <a:tabLst>
                          <a:tab pos="1333500" algn="l"/>
                        </a:tabLst>
                      </a:pPr>
                      <a:r>
                        <a:rPr lang="en-IN" sz="1100">
                          <a:solidFill>
                            <a:schemeClr val="bg1"/>
                          </a:solidFill>
                          <a:effectLst/>
                        </a:rPr>
                        <a:t>User name</a:t>
                      </a:r>
                      <a:endParaRPr lang="en-IN" sz="1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ctr">
                        <a:lnSpc>
                          <a:spcPct val="150000"/>
                        </a:lnSpc>
                        <a:spcBef>
                          <a:spcPts val="1200"/>
                        </a:spcBef>
                        <a:spcAft>
                          <a:spcPts val="0"/>
                        </a:spcAft>
                        <a:tabLst>
                          <a:tab pos="1333500" algn="l"/>
                        </a:tabLst>
                      </a:pPr>
                      <a:r>
                        <a:rPr lang="en-IN" sz="1100">
                          <a:solidFill>
                            <a:schemeClr val="bg1"/>
                          </a:solidFill>
                          <a:effectLst/>
                        </a:rPr>
                        <a:t>String</a:t>
                      </a:r>
                      <a:endParaRPr lang="en-IN" sz="1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ctr">
                        <a:lnSpc>
                          <a:spcPct val="150000"/>
                        </a:lnSpc>
                        <a:spcBef>
                          <a:spcPts val="1200"/>
                        </a:spcBef>
                        <a:spcAft>
                          <a:spcPts val="0"/>
                        </a:spcAft>
                        <a:tabLst>
                          <a:tab pos="1333500" algn="l"/>
                        </a:tabLst>
                      </a:pPr>
                      <a:r>
                        <a:rPr lang="en-IN" sz="1100">
                          <a:solidFill>
                            <a:schemeClr val="bg1"/>
                          </a:solidFill>
                          <a:effectLst/>
                        </a:rPr>
                        <a:t>-</a:t>
                      </a:r>
                      <a:endParaRPr lang="en-IN" sz="1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ctr">
                        <a:lnSpc>
                          <a:spcPct val="150000"/>
                        </a:lnSpc>
                        <a:spcBef>
                          <a:spcPts val="1200"/>
                        </a:spcBef>
                        <a:spcAft>
                          <a:spcPts val="0"/>
                        </a:spcAft>
                        <a:tabLst>
                          <a:tab pos="1333500" algn="l"/>
                        </a:tabLst>
                      </a:pPr>
                      <a:r>
                        <a:rPr lang="en-IN" sz="1100">
                          <a:solidFill>
                            <a:schemeClr val="bg1"/>
                          </a:solidFill>
                          <a:effectLst/>
                        </a:rPr>
                        <a:t>-</a:t>
                      </a:r>
                      <a:endParaRPr lang="en-IN" sz="1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ctr">
                        <a:lnSpc>
                          <a:spcPct val="150000"/>
                        </a:lnSpc>
                        <a:spcBef>
                          <a:spcPts val="1200"/>
                        </a:spcBef>
                        <a:spcAft>
                          <a:spcPts val="0"/>
                        </a:spcAft>
                        <a:tabLst>
                          <a:tab pos="1333500" algn="l"/>
                        </a:tabLst>
                      </a:pPr>
                      <a:r>
                        <a:rPr lang="en-IN" sz="1100">
                          <a:solidFill>
                            <a:schemeClr val="bg1"/>
                          </a:solidFill>
                          <a:effectLst/>
                        </a:rPr>
                        <a:t>User name of the application</a:t>
                      </a:r>
                    </a:p>
                    <a:p>
                      <a:pPr algn="ctr">
                        <a:lnSpc>
                          <a:spcPct val="150000"/>
                        </a:lnSpc>
                        <a:spcBef>
                          <a:spcPts val="1200"/>
                        </a:spcBef>
                        <a:spcAft>
                          <a:spcPts val="0"/>
                        </a:spcAft>
                        <a:tabLst>
                          <a:tab pos="1333500" algn="l"/>
                        </a:tabLst>
                      </a:pPr>
                      <a:r>
                        <a:rPr lang="en-IN" sz="1100">
                          <a:solidFill>
                            <a:schemeClr val="bg1"/>
                          </a:solidFill>
                          <a:effectLst/>
                        </a:rPr>
                        <a:t> </a:t>
                      </a:r>
                      <a:endParaRPr lang="en-IN" sz="1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r>
              <a:tr h="621781">
                <a:tc>
                  <a:txBody>
                    <a:bodyPr/>
                    <a:lstStyle/>
                    <a:p>
                      <a:pPr algn="ctr">
                        <a:lnSpc>
                          <a:spcPct val="150000"/>
                        </a:lnSpc>
                        <a:spcBef>
                          <a:spcPts val="1200"/>
                        </a:spcBef>
                        <a:spcAft>
                          <a:spcPts val="0"/>
                        </a:spcAft>
                        <a:tabLst>
                          <a:tab pos="1333500" algn="l"/>
                        </a:tabLst>
                      </a:pPr>
                      <a:r>
                        <a:rPr lang="en-IN" sz="1100">
                          <a:solidFill>
                            <a:schemeClr val="bg1"/>
                          </a:solidFill>
                          <a:effectLst/>
                        </a:rPr>
                        <a:t>2</a:t>
                      </a:r>
                      <a:endParaRPr lang="en-IN" sz="1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ctr">
                        <a:lnSpc>
                          <a:spcPct val="150000"/>
                        </a:lnSpc>
                        <a:spcBef>
                          <a:spcPts val="1200"/>
                        </a:spcBef>
                        <a:spcAft>
                          <a:spcPts val="0"/>
                        </a:spcAft>
                        <a:tabLst>
                          <a:tab pos="1333500" algn="l"/>
                        </a:tabLst>
                      </a:pPr>
                      <a:r>
                        <a:rPr lang="en-IN" sz="1100">
                          <a:solidFill>
                            <a:schemeClr val="bg1"/>
                          </a:solidFill>
                          <a:effectLst/>
                        </a:rPr>
                        <a:t>email</a:t>
                      </a:r>
                      <a:endParaRPr lang="en-IN" sz="1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ctr">
                        <a:lnSpc>
                          <a:spcPct val="150000"/>
                        </a:lnSpc>
                        <a:spcBef>
                          <a:spcPts val="1200"/>
                        </a:spcBef>
                        <a:spcAft>
                          <a:spcPts val="0"/>
                        </a:spcAft>
                        <a:tabLst>
                          <a:tab pos="1333500" algn="l"/>
                        </a:tabLst>
                      </a:pPr>
                      <a:r>
                        <a:rPr lang="en-IN" sz="1100">
                          <a:solidFill>
                            <a:schemeClr val="bg1"/>
                          </a:solidFill>
                          <a:effectLst/>
                        </a:rPr>
                        <a:t>String</a:t>
                      </a:r>
                      <a:endParaRPr lang="en-IN" sz="1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ctr">
                        <a:lnSpc>
                          <a:spcPct val="150000"/>
                        </a:lnSpc>
                        <a:spcBef>
                          <a:spcPts val="1200"/>
                        </a:spcBef>
                        <a:spcAft>
                          <a:spcPts val="0"/>
                        </a:spcAft>
                        <a:tabLst>
                          <a:tab pos="1333500" algn="l"/>
                        </a:tabLst>
                      </a:pPr>
                      <a:r>
                        <a:rPr lang="en-IN" sz="1100" dirty="0">
                          <a:solidFill>
                            <a:schemeClr val="bg1"/>
                          </a:solidFill>
                          <a:effectLst/>
                        </a:rPr>
                        <a:t>-</a:t>
                      </a:r>
                      <a:endParaRPr lang="en-IN" sz="1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ctr">
                        <a:lnSpc>
                          <a:spcPct val="150000"/>
                        </a:lnSpc>
                        <a:spcBef>
                          <a:spcPts val="1200"/>
                        </a:spcBef>
                        <a:spcAft>
                          <a:spcPts val="0"/>
                        </a:spcAft>
                        <a:tabLst>
                          <a:tab pos="1333500" algn="l"/>
                        </a:tabLst>
                      </a:pPr>
                      <a:r>
                        <a:rPr lang="en-IN" sz="1100">
                          <a:solidFill>
                            <a:schemeClr val="bg1"/>
                          </a:solidFill>
                          <a:effectLst/>
                        </a:rPr>
                        <a:t>-</a:t>
                      </a:r>
                      <a:endParaRPr lang="en-IN" sz="1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ctr">
                        <a:lnSpc>
                          <a:spcPct val="150000"/>
                        </a:lnSpc>
                        <a:spcBef>
                          <a:spcPts val="1200"/>
                        </a:spcBef>
                        <a:spcAft>
                          <a:spcPts val="0"/>
                        </a:spcAft>
                        <a:tabLst>
                          <a:tab pos="1333500" algn="l"/>
                        </a:tabLst>
                      </a:pPr>
                      <a:r>
                        <a:rPr lang="en-IN" sz="1100">
                          <a:solidFill>
                            <a:schemeClr val="bg1"/>
                          </a:solidFill>
                          <a:effectLst/>
                        </a:rPr>
                        <a:t>Email of user</a:t>
                      </a:r>
                    </a:p>
                    <a:p>
                      <a:pPr algn="ctr">
                        <a:lnSpc>
                          <a:spcPct val="150000"/>
                        </a:lnSpc>
                        <a:spcBef>
                          <a:spcPts val="1200"/>
                        </a:spcBef>
                        <a:spcAft>
                          <a:spcPts val="0"/>
                        </a:spcAft>
                        <a:tabLst>
                          <a:tab pos="1333500" algn="l"/>
                        </a:tabLst>
                      </a:pPr>
                      <a:r>
                        <a:rPr lang="en-IN" sz="1100">
                          <a:solidFill>
                            <a:schemeClr val="bg1"/>
                          </a:solidFill>
                          <a:effectLst/>
                        </a:rPr>
                        <a:t> </a:t>
                      </a:r>
                      <a:endParaRPr lang="en-IN" sz="1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r>
              <a:tr h="621781">
                <a:tc>
                  <a:txBody>
                    <a:bodyPr/>
                    <a:lstStyle/>
                    <a:p>
                      <a:pPr algn="ctr">
                        <a:lnSpc>
                          <a:spcPct val="150000"/>
                        </a:lnSpc>
                        <a:spcBef>
                          <a:spcPts val="1200"/>
                        </a:spcBef>
                        <a:spcAft>
                          <a:spcPts val="0"/>
                        </a:spcAft>
                        <a:tabLst>
                          <a:tab pos="1333500" algn="l"/>
                        </a:tabLst>
                      </a:pPr>
                      <a:r>
                        <a:rPr lang="en-IN" sz="1100">
                          <a:solidFill>
                            <a:schemeClr val="bg1"/>
                          </a:solidFill>
                          <a:effectLst/>
                        </a:rPr>
                        <a:t>3</a:t>
                      </a:r>
                      <a:endParaRPr lang="en-IN" sz="1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ctr">
                        <a:lnSpc>
                          <a:spcPct val="150000"/>
                        </a:lnSpc>
                        <a:spcBef>
                          <a:spcPts val="1200"/>
                        </a:spcBef>
                        <a:spcAft>
                          <a:spcPts val="0"/>
                        </a:spcAft>
                        <a:tabLst>
                          <a:tab pos="1333500" algn="l"/>
                        </a:tabLst>
                      </a:pPr>
                      <a:r>
                        <a:rPr lang="en-IN" sz="1100">
                          <a:solidFill>
                            <a:schemeClr val="bg1"/>
                          </a:solidFill>
                          <a:effectLst/>
                        </a:rPr>
                        <a:t>password</a:t>
                      </a:r>
                      <a:endParaRPr lang="en-IN" sz="1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ctr">
                        <a:lnSpc>
                          <a:spcPct val="150000"/>
                        </a:lnSpc>
                        <a:spcBef>
                          <a:spcPts val="1200"/>
                        </a:spcBef>
                        <a:spcAft>
                          <a:spcPts val="0"/>
                        </a:spcAft>
                        <a:tabLst>
                          <a:tab pos="1333500" algn="l"/>
                        </a:tabLst>
                      </a:pPr>
                      <a:r>
                        <a:rPr lang="en-IN" sz="1100" dirty="0">
                          <a:solidFill>
                            <a:schemeClr val="bg1"/>
                          </a:solidFill>
                          <a:effectLst/>
                        </a:rPr>
                        <a:t>String</a:t>
                      </a:r>
                      <a:endParaRPr lang="en-IN" sz="1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ctr">
                        <a:lnSpc>
                          <a:spcPct val="150000"/>
                        </a:lnSpc>
                        <a:spcBef>
                          <a:spcPts val="1200"/>
                        </a:spcBef>
                        <a:spcAft>
                          <a:spcPts val="0"/>
                        </a:spcAft>
                        <a:tabLst>
                          <a:tab pos="1333500" algn="l"/>
                        </a:tabLst>
                      </a:pPr>
                      <a:r>
                        <a:rPr lang="en-IN" sz="1100" dirty="0">
                          <a:solidFill>
                            <a:schemeClr val="bg1"/>
                          </a:solidFill>
                          <a:effectLst/>
                        </a:rPr>
                        <a:t>-</a:t>
                      </a:r>
                      <a:endParaRPr lang="en-IN" sz="1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ctr">
                        <a:lnSpc>
                          <a:spcPct val="150000"/>
                        </a:lnSpc>
                        <a:spcBef>
                          <a:spcPts val="1200"/>
                        </a:spcBef>
                        <a:spcAft>
                          <a:spcPts val="0"/>
                        </a:spcAft>
                        <a:tabLst>
                          <a:tab pos="1333500" algn="l"/>
                        </a:tabLst>
                      </a:pPr>
                      <a:r>
                        <a:rPr lang="en-IN" sz="1100">
                          <a:solidFill>
                            <a:schemeClr val="bg1"/>
                          </a:solidFill>
                          <a:effectLst/>
                        </a:rPr>
                        <a:t>-</a:t>
                      </a:r>
                      <a:endParaRPr lang="en-IN" sz="1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lgn="ctr">
                        <a:lnSpc>
                          <a:spcPct val="150000"/>
                        </a:lnSpc>
                        <a:spcBef>
                          <a:spcPts val="1200"/>
                        </a:spcBef>
                        <a:spcAft>
                          <a:spcPts val="0"/>
                        </a:spcAft>
                        <a:tabLst>
                          <a:tab pos="1333500" algn="l"/>
                        </a:tabLst>
                      </a:pPr>
                      <a:r>
                        <a:rPr lang="en-IN" sz="1100" dirty="0">
                          <a:solidFill>
                            <a:schemeClr val="bg1"/>
                          </a:solidFill>
                          <a:effectLst/>
                        </a:rPr>
                        <a:t>Password for user</a:t>
                      </a:r>
                    </a:p>
                    <a:p>
                      <a:pPr algn="ctr">
                        <a:lnSpc>
                          <a:spcPct val="150000"/>
                        </a:lnSpc>
                        <a:spcBef>
                          <a:spcPts val="1200"/>
                        </a:spcBef>
                        <a:spcAft>
                          <a:spcPts val="0"/>
                        </a:spcAft>
                        <a:tabLst>
                          <a:tab pos="1333500" algn="l"/>
                        </a:tabLst>
                      </a:pPr>
                      <a:r>
                        <a:rPr lang="en-IN" sz="1100" dirty="0">
                          <a:solidFill>
                            <a:schemeClr val="bg1"/>
                          </a:solidFill>
                          <a:effectLst/>
                        </a:rPr>
                        <a:t> </a:t>
                      </a:r>
                      <a:endParaRPr lang="en-IN" sz="1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r>
            </a:tbl>
          </a:graphicData>
        </a:graphic>
      </p:graphicFrame>
    </p:spTree>
    <p:extLst>
      <p:ext uri="{BB962C8B-B14F-4D97-AF65-F5344CB8AC3E}">
        <p14:creationId xmlns:p14="http://schemas.microsoft.com/office/powerpoint/2010/main" val="15382110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31"/>
          <p:cNvSpPr/>
          <p:nvPr/>
        </p:nvSpPr>
        <p:spPr>
          <a:xfrm>
            <a:off x="5375410" y="489800"/>
            <a:ext cx="2075120" cy="4163909"/>
          </a:xfrm>
          <a:custGeom>
            <a:avLst/>
            <a:gdLst/>
            <a:ahLst/>
            <a:cxnLst/>
            <a:rect l="l" t="t" r="r" b="b"/>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184769"/>
          </a:solid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1"/>
          <p:cNvSpPr txBox="1">
            <a:spLocks noGrp="1"/>
          </p:cNvSpPr>
          <p:nvPr>
            <p:ph type="body" idx="4294967295"/>
          </p:nvPr>
        </p:nvSpPr>
        <p:spPr>
          <a:xfrm>
            <a:off x="457200" y="1476375"/>
            <a:ext cx="4101900" cy="27186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b="1" dirty="0" smtClean="0">
                <a:solidFill>
                  <a:srgbClr val="19BBD5"/>
                </a:solidFill>
              </a:rPr>
              <a:t>Spalsh Screen</a:t>
            </a:r>
            <a:endParaRPr b="1" dirty="0" smtClean="0">
              <a:solidFill>
                <a:srgbClr val="19BBD5"/>
              </a:solidFill>
            </a:endParaRPr>
          </a:p>
          <a:p>
            <a:pPr marL="0" lvl="0" indent="0">
              <a:buNone/>
            </a:pPr>
            <a:r>
              <a:rPr lang="en-IN" sz="1800" dirty="0" smtClean="0"/>
              <a:t>This is </a:t>
            </a:r>
            <a:r>
              <a:rPr lang="en-IN" sz="1800" dirty="0"/>
              <a:t>a splash screen which appears on start  of  an app</a:t>
            </a:r>
            <a:r>
              <a:rPr lang="en" sz="1800" dirty="0" smtClean="0"/>
              <a:t>.</a:t>
            </a:r>
            <a:endParaRPr sz="1800" dirty="0"/>
          </a:p>
        </p:txBody>
      </p:sp>
      <p:sp>
        <p:nvSpPr>
          <p:cNvPr id="536" name="Google Shape;536;p31"/>
          <p:cNvSpPr/>
          <p:nvPr/>
        </p:nvSpPr>
        <p:spPr>
          <a:xfrm>
            <a:off x="5468725" y="839000"/>
            <a:ext cx="1888500" cy="335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C6DAEC"/>
                </a:solidFill>
                <a:latin typeface="Muli"/>
                <a:ea typeface="Muli"/>
                <a:cs typeface="Muli"/>
                <a:sym typeface="Muli"/>
              </a:rPr>
              <a:t>Place your screenshot here</a:t>
            </a:r>
            <a:endParaRPr sz="1000" dirty="0">
              <a:solidFill>
                <a:srgbClr val="C6DAEC"/>
              </a:solidFill>
              <a:latin typeface="Muli"/>
              <a:ea typeface="Muli"/>
              <a:cs typeface="Muli"/>
              <a:sym typeface="Muli"/>
            </a:endParaRPr>
          </a:p>
        </p:txBody>
      </p:sp>
      <p:sp>
        <p:nvSpPr>
          <p:cNvPr id="537" name="Google Shape;537;p31"/>
          <p:cNvSpPr/>
          <p:nvPr/>
        </p:nvSpPr>
        <p:spPr>
          <a:xfrm>
            <a:off x="764399" y="480277"/>
            <a:ext cx="204520" cy="35433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23</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8726" y="834612"/>
            <a:ext cx="1890204" cy="3360363"/>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31" y="269060"/>
            <a:ext cx="666455" cy="776768"/>
          </a:xfrm>
          <a:prstGeom prst="rect">
            <a:avLst/>
          </a:prstGeom>
        </p:spPr>
      </p:pic>
    </p:spTree>
    <p:extLst>
      <p:ext uri="{BB962C8B-B14F-4D97-AF65-F5344CB8AC3E}">
        <p14:creationId xmlns:p14="http://schemas.microsoft.com/office/powerpoint/2010/main" val="23838266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31"/>
          <p:cNvSpPr/>
          <p:nvPr/>
        </p:nvSpPr>
        <p:spPr>
          <a:xfrm>
            <a:off x="5375410" y="489800"/>
            <a:ext cx="2075120" cy="4163909"/>
          </a:xfrm>
          <a:custGeom>
            <a:avLst/>
            <a:gdLst/>
            <a:ahLst/>
            <a:cxnLst/>
            <a:rect l="l" t="t" r="r" b="b"/>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184769"/>
          </a:solid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1"/>
          <p:cNvSpPr txBox="1">
            <a:spLocks noGrp="1"/>
          </p:cNvSpPr>
          <p:nvPr>
            <p:ph type="body" idx="4294967295"/>
          </p:nvPr>
        </p:nvSpPr>
        <p:spPr>
          <a:xfrm>
            <a:off x="968919" y="1476374"/>
            <a:ext cx="4101900" cy="27186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IN" b="1" dirty="0" smtClean="0">
                <a:solidFill>
                  <a:srgbClr val="19BBD5"/>
                </a:solidFill>
              </a:rPr>
              <a:t>Home </a:t>
            </a:r>
            <a:r>
              <a:rPr lang="en-IN" b="1" dirty="0" smtClean="0">
                <a:solidFill>
                  <a:srgbClr val="19BBD5"/>
                </a:solidFill>
              </a:rPr>
              <a:t>Screen</a:t>
            </a:r>
            <a:endParaRPr b="1" dirty="0" smtClean="0">
              <a:solidFill>
                <a:srgbClr val="19BBD5"/>
              </a:solidFill>
            </a:endParaRPr>
          </a:p>
          <a:p>
            <a:r>
              <a:rPr lang="en-IN" sz="1800" dirty="0"/>
              <a:t>The Home screen  contains the features like lock app and unlock app .if  lock app card is clicked then the lock screen appears the lock apps screen. .if  unlock app card is clicked then the lock screen appears the unlock apps screen and the </a:t>
            </a:r>
          </a:p>
          <a:p>
            <a:r>
              <a:rPr lang="en-IN" sz="1800" dirty="0"/>
              <a:t>Drawer icon opens the drawer</a:t>
            </a:r>
            <a:r>
              <a:rPr lang="en" sz="1800" dirty="0" smtClean="0"/>
              <a:t>.</a:t>
            </a:r>
            <a:endParaRPr sz="1800" dirty="0"/>
          </a:p>
        </p:txBody>
      </p:sp>
      <p:sp>
        <p:nvSpPr>
          <p:cNvPr id="536" name="Google Shape;536;p31"/>
          <p:cNvSpPr/>
          <p:nvPr/>
        </p:nvSpPr>
        <p:spPr>
          <a:xfrm>
            <a:off x="5468725" y="839000"/>
            <a:ext cx="1888500" cy="335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C6DAEC"/>
                </a:solidFill>
                <a:latin typeface="Muli"/>
                <a:ea typeface="Muli"/>
                <a:cs typeface="Muli"/>
                <a:sym typeface="Muli"/>
              </a:rPr>
              <a:t>Place your screenshot here</a:t>
            </a:r>
            <a:endParaRPr sz="1000" dirty="0">
              <a:solidFill>
                <a:srgbClr val="C6DAEC"/>
              </a:solidFill>
              <a:latin typeface="Muli"/>
              <a:ea typeface="Muli"/>
              <a:cs typeface="Muli"/>
              <a:sym typeface="Muli"/>
            </a:endParaRPr>
          </a:p>
        </p:txBody>
      </p:sp>
      <p:sp>
        <p:nvSpPr>
          <p:cNvPr id="537" name="Google Shape;537;p31"/>
          <p:cNvSpPr/>
          <p:nvPr/>
        </p:nvSpPr>
        <p:spPr>
          <a:xfrm>
            <a:off x="764399" y="480277"/>
            <a:ext cx="204520" cy="35433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24</a:t>
            </a:f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8725" y="834611"/>
            <a:ext cx="1890204" cy="3360363"/>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994" y="277875"/>
            <a:ext cx="651329" cy="759138"/>
          </a:xfrm>
          <a:prstGeom prst="rect">
            <a:avLst/>
          </a:prstGeom>
        </p:spPr>
      </p:pic>
    </p:spTree>
    <p:extLst>
      <p:ext uri="{BB962C8B-B14F-4D97-AF65-F5344CB8AC3E}">
        <p14:creationId xmlns:p14="http://schemas.microsoft.com/office/powerpoint/2010/main" val="6852188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31"/>
          <p:cNvSpPr/>
          <p:nvPr/>
        </p:nvSpPr>
        <p:spPr>
          <a:xfrm>
            <a:off x="5375410" y="489800"/>
            <a:ext cx="2075120" cy="4163909"/>
          </a:xfrm>
          <a:custGeom>
            <a:avLst/>
            <a:gdLst/>
            <a:ahLst/>
            <a:cxnLst/>
            <a:rect l="l" t="t" r="r" b="b"/>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184769"/>
          </a:solid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1"/>
          <p:cNvSpPr txBox="1">
            <a:spLocks noGrp="1"/>
          </p:cNvSpPr>
          <p:nvPr>
            <p:ph type="body" idx="4294967295"/>
          </p:nvPr>
        </p:nvSpPr>
        <p:spPr>
          <a:xfrm>
            <a:off x="968919" y="1935109"/>
            <a:ext cx="4101900" cy="27186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IN" b="1" dirty="0" smtClean="0">
                <a:solidFill>
                  <a:srgbClr val="19BBD5"/>
                </a:solidFill>
              </a:rPr>
              <a:t>Drawer Screen</a:t>
            </a:r>
            <a:endParaRPr b="1" dirty="0" smtClean="0">
              <a:solidFill>
                <a:srgbClr val="19BBD5"/>
              </a:solidFill>
            </a:endParaRPr>
          </a:p>
          <a:p>
            <a:pPr marL="0" indent="0">
              <a:buNone/>
            </a:pPr>
            <a:r>
              <a:rPr lang="en-IN" sz="1800" dirty="0"/>
              <a:t>The Drawer screen  contains the lock app, logout, settings, about, and unlock app .if  lock app link clicked then the lock screen appears the lock apps screen. .if unlock app link is clicked then the lock screen appears as same as lock apps and unlock apps settings and about link used to open settings and about activity if the </a:t>
            </a:r>
            <a:r>
              <a:rPr lang="en-IN" sz="1800" dirty="0" err="1"/>
              <a:t>loout</a:t>
            </a:r>
            <a:r>
              <a:rPr lang="en-IN" sz="1800" dirty="0"/>
              <a:t> link clicked then it open the logout </a:t>
            </a:r>
            <a:r>
              <a:rPr lang="en-IN" sz="1800" dirty="0" smtClean="0"/>
              <a:t>dialog</a:t>
            </a:r>
            <a:r>
              <a:rPr lang="en" sz="1800" dirty="0" smtClean="0"/>
              <a:t>.</a:t>
            </a:r>
            <a:endParaRPr sz="1800" dirty="0"/>
          </a:p>
        </p:txBody>
      </p:sp>
      <p:sp>
        <p:nvSpPr>
          <p:cNvPr id="536" name="Google Shape;536;p31"/>
          <p:cNvSpPr/>
          <p:nvPr/>
        </p:nvSpPr>
        <p:spPr>
          <a:xfrm>
            <a:off x="5468725" y="839000"/>
            <a:ext cx="1888500" cy="335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C6DAEC"/>
                </a:solidFill>
                <a:latin typeface="Muli"/>
                <a:ea typeface="Muli"/>
                <a:cs typeface="Muli"/>
                <a:sym typeface="Muli"/>
              </a:rPr>
              <a:t>Place your screenshot here</a:t>
            </a:r>
            <a:endParaRPr sz="1000" dirty="0">
              <a:solidFill>
                <a:srgbClr val="C6DAEC"/>
              </a:solidFill>
              <a:latin typeface="Muli"/>
              <a:ea typeface="Muli"/>
              <a:cs typeface="Muli"/>
              <a:sym typeface="Muli"/>
            </a:endParaRPr>
          </a:p>
        </p:txBody>
      </p:sp>
      <p:sp>
        <p:nvSpPr>
          <p:cNvPr id="537" name="Google Shape;537;p31"/>
          <p:cNvSpPr/>
          <p:nvPr/>
        </p:nvSpPr>
        <p:spPr>
          <a:xfrm>
            <a:off x="764399" y="480277"/>
            <a:ext cx="204520" cy="35433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25</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8725" y="834611"/>
            <a:ext cx="1890205" cy="3360363"/>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561" y="287860"/>
            <a:ext cx="634195" cy="739168"/>
          </a:xfrm>
          <a:prstGeom prst="rect">
            <a:avLst/>
          </a:prstGeom>
        </p:spPr>
      </p:pic>
    </p:spTree>
    <p:extLst>
      <p:ext uri="{BB962C8B-B14F-4D97-AF65-F5344CB8AC3E}">
        <p14:creationId xmlns:p14="http://schemas.microsoft.com/office/powerpoint/2010/main" val="41597103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31"/>
          <p:cNvSpPr/>
          <p:nvPr/>
        </p:nvSpPr>
        <p:spPr>
          <a:xfrm>
            <a:off x="5375410" y="489800"/>
            <a:ext cx="2075120" cy="4163909"/>
          </a:xfrm>
          <a:custGeom>
            <a:avLst/>
            <a:gdLst/>
            <a:ahLst/>
            <a:cxnLst/>
            <a:rect l="l" t="t" r="r" b="b"/>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184769"/>
          </a:solid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1"/>
          <p:cNvSpPr txBox="1">
            <a:spLocks noGrp="1"/>
          </p:cNvSpPr>
          <p:nvPr>
            <p:ph type="body" idx="4294967295"/>
          </p:nvPr>
        </p:nvSpPr>
        <p:spPr>
          <a:xfrm>
            <a:off x="457200" y="1476375"/>
            <a:ext cx="4101900" cy="27186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IN" b="1" dirty="0" smtClean="0">
                <a:solidFill>
                  <a:srgbClr val="19BBD5"/>
                </a:solidFill>
              </a:rPr>
              <a:t>Lock Apps Screen</a:t>
            </a:r>
            <a:endParaRPr b="1" dirty="0" smtClean="0">
              <a:solidFill>
                <a:srgbClr val="19BBD5"/>
              </a:solidFill>
            </a:endParaRPr>
          </a:p>
          <a:p>
            <a:pPr marL="0" indent="0">
              <a:buNone/>
            </a:pPr>
            <a:r>
              <a:rPr lang="en-IN" sz="1800" dirty="0"/>
              <a:t>Lock App Screen displays the installed apps of device and user can lock any app by clicking any app it  will display lock app dialog </a:t>
            </a:r>
            <a:r>
              <a:rPr lang="en" sz="1800" dirty="0" smtClean="0"/>
              <a:t>.</a:t>
            </a:r>
            <a:endParaRPr sz="1800" dirty="0"/>
          </a:p>
        </p:txBody>
      </p:sp>
      <p:sp>
        <p:nvSpPr>
          <p:cNvPr id="536" name="Google Shape;536;p31"/>
          <p:cNvSpPr/>
          <p:nvPr/>
        </p:nvSpPr>
        <p:spPr>
          <a:xfrm>
            <a:off x="5468725" y="839000"/>
            <a:ext cx="1888500" cy="335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C6DAEC"/>
                </a:solidFill>
                <a:latin typeface="Muli"/>
                <a:ea typeface="Muli"/>
                <a:cs typeface="Muli"/>
                <a:sym typeface="Muli"/>
              </a:rPr>
              <a:t>Place your screenshot here</a:t>
            </a:r>
            <a:endParaRPr sz="1000" dirty="0">
              <a:solidFill>
                <a:srgbClr val="C6DAEC"/>
              </a:solidFill>
              <a:latin typeface="Muli"/>
              <a:ea typeface="Muli"/>
              <a:cs typeface="Muli"/>
              <a:sym typeface="Muli"/>
            </a:endParaRPr>
          </a:p>
        </p:txBody>
      </p:sp>
      <p:sp>
        <p:nvSpPr>
          <p:cNvPr id="537" name="Google Shape;537;p31"/>
          <p:cNvSpPr/>
          <p:nvPr/>
        </p:nvSpPr>
        <p:spPr>
          <a:xfrm>
            <a:off x="764399" y="480277"/>
            <a:ext cx="204520" cy="35433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26</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1147" y="834611"/>
            <a:ext cx="1886078" cy="3353027"/>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655" y="261162"/>
            <a:ext cx="680008" cy="792564"/>
          </a:xfrm>
          <a:prstGeom prst="rect">
            <a:avLst/>
          </a:prstGeom>
        </p:spPr>
      </p:pic>
    </p:spTree>
    <p:extLst>
      <p:ext uri="{BB962C8B-B14F-4D97-AF65-F5344CB8AC3E}">
        <p14:creationId xmlns:p14="http://schemas.microsoft.com/office/powerpoint/2010/main" val="33865530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31"/>
          <p:cNvSpPr/>
          <p:nvPr/>
        </p:nvSpPr>
        <p:spPr>
          <a:xfrm>
            <a:off x="5375410" y="489800"/>
            <a:ext cx="2075120" cy="4163909"/>
          </a:xfrm>
          <a:custGeom>
            <a:avLst/>
            <a:gdLst/>
            <a:ahLst/>
            <a:cxnLst/>
            <a:rect l="l" t="t" r="r" b="b"/>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184769"/>
          </a:solid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1"/>
          <p:cNvSpPr txBox="1">
            <a:spLocks noGrp="1"/>
          </p:cNvSpPr>
          <p:nvPr>
            <p:ph type="body" idx="4294967295"/>
          </p:nvPr>
        </p:nvSpPr>
        <p:spPr>
          <a:xfrm>
            <a:off x="457200" y="1476375"/>
            <a:ext cx="4101900" cy="27186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IN" b="1" dirty="0" smtClean="0">
                <a:solidFill>
                  <a:srgbClr val="19BBD5"/>
                </a:solidFill>
              </a:rPr>
              <a:t>Lock Dialog</a:t>
            </a:r>
            <a:endParaRPr b="1" dirty="0" smtClean="0">
              <a:solidFill>
                <a:srgbClr val="19BBD5"/>
              </a:solidFill>
            </a:endParaRPr>
          </a:p>
          <a:p>
            <a:pPr marL="0" indent="0">
              <a:buNone/>
            </a:pPr>
            <a:r>
              <a:rPr lang="en-IN" sz="1800" dirty="0"/>
              <a:t>Lock App dialog Screen is  used to lock app. User have to enter  correct password in order to lock app </a:t>
            </a:r>
            <a:r>
              <a:rPr lang="en" sz="1800" dirty="0" smtClean="0"/>
              <a:t>.</a:t>
            </a:r>
            <a:endParaRPr sz="1800" dirty="0"/>
          </a:p>
        </p:txBody>
      </p:sp>
      <p:sp>
        <p:nvSpPr>
          <p:cNvPr id="536" name="Google Shape;536;p31"/>
          <p:cNvSpPr/>
          <p:nvPr/>
        </p:nvSpPr>
        <p:spPr>
          <a:xfrm>
            <a:off x="5468725" y="839000"/>
            <a:ext cx="1888500" cy="335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C6DAEC"/>
                </a:solidFill>
                <a:latin typeface="Muli"/>
                <a:ea typeface="Muli"/>
                <a:cs typeface="Muli"/>
                <a:sym typeface="Muli"/>
              </a:rPr>
              <a:t>Place your screenshot here</a:t>
            </a:r>
            <a:endParaRPr sz="1000" dirty="0">
              <a:solidFill>
                <a:srgbClr val="C6DAEC"/>
              </a:solidFill>
              <a:latin typeface="Muli"/>
              <a:ea typeface="Muli"/>
              <a:cs typeface="Muli"/>
              <a:sym typeface="Muli"/>
            </a:endParaRPr>
          </a:p>
        </p:txBody>
      </p:sp>
      <p:sp>
        <p:nvSpPr>
          <p:cNvPr id="537" name="Google Shape;537;p31"/>
          <p:cNvSpPr/>
          <p:nvPr/>
        </p:nvSpPr>
        <p:spPr>
          <a:xfrm>
            <a:off x="764399" y="480277"/>
            <a:ext cx="204520" cy="35433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27</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8724" y="834612"/>
            <a:ext cx="1890205" cy="3360363"/>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1140" y="301355"/>
            <a:ext cx="611037" cy="712177"/>
          </a:xfrm>
          <a:prstGeom prst="rect">
            <a:avLst/>
          </a:prstGeom>
        </p:spPr>
      </p:pic>
    </p:spTree>
    <p:extLst>
      <p:ext uri="{BB962C8B-B14F-4D97-AF65-F5344CB8AC3E}">
        <p14:creationId xmlns:p14="http://schemas.microsoft.com/office/powerpoint/2010/main" val="20585620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31"/>
          <p:cNvSpPr/>
          <p:nvPr/>
        </p:nvSpPr>
        <p:spPr>
          <a:xfrm>
            <a:off x="5375410" y="489800"/>
            <a:ext cx="2075120" cy="4163909"/>
          </a:xfrm>
          <a:custGeom>
            <a:avLst/>
            <a:gdLst/>
            <a:ahLst/>
            <a:cxnLst/>
            <a:rect l="l" t="t" r="r" b="b"/>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184769"/>
          </a:solid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1"/>
          <p:cNvSpPr txBox="1">
            <a:spLocks noGrp="1"/>
          </p:cNvSpPr>
          <p:nvPr>
            <p:ph type="body" idx="4294967295"/>
          </p:nvPr>
        </p:nvSpPr>
        <p:spPr>
          <a:xfrm>
            <a:off x="457200" y="1476375"/>
            <a:ext cx="4101900" cy="27186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IN" b="1" dirty="0" smtClean="0">
                <a:solidFill>
                  <a:srgbClr val="19BBD5"/>
                </a:solidFill>
              </a:rPr>
              <a:t>Login Screen</a:t>
            </a:r>
            <a:endParaRPr b="1" dirty="0" smtClean="0">
              <a:solidFill>
                <a:srgbClr val="19BBD5"/>
              </a:solidFill>
            </a:endParaRPr>
          </a:p>
          <a:p>
            <a:pPr marL="0" indent="0">
              <a:buNone/>
            </a:pPr>
            <a:r>
              <a:rPr lang="en-IN" sz="1800" dirty="0"/>
              <a:t>The Login screen  is used to login parent . In  order to login parent needs to enter email  and password if email and password are true then parent success fully login to app and then appears the home </a:t>
            </a:r>
            <a:r>
              <a:rPr lang="en-IN" sz="1800" dirty="0" smtClean="0"/>
              <a:t>screen</a:t>
            </a:r>
            <a:r>
              <a:rPr lang="en" sz="1800" dirty="0" smtClean="0"/>
              <a:t>.</a:t>
            </a:r>
            <a:endParaRPr sz="1800" dirty="0"/>
          </a:p>
        </p:txBody>
      </p:sp>
      <p:sp>
        <p:nvSpPr>
          <p:cNvPr id="536" name="Google Shape;536;p31"/>
          <p:cNvSpPr/>
          <p:nvPr/>
        </p:nvSpPr>
        <p:spPr>
          <a:xfrm>
            <a:off x="5468725" y="839000"/>
            <a:ext cx="1888500" cy="335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C6DAEC"/>
                </a:solidFill>
                <a:latin typeface="Muli"/>
                <a:ea typeface="Muli"/>
                <a:cs typeface="Muli"/>
                <a:sym typeface="Muli"/>
              </a:rPr>
              <a:t>Place your screenshot here</a:t>
            </a:r>
            <a:endParaRPr sz="1000" dirty="0">
              <a:solidFill>
                <a:srgbClr val="C6DAEC"/>
              </a:solidFill>
              <a:latin typeface="Muli"/>
              <a:ea typeface="Muli"/>
              <a:cs typeface="Muli"/>
              <a:sym typeface="Muli"/>
            </a:endParaRPr>
          </a:p>
        </p:txBody>
      </p:sp>
      <p:sp>
        <p:nvSpPr>
          <p:cNvPr id="537" name="Google Shape;537;p31"/>
          <p:cNvSpPr/>
          <p:nvPr/>
        </p:nvSpPr>
        <p:spPr>
          <a:xfrm>
            <a:off x="764399" y="480277"/>
            <a:ext cx="204520" cy="35433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28</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564" y="288052"/>
            <a:ext cx="633865" cy="738783"/>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8724" y="834611"/>
            <a:ext cx="1890205" cy="3360364"/>
          </a:xfrm>
          <a:prstGeom prst="rect">
            <a:avLst/>
          </a:prstGeom>
        </p:spPr>
      </p:pic>
    </p:spTree>
    <p:extLst>
      <p:ext uri="{BB962C8B-B14F-4D97-AF65-F5344CB8AC3E}">
        <p14:creationId xmlns:p14="http://schemas.microsoft.com/office/powerpoint/2010/main" val="21485916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31"/>
          <p:cNvSpPr/>
          <p:nvPr/>
        </p:nvSpPr>
        <p:spPr>
          <a:xfrm>
            <a:off x="5375410" y="489800"/>
            <a:ext cx="2075120" cy="4163909"/>
          </a:xfrm>
          <a:custGeom>
            <a:avLst/>
            <a:gdLst/>
            <a:ahLst/>
            <a:cxnLst/>
            <a:rect l="l" t="t" r="r" b="b"/>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184769"/>
          </a:solid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1"/>
          <p:cNvSpPr txBox="1">
            <a:spLocks noGrp="1"/>
          </p:cNvSpPr>
          <p:nvPr>
            <p:ph type="body" idx="4294967295"/>
          </p:nvPr>
        </p:nvSpPr>
        <p:spPr>
          <a:xfrm>
            <a:off x="457200" y="1476375"/>
            <a:ext cx="4101900" cy="27186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IN" b="1" dirty="0" smtClean="0">
                <a:solidFill>
                  <a:srgbClr val="19BBD5"/>
                </a:solidFill>
              </a:rPr>
              <a:t>Lock Screen</a:t>
            </a:r>
            <a:endParaRPr b="1" dirty="0" smtClean="0">
              <a:solidFill>
                <a:srgbClr val="19BBD5"/>
              </a:solidFill>
            </a:endParaRPr>
          </a:p>
          <a:p>
            <a:pPr marL="0" lvl="0" indent="0">
              <a:buNone/>
            </a:pPr>
            <a:r>
              <a:rPr lang="en-IN" sz="1800" dirty="0"/>
              <a:t>Lock screen is displayed automatically on locked app start up</a:t>
            </a:r>
            <a:r>
              <a:rPr lang="en" sz="1800" dirty="0" smtClean="0"/>
              <a:t>.</a:t>
            </a:r>
            <a:endParaRPr sz="1800" dirty="0"/>
          </a:p>
        </p:txBody>
      </p:sp>
      <p:sp>
        <p:nvSpPr>
          <p:cNvPr id="536" name="Google Shape;536;p31"/>
          <p:cNvSpPr/>
          <p:nvPr/>
        </p:nvSpPr>
        <p:spPr>
          <a:xfrm>
            <a:off x="5468725" y="839000"/>
            <a:ext cx="1888500" cy="335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C6DAEC"/>
                </a:solidFill>
                <a:latin typeface="Muli"/>
                <a:ea typeface="Muli"/>
                <a:cs typeface="Muli"/>
                <a:sym typeface="Muli"/>
              </a:rPr>
              <a:t>Place your screenshot here</a:t>
            </a:r>
            <a:endParaRPr sz="1000" dirty="0">
              <a:solidFill>
                <a:srgbClr val="C6DAEC"/>
              </a:solidFill>
              <a:latin typeface="Muli"/>
              <a:ea typeface="Muli"/>
              <a:cs typeface="Muli"/>
              <a:sym typeface="Muli"/>
            </a:endParaRPr>
          </a:p>
        </p:txBody>
      </p:sp>
      <p:sp>
        <p:nvSpPr>
          <p:cNvPr id="537" name="Google Shape;537;p31"/>
          <p:cNvSpPr/>
          <p:nvPr/>
        </p:nvSpPr>
        <p:spPr>
          <a:xfrm>
            <a:off x="764399" y="480277"/>
            <a:ext cx="204520" cy="35433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29</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564" y="288052"/>
            <a:ext cx="633865" cy="738783"/>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8725" y="834612"/>
            <a:ext cx="1888500" cy="3357332"/>
          </a:xfrm>
          <a:prstGeom prst="rect">
            <a:avLst/>
          </a:prstGeom>
        </p:spPr>
      </p:pic>
    </p:spTree>
    <p:extLst>
      <p:ext uri="{BB962C8B-B14F-4D97-AF65-F5344CB8AC3E}">
        <p14:creationId xmlns:p14="http://schemas.microsoft.com/office/powerpoint/2010/main" val="571699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2255214" y="609473"/>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Introduction</a:t>
            </a:r>
            <a:endParaRPr dirty="0"/>
          </a:p>
        </p:txBody>
      </p:sp>
      <p:sp>
        <p:nvSpPr>
          <p:cNvPr id="373" name="Google Shape;373;p16"/>
          <p:cNvSpPr txBox="1">
            <a:spLocks noGrp="1"/>
          </p:cNvSpPr>
          <p:nvPr>
            <p:ph type="body" idx="1"/>
          </p:nvPr>
        </p:nvSpPr>
        <p:spPr>
          <a:xfrm>
            <a:off x="1813087" y="1511547"/>
            <a:ext cx="4944300" cy="1659900"/>
          </a:xfrm>
          <a:prstGeom prst="rect">
            <a:avLst/>
          </a:prstGeom>
        </p:spPr>
        <p:txBody>
          <a:bodyPr spcFirstLastPara="1" wrap="square" lIns="91425" tIns="91425" rIns="91425" bIns="91425" anchor="t" anchorCtr="0">
            <a:noAutofit/>
          </a:bodyPr>
          <a:lstStyle/>
          <a:p>
            <a:pPr lvl="0" algn="just"/>
            <a:r>
              <a:rPr lang="en-IN" dirty="0"/>
              <a:t>On the digital century where technology reaches kids hands, guardians may worry about the effect of this very open world on their kids’ development. They may worry about the detrimental effect of this technology on their educational, emotional and social developments. To help overcome some of these worries, guardians may need to have some controlling technology to check and track their children usage for the personal devices</a:t>
            </a:r>
            <a:r>
              <a:rPr lang="en" dirty="0" smtClean="0"/>
              <a:t>. </a:t>
            </a:r>
            <a:endParaRPr dirty="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85" y="392912"/>
            <a:ext cx="739464" cy="861861"/>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31"/>
          <p:cNvSpPr/>
          <p:nvPr/>
        </p:nvSpPr>
        <p:spPr>
          <a:xfrm>
            <a:off x="5375410" y="489800"/>
            <a:ext cx="2075120" cy="4163909"/>
          </a:xfrm>
          <a:custGeom>
            <a:avLst/>
            <a:gdLst/>
            <a:ahLst/>
            <a:cxnLst/>
            <a:rect l="l" t="t" r="r" b="b"/>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184769"/>
          </a:solid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1"/>
          <p:cNvSpPr txBox="1">
            <a:spLocks noGrp="1"/>
          </p:cNvSpPr>
          <p:nvPr>
            <p:ph type="body" idx="4294967295"/>
          </p:nvPr>
        </p:nvSpPr>
        <p:spPr>
          <a:xfrm>
            <a:off x="457200" y="1476375"/>
            <a:ext cx="4101900" cy="27186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IN" b="1" dirty="0" smtClean="0">
                <a:solidFill>
                  <a:srgbClr val="19BBD5"/>
                </a:solidFill>
              </a:rPr>
              <a:t>Logout Dialog</a:t>
            </a:r>
            <a:endParaRPr b="1" dirty="0" smtClean="0">
              <a:solidFill>
                <a:srgbClr val="19BBD5"/>
              </a:solidFill>
            </a:endParaRPr>
          </a:p>
          <a:p>
            <a:pPr marL="0" indent="0">
              <a:buNone/>
            </a:pPr>
            <a:r>
              <a:rPr lang="en-IN" sz="1800" dirty="0"/>
              <a:t>Logout screen is used to notify the user if log out or </a:t>
            </a:r>
            <a:r>
              <a:rPr lang="en-IN" sz="1800" dirty="0" smtClean="0"/>
              <a:t>not</a:t>
            </a:r>
            <a:r>
              <a:rPr lang="en" sz="1800" dirty="0" smtClean="0"/>
              <a:t>.</a:t>
            </a:r>
            <a:endParaRPr sz="1800" dirty="0"/>
          </a:p>
        </p:txBody>
      </p:sp>
      <p:sp>
        <p:nvSpPr>
          <p:cNvPr id="536" name="Google Shape;536;p31"/>
          <p:cNvSpPr/>
          <p:nvPr/>
        </p:nvSpPr>
        <p:spPr>
          <a:xfrm>
            <a:off x="5468725" y="839000"/>
            <a:ext cx="1888500" cy="335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C6DAEC"/>
                </a:solidFill>
                <a:latin typeface="Muli"/>
                <a:ea typeface="Muli"/>
                <a:cs typeface="Muli"/>
                <a:sym typeface="Muli"/>
              </a:rPr>
              <a:t>Place your screenshot here</a:t>
            </a:r>
            <a:endParaRPr sz="1000" dirty="0">
              <a:solidFill>
                <a:srgbClr val="C6DAEC"/>
              </a:solidFill>
              <a:latin typeface="Muli"/>
              <a:ea typeface="Muli"/>
              <a:cs typeface="Muli"/>
              <a:sym typeface="Muli"/>
            </a:endParaRPr>
          </a:p>
        </p:txBody>
      </p:sp>
      <p:sp>
        <p:nvSpPr>
          <p:cNvPr id="537" name="Google Shape;537;p31"/>
          <p:cNvSpPr/>
          <p:nvPr/>
        </p:nvSpPr>
        <p:spPr>
          <a:xfrm>
            <a:off x="764399" y="480277"/>
            <a:ext cx="204520" cy="35433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30</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564" y="288052"/>
            <a:ext cx="633865" cy="738783"/>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8725" y="834611"/>
            <a:ext cx="1890205" cy="3360363"/>
          </a:xfrm>
          <a:prstGeom prst="rect">
            <a:avLst/>
          </a:prstGeom>
        </p:spPr>
      </p:pic>
    </p:spTree>
    <p:extLst>
      <p:ext uri="{BB962C8B-B14F-4D97-AF65-F5344CB8AC3E}">
        <p14:creationId xmlns:p14="http://schemas.microsoft.com/office/powerpoint/2010/main" val="25262121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31"/>
          <p:cNvSpPr/>
          <p:nvPr/>
        </p:nvSpPr>
        <p:spPr>
          <a:xfrm>
            <a:off x="5375410" y="489800"/>
            <a:ext cx="2075120" cy="4163909"/>
          </a:xfrm>
          <a:custGeom>
            <a:avLst/>
            <a:gdLst/>
            <a:ahLst/>
            <a:cxnLst/>
            <a:rect l="l" t="t" r="r" b="b"/>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184769"/>
          </a:solid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1"/>
          <p:cNvSpPr txBox="1">
            <a:spLocks noGrp="1"/>
          </p:cNvSpPr>
          <p:nvPr>
            <p:ph type="body" idx="4294967295"/>
          </p:nvPr>
        </p:nvSpPr>
        <p:spPr>
          <a:xfrm>
            <a:off x="457200" y="1476375"/>
            <a:ext cx="4101900" cy="27186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IN" b="1" dirty="0" smtClean="0">
                <a:solidFill>
                  <a:srgbClr val="19BBD5"/>
                </a:solidFill>
              </a:rPr>
              <a:t>Registration Screen</a:t>
            </a:r>
            <a:endParaRPr b="1" dirty="0" smtClean="0">
              <a:solidFill>
                <a:srgbClr val="19BBD5"/>
              </a:solidFill>
            </a:endParaRPr>
          </a:p>
          <a:p>
            <a:pPr marL="0" indent="0">
              <a:buNone/>
            </a:pPr>
            <a:r>
              <a:rPr lang="en-IN" sz="1800" dirty="0"/>
              <a:t>The Registration screen  is used to register parent . In  order to register parent needs to enter email, username and password if details are true then parent success fully </a:t>
            </a:r>
            <a:r>
              <a:rPr lang="en-IN" sz="1800" dirty="0" smtClean="0"/>
              <a:t>registered </a:t>
            </a:r>
            <a:endParaRPr lang="en-IN" sz="1800" dirty="0"/>
          </a:p>
          <a:p>
            <a:pPr marL="0" lvl="0" indent="0">
              <a:buNone/>
            </a:pPr>
            <a:r>
              <a:rPr lang="en" sz="1800" dirty="0" smtClean="0"/>
              <a:t>.</a:t>
            </a:r>
            <a:endParaRPr sz="1800" dirty="0"/>
          </a:p>
        </p:txBody>
      </p:sp>
      <p:sp>
        <p:nvSpPr>
          <p:cNvPr id="536" name="Google Shape;536;p31"/>
          <p:cNvSpPr/>
          <p:nvPr/>
        </p:nvSpPr>
        <p:spPr>
          <a:xfrm>
            <a:off x="5468725" y="839000"/>
            <a:ext cx="1888500" cy="335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C6DAEC"/>
                </a:solidFill>
                <a:latin typeface="Muli"/>
                <a:ea typeface="Muli"/>
                <a:cs typeface="Muli"/>
                <a:sym typeface="Muli"/>
              </a:rPr>
              <a:t>Place your screenshot here</a:t>
            </a:r>
            <a:endParaRPr sz="1000" dirty="0">
              <a:solidFill>
                <a:srgbClr val="C6DAEC"/>
              </a:solidFill>
              <a:latin typeface="Muli"/>
              <a:ea typeface="Muli"/>
              <a:cs typeface="Muli"/>
              <a:sym typeface="Muli"/>
            </a:endParaRPr>
          </a:p>
        </p:txBody>
      </p:sp>
      <p:sp>
        <p:nvSpPr>
          <p:cNvPr id="537" name="Google Shape;537;p31"/>
          <p:cNvSpPr/>
          <p:nvPr/>
        </p:nvSpPr>
        <p:spPr>
          <a:xfrm>
            <a:off x="764399" y="480277"/>
            <a:ext cx="204520" cy="35433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31</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564" y="288052"/>
            <a:ext cx="633865" cy="738783"/>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8725" y="833987"/>
            <a:ext cx="1890555" cy="3360987"/>
          </a:xfrm>
          <a:prstGeom prst="rect">
            <a:avLst/>
          </a:prstGeom>
        </p:spPr>
      </p:pic>
    </p:spTree>
    <p:extLst>
      <p:ext uri="{BB962C8B-B14F-4D97-AF65-F5344CB8AC3E}">
        <p14:creationId xmlns:p14="http://schemas.microsoft.com/office/powerpoint/2010/main" val="34908165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31"/>
          <p:cNvSpPr/>
          <p:nvPr/>
        </p:nvSpPr>
        <p:spPr>
          <a:xfrm>
            <a:off x="5375410" y="489800"/>
            <a:ext cx="2075120" cy="4163909"/>
          </a:xfrm>
          <a:custGeom>
            <a:avLst/>
            <a:gdLst/>
            <a:ahLst/>
            <a:cxnLst/>
            <a:rect l="l" t="t" r="r" b="b"/>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184769"/>
          </a:solid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1"/>
          <p:cNvSpPr txBox="1">
            <a:spLocks noGrp="1"/>
          </p:cNvSpPr>
          <p:nvPr>
            <p:ph type="body" idx="4294967295"/>
          </p:nvPr>
        </p:nvSpPr>
        <p:spPr>
          <a:xfrm>
            <a:off x="457200" y="1476375"/>
            <a:ext cx="4101900" cy="27186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IN" b="1" dirty="0" smtClean="0">
                <a:solidFill>
                  <a:srgbClr val="19BBD5"/>
                </a:solidFill>
              </a:rPr>
              <a:t>Setting Screen</a:t>
            </a:r>
            <a:endParaRPr b="1" dirty="0" smtClean="0">
              <a:solidFill>
                <a:srgbClr val="19BBD5"/>
              </a:solidFill>
            </a:endParaRPr>
          </a:p>
          <a:p>
            <a:pPr marL="0" indent="0">
              <a:buNone/>
            </a:pPr>
            <a:r>
              <a:rPr lang="en-IN" sz="1800" dirty="0"/>
              <a:t>Settings screen is used to start and stop app lock</a:t>
            </a:r>
          </a:p>
          <a:p>
            <a:pPr marL="0" lvl="0" indent="0">
              <a:buNone/>
            </a:pPr>
            <a:r>
              <a:rPr lang="en" sz="1800" dirty="0" smtClean="0"/>
              <a:t>.</a:t>
            </a:r>
            <a:endParaRPr sz="1800" dirty="0"/>
          </a:p>
        </p:txBody>
      </p:sp>
      <p:sp>
        <p:nvSpPr>
          <p:cNvPr id="536" name="Google Shape;536;p31"/>
          <p:cNvSpPr/>
          <p:nvPr/>
        </p:nvSpPr>
        <p:spPr>
          <a:xfrm>
            <a:off x="5468725" y="839000"/>
            <a:ext cx="1888500" cy="335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C6DAEC"/>
                </a:solidFill>
                <a:latin typeface="Muli"/>
                <a:ea typeface="Muli"/>
                <a:cs typeface="Muli"/>
                <a:sym typeface="Muli"/>
              </a:rPr>
              <a:t>Place your screenshot here</a:t>
            </a:r>
            <a:endParaRPr sz="1000" dirty="0">
              <a:solidFill>
                <a:srgbClr val="C6DAEC"/>
              </a:solidFill>
              <a:latin typeface="Muli"/>
              <a:ea typeface="Muli"/>
              <a:cs typeface="Muli"/>
              <a:sym typeface="Muli"/>
            </a:endParaRPr>
          </a:p>
        </p:txBody>
      </p:sp>
      <p:sp>
        <p:nvSpPr>
          <p:cNvPr id="537" name="Google Shape;537;p31"/>
          <p:cNvSpPr/>
          <p:nvPr/>
        </p:nvSpPr>
        <p:spPr>
          <a:xfrm>
            <a:off x="764399" y="480277"/>
            <a:ext cx="204520" cy="35433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32</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564" y="288052"/>
            <a:ext cx="633865" cy="738783"/>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8725" y="834612"/>
            <a:ext cx="1888500" cy="3357334"/>
          </a:xfrm>
          <a:prstGeom prst="rect">
            <a:avLst/>
          </a:prstGeom>
        </p:spPr>
      </p:pic>
    </p:spTree>
    <p:extLst>
      <p:ext uri="{BB962C8B-B14F-4D97-AF65-F5344CB8AC3E}">
        <p14:creationId xmlns:p14="http://schemas.microsoft.com/office/powerpoint/2010/main" val="19686831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31"/>
          <p:cNvSpPr/>
          <p:nvPr/>
        </p:nvSpPr>
        <p:spPr>
          <a:xfrm>
            <a:off x="5375410" y="489800"/>
            <a:ext cx="2075120" cy="4163909"/>
          </a:xfrm>
          <a:custGeom>
            <a:avLst/>
            <a:gdLst/>
            <a:ahLst/>
            <a:cxnLst/>
            <a:rect l="l" t="t" r="r" b="b"/>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184769"/>
          </a:solid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1"/>
          <p:cNvSpPr txBox="1">
            <a:spLocks noGrp="1"/>
          </p:cNvSpPr>
          <p:nvPr>
            <p:ph type="body" idx="4294967295"/>
          </p:nvPr>
        </p:nvSpPr>
        <p:spPr>
          <a:xfrm>
            <a:off x="457200" y="1476375"/>
            <a:ext cx="4101900" cy="27186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IN" b="1" dirty="0" smtClean="0">
                <a:solidFill>
                  <a:srgbClr val="19BBD5"/>
                </a:solidFill>
              </a:rPr>
              <a:t>Unlock App Screen</a:t>
            </a:r>
            <a:endParaRPr b="1" dirty="0" smtClean="0">
              <a:solidFill>
                <a:srgbClr val="19BBD5"/>
              </a:solidFill>
            </a:endParaRPr>
          </a:p>
          <a:p>
            <a:pPr marL="0" indent="0">
              <a:buNone/>
            </a:pPr>
            <a:r>
              <a:rPr lang="en-IN" sz="1800" dirty="0" smtClean="0"/>
              <a:t>Unlock App Screen displays the locked apps of device and user can lock any app by clicking any app it  will display unlock app dialog </a:t>
            </a:r>
          </a:p>
          <a:p>
            <a:pPr marL="0" lvl="0" indent="0">
              <a:buNone/>
            </a:pPr>
            <a:r>
              <a:rPr lang="en" sz="1800" dirty="0" smtClean="0"/>
              <a:t>.</a:t>
            </a:r>
            <a:endParaRPr sz="1800" dirty="0"/>
          </a:p>
        </p:txBody>
      </p:sp>
      <p:sp>
        <p:nvSpPr>
          <p:cNvPr id="536" name="Google Shape;536;p31"/>
          <p:cNvSpPr/>
          <p:nvPr/>
        </p:nvSpPr>
        <p:spPr>
          <a:xfrm>
            <a:off x="5468725" y="839000"/>
            <a:ext cx="1888500" cy="335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C6DAEC"/>
                </a:solidFill>
                <a:latin typeface="Muli"/>
                <a:ea typeface="Muli"/>
                <a:cs typeface="Muli"/>
                <a:sym typeface="Muli"/>
              </a:rPr>
              <a:t>Place your screenshot here</a:t>
            </a:r>
            <a:endParaRPr sz="1000" dirty="0">
              <a:solidFill>
                <a:srgbClr val="C6DAEC"/>
              </a:solidFill>
              <a:latin typeface="Muli"/>
              <a:ea typeface="Muli"/>
              <a:cs typeface="Muli"/>
              <a:sym typeface="Muli"/>
            </a:endParaRPr>
          </a:p>
        </p:txBody>
      </p:sp>
      <p:sp>
        <p:nvSpPr>
          <p:cNvPr id="537" name="Google Shape;537;p31"/>
          <p:cNvSpPr/>
          <p:nvPr/>
        </p:nvSpPr>
        <p:spPr>
          <a:xfrm>
            <a:off x="764399" y="480277"/>
            <a:ext cx="204520" cy="35433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33</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564" y="288052"/>
            <a:ext cx="633865" cy="738783"/>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8725" y="834612"/>
            <a:ext cx="1888500" cy="3357332"/>
          </a:xfrm>
          <a:prstGeom prst="rect">
            <a:avLst/>
          </a:prstGeom>
        </p:spPr>
      </p:pic>
    </p:spTree>
    <p:extLst>
      <p:ext uri="{BB962C8B-B14F-4D97-AF65-F5344CB8AC3E}">
        <p14:creationId xmlns:p14="http://schemas.microsoft.com/office/powerpoint/2010/main" val="26740049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31"/>
          <p:cNvSpPr/>
          <p:nvPr/>
        </p:nvSpPr>
        <p:spPr>
          <a:xfrm>
            <a:off x="5375410" y="489800"/>
            <a:ext cx="2075120" cy="4163909"/>
          </a:xfrm>
          <a:custGeom>
            <a:avLst/>
            <a:gdLst/>
            <a:ahLst/>
            <a:cxnLst/>
            <a:rect l="l" t="t" r="r" b="b"/>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184769"/>
          </a:solid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1"/>
          <p:cNvSpPr txBox="1">
            <a:spLocks noGrp="1"/>
          </p:cNvSpPr>
          <p:nvPr>
            <p:ph type="body" idx="4294967295"/>
          </p:nvPr>
        </p:nvSpPr>
        <p:spPr>
          <a:xfrm>
            <a:off x="457200" y="1476375"/>
            <a:ext cx="4101900" cy="27186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IN" b="1" dirty="0" smtClean="0">
                <a:solidFill>
                  <a:srgbClr val="19BBD5"/>
                </a:solidFill>
              </a:rPr>
              <a:t>Unlock Dialog</a:t>
            </a:r>
            <a:endParaRPr b="1" dirty="0" smtClean="0">
              <a:solidFill>
                <a:srgbClr val="19BBD5"/>
              </a:solidFill>
            </a:endParaRPr>
          </a:p>
          <a:p>
            <a:pPr marL="0" indent="0">
              <a:buNone/>
            </a:pPr>
            <a:r>
              <a:rPr lang="en-IN" sz="1800" dirty="0"/>
              <a:t>Unlock App dialog Screen is used to unlock app. User have to enter correct password in order to unlock app </a:t>
            </a:r>
          </a:p>
          <a:p>
            <a:pPr marL="0" lvl="0" indent="0">
              <a:buNone/>
            </a:pPr>
            <a:r>
              <a:rPr lang="en" sz="1800" dirty="0" smtClean="0"/>
              <a:t>.</a:t>
            </a:r>
            <a:endParaRPr sz="1800" dirty="0"/>
          </a:p>
        </p:txBody>
      </p:sp>
      <p:sp>
        <p:nvSpPr>
          <p:cNvPr id="536" name="Google Shape;536;p31"/>
          <p:cNvSpPr/>
          <p:nvPr/>
        </p:nvSpPr>
        <p:spPr>
          <a:xfrm>
            <a:off x="5468725" y="839000"/>
            <a:ext cx="1888500" cy="335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C6DAEC"/>
                </a:solidFill>
                <a:latin typeface="Muli"/>
                <a:ea typeface="Muli"/>
                <a:cs typeface="Muli"/>
                <a:sym typeface="Muli"/>
              </a:rPr>
              <a:t>Place your screenshot here</a:t>
            </a:r>
            <a:endParaRPr sz="1000" dirty="0">
              <a:solidFill>
                <a:srgbClr val="C6DAEC"/>
              </a:solidFill>
              <a:latin typeface="Muli"/>
              <a:ea typeface="Muli"/>
              <a:cs typeface="Muli"/>
              <a:sym typeface="Muli"/>
            </a:endParaRPr>
          </a:p>
        </p:txBody>
      </p:sp>
      <p:sp>
        <p:nvSpPr>
          <p:cNvPr id="537" name="Google Shape;537;p31"/>
          <p:cNvSpPr/>
          <p:nvPr/>
        </p:nvSpPr>
        <p:spPr>
          <a:xfrm>
            <a:off x="764399" y="480277"/>
            <a:ext cx="204520" cy="35433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34</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564" y="288052"/>
            <a:ext cx="633865" cy="738783"/>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8725" y="834612"/>
            <a:ext cx="1890204" cy="3360363"/>
          </a:xfrm>
          <a:prstGeom prst="rect">
            <a:avLst/>
          </a:prstGeom>
        </p:spPr>
      </p:pic>
    </p:spTree>
    <p:extLst>
      <p:ext uri="{BB962C8B-B14F-4D97-AF65-F5344CB8AC3E}">
        <p14:creationId xmlns:p14="http://schemas.microsoft.com/office/powerpoint/2010/main" val="30682047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732700" y="1609825"/>
            <a:ext cx="5482016"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Limitation of System</a:t>
            </a:r>
            <a:endParaRPr dirty="0"/>
          </a:p>
        </p:txBody>
      </p:sp>
      <p:sp>
        <p:nvSpPr>
          <p:cNvPr id="373" name="Google Shape;373;p16"/>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IN" dirty="0" smtClean="0"/>
              <a:t>Application </a:t>
            </a:r>
            <a:r>
              <a:rPr lang="en-IN" dirty="0"/>
              <a:t>can be only used in Android devices</a:t>
            </a:r>
            <a:r>
              <a:rPr lang="en-IN" dirty="0" smtClean="0"/>
              <a:t>.</a:t>
            </a:r>
          </a:p>
          <a:p>
            <a:pPr>
              <a:spcBef>
                <a:spcPts val="0"/>
              </a:spcBef>
            </a:pPr>
            <a:r>
              <a:rPr lang="en-IN" sz="1200" dirty="0"/>
              <a:t>User need to register before using this app</a:t>
            </a:r>
          </a:p>
          <a:p>
            <a:pPr>
              <a:spcBef>
                <a:spcPts val="0"/>
              </a:spcBef>
            </a:pPr>
            <a:r>
              <a:rPr lang="en-IN" sz="1200" dirty="0"/>
              <a:t>User need a working internet connection.</a:t>
            </a:r>
          </a:p>
          <a:p>
            <a:pPr marL="457200" lvl="0" indent="-317500" algn="l" rtl="0">
              <a:spcBef>
                <a:spcPts val="0"/>
              </a:spcBef>
              <a:spcAft>
                <a:spcPts val="0"/>
              </a:spcAft>
              <a:buSzPts val="1400"/>
              <a:buChar char="◇"/>
            </a:pPr>
            <a:endParaRPr lang="en-IN" sz="1200" dirty="0"/>
          </a:p>
          <a:p>
            <a:pPr marL="0" lvl="0" indent="0" algn="l" rtl="0">
              <a:spcBef>
                <a:spcPts val="600"/>
              </a:spcBef>
              <a:spcAft>
                <a:spcPts val="0"/>
              </a:spcAft>
              <a:buNone/>
            </a:pPr>
            <a:endParaRPr dirty="0" smtClean="0"/>
          </a:p>
          <a:p>
            <a:pPr marL="0" lvl="0" indent="0" algn="l" rtl="0">
              <a:spcBef>
                <a:spcPts val="600"/>
              </a:spcBef>
              <a:spcAft>
                <a:spcPts val="0"/>
              </a:spcAft>
              <a:buNone/>
            </a:pPr>
            <a:r>
              <a:rPr lang="en" dirty="0" smtClean="0"/>
              <a:t>Your audience will listen to you or read the content, but won’t do both. </a:t>
            </a:r>
            <a:endParaRPr dirty="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35</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288" y="428062"/>
            <a:ext cx="709318" cy="826725"/>
          </a:xfrm>
          <a:prstGeom prst="rect">
            <a:avLst/>
          </a:prstGeom>
        </p:spPr>
      </p:pic>
    </p:spTree>
    <p:extLst>
      <p:ext uri="{BB962C8B-B14F-4D97-AF65-F5344CB8AC3E}">
        <p14:creationId xmlns:p14="http://schemas.microsoft.com/office/powerpoint/2010/main" val="3400485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2255214" y="609473"/>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Background</a:t>
            </a:r>
            <a:endParaRPr dirty="0"/>
          </a:p>
        </p:txBody>
      </p:sp>
      <p:sp>
        <p:nvSpPr>
          <p:cNvPr id="373" name="Google Shape;373;p16"/>
          <p:cNvSpPr txBox="1">
            <a:spLocks noGrp="1"/>
          </p:cNvSpPr>
          <p:nvPr>
            <p:ph type="body" idx="1"/>
          </p:nvPr>
        </p:nvSpPr>
        <p:spPr>
          <a:xfrm>
            <a:off x="1813087" y="1511547"/>
            <a:ext cx="4944300" cy="2407310"/>
          </a:xfrm>
          <a:prstGeom prst="rect">
            <a:avLst/>
          </a:prstGeom>
        </p:spPr>
        <p:txBody>
          <a:bodyPr spcFirstLastPara="1" wrap="square" lIns="91425" tIns="91425" rIns="91425" bIns="91425" anchor="t" anchorCtr="0">
            <a:noAutofit/>
          </a:bodyPr>
          <a:lstStyle/>
          <a:p>
            <a:pPr lvl="0" algn="just"/>
            <a:r>
              <a:rPr lang="en-IN" dirty="0"/>
              <a:t>On the digital century where technology reaches kids hands, guardians may worry about the effect of this very open world on their kids’ development. They may worry about the detrimental effect of this technology on their educational, emotional and social developments. To help overcome some of these worries, guardians may need to have some controlling technology to check and track their children usage for the personal devices</a:t>
            </a:r>
            <a:r>
              <a:rPr lang="en" dirty="0" smtClean="0"/>
              <a:t>. </a:t>
            </a:r>
            <a:endParaRPr dirty="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85" y="392912"/>
            <a:ext cx="739464" cy="861861"/>
          </a:xfrm>
          <a:prstGeom prst="rect">
            <a:avLst/>
          </a:prstGeom>
        </p:spPr>
      </p:pic>
    </p:spTree>
    <p:extLst>
      <p:ext uri="{BB962C8B-B14F-4D97-AF65-F5344CB8AC3E}">
        <p14:creationId xmlns:p14="http://schemas.microsoft.com/office/powerpoint/2010/main" val="25530633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2255214" y="609473"/>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Objective</a:t>
            </a:r>
            <a:endParaRPr dirty="0"/>
          </a:p>
        </p:txBody>
      </p:sp>
      <p:sp>
        <p:nvSpPr>
          <p:cNvPr id="373" name="Google Shape;373;p16"/>
          <p:cNvSpPr txBox="1">
            <a:spLocks noGrp="1"/>
          </p:cNvSpPr>
          <p:nvPr>
            <p:ph type="body" idx="1"/>
          </p:nvPr>
        </p:nvSpPr>
        <p:spPr>
          <a:xfrm>
            <a:off x="1772894" y="1782853"/>
            <a:ext cx="4944300" cy="2407310"/>
          </a:xfrm>
          <a:prstGeom prst="rect">
            <a:avLst/>
          </a:prstGeom>
        </p:spPr>
        <p:txBody>
          <a:bodyPr spcFirstLastPara="1" wrap="square" lIns="91425" tIns="91425" rIns="91425" bIns="91425" anchor="t" anchorCtr="0">
            <a:noAutofit/>
          </a:bodyPr>
          <a:lstStyle/>
          <a:p>
            <a:pPr lvl="0" algn="just"/>
            <a:r>
              <a:rPr lang="en-IN" dirty="0"/>
              <a:t>The main objective of this application is to secure the children from the addiction of mobile and bed application which creates bad impact on peoples </a:t>
            </a:r>
            <a:r>
              <a:rPr lang="en-IN" dirty="0" smtClean="0"/>
              <a:t>mind.</a:t>
            </a:r>
            <a:endParaRPr dirty="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85" y="392912"/>
            <a:ext cx="739464" cy="861861"/>
          </a:xfrm>
          <a:prstGeom prst="rect">
            <a:avLst/>
          </a:prstGeom>
        </p:spPr>
      </p:pic>
    </p:spTree>
    <p:extLst>
      <p:ext uri="{BB962C8B-B14F-4D97-AF65-F5344CB8AC3E}">
        <p14:creationId xmlns:p14="http://schemas.microsoft.com/office/powerpoint/2010/main" val="14321848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2255214" y="609473"/>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Purpose</a:t>
            </a:r>
            <a:endParaRPr dirty="0"/>
          </a:p>
        </p:txBody>
      </p:sp>
      <p:sp>
        <p:nvSpPr>
          <p:cNvPr id="373" name="Google Shape;373;p16"/>
          <p:cNvSpPr txBox="1">
            <a:spLocks noGrp="1"/>
          </p:cNvSpPr>
          <p:nvPr>
            <p:ph type="body" idx="1"/>
          </p:nvPr>
        </p:nvSpPr>
        <p:spPr>
          <a:xfrm>
            <a:off x="1772894" y="1318425"/>
            <a:ext cx="4944300" cy="1030685"/>
          </a:xfrm>
          <a:prstGeom prst="rect">
            <a:avLst/>
          </a:prstGeom>
        </p:spPr>
        <p:txBody>
          <a:bodyPr spcFirstLastPara="1" wrap="square" lIns="91425" tIns="91425" rIns="91425" bIns="91425" anchor="t" anchorCtr="0">
            <a:noAutofit/>
          </a:bodyPr>
          <a:lstStyle/>
          <a:p>
            <a:pPr lvl="0" algn="just"/>
            <a:r>
              <a:rPr lang="en-IN" dirty="0"/>
              <a:t>control </a:t>
            </a:r>
            <a:r>
              <a:rPr lang="en-IN" dirty="0" smtClean="0"/>
              <a:t>children activities.</a:t>
            </a:r>
          </a:p>
          <a:p>
            <a:pPr lvl="0" algn="just"/>
            <a:r>
              <a:rPr lang="en-IN" dirty="0"/>
              <a:t>By using this app parent can reduce the application usage </a:t>
            </a:r>
            <a:r>
              <a:rPr lang="en-IN" dirty="0" smtClean="0"/>
              <a:t>time.</a:t>
            </a:r>
            <a:endParaRPr dirty="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6</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85" y="392912"/>
            <a:ext cx="739464" cy="861861"/>
          </a:xfrm>
          <a:prstGeom prst="rect">
            <a:avLst/>
          </a:prstGeom>
        </p:spPr>
      </p:pic>
      <p:sp>
        <p:nvSpPr>
          <p:cNvPr id="6" name="Google Shape;373;p16"/>
          <p:cNvSpPr txBox="1">
            <a:spLocks/>
          </p:cNvSpPr>
          <p:nvPr/>
        </p:nvSpPr>
        <p:spPr>
          <a:xfrm>
            <a:off x="1772894" y="3058062"/>
            <a:ext cx="4944300" cy="13778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algn="just"/>
            <a:r>
              <a:rPr lang="en-IN" dirty="0"/>
              <a:t>The </a:t>
            </a:r>
            <a:r>
              <a:rPr lang="en-IN" dirty="0" smtClean="0"/>
              <a:t>application </a:t>
            </a:r>
            <a:r>
              <a:rPr lang="en-IN" dirty="0"/>
              <a:t>is only for android user</a:t>
            </a:r>
            <a:r>
              <a:rPr lang="en-US" dirty="0" smtClean="0"/>
              <a:t>.</a:t>
            </a:r>
          </a:p>
          <a:p>
            <a:pPr algn="just"/>
            <a:r>
              <a:rPr lang="en-IN" dirty="0" smtClean="0"/>
              <a:t>This application used by parents </a:t>
            </a:r>
            <a:r>
              <a:rPr lang="en-IN" dirty="0"/>
              <a:t>for </a:t>
            </a:r>
            <a:r>
              <a:rPr lang="en-IN" dirty="0" smtClean="0"/>
              <a:t>controlling </a:t>
            </a:r>
            <a:r>
              <a:rPr lang="en-IN" dirty="0"/>
              <a:t>the activities of children or </a:t>
            </a:r>
            <a:r>
              <a:rPr lang="en-IN" dirty="0" smtClean="0"/>
              <a:t>person.</a:t>
            </a:r>
            <a:endParaRPr lang="en-IN" dirty="0"/>
          </a:p>
          <a:p>
            <a:pPr algn="just"/>
            <a:endParaRPr lang="en-US" dirty="0"/>
          </a:p>
        </p:txBody>
      </p:sp>
      <p:sp>
        <p:nvSpPr>
          <p:cNvPr id="7" name="Google Shape;372;p16"/>
          <p:cNvSpPr txBox="1">
            <a:spLocks/>
          </p:cNvSpPr>
          <p:nvPr/>
        </p:nvSpPr>
        <p:spPr>
          <a:xfrm>
            <a:off x="2255214" y="2412762"/>
            <a:ext cx="4944300" cy="645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IN" dirty="0" smtClean="0"/>
              <a:t>Scope</a:t>
            </a:r>
            <a:endParaRPr lang="en-IN" dirty="0"/>
          </a:p>
        </p:txBody>
      </p:sp>
    </p:spTree>
    <p:extLst>
      <p:ext uri="{BB962C8B-B14F-4D97-AF65-F5344CB8AC3E}">
        <p14:creationId xmlns:p14="http://schemas.microsoft.com/office/powerpoint/2010/main" val="24366783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2275310" y="609473"/>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smtClean="0"/>
              <a:t>Problem Definition</a:t>
            </a:r>
            <a:endParaRPr dirty="0"/>
          </a:p>
        </p:txBody>
      </p:sp>
      <p:sp>
        <p:nvSpPr>
          <p:cNvPr id="373" name="Google Shape;373;p16"/>
          <p:cNvSpPr txBox="1">
            <a:spLocks noGrp="1"/>
          </p:cNvSpPr>
          <p:nvPr>
            <p:ph type="body" idx="1"/>
          </p:nvPr>
        </p:nvSpPr>
        <p:spPr>
          <a:xfrm>
            <a:off x="1772894" y="1619876"/>
            <a:ext cx="4944300" cy="2660722"/>
          </a:xfrm>
          <a:prstGeom prst="rect">
            <a:avLst/>
          </a:prstGeom>
        </p:spPr>
        <p:txBody>
          <a:bodyPr spcFirstLastPara="1" wrap="square" lIns="91425" tIns="91425" rIns="91425" bIns="91425" anchor="t" anchorCtr="0">
            <a:noAutofit/>
          </a:bodyPr>
          <a:lstStyle/>
          <a:p>
            <a:pPr algn="just"/>
            <a:r>
              <a:rPr lang="en-IN" dirty="0"/>
              <a:t>The usage of mobile devices is </a:t>
            </a:r>
            <a:r>
              <a:rPr lang="en-IN" dirty="0" smtClean="0"/>
              <a:t>constantly incrementing so </a:t>
            </a:r>
            <a:r>
              <a:rPr lang="en-IN" dirty="0"/>
              <a:t>this application sets the time period for the usage of particular application</a:t>
            </a:r>
            <a:r>
              <a:rPr lang="en-IN" dirty="0" smtClean="0"/>
              <a:t>.</a:t>
            </a:r>
          </a:p>
          <a:p>
            <a:pPr algn="just"/>
            <a:r>
              <a:rPr lang="en-IN" dirty="0" smtClean="0"/>
              <a:t>The existing Application uses old technology in back-end and in this application we try to do implement new technology.</a:t>
            </a:r>
            <a:endParaRPr lang="en-IN" dirty="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7</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85" y="392912"/>
            <a:ext cx="739464" cy="861861"/>
          </a:xfrm>
          <a:prstGeom prst="rect">
            <a:avLst/>
          </a:prstGeom>
        </p:spPr>
      </p:pic>
    </p:spTree>
    <p:extLst>
      <p:ext uri="{BB962C8B-B14F-4D97-AF65-F5344CB8AC3E}">
        <p14:creationId xmlns:p14="http://schemas.microsoft.com/office/powerpoint/2010/main" val="6546589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2220685" y="501192"/>
            <a:ext cx="4783016"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400" dirty="0" smtClean="0"/>
              <a:t>Requirement Specification</a:t>
            </a:r>
            <a:endParaRPr sz="2400" dirty="0"/>
          </a:p>
        </p:txBody>
      </p:sp>
      <p:sp>
        <p:nvSpPr>
          <p:cNvPr id="373" name="Google Shape;373;p16"/>
          <p:cNvSpPr txBox="1">
            <a:spLocks noGrp="1"/>
          </p:cNvSpPr>
          <p:nvPr>
            <p:ph type="body" idx="1"/>
          </p:nvPr>
        </p:nvSpPr>
        <p:spPr>
          <a:xfrm>
            <a:off x="1792990" y="1609827"/>
            <a:ext cx="4944300" cy="2660722"/>
          </a:xfrm>
          <a:prstGeom prst="rect">
            <a:avLst/>
          </a:prstGeom>
        </p:spPr>
        <p:txBody>
          <a:bodyPr spcFirstLastPara="1" wrap="square" lIns="91425" tIns="91425" rIns="91425" bIns="91425" anchor="t" anchorCtr="0">
            <a:noAutofit/>
          </a:bodyPr>
          <a:lstStyle/>
          <a:p>
            <a:pPr algn="just"/>
            <a:r>
              <a:rPr lang="en-IN" dirty="0" smtClean="0"/>
              <a:t>Parent can blocking </a:t>
            </a:r>
            <a:r>
              <a:rPr lang="en-IN" dirty="0"/>
              <a:t>the particular </a:t>
            </a:r>
            <a:r>
              <a:rPr lang="en-IN" dirty="0" smtClean="0"/>
              <a:t>application.</a:t>
            </a:r>
          </a:p>
          <a:p>
            <a:pPr algn="just"/>
            <a:r>
              <a:rPr lang="en-IN" dirty="0"/>
              <a:t>Also whenever parent wants then parent can unblock the Particular </a:t>
            </a:r>
            <a:r>
              <a:rPr lang="en-IN" dirty="0" smtClean="0"/>
              <a:t>application using password.</a:t>
            </a:r>
            <a:endParaRPr lang="en-IN" dirty="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85" y="392912"/>
            <a:ext cx="739464" cy="861861"/>
          </a:xfrm>
          <a:prstGeom prst="rect">
            <a:avLst/>
          </a:prstGeom>
        </p:spPr>
      </p:pic>
    </p:spTree>
    <p:extLst>
      <p:ext uri="{BB962C8B-B14F-4D97-AF65-F5344CB8AC3E}">
        <p14:creationId xmlns:p14="http://schemas.microsoft.com/office/powerpoint/2010/main" val="19713605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2285358" y="689860"/>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smtClean="0"/>
              <a:t>H/W &amp; S/W </a:t>
            </a:r>
            <a:r>
              <a:rPr lang="en-IN" sz="1800" dirty="0" smtClean="0"/>
              <a:t>Requirements(Client)</a:t>
            </a:r>
            <a:endParaRPr sz="1800" dirty="0"/>
          </a:p>
        </p:txBody>
      </p:sp>
      <p:sp>
        <p:nvSpPr>
          <p:cNvPr id="373" name="Google Shape;373;p16"/>
          <p:cNvSpPr txBox="1">
            <a:spLocks noGrp="1"/>
          </p:cNvSpPr>
          <p:nvPr>
            <p:ph type="body" idx="1"/>
          </p:nvPr>
        </p:nvSpPr>
        <p:spPr>
          <a:xfrm>
            <a:off x="1772894" y="1619876"/>
            <a:ext cx="4944300" cy="2660722"/>
          </a:xfrm>
          <a:prstGeom prst="rect">
            <a:avLst/>
          </a:prstGeom>
        </p:spPr>
        <p:txBody>
          <a:bodyPr spcFirstLastPara="1" wrap="square" lIns="91425" tIns="91425" rIns="91425" bIns="91425" anchor="t" anchorCtr="0">
            <a:noAutofit/>
          </a:bodyPr>
          <a:lstStyle/>
          <a:p>
            <a:pPr algn="just"/>
            <a:r>
              <a:rPr lang="en-IN" dirty="0" smtClean="0"/>
              <a:t>H/W :</a:t>
            </a:r>
          </a:p>
          <a:p>
            <a:pPr lvl="1" algn="just"/>
            <a:r>
              <a:rPr lang="en-IN" dirty="0"/>
              <a:t>RAM 2 GB</a:t>
            </a:r>
          </a:p>
          <a:p>
            <a:pPr lvl="1" algn="just"/>
            <a:r>
              <a:rPr lang="en-IN" dirty="0"/>
              <a:t>Storage min 10 MB </a:t>
            </a:r>
          </a:p>
          <a:p>
            <a:pPr lvl="1" algn="just"/>
            <a:endParaRPr lang="en-IN" dirty="0" smtClean="0"/>
          </a:p>
          <a:p>
            <a:pPr algn="just"/>
            <a:r>
              <a:rPr lang="en-IN" dirty="0" smtClean="0"/>
              <a:t>S/W :</a:t>
            </a:r>
          </a:p>
          <a:p>
            <a:pPr lvl="1" algn="just"/>
            <a:r>
              <a:rPr lang="en-IN" dirty="0" smtClean="0"/>
              <a:t>Android device</a:t>
            </a:r>
          </a:p>
          <a:p>
            <a:pPr lvl="1" algn="just"/>
            <a:r>
              <a:rPr lang="en-IN" dirty="0" smtClean="0"/>
              <a:t>Internet </a:t>
            </a:r>
            <a:r>
              <a:rPr lang="en-IN" dirty="0"/>
              <a:t>Connection</a:t>
            </a:r>
          </a:p>
          <a:p>
            <a:pPr lvl="1" algn="just"/>
            <a:endParaRPr lang="en-IN" dirty="0" smtClean="0"/>
          </a:p>
          <a:p>
            <a:pPr marL="1054100" lvl="2" indent="0" algn="just">
              <a:buNone/>
            </a:pPr>
            <a:endParaRPr lang="en-IN" dirty="0" smtClean="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9</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85" y="392912"/>
            <a:ext cx="739464" cy="861861"/>
          </a:xfrm>
          <a:prstGeom prst="rect">
            <a:avLst/>
          </a:prstGeom>
        </p:spPr>
      </p:pic>
    </p:spTree>
    <p:extLst>
      <p:ext uri="{BB962C8B-B14F-4D97-AF65-F5344CB8AC3E}">
        <p14:creationId xmlns:p14="http://schemas.microsoft.com/office/powerpoint/2010/main" val="947762745"/>
      </p:ext>
    </p:extLst>
  </p:cSld>
  <p:clrMapOvr>
    <a:masterClrMapping/>
  </p:clrMapOvr>
  <p:timing>
    <p:tnLst>
      <p:par>
        <p:cTn id="1" dur="indefinite" restart="never" nodeType="tmRoot"/>
      </p:par>
    </p:tnLst>
  </p:timing>
</p:sld>
</file>

<file path=ppt/theme/theme1.xml><?xml version="1.0" encoding="utf-8"?>
<a:theme xmlns:a="http://schemas.openxmlformats.org/drawingml/2006/main" name="Imoge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TotalTime>
  <Words>1052</Words>
  <Application>Microsoft Office PowerPoint</Application>
  <PresentationFormat>On-screen Show (16:9)</PresentationFormat>
  <Paragraphs>215</Paragraphs>
  <Slides>35</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Muli</vt:lpstr>
      <vt:lpstr>Nixie One</vt:lpstr>
      <vt:lpstr>Helvetica Neue</vt:lpstr>
      <vt:lpstr>Imogen template</vt:lpstr>
      <vt:lpstr>Shield Controller</vt:lpstr>
      <vt:lpstr>Index</vt:lpstr>
      <vt:lpstr>Introduction</vt:lpstr>
      <vt:lpstr>Background</vt:lpstr>
      <vt:lpstr>Objective</vt:lpstr>
      <vt:lpstr>Purpose</vt:lpstr>
      <vt:lpstr>Problem Definition</vt:lpstr>
      <vt:lpstr>Requirement Specification</vt:lpstr>
      <vt:lpstr>H/W &amp; S/W Requirements(Client)</vt:lpstr>
      <vt:lpstr>H/W &amp; S/W Requirements(Developer)</vt:lpstr>
      <vt:lpstr>Data Flow Diagram</vt:lpstr>
      <vt:lpstr>Data Flow Diagram</vt:lpstr>
      <vt:lpstr>Data Flow Diagram</vt:lpstr>
      <vt:lpstr>Data Flow Diagram</vt:lpstr>
      <vt:lpstr>Data Flow Diagram</vt:lpstr>
      <vt:lpstr>Data Flow Diagram</vt:lpstr>
      <vt:lpstr>Data Flow Diagram</vt:lpstr>
      <vt:lpstr>Data Flow Diagram</vt:lpstr>
      <vt:lpstr>Data Flow Diagram</vt:lpstr>
      <vt:lpstr>E R Diagram</vt:lpstr>
      <vt:lpstr>Data Dictionary</vt:lpstr>
      <vt:lpstr>Data Dictionary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Limitation of System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samiyal</dc:creator>
  <cp:lastModifiedBy>samiyal</cp:lastModifiedBy>
  <cp:revision>25</cp:revision>
  <dcterms:modified xsi:type="dcterms:W3CDTF">2019-04-13T06:00:06Z</dcterms:modified>
</cp:coreProperties>
</file>