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59" r:id="rId4"/>
    <p:sldId id="271" r:id="rId5"/>
    <p:sldId id="265" r:id="rId6"/>
    <p:sldId id="262" r:id="rId7"/>
    <p:sldId id="263" r:id="rId8"/>
    <p:sldId id="264" r:id="rId9"/>
    <p:sldId id="272" r:id="rId10"/>
    <p:sldId id="260" r:id="rId11"/>
    <p:sldId id="266" r:id="rId12"/>
    <p:sldId id="268" r:id="rId13"/>
    <p:sldId id="267" r:id="rId14"/>
    <p:sldId id="273" r:id="rId15"/>
    <p:sldId id="270" r:id="rId16"/>
    <p:sldId id="274" r:id="rId17"/>
    <p:sldId id="275" r:id="rId18"/>
    <p:sldId id="276" r:id="rId19"/>
    <p:sldId id="277" r:id="rId20"/>
    <p:sldId id="278" r:id="rId21"/>
    <p:sldId id="281" r:id="rId22"/>
    <p:sldId id="287" r:id="rId23"/>
    <p:sldId id="285" r:id="rId24"/>
    <p:sldId id="283" r:id="rId25"/>
    <p:sldId id="286" r:id="rId26"/>
    <p:sldId id="289" r:id="rId27"/>
    <p:sldId id="290" r:id="rId28"/>
    <p:sldId id="291" r:id="rId29"/>
  </p:sldIdLst>
  <p:sldSz cx="12187238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80" d="100"/>
          <a:sy n="80" d="100"/>
        </p:scale>
        <p:origin x="-156" y="4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489A6-DDA1-43B1-86DC-61199E61AC1E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32C0-821F-4AC0-8367-6FA048D2351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9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5747" y="274639"/>
            <a:ext cx="2742129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362" y="274639"/>
            <a:ext cx="8023265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46" y="228604"/>
            <a:ext cx="11147563" cy="761747"/>
          </a:xfrm>
        </p:spPr>
        <p:txBody>
          <a:bodyPr/>
          <a:lstStyle>
            <a:lvl1pPr>
              <a:defRPr lang="en-US" sz="5400" kern="1200" spc="-1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046" y="1447801"/>
            <a:ext cx="11147563" cy="95154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486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3826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179" y="1600201"/>
            <a:ext cx="53826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363" y="273050"/>
            <a:ext cx="400951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4871" y="273051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363" y="1435101"/>
            <a:ext cx="400951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68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362" y="6356351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3973" y="6356351"/>
            <a:ext cx="3859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4187" y="6356351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771" y="0"/>
            <a:ext cx="12186472" cy="6865470"/>
          </a:xfrm>
          <a:prstGeom prst="rect">
            <a:avLst/>
          </a:prstGeom>
          <a:solidFill>
            <a:srgbClr val="0826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467" y="2167279"/>
            <a:ext cx="11226978" cy="1772793"/>
          </a:xfrm>
        </p:spPr>
        <p:txBody>
          <a:bodyPr/>
          <a:lstStyle/>
          <a:p>
            <a:pPr algn="ctr" defTabSz="91436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4800" dirty="0" smtClean="0">
                <a:solidFill>
                  <a:schemeClr val="bg1"/>
                </a:solidFill>
              </a:rPr>
              <a:t>PROGRAMAÇÃO LINEAR</a:t>
            </a:r>
          </a:p>
          <a:p>
            <a:pPr defTabSz="91436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ALGORITMO </a:t>
            </a: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SIMPLEX</a:t>
            </a:r>
            <a:endParaRPr lang="en-US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47313" y="4216797"/>
            <a:ext cx="11226978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90000"/>
              <a:buFont typeface="Arial" pitchFamily="34" charset="0"/>
              <a:buNone/>
              <a:defRPr sz="4000" kern="1200" spc="-100" baseline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tabLst>
                <a:tab pos="630238" algn="l"/>
              </a:tabLst>
              <a:defRPr sz="2000" kern="1200" spc="-50" baseline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tabLst>
                <a:tab pos="914400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GRUPO: Anna Carolina Barros</a:t>
            </a:r>
          </a:p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Fernando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Menucci</a:t>
            </a: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Sérgio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Rodrigues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953" y="125644"/>
            <a:ext cx="995463" cy="7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283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ALGORÍTIMO 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4987" y="1700808"/>
            <a:ext cx="1124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Algoritmo que considera o gráfico da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Região factível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como um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grafo.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Onde as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arestas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são as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Inequações da restrições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 os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vértices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são as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intercessões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entre as 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inequações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.</a:t>
            </a:r>
          </a:p>
          <a:p>
            <a:endParaRPr lang="pt-BR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Cada vértice é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comparado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aos seus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“vizinhos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”. Caso ele seja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ótimo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o algoritmo para, caso algum vizinho seja melhor, será realizado mesmo procedimento no vértice vizinho.</a:t>
            </a: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ALGORÍTIMO 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722766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58771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624593" y="270894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624593" y="34290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624593" y="3068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624593" y="19888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624593" y="234889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6057511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94776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97463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417559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337415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-4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30781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67859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902790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938795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974800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10805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6624593" y="414913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6624593" y="48349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624593" y="449205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655813" y="522928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-4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624593" y="554377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7047643" y="1628800"/>
            <a:ext cx="0" cy="43059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72" name="Conector de seta reta 71"/>
          <p:cNvCxnSpPr/>
          <p:nvPr/>
        </p:nvCxnSpPr>
        <p:spPr>
          <a:xfrm flipH="1">
            <a:off x="5337415" y="3969112"/>
            <a:ext cx="52206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4" idx="0"/>
          </p:cNvCxnSpPr>
          <p:nvPr/>
        </p:nvCxnSpPr>
        <p:spPr>
          <a:xfrm flipH="1" flipV="1">
            <a:off x="7047643" y="2258885"/>
            <a:ext cx="3240432" cy="17102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7047643" y="2798956"/>
            <a:ext cx="1170156" cy="26103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endCxn id="56" idx="0"/>
          </p:cNvCxnSpPr>
          <p:nvPr/>
        </p:nvCxnSpPr>
        <p:spPr>
          <a:xfrm flipH="1">
            <a:off x="5922493" y="1898836"/>
            <a:ext cx="2115282" cy="20702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>
            <a:off x="7047691" y="1808856"/>
            <a:ext cx="0" cy="216024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4" idx="0"/>
          </p:cNvCxnSpPr>
          <p:nvPr/>
        </p:nvCxnSpPr>
        <p:spPr>
          <a:xfrm flipH="1" flipV="1">
            <a:off x="7047691" y="3969096"/>
            <a:ext cx="3240384" cy="1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ALGORÍTIMO 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722766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58771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624593" y="270894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624593" y="34290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624593" y="3068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624593" y="19888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624593" y="234889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794776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30781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67859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902790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938795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974800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10805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7047643" y="1628800"/>
            <a:ext cx="18084" cy="2952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72" name="Conector de seta reta 71"/>
          <p:cNvCxnSpPr/>
          <p:nvPr/>
        </p:nvCxnSpPr>
        <p:spPr>
          <a:xfrm flipH="1">
            <a:off x="6282541" y="3969112"/>
            <a:ext cx="427557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4" idx="0"/>
          </p:cNvCxnSpPr>
          <p:nvPr/>
        </p:nvCxnSpPr>
        <p:spPr>
          <a:xfrm flipH="1" flipV="1">
            <a:off x="7047643" y="2258885"/>
            <a:ext cx="3240432" cy="17102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>
            <a:off x="7047691" y="1808856"/>
            <a:ext cx="0" cy="216024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4" idx="0"/>
          </p:cNvCxnSpPr>
          <p:nvPr/>
        </p:nvCxnSpPr>
        <p:spPr>
          <a:xfrm flipH="1" flipV="1">
            <a:off x="7047691" y="3969096"/>
            <a:ext cx="3240384" cy="1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7029723" y="1880828"/>
            <a:ext cx="999158" cy="9721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7677795" y="2780928"/>
            <a:ext cx="558088" cy="11521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ALGORÍTIMO 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84" name="Conector reto 83"/>
          <p:cNvCxnSpPr/>
          <p:nvPr/>
        </p:nvCxnSpPr>
        <p:spPr>
          <a:xfrm>
            <a:off x="7245747" y="2888940"/>
            <a:ext cx="0" cy="252028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H="1">
            <a:off x="7245747" y="5409220"/>
            <a:ext cx="269797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7245747" y="1698808"/>
            <a:ext cx="1114382" cy="126014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H="1" flipV="1">
            <a:off x="8242826" y="1628800"/>
            <a:ext cx="2639326" cy="15401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9885072" y="3168971"/>
            <a:ext cx="997080" cy="22402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>
            <a:off x="7245747" y="4977172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H="1" flipV="1">
            <a:off x="7137735" y="5409220"/>
            <a:ext cx="61206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6633679" y="4869160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461771" y="551723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33679" y="549358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0,0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ALGORÍTIMO 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84" name="Conector reto 83"/>
          <p:cNvCxnSpPr/>
          <p:nvPr/>
        </p:nvCxnSpPr>
        <p:spPr>
          <a:xfrm>
            <a:off x="7245747" y="2888940"/>
            <a:ext cx="0" cy="252028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H="1">
            <a:off x="7245747" y="5409220"/>
            <a:ext cx="269797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7245747" y="1698808"/>
            <a:ext cx="1114382" cy="126014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H="1" flipV="1">
            <a:off x="8242826" y="1628800"/>
            <a:ext cx="2639326" cy="15401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9885072" y="3168971"/>
            <a:ext cx="997080" cy="22402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>
            <a:off x="7245747" y="4977172"/>
            <a:ext cx="0" cy="576064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H="1" flipV="1">
            <a:off x="7137735" y="5409220"/>
            <a:ext cx="612068" cy="0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6633679" y="4869160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chemeClr val="accent2">
                  <a:lumMod val="40000"/>
                  <a:lumOff val="60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461771" y="551723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chemeClr val="accent2">
                  <a:lumMod val="40000"/>
                  <a:lumOff val="60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33679" y="549358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0,0</a:t>
            </a:r>
            <a:endParaRPr lang="pt-BR" sz="1600" b="1" dirty="0">
              <a:solidFill>
                <a:schemeClr val="accent2">
                  <a:lumMod val="40000"/>
                  <a:lumOff val="60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7245747" y="2492896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7137735" y="2924944"/>
            <a:ext cx="61206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633679" y="238488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y2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461771" y="303295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y1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620956" y="2966130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0,0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31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Poor Richar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tx2">
                        <a:lumMod val="7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latin typeface="Cambria Math"/>
                      </a:rPr>
                      <m:t>1+</m:t>
                    </m:r>
                    <m:r>
                      <a:rPr lang="pt-BR" b="0" i="1" smtClean="0"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latin typeface="Cambria Math"/>
                      </a:rPr>
                      <m:t>2+</m:t>
                    </m:r>
                    <m:r>
                      <a:rPr lang="pt-BR" b="0" i="1" smtClean="0">
                        <a:latin typeface="Cambria Math"/>
                      </a:rPr>
                      <m:t>𝑑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71667" cy="785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71667" cy="78521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530787" y="3917617"/>
                <a:ext cx="2096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𝑙𝑋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87" y="3917617"/>
                <a:ext cx="2096728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Poor Richar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8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1+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2+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5299755" y="1176631"/>
            <a:ext cx="45719" cy="565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2088150" y="4765092"/>
            <a:ext cx="684969" cy="52670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tângulo 19"/>
              <p:cNvSpPr/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tângulo 21"/>
              <p:cNvSpPr/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4454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Poor Richar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8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1+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2+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5299755" y="1176631"/>
            <a:ext cx="45719" cy="565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2088150" y="4765092"/>
            <a:ext cx="684969" cy="52670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tângulo 19"/>
              <p:cNvSpPr/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tângulo 21"/>
              <p:cNvSpPr/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aixaDeTexto 15"/>
              <p:cNvSpPr txBox="1"/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tângulo 4"/>
              <p:cNvSpPr/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5503880" y="134076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Restrições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655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8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1+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2+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5299755" y="1176631"/>
            <a:ext cx="45719" cy="565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2088150" y="4765092"/>
            <a:ext cx="684969" cy="52670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tângulo 19"/>
              <p:cNvSpPr/>
              <p:nvPr/>
            </p:nvSpPr>
            <p:spPr>
              <a:xfrm>
                <a:off x="851415" y="5373216"/>
                <a:ext cx="2947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" y="5373216"/>
                <a:ext cx="2947474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tângulo 21"/>
              <p:cNvSpPr/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aixaDeTexto 15"/>
              <p:cNvSpPr txBox="1"/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tângulo 4"/>
              <p:cNvSpPr/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5503880" y="134076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aixaDeTexto 7"/>
              <p:cNvSpPr txBox="1"/>
              <p:nvPr/>
            </p:nvSpPr>
            <p:spPr>
              <a:xfrm>
                <a:off x="6110851" y="3996900"/>
                <a:ext cx="3871199" cy="155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20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20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2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51" y="3996900"/>
                <a:ext cx="3871199" cy="1553439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aixaDeTexto 8"/>
              <p:cNvSpPr txBox="1"/>
              <p:nvPr/>
            </p:nvSpPr>
            <p:spPr>
              <a:xfrm>
                <a:off x="7615063" y="6099170"/>
                <a:ext cx="10676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063" y="6099170"/>
                <a:ext cx="1067600" cy="400110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ave esquerda 10"/>
          <p:cNvSpPr/>
          <p:nvPr/>
        </p:nvSpPr>
        <p:spPr>
          <a:xfrm rot="-5400000">
            <a:off x="7158363" y="5097662"/>
            <a:ext cx="138765" cy="10441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/>
          <p:cNvSpPr/>
          <p:nvPr/>
        </p:nvSpPr>
        <p:spPr>
          <a:xfrm rot="-5400000">
            <a:off x="9263859" y="5359498"/>
            <a:ext cx="69382" cy="4634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9081951" y="5626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960838" y="56912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8" name="Chave esquerda 27"/>
          <p:cNvSpPr/>
          <p:nvPr/>
        </p:nvSpPr>
        <p:spPr>
          <a:xfrm rot="-5400000">
            <a:off x="8374123" y="5008790"/>
            <a:ext cx="69382" cy="4634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CaixaDeTexto 28"/>
              <p:cNvSpPr txBox="1"/>
              <p:nvPr/>
            </p:nvSpPr>
            <p:spPr>
              <a:xfrm>
                <a:off x="8165823" y="518100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3" y="5181006"/>
                <a:ext cx="504056" cy="369332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691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1- Análise de Sensibilidade: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2709243" y="2067265"/>
            <a:ext cx="6480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148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Algorítimo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1- Análise de Sensibilidade: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2709243" y="2067265"/>
            <a:ext cx="6480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14270" y="3244334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2- Definição restrição ativa: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CaixaDeTexto 9"/>
              <p:cNvSpPr txBox="1"/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aixaDeTexto 10"/>
              <p:cNvSpPr txBox="1"/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tângulo 12"/>
              <p:cNvSpPr/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tângulo 14"/>
              <p:cNvSpPr/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1444346" y="4635711"/>
            <a:ext cx="15889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25939" y="4564294"/>
            <a:ext cx="15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Coordenadas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  <p:sp>
        <p:nvSpPr>
          <p:cNvPr id="19" name="Elipse 18"/>
          <p:cNvSpPr/>
          <p:nvPr/>
        </p:nvSpPr>
        <p:spPr>
          <a:xfrm>
            <a:off x="1089087" y="406111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1089087" y="444216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89087" y="4823204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89087" y="520424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089087" y="558529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5373539" y="1224799"/>
            <a:ext cx="0" cy="16200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5077150" y="2708920"/>
            <a:ext cx="18000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CaixaDeTexto 30724"/>
          <p:cNvSpPr txBox="1"/>
          <p:nvPr/>
        </p:nvSpPr>
        <p:spPr>
          <a:xfrm>
            <a:off x="4920264" y="1035237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X2</a:t>
            </a:r>
            <a:endParaRPr lang="pt-BR" sz="1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648133" y="2844799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X1</a:t>
            </a:r>
            <a:endParaRPr lang="pt-BR" sz="1600" dirty="0"/>
          </a:p>
        </p:txBody>
      </p:sp>
      <p:cxnSp>
        <p:nvCxnSpPr>
          <p:cNvPr id="30727" name="Conector reto 30726"/>
          <p:cNvCxnSpPr/>
          <p:nvPr/>
        </p:nvCxnSpPr>
        <p:spPr>
          <a:xfrm>
            <a:off x="5373539" y="1926799"/>
            <a:ext cx="0" cy="1080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Retângulo 30727"/>
          <p:cNvSpPr/>
          <p:nvPr/>
        </p:nvSpPr>
        <p:spPr>
          <a:xfrm>
            <a:off x="4601414" y="179613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</p:spTree>
    <p:extLst>
      <p:ext uri="{BB962C8B-B14F-4D97-AF65-F5344CB8AC3E}">
        <p14:creationId xmlns:p14="http://schemas.microsoft.com/office/powerpoint/2010/main" xmlns="" val="429289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0725" grpId="0"/>
      <p:bldP spid="40" grpId="0"/>
      <p:bldP spid="307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1- Análise de Sensibilidade: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2709243" y="2067265"/>
            <a:ext cx="6480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14270" y="3244334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2- Definição restrição ativa: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CaixaDeTexto 9"/>
              <p:cNvSpPr txBox="1"/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aixaDeTexto 10"/>
              <p:cNvSpPr txBox="1"/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tângulo 12"/>
              <p:cNvSpPr/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tângulo 14"/>
              <p:cNvSpPr/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1444346" y="4635711"/>
            <a:ext cx="15889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25939" y="4564294"/>
            <a:ext cx="15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Coordenadas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  <p:sp>
        <p:nvSpPr>
          <p:cNvPr id="19" name="Elipse 18"/>
          <p:cNvSpPr/>
          <p:nvPr/>
        </p:nvSpPr>
        <p:spPr>
          <a:xfrm>
            <a:off x="1089087" y="406111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1089087" y="444216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89087" y="4823204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89087" y="520424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089087" y="558529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5373539" y="1866490"/>
            <a:ext cx="0" cy="16200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5077150" y="3350611"/>
            <a:ext cx="18000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CaixaDeTexto 30724"/>
          <p:cNvSpPr txBox="1"/>
          <p:nvPr/>
        </p:nvSpPr>
        <p:spPr>
          <a:xfrm>
            <a:off x="4920264" y="1676928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X2</a:t>
            </a:r>
            <a:endParaRPr lang="pt-BR" sz="1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648133" y="3486490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X1</a:t>
            </a:r>
            <a:endParaRPr lang="pt-BR" sz="1600" dirty="0"/>
          </a:p>
        </p:txBody>
      </p:sp>
      <p:cxnSp>
        <p:nvCxnSpPr>
          <p:cNvPr id="30727" name="Conector reto 30726"/>
          <p:cNvCxnSpPr/>
          <p:nvPr/>
        </p:nvCxnSpPr>
        <p:spPr>
          <a:xfrm>
            <a:off x="5373539" y="2568490"/>
            <a:ext cx="0" cy="1080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Retângulo 30727"/>
          <p:cNvSpPr/>
          <p:nvPr/>
        </p:nvSpPr>
        <p:spPr>
          <a:xfrm>
            <a:off x="4601414" y="243782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8694264" y="1837104"/>
            <a:ext cx="0" cy="16200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8397875" y="3321225"/>
            <a:ext cx="18000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8240989" y="1647542"/>
            <a:ext cx="45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y2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968858" y="3457104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X1</a:t>
            </a:r>
            <a:endParaRPr lang="pt-BR" sz="1600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8694264" y="2539104"/>
            <a:ext cx="0" cy="1080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922139" y="240843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(</a:t>
            </a:r>
            <a:r>
              <a:rPr lang="pt-BR" b="1" dirty="0" smtClean="0">
                <a:solidFill>
                  <a:srgbClr val="C00000"/>
                </a:solidFill>
              </a:rPr>
              <a:t>0,0)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8694264" y="1838443"/>
            <a:ext cx="0" cy="870513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505887" y="2622490"/>
            <a:ext cx="1116124" cy="8041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9631518" y="2626294"/>
            <a:ext cx="45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y1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65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3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Realizar a transformação (y1,y2)=(0,0)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945047" y="261368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2613682"/>
                <a:ext cx="2340260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tângulo 31"/>
              <p:cNvSpPr/>
              <p:nvPr/>
            </p:nvSpPr>
            <p:spPr>
              <a:xfrm>
                <a:off x="945047" y="316619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3166192"/>
                <a:ext cx="234026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945047" y="369469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3694694"/>
                <a:ext cx="234026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590195" y="4335433"/>
                <a:ext cx="5148572" cy="7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b="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pt-BR" sz="2400" b="0" dirty="0" smtClean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5" y="4335433"/>
                <a:ext cx="5148572" cy="7816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tângulo 2"/>
              <p:cNvSpPr/>
              <p:nvPr/>
            </p:nvSpPr>
            <p:spPr>
              <a:xfrm>
                <a:off x="761054" y="511712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4" y="5117122"/>
                <a:ext cx="392287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3409439" y="512394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39" y="5123943"/>
                <a:ext cx="382669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Retângulo 35"/>
              <p:cNvSpPr/>
              <p:nvPr/>
            </p:nvSpPr>
            <p:spPr>
              <a:xfrm>
                <a:off x="4185407" y="5123943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07" y="5123943"/>
                <a:ext cx="368627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ave esquerda 36"/>
          <p:cNvSpPr/>
          <p:nvPr/>
        </p:nvSpPr>
        <p:spPr>
          <a:xfrm rot="-5400000">
            <a:off x="875665" y="4905512"/>
            <a:ext cx="138765" cy="4781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have esquerda 37"/>
          <p:cNvSpPr/>
          <p:nvPr/>
        </p:nvSpPr>
        <p:spPr>
          <a:xfrm rot="-5400000">
            <a:off x="2215520" y="4576209"/>
            <a:ext cx="125131" cy="11503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2115177" y="524561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tângulo 39"/>
              <p:cNvSpPr/>
              <p:nvPr/>
            </p:nvSpPr>
            <p:spPr>
              <a:xfrm>
                <a:off x="705992" y="583720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2" y="5837202"/>
                <a:ext cx="2340260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tângulo 23"/>
              <p:cNvSpPr/>
              <p:nvPr/>
            </p:nvSpPr>
            <p:spPr>
              <a:xfrm>
                <a:off x="1135965" y="2064960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5" y="2064960"/>
                <a:ext cx="2340260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/>
          <p:cNvSpPr/>
          <p:nvPr/>
        </p:nvSpPr>
        <p:spPr>
          <a:xfrm>
            <a:off x="1027965" y="2200759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53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3" grpId="0" animBg="1"/>
      <p:bldP spid="2" grpId="0" animBg="1"/>
      <p:bldP spid="3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Segoe Print" pitchFamily="2" charset="0"/>
              </a:rPr>
              <a:t>3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Segoe Print" pitchFamily="2" charset="0"/>
              </a:rPr>
              <a:t>- Realizar a transformação (y1,y2)=(0,0)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945047" y="204168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0=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2041684"/>
                <a:ext cx="2340260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tângulo 31"/>
              <p:cNvSpPr/>
              <p:nvPr/>
            </p:nvSpPr>
            <p:spPr>
              <a:xfrm>
                <a:off x="945047" y="259419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2594194"/>
                <a:ext cx="234026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945047" y="3122696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3122696"/>
                <a:ext cx="234026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590195" y="3763435"/>
                <a:ext cx="5148572" cy="7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pt-BR" sz="2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b="0" dirty="0" smtClean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pt-BR" sz="2400" b="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5" y="3763435"/>
                <a:ext cx="5148572" cy="7816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tângulo 2"/>
              <p:cNvSpPr/>
              <p:nvPr/>
            </p:nvSpPr>
            <p:spPr>
              <a:xfrm>
                <a:off x="761054" y="454512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4" y="4545124"/>
                <a:ext cx="392287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/>
          <p:cNvSpPr/>
          <p:nvPr/>
        </p:nvSpPr>
        <p:spPr>
          <a:xfrm>
            <a:off x="6656933" y="1531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4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Assumir novos valores para as 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3409439" y="4551945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39" y="4551945"/>
                <a:ext cx="382669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Retângulo 35"/>
              <p:cNvSpPr/>
              <p:nvPr/>
            </p:nvSpPr>
            <p:spPr>
              <a:xfrm>
                <a:off x="4185407" y="4551945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07" y="4551945"/>
                <a:ext cx="368627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ave esquerda 36"/>
          <p:cNvSpPr/>
          <p:nvPr/>
        </p:nvSpPr>
        <p:spPr>
          <a:xfrm rot="-5400000">
            <a:off x="875665" y="4333514"/>
            <a:ext cx="138765" cy="478110"/>
          </a:xfrm>
          <a:prstGeom prst="lef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have esquerda 37"/>
          <p:cNvSpPr/>
          <p:nvPr/>
        </p:nvSpPr>
        <p:spPr>
          <a:xfrm rot="-5400000">
            <a:off x="2215520" y="4004211"/>
            <a:ext cx="125131" cy="1150350"/>
          </a:xfrm>
          <a:prstGeom prst="lef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115177" y="46736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tângulo 39"/>
              <p:cNvSpPr/>
              <p:nvPr/>
            </p:nvSpPr>
            <p:spPr>
              <a:xfrm>
                <a:off x="705992" y="526520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2" y="5265204"/>
                <a:ext cx="2340260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CaixaDeTexto 40"/>
              <p:cNvSpPr txBox="1"/>
              <p:nvPr/>
            </p:nvSpPr>
            <p:spPr>
              <a:xfrm>
                <a:off x="8772319" y="2041684"/>
                <a:ext cx="10676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19" y="2041684"/>
                <a:ext cx="1067600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CaixaDeTexto 41"/>
              <p:cNvSpPr txBox="1"/>
              <p:nvPr/>
            </p:nvSpPr>
            <p:spPr>
              <a:xfrm>
                <a:off x="7714625" y="2482793"/>
                <a:ext cx="3155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</a:rPr>
                        <m:t>(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25" y="2482793"/>
                <a:ext cx="3155609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CaixaDeTexto 42"/>
              <p:cNvSpPr txBox="1"/>
              <p:nvPr/>
            </p:nvSpPr>
            <p:spPr>
              <a:xfrm>
                <a:off x="7857815" y="2967752"/>
                <a:ext cx="3155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  <m:r>
                        <a:rPr lang="pt-BR" sz="20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pt-BR" sz="2000" i="1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5" y="2967752"/>
                <a:ext cx="3155609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6349436" y="3781701"/>
                <a:ext cx="557849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dirty="0"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6" y="3781701"/>
                <a:ext cx="5578492" cy="1261243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9884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96975" y="1531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4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Assumir novos valores para as 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CaixaDeTexto 19"/>
              <p:cNvSpPr txBox="1"/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dirty="0"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CaixaDeTexto 30"/>
              <p:cNvSpPr txBox="1"/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pt-BR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1−2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2≤3</m:t>
                    </m:r>
                  </m:oMath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469" t="-10769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tângulo 31"/>
              <p:cNvSpPr/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1441393" y="397728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ipse 36"/>
          <p:cNvSpPr/>
          <p:nvPr/>
        </p:nvSpPr>
        <p:spPr>
          <a:xfrm>
            <a:off x="1441393" y="435832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441393" y="4739369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441393" y="512041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441393" y="550145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83875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96975" y="1531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4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Assumir novos valores para as 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6"/>
              <p:cNvSpPr txBox="1"/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aixaDeTexto 7"/>
              <p:cNvSpPr txBox="1"/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pt-BR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1−2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2≤3</m:t>
                    </m:r>
                  </m:oMath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469" t="-10769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tângulo 8"/>
              <p:cNvSpPr/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tângulo 9"/>
              <p:cNvSpPr/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tângulo 10"/>
              <p:cNvSpPr/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1441393" y="397728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Elipse 15"/>
          <p:cNvSpPr/>
          <p:nvPr/>
        </p:nvSpPr>
        <p:spPr>
          <a:xfrm>
            <a:off x="1441393" y="435832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441393" y="4739369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441393" y="512041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441393" y="550145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CaixaDeTexto 19"/>
              <p:cNvSpPr txBox="1"/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dirty="0"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453659" y="1531871"/>
            <a:ext cx="496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5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Assumir novos valores função objetivo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aixaDeTexto 21"/>
              <p:cNvSpPr txBox="1"/>
              <p:nvPr/>
            </p:nvSpPr>
            <p:spPr>
              <a:xfrm>
                <a:off x="8082955" y="2555612"/>
                <a:ext cx="1315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𝑙𝑋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55" y="2555612"/>
                <a:ext cx="1315232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657486" y="2924944"/>
                <a:ext cx="2166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86" y="2924944"/>
                <a:ext cx="2166169" cy="3693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7657486" y="3353449"/>
                <a:ext cx="2166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86" y="3353449"/>
                <a:ext cx="2166169" cy="369332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7206062" y="1988840"/>
                <a:ext cx="2947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2" y="1988840"/>
                <a:ext cx="2947474" cy="36933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tângulo 25"/>
              <p:cNvSpPr/>
              <p:nvPr/>
            </p:nvSpPr>
            <p:spPr>
              <a:xfrm>
                <a:off x="10378095" y="20323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095" y="2032370"/>
                <a:ext cx="1113703" cy="369332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CaixaDeTexto 26"/>
              <p:cNvSpPr txBox="1"/>
              <p:nvPr/>
            </p:nvSpPr>
            <p:spPr>
              <a:xfrm>
                <a:off x="6158340" y="3885225"/>
                <a:ext cx="5578492" cy="66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𝑓</m:t>
                      </m:r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0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r>
                        <a:rPr lang="pt-BR" sz="2000" i="1">
                          <a:latin typeface="Cambria Math"/>
                        </a:rPr>
                        <m:t>(2,5)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40" y="3885225"/>
                <a:ext cx="5578492" cy="666786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tângulo 27"/>
              <p:cNvSpPr/>
              <p:nvPr/>
            </p:nvSpPr>
            <p:spPr>
              <a:xfrm>
                <a:off x="7206061" y="4974823"/>
                <a:ext cx="31720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𝑓</m:t>
                    </m:r>
                    <m:r>
                      <a:rPr lang="pt-BR" i="1">
                        <a:latin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7y1-5y2+15</a:t>
                </a:r>
                <a:endParaRPr lang="pt-BR" dirty="0"/>
              </a:p>
            </p:txBody>
          </p:sp>
        </mc:Choice>
        <mc:Fallback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1" y="4974823"/>
                <a:ext cx="3172033" cy="369332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7206062" y="5754034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6- Voltar ao passo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5160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96975" y="1531871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OBS: Critério de Parada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14270" y="2078135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O </a:t>
            </a:r>
            <a:r>
              <a:rPr lang="pt-BR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looping</a:t>
            </a:r>
            <a:r>
              <a:rPr lang="pt-B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  <a:r>
              <a:rPr lang="pt-B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para </a:t>
            </a:r>
            <a:r>
              <a:rPr lang="pt-B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quando todos os coeficientes da função objetivo </a:t>
            </a:r>
            <a:r>
              <a:rPr lang="pt-B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estiverem negativos.</a:t>
            </a:r>
            <a:endParaRPr lang="pt-B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80121" y="3320988"/>
            <a:ext cx="375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6) Resolução do Sistema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618800" y="3820023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1=</m:t>
                    </m:r>
                  </m:oMath>
                </a14:m>
                <a:r>
                  <a:rPr lang="pt-BR" sz="20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1</a:t>
                </a:r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0" y="3820023"/>
                <a:ext cx="2028119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618801" y="4143104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2=</m:t>
                    </m:r>
                  </m:oMath>
                </a14:m>
                <a:r>
                  <a:rPr lang="pt-BR" sz="20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4</a:t>
                </a:r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1" y="4143104"/>
                <a:ext cx="202811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74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Algorítimo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marL="182563"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5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4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Complexidade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8983" y="1859340"/>
            <a:ext cx="11701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Considerando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: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pPr marL="457200" lvl="2"/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R: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número de restrições</a:t>
            </a:r>
          </a:p>
          <a:p>
            <a:pPr marL="457200" lvl="2"/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V: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número de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variáveis</a:t>
            </a:r>
            <a:endParaRPr lang="pt-BR" sz="2800" b="1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endParaRPr lang="pt-BR" sz="2800" b="1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C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omplexidade: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Por iteração: 	O(RV)*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O(V</a:t>
            </a:r>
            <a:r>
              <a:rPr lang="pt-BR" sz="2800" b="1" baseline="30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3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)*O(1)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= O(RV</a:t>
            </a:r>
            <a:r>
              <a:rPr lang="pt-BR" sz="2800" b="1" baseline="30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4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)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			O(RV)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		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 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Qtd iterações: 		exponencial em V</a:t>
            </a:r>
            <a:endParaRPr lang="pt-BR" sz="2800" b="1" baseline="-25000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endParaRPr lang="pt-BR" sz="2800" b="1" dirty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035675" y="3321050"/>
          <a:ext cx="114300" cy="215900"/>
        </p:xfrm>
        <a:graphic>
          <a:graphicData uri="http://schemas.openxmlformats.org/presentationml/2006/ole">
            <p:oleObj spid="_x0000_s1026" name="Equação" r:id="rId5" imgW="114120" imgH="215640" progId="Equation.3">
              <p:embed/>
            </p:oleObj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077395" y="5121188"/>
          <a:ext cx="833016" cy="976639"/>
        </p:xfrm>
        <a:graphic>
          <a:graphicData uri="http://schemas.openxmlformats.org/presentationml/2006/ole">
            <p:oleObj spid="_x0000_s1027" name="Equação" r:id="rId6" imgW="36828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029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1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OBJETIVOS DO TRABALHO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8983" y="1859340"/>
            <a:ext cx="11701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Objetivo: 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apresentar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uma implementação do algoritmo Simplex do Livro do </a:t>
            </a:r>
            <a:r>
              <a:rPr lang="pt-BR" sz="28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Papadimitriu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, como exemplo de programação Linear  </a:t>
            </a:r>
          </a:p>
          <a:p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Entregas: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Seminário sobre introdução ao PL + Simplex; Atualização da </a:t>
            </a:r>
            <a:r>
              <a:rPr lang="pt-BR" sz="28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Wikipedia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Brasil, e Implementação do Código</a:t>
            </a:r>
          </a:p>
          <a:p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Limitações do Estudo: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O Presente estudo não objetiva realiza estudos mais profundos em programação linear, como exemplo: degeneração de 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vértices.</a:t>
            </a: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Algorítimo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marL="182563"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2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INTRODUÇÃO A PROGRAMAÇÃO LINEAR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4987" y="1700808"/>
            <a:ext cx="112499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Programação Linear é a área que destina-se  a descrever tarefas de otimização como equações lineares (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Dasgupta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,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Papadimitriou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&amp; 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Varzirani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, 2009(pág188 português)</a:t>
            </a:r>
          </a:p>
          <a:p>
            <a:pPr marL="0" indent="0">
              <a:buNone/>
            </a:pPr>
            <a:endParaRPr lang="pt-BR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Função Objetivo: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equação que traduz o objetivo a ser traçado em seu problema de otimização (Minimização ou 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máximixação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) (Caixeta Filho, 2001)</a:t>
            </a:r>
          </a:p>
          <a:p>
            <a:pPr marL="0" indent="0">
              <a:buNone/>
            </a:pPr>
            <a:endParaRPr lang="pt-BR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0" indent="0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Restrições: 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Inequações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(ou equações) que representam as limitações das variáveis (Caixeta Filho, 2001)</a:t>
            </a: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2) EXEMPLO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457199" y="1600200"/>
            <a:ext cx="11325051" cy="4525963"/>
          </a:xfrm>
          <a:prstGeom prst="rect">
            <a:avLst/>
          </a:prstGeom>
        </p:spPr>
        <p:txBody>
          <a:bodyPr/>
          <a:lstStyle/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Uma doceria possui dois produtos: Chocolate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Pyramide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 e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Nuit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. 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b="1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pPr marL="720725" lvl="1" indent="-1809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A demanda diária do chocolate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Nuit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 são de 200 caixas diárias e do chocolate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Pyramide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 são 300 caixas diárias. </a:t>
            </a:r>
          </a:p>
          <a:p>
            <a:pPr marL="720725" lvl="1" indent="-1809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A produção máximas de chocolate são de 400 caixas diárias</a:t>
            </a:r>
          </a:p>
          <a:p>
            <a:pPr marL="720725" lvl="1" indent="-1809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O Lucro do Chocolate 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Pyramide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 são R$ 6,00 por caixa e o </a:t>
            </a:r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Nuit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rPr>
              <a:t> R$ 1,00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b="1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Como posso otimizar a minha produção?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2) EXEMPLO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6093619" y="1268760"/>
            <a:ext cx="0" cy="396044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733579" y="4869160"/>
            <a:ext cx="47525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52566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24574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037835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829923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517555" y="400506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17555" y="328498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517555" y="24928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17555" y="177281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7533779" y="1412776"/>
            <a:ext cx="0" cy="3456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733579" y="10527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0270083" y="49411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987" y="1916832"/>
            <a:ext cx="4248150" cy="4095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9048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7075" y="2636912"/>
            <a:ext cx="2962275" cy="40957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5267" y="3140968"/>
            <a:ext cx="1238250" cy="409575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Conector reto 48"/>
          <p:cNvCxnSpPr>
            <a:endCxn id="24" idx="3"/>
          </p:cNvCxnSpPr>
          <p:nvPr/>
        </p:nvCxnSpPr>
        <p:spPr>
          <a:xfrm flipH="1" flipV="1">
            <a:off x="6093619" y="2662173"/>
            <a:ext cx="3600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4293096"/>
            <a:ext cx="1409700" cy="409575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3717032"/>
            <a:ext cx="1933575" cy="409575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 flipH="1" flipV="1">
            <a:off x="6165627" y="1988840"/>
            <a:ext cx="2808312" cy="2880321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3) EXEMPLO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6093619" y="1268760"/>
            <a:ext cx="0" cy="396044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733579" y="4869160"/>
            <a:ext cx="47525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52566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24574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037835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829923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517555" y="400506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17555" y="328498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517555" y="24928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17555" y="177281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7533779" y="3429000"/>
            <a:ext cx="0" cy="1440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733579" y="10527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0270083" y="49411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987" y="1916832"/>
            <a:ext cx="4248150" cy="4095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9048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7075" y="2636912"/>
            <a:ext cx="2962275" cy="40957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5267" y="3188973"/>
            <a:ext cx="1238250" cy="409575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Conector reto 48"/>
          <p:cNvCxnSpPr/>
          <p:nvPr/>
        </p:nvCxnSpPr>
        <p:spPr>
          <a:xfrm flipH="1">
            <a:off x="6093619" y="2708920"/>
            <a:ext cx="7200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4293096"/>
            <a:ext cx="1409700" cy="409575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3741034"/>
            <a:ext cx="1933575" cy="409575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 flipH="1" flipV="1">
            <a:off x="6813699" y="2708920"/>
            <a:ext cx="720080" cy="72008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H="1" flipV="1">
            <a:off x="6093619" y="3933056"/>
            <a:ext cx="1728192" cy="288032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6885707" y="3573016"/>
            <a:ext cx="72008" cy="504056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7821811" y="40770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6x1+x2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Algorítimo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marL="182563"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724</Words>
  <Application>Microsoft Office PowerPoint</Application>
  <PresentationFormat>Personalizar</PresentationFormat>
  <Paragraphs>322</Paragraphs>
  <Slides>28</Slides>
  <Notes>28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Tema do Office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Valter</dc:creator>
  <cp:lastModifiedBy>sergio</cp:lastModifiedBy>
  <cp:revision>50</cp:revision>
  <dcterms:created xsi:type="dcterms:W3CDTF">2013-06-16T05:08:22Z</dcterms:created>
  <dcterms:modified xsi:type="dcterms:W3CDTF">2013-06-19T20:28:42Z</dcterms:modified>
</cp:coreProperties>
</file>