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6" r:id="rId3"/>
    <p:sldId id="259" r:id="rId4"/>
    <p:sldId id="271" r:id="rId5"/>
    <p:sldId id="265" r:id="rId6"/>
    <p:sldId id="262" r:id="rId7"/>
    <p:sldId id="263" r:id="rId8"/>
    <p:sldId id="264" r:id="rId9"/>
    <p:sldId id="272" r:id="rId10"/>
    <p:sldId id="260" r:id="rId11"/>
    <p:sldId id="266" r:id="rId12"/>
    <p:sldId id="268" r:id="rId13"/>
    <p:sldId id="267" r:id="rId14"/>
    <p:sldId id="273" r:id="rId15"/>
    <p:sldId id="270" r:id="rId16"/>
    <p:sldId id="274" r:id="rId17"/>
    <p:sldId id="275" r:id="rId18"/>
    <p:sldId id="276" r:id="rId19"/>
    <p:sldId id="277" r:id="rId20"/>
    <p:sldId id="278" r:id="rId21"/>
    <p:sldId id="281" r:id="rId22"/>
    <p:sldId id="287" r:id="rId23"/>
    <p:sldId id="285" r:id="rId24"/>
    <p:sldId id="283" r:id="rId25"/>
    <p:sldId id="286" r:id="rId26"/>
    <p:sldId id="289" r:id="rId27"/>
    <p:sldId id="290" r:id="rId28"/>
    <p:sldId id="291" r:id="rId29"/>
    <p:sldId id="292" r:id="rId30"/>
  </p:sldIdLst>
  <p:sldSz cx="12187238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80" d="100"/>
          <a:sy n="80" d="100"/>
        </p:scale>
        <p:origin x="-150" y="-7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489A6-DDA1-43B1-86DC-61199E61AC1E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32C0-821F-4AC0-8367-6FA048D2351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9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4AC16-EF28-4AD4-B9F4-4F68D8FBA3D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92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5747" y="274639"/>
            <a:ext cx="2742129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362" y="274639"/>
            <a:ext cx="8023265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46" y="228604"/>
            <a:ext cx="11147563" cy="761747"/>
          </a:xfrm>
        </p:spPr>
        <p:txBody>
          <a:bodyPr/>
          <a:lstStyle>
            <a:lvl1pPr>
              <a:defRPr lang="en-US" sz="5400" kern="1200" spc="-1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046" y="1447801"/>
            <a:ext cx="11147563" cy="95154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486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3826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179" y="1600201"/>
            <a:ext cx="53826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363" y="273050"/>
            <a:ext cx="400951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4871" y="273051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363" y="1435101"/>
            <a:ext cx="400951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362" y="274638"/>
            <a:ext cx="109685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362" y="6356351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E52C-4402-471A-8A66-6B4BDEB7BF7A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3973" y="6356351"/>
            <a:ext cx="38592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4187" y="6356351"/>
            <a:ext cx="2843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B708-0750-403C-B4E8-0FE8E515D6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3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771" y="0"/>
            <a:ext cx="12186472" cy="6865470"/>
          </a:xfrm>
          <a:prstGeom prst="rect">
            <a:avLst/>
          </a:prstGeom>
          <a:solidFill>
            <a:srgbClr val="0826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3467" y="2167279"/>
            <a:ext cx="11226978" cy="1772793"/>
          </a:xfrm>
        </p:spPr>
        <p:txBody>
          <a:bodyPr/>
          <a:lstStyle/>
          <a:p>
            <a:pPr algn="ctr" defTabSz="91436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pt-BR" sz="4800" dirty="0" smtClean="0">
                <a:solidFill>
                  <a:schemeClr val="bg1"/>
                </a:solidFill>
              </a:rPr>
              <a:t>PROGRAMAÇÃO LINEAR</a:t>
            </a:r>
          </a:p>
          <a:p>
            <a:pPr defTabSz="91436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O </a:t>
            </a: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ALGORITMO </a:t>
            </a:r>
            <a:r>
              <a:rPr lang="en-US" sz="7200" dirty="0" smtClean="0">
                <a:solidFill>
                  <a:schemeClr val="bg1"/>
                </a:solidFill>
                <a:latin typeface="+mj-lt"/>
              </a:rPr>
              <a:t>SIMPLEX</a:t>
            </a:r>
            <a:endParaRPr lang="en-US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47313" y="4216797"/>
            <a:ext cx="11226978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SzPct val="90000"/>
              <a:buFont typeface="Arial" pitchFamily="34" charset="0"/>
              <a:buNone/>
              <a:defRPr sz="4000" kern="1200" spc="-100" baseline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tabLst>
                <a:tab pos="630238" algn="l"/>
              </a:tabLst>
              <a:defRPr sz="2000" kern="1200" spc="-50" baseline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tabLst>
                <a:tab pos="914400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0" indent="0" algn="l" defTabSz="912813" rtl="0" fontAlgn="base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90000"/>
              <a:buFont typeface="Arial" pitchFamily="34" charset="0"/>
              <a:buNone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GRUPO: Anna Carolina Barros</a:t>
            </a:r>
          </a:p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Fernando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Menucci</a:t>
            </a:r>
            <a:endParaRPr lang="en-US" sz="32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</a:t>
            </a:r>
            <a:r>
              <a:rPr lang="en-US" sz="3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Sérgio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Rodrigues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953" y="125644"/>
            <a:ext cx="995463" cy="7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283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ALGORITMO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4987" y="1700808"/>
            <a:ext cx="112499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pt-BR" sz="2800" dirty="0" smtClean="0">
              <a:solidFill>
                <a:srgbClr val="000000"/>
              </a:solidFill>
              <a:latin typeface="Segoe UI Ligh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Algoritmo que considera o gráfico da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Região factível 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como um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grafo. 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As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arestas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 são as </a:t>
            </a:r>
            <a:r>
              <a:rPr lang="pt-BR" sz="2800" b="1" dirty="0" err="1" smtClean="0">
                <a:solidFill>
                  <a:srgbClr val="376092"/>
                </a:solidFill>
                <a:latin typeface="Segoe UI Light" pitchFamily="32" charset="0"/>
              </a:rPr>
              <a:t>inequações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 das restrições 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e os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vértices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 são as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interseções 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entre as </a:t>
            </a:r>
            <a:r>
              <a:rPr lang="pt-BR" sz="2800" dirty="0" err="1" smtClean="0">
                <a:solidFill>
                  <a:srgbClr val="000000"/>
                </a:solidFill>
                <a:latin typeface="Segoe UI Light" pitchFamily="32" charset="0"/>
              </a:rPr>
              <a:t>inequações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pt-BR" sz="2800" dirty="0" smtClean="0">
              <a:solidFill>
                <a:srgbClr val="000000"/>
              </a:solidFill>
              <a:latin typeface="Segoe UI Ligh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Cada vértice é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comparado 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aos seus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“vizinhos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”. Caso ele seja 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ótimo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, o algoritmo para. Caso algum vizinho seja melhor, será realizado o mesmo procedimento no vértice vizinho.</a:t>
            </a:r>
            <a:endParaRPr lang="pt-BR" sz="2800" dirty="0">
              <a:solidFill>
                <a:srgbClr val="000000"/>
              </a:solidFill>
              <a:latin typeface="Segoe UI Ligh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ALGORITMO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722766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58771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624593" y="270894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624593" y="34290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624593" y="3068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624593" y="19888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624593" y="234889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6057511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94776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697463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417559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337415" y="3969112"/>
            <a:ext cx="45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-4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30781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67859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902790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938795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974800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10805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6624593" y="414913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6624593" y="48349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624593" y="449205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6655813" y="522928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-4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624593" y="5543775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7047643" y="1628800"/>
            <a:ext cx="0" cy="430594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72" name="Conector de seta reta 71"/>
          <p:cNvCxnSpPr/>
          <p:nvPr/>
        </p:nvCxnSpPr>
        <p:spPr>
          <a:xfrm flipH="1">
            <a:off x="5337415" y="3969112"/>
            <a:ext cx="52206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4" idx="0"/>
          </p:cNvCxnSpPr>
          <p:nvPr/>
        </p:nvCxnSpPr>
        <p:spPr>
          <a:xfrm flipH="1" flipV="1">
            <a:off x="7047643" y="2258885"/>
            <a:ext cx="3240432" cy="17102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7047643" y="2798956"/>
            <a:ext cx="1170156" cy="26103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endCxn id="56" idx="0"/>
          </p:cNvCxnSpPr>
          <p:nvPr/>
        </p:nvCxnSpPr>
        <p:spPr>
          <a:xfrm flipH="1">
            <a:off x="5922493" y="1898836"/>
            <a:ext cx="2115282" cy="20702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>
            <a:off x="7047691" y="1808856"/>
            <a:ext cx="0" cy="216024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4" idx="0"/>
          </p:cNvCxnSpPr>
          <p:nvPr/>
        </p:nvCxnSpPr>
        <p:spPr>
          <a:xfrm flipH="1" flipV="1">
            <a:off x="7047691" y="3969096"/>
            <a:ext cx="3240384" cy="1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ALGORITMO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722766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58771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624593" y="270894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624593" y="34290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6624593" y="3068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624593" y="198884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6624593" y="234889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794776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30781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8667859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9027907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9387955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9748003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108051" y="3969112"/>
            <a:ext cx="36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7047643" y="1628800"/>
            <a:ext cx="18084" cy="2952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72" name="Conector de seta reta 71"/>
          <p:cNvCxnSpPr/>
          <p:nvPr/>
        </p:nvCxnSpPr>
        <p:spPr>
          <a:xfrm flipH="1">
            <a:off x="6282541" y="3969112"/>
            <a:ext cx="427557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4" idx="0"/>
          </p:cNvCxnSpPr>
          <p:nvPr/>
        </p:nvCxnSpPr>
        <p:spPr>
          <a:xfrm flipH="1" flipV="1">
            <a:off x="7047643" y="2258885"/>
            <a:ext cx="3240432" cy="171022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H="1">
            <a:off x="7047691" y="1808856"/>
            <a:ext cx="0" cy="216024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4" idx="0"/>
          </p:cNvCxnSpPr>
          <p:nvPr/>
        </p:nvCxnSpPr>
        <p:spPr>
          <a:xfrm flipH="1" flipV="1">
            <a:off x="7047691" y="3969096"/>
            <a:ext cx="3240384" cy="16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7029723" y="1880828"/>
            <a:ext cx="999158" cy="97210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7677795" y="2780928"/>
            <a:ext cx="558088" cy="11521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ALGORITMO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84" name="Conector reto 83"/>
          <p:cNvCxnSpPr/>
          <p:nvPr/>
        </p:nvCxnSpPr>
        <p:spPr>
          <a:xfrm>
            <a:off x="7245747" y="2888940"/>
            <a:ext cx="0" cy="252028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H="1">
            <a:off x="7245747" y="5409220"/>
            <a:ext cx="269797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7245747" y="1698808"/>
            <a:ext cx="1114382" cy="126014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H="1" flipV="1">
            <a:off x="8242826" y="1628800"/>
            <a:ext cx="2639326" cy="15401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9885072" y="3168971"/>
            <a:ext cx="997080" cy="22402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>
            <a:off x="7245747" y="4977172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H="1" flipV="1">
            <a:off x="7137735" y="5409220"/>
            <a:ext cx="61206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6633679" y="4869160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461771" y="551723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33679" y="549358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0,0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ALGORITMO 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SIMPLEX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Algorithms (Papadimitriou).pdf - Adobe Reader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61" t="52330" r="39711" b="27598"/>
          <a:stretch/>
        </p:blipFill>
        <p:spPr>
          <a:xfrm>
            <a:off x="476995" y="1844824"/>
            <a:ext cx="3816424" cy="3096344"/>
          </a:xfrm>
          <a:prstGeom prst="rect">
            <a:avLst/>
          </a:prstGeom>
        </p:spPr>
      </p:pic>
      <p:cxnSp>
        <p:nvCxnSpPr>
          <p:cNvPr id="71" name="Conector de seta reta 70"/>
          <p:cNvCxnSpPr/>
          <p:nvPr/>
        </p:nvCxnSpPr>
        <p:spPr>
          <a:xfrm flipH="1">
            <a:off x="5337415" y="3969112"/>
            <a:ext cx="5400720" cy="0"/>
          </a:xfrm>
          <a:prstGeom prst="straightConnector1">
            <a:avLst/>
          </a:prstGeom>
          <a:noFill/>
        </p:spPr>
      </p:cxnSp>
      <p:cxnSp>
        <p:nvCxnSpPr>
          <p:cNvPr id="84" name="Conector reto 83"/>
          <p:cNvCxnSpPr/>
          <p:nvPr/>
        </p:nvCxnSpPr>
        <p:spPr>
          <a:xfrm>
            <a:off x="7245747" y="2888940"/>
            <a:ext cx="0" cy="252028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flipH="1">
            <a:off x="7245747" y="5409220"/>
            <a:ext cx="269797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H="1">
            <a:off x="7245747" y="1698808"/>
            <a:ext cx="1114382" cy="126014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H="1" flipV="1">
            <a:off x="8242826" y="1628800"/>
            <a:ext cx="2639326" cy="15401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>
            <a:off x="9885072" y="3168971"/>
            <a:ext cx="997080" cy="22402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>
            <a:off x="7245747" y="4977172"/>
            <a:ext cx="0" cy="576064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H="1" flipV="1">
            <a:off x="7137735" y="5409220"/>
            <a:ext cx="612068" cy="0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6633679" y="4869160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chemeClr val="accent2">
                  <a:lumMod val="40000"/>
                  <a:lumOff val="60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7461771" y="551723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chemeClr val="accent2">
                  <a:lumMod val="40000"/>
                  <a:lumOff val="60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33679" y="5493582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0,0</a:t>
            </a:r>
            <a:endParaRPr lang="pt-BR" sz="1600" b="1" dirty="0">
              <a:solidFill>
                <a:schemeClr val="accent2">
                  <a:lumMod val="40000"/>
                  <a:lumOff val="60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7245747" y="2492896"/>
            <a:ext cx="0" cy="57606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7137735" y="2924944"/>
            <a:ext cx="61206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633679" y="238488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y2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461771" y="303295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y1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620956" y="2966130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0,0</a:t>
            </a:r>
            <a:endParaRPr lang="pt-BR" sz="16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31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Poor Richar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tx2">
                        <a:lumMod val="7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latin typeface="Cambria Math"/>
                      </a:rPr>
                      <m:t>1+</m:t>
                    </m:r>
                    <m:r>
                      <a:rPr lang="pt-BR" b="0" i="1" smtClean="0"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latin typeface="Cambria Math"/>
                      </a:rPr>
                      <m:t>2+</m:t>
                    </m:r>
                    <m:r>
                      <a:rPr lang="pt-BR" b="0" i="1" smtClean="0">
                        <a:latin typeface="Cambria Math"/>
                      </a:rPr>
                      <m:t>𝑑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71667" cy="785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71667" cy="78521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530787" y="3917617"/>
                <a:ext cx="2096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𝑙𝑋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787" y="3917617"/>
                <a:ext cx="2096728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Poor Richar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8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1+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2+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5299755" y="1176631"/>
            <a:ext cx="45719" cy="565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2088150" y="4765092"/>
            <a:ext cx="684969" cy="52670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tângulo 19"/>
              <p:cNvSpPr/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tângulo 21"/>
              <p:cNvSpPr/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4454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Poor Richar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8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1+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2+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5299755" y="1176631"/>
            <a:ext cx="45719" cy="565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2088150" y="4765092"/>
            <a:ext cx="684969" cy="52670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tângulo 19"/>
              <p:cNvSpPr/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" y="5373216"/>
                <a:ext cx="2905411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tângulo 21"/>
              <p:cNvSpPr/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aixaDeTexto 15"/>
              <p:cNvSpPr txBox="1"/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tângulo 4"/>
              <p:cNvSpPr/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5503880" y="134076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Restrições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5655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Como?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aixaDeTexto 2"/>
              <p:cNvSpPr txBox="1"/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bg1">
                        <a:lumMod val="85000"/>
                      </a:schemeClr>
                    </a:solidFill>
                    <a:latin typeface="Segoe Print" pitchFamily="2" charset="0"/>
                  </a:rPr>
                  <a:t>Função Objetivo 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1+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𝑏𝑥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2+</m:t>
                    </m:r>
                    <m:r>
                      <a:rPr lang="pt-B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0" y="2024844"/>
                <a:ext cx="4957255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07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tângulo 5"/>
              <p:cNvSpPr/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=(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𝑏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2551548"/>
                <a:ext cx="116128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215" y="3088275"/>
                <a:ext cx="1148712" cy="552459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CaixaDeTexto 14"/>
              <p:cNvSpPr txBox="1"/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𝑙𝑣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27" y="3701026"/>
                <a:ext cx="2073773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5299755" y="1176631"/>
            <a:ext cx="45719" cy="56526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2088150" y="4765092"/>
            <a:ext cx="684969" cy="52670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Retângulo 19"/>
              <p:cNvSpPr/>
              <p:nvPr/>
            </p:nvSpPr>
            <p:spPr>
              <a:xfrm>
                <a:off x="851415" y="5373216"/>
                <a:ext cx="2947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15" y="5373216"/>
                <a:ext cx="2947474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tângulo 21"/>
              <p:cNvSpPr/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73" y="6099170"/>
                <a:ext cx="111370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aixaDeTexto 15"/>
              <p:cNvSpPr txBox="1"/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70" y="4258384"/>
                <a:ext cx="2467589" cy="461665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02" y="1855567"/>
                <a:ext cx="2467589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657" y="2235358"/>
                <a:ext cx="2467589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tângulo 1"/>
              <p:cNvSpPr/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12" y="2573912"/>
                <a:ext cx="2340260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tângulo 4"/>
              <p:cNvSpPr/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64" y="2968410"/>
                <a:ext cx="2028119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82" y="3306964"/>
                <a:ext cx="2028119" cy="40011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5503880" y="134076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aixaDeTexto 7"/>
              <p:cNvSpPr txBox="1"/>
              <p:nvPr/>
            </p:nvSpPr>
            <p:spPr>
              <a:xfrm>
                <a:off x="6110851" y="3996900"/>
                <a:ext cx="3871199" cy="155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20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20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2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51" y="3996900"/>
                <a:ext cx="3871199" cy="1553439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CaixaDeTexto 8"/>
              <p:cNvSpPr txBox="1"/>
              <p:nvPr/>
            </p:nvSpPr>
            <p:spPr>
              <a:xfrm>
                <a:off x="7615063" y="6099170"/>
                <a:ext cx="10676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063" y="6099170"/>
                <a:ext cx="1067600" cy="400110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ave esquerda 10"/>
          <p:cNvSpPr/>
          <p:nvPr/>
        </p:nvSpPr>
        <p:spPr>
          <a:xfrm rot="-5400000">
            <a:off x="7158363" y="5097662"/>
            <a:ext cx="138765" cy="10441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/>
          <p:cNvSpPr/>
          <p:nvPr/>
        </p:nvSpPr>
        <p:spPr>
          <a:xfrm rot="-5400000">
            <a:off x="9263859" y="5359498"/>
            <a:ext cx="69382" cy="4634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9081951" y="5626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960838" y="56912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8" name="Chave esquerda 27"/>
          <p:cNvSpPr/>
          <p:nvPr/>
        </p:nvSpPr>
        <p:spPr>
          <a:xfrm rot="-5400000">
            <a:off x="8374123" y="5008790"/>
            <a:ext cx="69382" cy="46340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CaixaDeTexto 28"/>
              <p:cNvSpPr txBox="1"/>
              <p:nvPr/>
            </p:nvSpPr>
            <p:spPr>
              <a:xfrm>
                <a:off x="8165823" y="518100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23" y="5181006"/>
                <a:ext cx="504056" cy="369332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691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1- Análise de Sensibilidade: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2709243" y="2067265"/>
            <a:ext cx="6480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148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Algoritmo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1- Análise de Sensibilidade: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2709243" y="2067265"/>
            <a:ext cx="6480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14270" y="3244334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2- Definição restrição ativa: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CaixaDeTexto 9"/>
              <p:cNvSpPr txBox="1"/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aixaDeTexto 10"/>
              <p:cNvSpPr txBox="1"/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tângulo 12"/>
              <p:cNvSpPr/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tângulo 14"/>
              <p:cNvSpPr/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1444346" y="4635711"/>
            <a:ext cx="15889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25939" y="4564294"/>
            <a:ext cx="15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Coordenadas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  <p:sp>
        <p:nvSpPr>
          <p:cNvPr id="19" name="Elipse 18"/>
          <p:cNvSpPr/>
          <p:nvPr/>
        </p:nvSpPr>
        <p:spPr>
          <a:xfrm>
            <a:off x="1089087" y="406111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1089087" y="444216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89087" y="4823204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89087" y="520424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089087" y="558529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5373539" y="1224799"/>
            <a:ext cx="0" cy="16200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5077150" y="2708920"/>
            <a:ext cx="18000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CaixaDeTexto 30724"/>
          <p:cNvSpPr txBox="1"/>
          <p:nvPr/>
        </p:nvSpPr>
        <p:spPr>
          <a:xfrm>
            <a:off x="4920264" y="1035237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X2</a:t>
            </a:r>
            <a:endParaRPr lang="pt-BR" sz="1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648133" y="2844799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X1</a:t>
            </a:r>
            <a:endParaRPr lang="pt-BR" sz="1600" dirty="0"/>
          </a:p>
        </p:txBody>
      </p:sp>
      <p:cxnSp>
        <p:nvCxnSpPr>
          <p:cNvPr id="30727" name="Conector reto 30726"/>
          <p:cNvCxnSpPr/>
          <p:nvPr/>
        </p:nvCxnSpPr>
        <p:spPr>
          <a:xfrm>
            <a:off x="5373539" y="1926799"/>
            <a:ext cx="0" cy="1080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Retângulo 30727"/>
          <p:cNvSpPr/>
          <p:nvPr/>
        </p:nvSpPr>
        <p:spPr>
          <a:xfrm>
            <a:off x="4601414" y="1796133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</p:spTree>
    <p:extLst>
      <p:ext uri="{BB962C8B-B14F-4D97-AF65-F5344CB8AC3E}">
        <p14:creationId xmlns:p14="http://schemas.microsoft.com/office/powerpoint/2010/main" xmlns="" val="429289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0725" grpId="0"/>
      <p:bldP spid="40" grpId="0"/>
      <p:bldP spid="307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1- Análise de Sensibilidade: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2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1+5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68" y="2067265"/>
                <a:ext cx="2467589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/>
          <p:cNvSpPr/>
          <p:nvPr/>
        </p:nvSpPr>
        <p:spPr>
          <a:xfrm>
            <a:off x="2709243" y="2067265"/>
            <a:ext cx="6480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14270" y="3244334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2- Definição restrição ativa: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CaixaDeTexto 9"/>
              <p:cNvSpPr txBox="1"/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1+5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2≤4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3" y="3969060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aixaDeTexto 10"/>
              <p:cNvSpPr txBox="1"/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2≤9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48" y="4348851"/>
                <a:ext cx="2467589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tângulo 11"/>
              <p:cNvSpPr/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03" y="4687405"/>
                <a:ext cx="2340260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Retângulo 12"/>
              <p:cNvSpPr/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2" y="5097376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tângulo 14"/>
              <p:cNvSpPr/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3" y="5420457"/>
                <a:ext cx="2028119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1444346" y="4635711"/>
            <a:ext cx="158893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25939" y="4564294"/>
            <a:ext cx="1527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C00000"/>
                </a:solidFill>
              </a:rPr>
              <a:t>Coordenadas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  <p:sp>
        <p:nvSpPr>
          <p:cNvPr id="19" name="Elipse 18"/>
          <p:cNvSpPr/>
          <p:nvPr/>
        </p:nvSpPr>
        <p:spPr>
          <a:xfrm>
            <a:off x="1089087" y="406111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1089087" y="444216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1089087" y="4823204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89087" y="520424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089087" y="558529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6" name="Conector de seta reta 35"/>
          <p:cNvCxnSpPr/>
          <p:nvPr/>
        </p:nvCxnSpPr>
        <p:spPr>
          <a:xfrm>
            <a:off x="5373539" y="1866490"/>
            <a:ext cx="0" cy="16200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5077150" y="3350611"/>
            <a:ext cx="18000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CaixaDeTexto 30724"/>
          <p:cNvSpPr txBox="1"/>
          <p:nvPr/>
        </p:nvSpPr>
        <p:spPr>
          <a:xfrm>
            <a:off x="4920264" y="1676928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X2</a:t>
            </a:r>
            <a:endParaRPr lang="pt-BR" sz="1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648133" y="3486490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X1</a:t>
            </a:r>
            <a:endParaRPr lang="pt-BR" sz="1600" dirty="0"/>
          </a:p>
        </p:txBody>
      </p:sp>
      <p:cxnSp>
        <p:nvCxnSpPr>
          <p:cNvPr id="30727" name="Conector reto 30726"/>
          <p:cNvCxnSpPr/>
          <p:nvPr/>
        </p:nvCxnSpPr>
        <p:spPr>
          <a:xfrm>
            <a:off x="5373539" y="2568490"/>
            <a:ext cx="0" cy="1080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Retângulo 30727"/>
          <p:cNvSpPr/>
          <p:nvPr/>
        </p:nvSpPr>
        <p:spPr>
          <a:xfrm>
            <a:off x="4601414" y="243782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(0,3)</a:t>
            </a: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8694264" y="1837104"/>
            <a:ext cx="0" cy="16200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8397875" y="3321225"/>
            <a:ext cx="1800000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8240989" y="1647542"/>
            <a:ext cx="45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y2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968858" y="3457104"/>
            <a:ext cx="4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X1</a:t>
            </a:r>
            <a:endParaRPr lang="pt-BR" sz="1600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8694264" y="2539104"/>
            <a:ext cx="0" cy="1080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7922139" y="240843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(</a:t>
            </a:r>
            <a:r>
              <a:rPr lang="pt-BR" b="1" dirty="0" smtClean="0">
                <a:solidFill>
                  <a:srgbClr val="C00000"/>
                </a:solidFill>
              </a:rPr>
              <a:t>0,0)</a:t>
            </a:r>
            <a:endParaRPr lang="pt-BR" b="1" dirty="0">
              <a:solidFill>
                <a:srgbClr val="C00000"/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8694264" y="1838443"/>
            <a:ext cx="0" cy="870513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505887" y="2622490"/>
            <a:ext cx="1116124" cy="8041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9631518" y="2626294"/>
            <a:ext cx="45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y1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65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3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Realizar a transformação (y1,y2)=(0,0)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945047" y="261368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0=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2613682"/>
                <a:ext cx="2340260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tângulo 31"/>
              <p:cNvSpPr/>
              <p:nvPr/>
            </p:nvSpPr>
            <p:spPr>
              <a:xfrm>
                <a:off x="945047" y="316619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3166192"/>
                <a:ext cx="234026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945047" y="369469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3694694"/>
                <a:ext cx="234026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590195" y="4335433"/>
                <a:ext cx="5148572" cy="7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b="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pt-BR" sz="2400" b="0" dirty="0" smtClean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5" y="4335433"/>
                <a:ext cx="5148572" cy="7816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tângulo 2"/>
              <p:cNvSpPr/>
              <p:nvPr/>
            </p:nvSpPr>
            <p:spPr>
              <a:xfrm>
                <a:off x="761054" y="511712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4" y="5117122"/>
                <a:ext cx="392287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3409439" y="512394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39" y="5123943"/>
                <a:ext cx="382669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Retângulo 35"/>
              <p:cNvSpPr/>
              <p:nvPr/>
            </p:nvSpPr>
            <p:spPr>
              <a:xfrm>
                <a:off x="4185407" y="5123943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07" y="5123943"/>
                <a:ext cx="368627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ave esquerda 36"/>
          <p:cNvSpPr/>
          <p:nvPr/>
        </p:nvSpPr>
        <p:spPr>
          <a:xfrm rot="-5400000">
            <a:off x="875665" y="4905512"/>
            <a:ext cx="138765" cy="4781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have esquerda 37"/>
          <p:cNvSpPr/>
          <p:nvPr/>
        </p:nvSpPr>
        <p:spPr>
          <a:xfrm rot="-5400000">
            <a:off x="2215520" y="4576209"/>
            <a:ext cx="125131" cy="11503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2115177" y="524561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tângulo 39"/>
              <p:cNvSpPr/>
              <p:nvPr/>
            </p:nvSpPr>
            <p:spPr>
              <a:xfrm>
                <a:off x="705992" y="5837202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2" y="5837202"/>
                <a:ext cx="2340260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tângulo 23"/>
              <p:cNvSpPr/>
              <p:nvPr/>
            </p:nvSpPr>
            <p:spPr>
              <a:xfrm>
                <a:off x="1135965" y="2064960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5" y="2064960"/>
                <a:ext cx="2340260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/>
          <p:cNvSpPr/>
          <p:nvPr/>
        </p:nvSpPr>
        <p:spPr>
          <a:xfrm>
            <a:off x="1027965" y="2200759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53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3" grpId="0" animBg="1"/>
      <p:bldP spid="2" grpId="0" animBg="1"/>
      <p:bldP spid="3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09043" y="1484784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Segoe Print" pitchFamily="2" charset="0"/>
              </a:rPr>
              <a:t>3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Segoe Print" pitchFamily="2" charset="0"/>
              </a:rPr>
              <a:t>- Realizar a transformação (y1,y2)=(0,0)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945047" y="204168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0=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2041684"/>
                <a:ext cx="2340260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tângulo 31"/>
              <p:cNvSpPr/>
              <p:nvPr/>
            </p:nvSpPr>
            <p:spPr>
              <a:xfrm>
                <a:off x="945047" y="259419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2594194"/>
                <a:ext cx="234026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945047" y="3122696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1−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2+3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47" y="3122696"/>
                <a:ext cx="234026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590195" y="3763435"/>
                <a:ext cx="5148572" cy="781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pt-BR" sz="2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pt-BR" sz="2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pt-BR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sz="2400" b="0" dirty="0" smtClean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pt-BR" sz="2400" b="0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5" y="3763435"/>
                <a:ext cx="5148572" cy="781689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tângulo 2"/>
              <p:cNvSpPr/>
              <p:nvPr/>
            </p:nvSpPr>
            <p:spPr>
              <a:xfrm>
                <a:off x="761054" y="454512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54" y="4545124"/>
                <a:ext cx="392287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/>
          <p:cNvSpPr/>
          <p:nvPr/>
        </p:nvSpPr>
        <p:spPr>
          <a:xfrm>
            <a:off x="6656933" y="1531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4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Assumir novos valores para as 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3409439" y="4551945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39" y="4551945"/>
                <a:ext cx="382669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Retângulo 35"/>
              <p:cNvSpPr/>
              <p:nvPr/>
            </p:nvSpPr>
            <p:spPr>
              <a:xfrm>
                <a:off x="4185407" y="4551945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07" y="4551945"/>
                <a:ext cx="368627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ave esquerda 36"/>
          <p:cNvSpPr/>
          <p:nvPr/>
        </p:nvSpPr>
        <p:spPr>
          <a:xfrm rot="-5400000">
            <a:off x="875665" y="4333514"/>
            <a:ext cx="138765" cy="478110"/>
          </a:xfrm>
          <a:prstGeom prst="lef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have esquerda 37"/>
          <p:cNvSpPr/>
          <p:nvPr/>
        </p:nvSpPr>
        <p:spPr>
          <a:xfrm rot="-5400000">
            <a:off x="2215520" y="4004211"/>
            <a:ext cx="125131" cy="1150350"/>
          </a:xfrm>
          <a:prstGeom prst="leftBrac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115177" y="46736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Retângulo 39"/>
              <p:cNvSpPr/>
              <p:nvPr/>
            </p:nvSpPr>
            <p:spPr>
              <a:xfrm>
                <a:off x="705992" y="526520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pt-BR" sz="2000" i="1" dirty="0">
                  <a:solidFill>
                    <a:schemeClr val="bg1">
                      <a:lumMod val="8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2" y="5265204"/>
                <a:ext cx="2340260" cy="40011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CaixaDeTexto 40"/>
              <p:cNvSpPr txBox="1"/>
              <p:nvPr/>
            </p:nvSpPr>
            <p:spPr>
              <a:xfrm>
                <a:off x="8772319" y="2041684"/>
                <a:ext cx="10676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</a:rPr>
                        <m:t>𝑋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19" y="2041684"/>
                <a:ext cx="1067600" cy="40011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CaixaDeTexto 41"/>
              <p:cNvSpPr txBox="1"/>
              <p:nvPr/>
            </p:nvSpPr>
            <p:spPr>
              <a:xfrm>
                <a:off x="7714625" y="2482793"/>
                <a:ext cx="3155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b="0" i="1" smtClean="0">
                          <a:latin typeface="Cambria Math"/>
                        </a:rPr>
                        <m:t>(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25" y="2482793"/>
                <a:ext cx="3155609" cy="40011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CaixaDeTexto 42"/>
              <p:cNvSpPr txBox="1"/>
              <p:nvPr/>
            </p:nvSpPr>
            <p:spPr>
              <a:xfrm>
                <a:off x="7857815" y="2967752"/>
                <a:ext cx="3155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𝐴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B</m:t>
                      </m:r>
                      <m:r>
                        <a:rPr lang="pt-BR" sz="20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pt-BR" sz="2000" i="1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5" y="2967752"/>
                <a:ext cx="3155609" cy="40011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6349436" y="3781701"/>
                <a:ext cx="557849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dirty="0"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36" y="3781701"/>
                <a:ext cx="5578492" cy="1261243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9884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96975" y="1531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4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Assumir novos valores para as 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CaixaDeTexto 19"/>
              <p:cNvSpPr txBox="1"/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dirty="0"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CaixaDeTexto 29"/>
              <p:cNvSpPr txBox="1"/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CaixaDeTexto 30"/>
              <p:cNvSpPr txBox="1"/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pt-BR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1−2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2≤3</m:t>
                    </m:r>
                  </m:oMath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469" t="-10769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Retângulo 31"/>
              <p:cNvSpPr/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1441393" y="397728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ipse 36"/>
          <p:cNvSpPr/>
          <p:nvPr/>
        </p:nvSpPr>
        <p:spPr>
          <a:xfrm>
            <a:off x="1441393" y="435832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441393" y="4739369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1441393" y="512041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441393" y="550145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83875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96975" y="1531871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4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Assumir novos valores para as restrições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aixaDeTexto 6"/>
              <p:cNvSpPr txBox="1"/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99" y="3885225"/>
                <a:ext cx="2467589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aixaDeTexto 7"/>
              <p:cNvSpPr txBox="1"/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pt-BR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y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1−2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2≤3</m:t>
                    </m:r>
                  </m:oMath>
                </a14:m>
                <a:endParaRPr lang="pt-B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38" y="4265016"/>
                <a:ext cx="246758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469" t="-10769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tângulo 8"/>
              <p:cNvSpPr/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2≤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63" y="5353924"/>
                <a:ext cx="2340260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tângulo 9"/>
              <p:cNvSpPr/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8" y="4686029"/>
                <a:ext cx="2028119" cy="40011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tângulo 10"/>
              <p:cNvSpPr/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2≥0</m:t>
                      </m:r>
                    </m:oMath>
                  </m:oMathPara>
                </a14:m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79" y="5009110"/>
                <a:ext cx="2028119" cy="400110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1441393" y="3977280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Elipse 15"/>
          <p:cNvSpPr/>
          <p:nvPr/>
        </p:nvSpPr>
        <p:spPr>
          <a:xfrm>
            <a:off x="1441393" y="4358325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2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441393" y="4739369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3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441393" y="5120413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4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441393" y="5501458"/>
            <a:ext cx="216000" cy="2160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CaixaDeTexto 19"/>
              <p:cNvSpPr txBox="1"/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16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ctrlPr>
                            <a:rPr lang="pt-BR" sz="1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sz="1600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pt-BR" sz="1600" dirty="0"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dirty="0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1" y="2276872"/>
                <a:ext cx="5578492" cy="1261243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453659" y="1531871"/>
            <a:ext cx="496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5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- Assumir novos valores função objetivo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aixaDeTexto 21"/>
              <p:cNvSpPr txBox="1"/>
              <p:nvPr/>
            </p:nvSpPr>
            <p:spPr>
              <a:xfrm>
                <a:off x="8082955" y="2555612"/>
                <a:ext cx="1315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𝑙𝑋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55" y="2555612"/>
                <a:ext cx="1315232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CaixaDeTexto 22"/>
              <p:cNvSpPr txBox="1"/>
              <p:nvPr/>
            </p:nvSpPr>
            <p:spPr>
              <a:xfrm>
                <a:off x="7657486" y="2924944"/>
                <a:ext cx="2166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86" y="2924944"/>
                <a:ext cx="2166169" cy="3693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CaixaDeTexto 23"/>
              <p:cNvSpPr txBox="1"/>
              <p:nvPr/>
            </p:nvSpPr>
            <p:spPr>
              <a:xfrm>
                <a:off x="7657486" y="3353449"/>
                <a:ext cx="2166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𝑙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𝑀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pt-B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86" y="3353449"/>
                <a:ext cx="2166169" cy="369332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tângulo 24"/>
              <p:cNvSpPr/>
              <p:nvPr/>
            </p:nvSpPr>
            <p:spPr>
              <a:xfrm>
                <a:off x="7206062" y="1988840"/>
                <a:ext cx="2947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pt-BR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pt-BR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2+0</m:t>
                      </m:r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2" y="1988840"/>
                <a:ext cx="2947474" cy="36933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tângulo 25"/>
              <p:cNvSpPr/>
              <p:nvPr/>
            </p:nvSpPr>
            <p:spPr>
              <a:xfrm>
                <a:off x="10378095" y="2032370"/>
                <a:ext cx="1113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𝑙</m:t>
                      </m:r>
                      <m:r>
                        <a:rPr lang="pt-BR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=(2,5)</m:t>
                      </m:r>
                    </m:oMath>
                  </m:oMathPara>
                </a14:m>
                <a:endParaRPr lang="pt-BR" i="1" dirty="0">
                  <a:solidFill>
                    <a:schemeClr val="tx2">
                      <a:lumMod val="7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095" y="2032370"/>
                <a:ext cx="1113703" cy="369332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CaixaDeTexto 26"/>
              <p:cNvSpPr txBox="1"/>
              <p:nvPr/>
            </p:nvSpPr>
            <p:spPr>
              <a:xfrm>
                <a:off x="6158340" y="3885225"/>
                <a:ext cx="5578492" cy="66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𝑓</m:t>
                      </m:r>
                      <m:r>
                        <a:rPr lang="pt-BR" sz="20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0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+</m:t>
                      </m:r>
                      <m:r>
                        <a:rPr lang="pt-BR" sz="2000" i="1">
                          <a:latin typeface="Cambria Math"/>
                        </a:rPr>
                        <m:t>(2,5)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40" y="3885225"/>
                <a:ext cx="5578492" cy="666786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tângulo 27"/>
              <p:cNvSpPr/>
              <p:nvPr/>
            </p:nvSpPr>
            <p:spPr>
              <a:xfrm>
                <a:off x="7206061" y="4974823"/>
                <a:ext cx="31720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𝑓</m:t>
                    </m:r>
                    <m:r>
                      <a:rPr lang="pt-BR" i="1">
                        <a:latin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7y1-5y2+15</a:t>
                </a:r>
                <a:endParaRPr lang="pt-BR" dirty="0"/>
              </a:p>
            </p:txBody>
          </p:sp>
        </mc:Choice>
        <mc:Fallback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1" y="4974823"/>
                <a:ext cx="3172033" cy="369332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/>
          <p:cNvSpPr/>
          <p:nvPr/>
        </p:nvSpPr>
        <p:spPr>
          <a:xfrm>
            <a:off x="7206062" y="5754034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6- Voltar ao passo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5160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4) Passo a Passo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96975" y="1531871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OBS: Critério de Parada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14270" y="2078135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O </a:t>
            </a:r>
            <a:r>
              <a:rPr lang="pt-BR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processo se repete até que </a:t>
            </a:r>
            <a:r>
              <a:rPr lang="pt-BR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todos </a:t>
            </a:r>
            <a:r>
              <a:rPr lang="pt-BR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os coeficientes da função objetivo </a:t>
            </a:r>
            <a:r>
              <a:rPr lang="pt-BR" sz="2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estejam negativos</a:t>
            </a:r>
            <a:endParaRPr lang="pt-BR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80121" y="3320988"/>
            <a:ext cx="375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</a:rPr>
              <a:t>6) Resolução do Sistema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Retângulo 32"/>
              <p:cNvSpPr/>
              <p:nvPr/>
            </p:nvSpPr>
            <p:spPr>
              <a:xfrm>
                <a:off x="618800" y="3820023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1=</m:t>
                    </m:r>
                  </m:oMath>
                </a14:m>
                <a:r>
                  <a:rPr lang="pt-BR" sz="20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1</a:t>
                </a:r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0" y="3820023"/>
                <a:ext cx="2028119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Retângulo 34"/>
              <p:cNvSpPr/>
              <p:nvPr/>
            </p:nvSpPr>
            <p:spPr>
              <a:xfrm>
                <a:off x="618801" y="4143104"/>
                <a:ext cx="2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pt-BR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2=</m:t>
                    </m:r>
                  </m:oMath>
                </a14:m>
                <a:r>
                  <a:rPr lang="pt-BR" sz="200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4</a:t>
                </a:r>
                <a:endParaRPr lang="pt-B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1" y="4143104"/>
                <a:ext cx="2028119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74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Algoritmo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marL="182563"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53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4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Complexidade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8983" y="1859340"/>
            <a:ext cx="11701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Considerando: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pPr marL="457200" lvl="2"/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R: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número de restrições</a:t>
            </a:r>
          </a:p>
          <a:p>
            <a:pPr marL="457200" lvl="2"/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V: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número de 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variáveis</a:t>
            </a:r>
            <a:endParaRPr lang="pt-BR" sz="2800" b="1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endParaRPr lang="pt-BR" sz="2800" b="1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Complexidade: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Por iteração: 	O(RV)*O(V</a:t>
            </a:r>
            <a:r>
              <a:rPr lang="pt-BR" sz="2800" b="1" baseline="30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3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)*O(1) = O(RV</a:t>
            </a:r>
            <a:r>
              <a:rPr lang="pt-BR" sz="2800" b="1" baseline="30000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4</a:t>
            </a: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)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			O(RV)				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 </a:t>
            </a:r>
          </a:p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	Qtd iterações: 		exponencial em V</a:t>
            </a:r>
            <a:endParaRPr lang="pt-BR" sz="2800" b="1" baseline="-25000" dirty="0" smtClean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  <a:p>
            <a:endParaRPr lang="pt-BR" sz="2800" b="1" dirty="0">
              <a:solidFill>
                <a:schemeClr val="accent1">
                  <a:lumMod val="75000"/>
                </a:schemeClr>
              </a:solidFill>
              <a:latin typeface="Segoe UI Light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035675" y="3321050"/>
          <a:ext cx="114300" cy="215900"/>
        </p:xfrm>
        <a:graphic>
          <a:graphicData uri="http://schemas.openxmlformats.org/presentationml/2006/ole">
            <p:oleObj spid="_x0000_s1026" name="Equação" r:id="rId5" imgW="114120" imgH="215640" progId="Equation.3">
              <p:embed/>
            </p:oleObj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077395" y="5121188"/>
          <a:ext cx="833016" cy="976639"/>
        </p:xfrm>
        <a:graphic>
          <a:graphicData uri="http://schemas.openxmlformats.org/presentationml/2006/ole">
            <p:oleObj spid="_x0000_s1027" name="Equação" r:id="rId6" imgW="368280" imgH="431640" progId="Equation.3">
              <p:embed/>
            </p:oleObj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4005387" y="3356992"/>
            <a:ext cx="1080120" cy="540060"/>
          </a:xfrm>
          <a:prstGeom prst="wedgeRoundRectCallout">
            <a:avLst>
              <a:gd name="adj1" fmla="val -12037"/>
              <a:gd name="adj2" fmla="val 82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Vizinhos</a:t>
            </a:r>
            <a:endParaRPr lang="pt-BR" dirty="0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5193519" y="3356992"/>
            <a:ext cx="1224136" cy="540060"/>
          </a:xfrm>
          <a:prstGeom prst="wedgeRoundRectCallout">
            <a:avLst>
              <a:gd name="adj1" fmla="val -12037"/>
              <a:gd name="adj2" fmla="val 82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Gaussiana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9029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6894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4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Complexidade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035675" y="3321050"/>
          <a:ext cx="114300" cy="215900"/>
        </p:xfrm>
        <a:graphic>
          <a:graphicData uri="http://schemas.openxmlformats.org/presentationml/2006/ole">
            <p:oleObj spid="_x0000_s49154" name="Equação" r:id="rId5" imgW="114120" imgH="215640" progId="Equation.3">
              <p:embed/>
            </p:oleObj>
          </a:graphicData>
        </a:graphic>
      </p:graphicFrame>
      <p:sp>
        <p:nvSpPr>
          <p:cNvPr id="7" name="Retângulo 6"/>
          <p:cNvSpPr/>
          <p:nvPr/>
        </p:nvSpPr>
        <p:spPr>
          <a:xfrm>
            <a:off x="368983" y="2681917"/>
            <a:ext cx="114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STRANG, Gilbert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ÁLGEBRA LINEAR E SUAS APLICAÇÕES; 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4.ed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CENAGE LEARNING 2010.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8983" y="3374994"/>
            <a:ext cx="114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FILHO, Caixeta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PESQUISA OPERACIONAL: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Técnicas de otimização aplicadas a agroindústrias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;  4.ed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Ed. Campus 2009.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8983" y="1988840"/>
            <a:ext cx="114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DASGUPTA,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Sanjoy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i="1" dirty="0" err="1" smtClean="0">
                <a:solidFill>
                  <a:schemeClr val="bg1">
                    <a:lumMod val="50000"/>
                  </a:schemeClr>
                </a:solidFill>
              </a:rPr>
              <a:t>Et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i="1" dirty="0" err="1" smtClean="0">
                <a:solidFill>
                  <a:schemeClr val="bg1">
                    <a:lumMod val="50000"/>
                  </a:schemeClr>
                </a:solidFill>
              </a:rPr>
              <a:t>alli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ALGORITHIMIS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;  Mc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Graw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Hill 2009.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8983" y="4068071"/>
            <a:ext cx="114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COLIN, Emerson Carlos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PESQUISA OPERACIONAL 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- 170 Aplicações Em Estratégia, Finanças, Logística,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 4.ed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LTC 2007.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8983" y="4761148"/>
            <a:ext cx="114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MOREIRA, Daniel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ADMINISTRAÇÃO DA PRODUÇÃO E OPERAÇÕES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pt-BR" b="1" u="sn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 CENAGE LEARNING 2010.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29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1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OBJETIVOS DO TRABALHO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8983" y="1859340"/>
            <a:ext cx="11701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Objetivo: 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apresentar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uma implementação do algoritmo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Simplex como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exemplo de programação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linear  </a:t>
            </a: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Entregas: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Seminário sobre introdução ao PL + Simplex;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atualização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da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Wikipédia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implementação em linguagem </a:t>
            </a:r>
            <a:r>
              <a:rPr lang="pt-B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Python</a:t>
            </a: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</a:rPr>
              <a:t>Limitações do Estudo: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não será abordada a degeneração </a:t>
            </a:r>
            <a:r>
              <a:rPr lang="pt-BR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de 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vértices</a:t>
            </a:r>
            <a:r>
              <a:rPr lang="pt-B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.</a:t>
            </a:r>
            <a:endParaRPr lang="pt-BR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Algoritmo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marL="182563"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>
                <a:solidFill>
                  <a:srgbClr val="082658"/>
                </a:solidFill>
                <a:latin typeface="+mj-lt"/>
              </a:rPr>
              <a:t>2</a:t>
            </a: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) INTRODUÇÃO A PROGRAMAÇÃO LINEAR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04987" y="1700808"/>
            <a:ext cx="112499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Programação Linear é a área que destina-se a descrever tarefas de otimização como equações lineares (</a:t>
            </a:r>
            <a:r>
              <a:rPr lang="pt-BR" sz="2800" dirty="0" err="1" smtClean="0">
                <a:solidFill>
                  <a:srgbClr val="000000"/>
                </a:solidFill>
                <a:latin typeface="Segoe UI Light" pitchFamily="32" charset="0"/>
              </a:rPr>
              <a:t>Dasgupta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,</a:t>
            </a:r>
            <a:r>
              <a:rPr lang="pt-BR" sz="2800" dirty="0" err="1" smtClean="0">
                <a:solidFill>
                  <a:srgbClr val="000000"/>
                </a:solidFill>
                <a:latin typeface="Segoe UI Light" pitchFamily="32" charset="0"/>
              </a:rPr>
              <a:t>Papadimitriou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 &amp; </a:t>
            </a:r>
            <a:r>
              <a:rPr lang="pt-BR" sz="2800" dirty="0" err="1" smtClean="0">
                <a:solidFill>
                  <a:srgbClr val="000000"/>
                </a:solidFill>
                <a:latin typeface="Segoe UI Light" pitchFamily="32" charset="0"/>
              </a:rPr>
              <a:t>Varzirani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, 2009 (</a:t>
            </a:r>
            <a:r>
              <a:rPr lang="pt-BR" sz="2800" dirty="0" err="1" smtClean="0">
                <a:solidFill>
                  <a:srgbClr val="000000"/>
                </a:solidFill>
                <a:latin typeface="Segoe UI Light" pitchFamily="32" charset="0"/>
              </a:rPr>
              <a:t>pág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 188 português)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pt-BR" sz="2800" dirty="0" smtClean="0">
              <a:solidFill>
                <a:srgbClr val="000000"/>
              </a:solidFill>
              <a:latin typeface="Segoe UI Ligh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Função Objetivo: 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equação que traduz o objetivo a ser traçado em seu problema de otimização (minimização ou maximização) (Caixeta Filho, 2001)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pt-BR" sz="2800" dirty="0" smtClean="0">
              <a:solidFill>
                <a:srgbClr val="000000"/>
              </a:solidFill>
              <a:latin typeface="Segoe UI Light" pitchFamily="32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Restrições: </a:t>
            </a:r>
            <a:r>
              <a:rPr lang="pt-BR" sz="2800" dirty="0" err="1" smtClean="0">
                <a:solidFill>
                  <a:srgbClr val="000000"/>
                </a:solidFill>
                <a:latin typeface="Segoe UI Light" pitchFamily="32" charset="0"/>
              </a:rPr>
              <a:t>Inequações</a:t>
            </a:r>
            <a:r>
              <a:rPr lang="pt-BR" sz="2800" dirty="0" smtClean="0">
                <a:solidFill>
                  <a:srgbClr val="000000"/>
                </a:solidFill>
                <a:latin typeface="Segoe UI Light" pitchFamily="32" charset="0"/>
              </a:rPr>
              <a:t> (ou equações) que representam as limitações das variáveis (Caixeta Filho, 2001)</a:t>
            </a:r>
            <a:endParaRPr lang="pt-BR" sz="2800" dirty="0">
              <a:solidFill>
                <a:srgbClr val="000000"/>
              </a:solidFill>
              <a:latin typeface="Segoe UI Ligh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2) EXEMPLO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sp>
        <p:nvSpPr>
          <p:cNvPr id="9" name="Espaço Reservado para Conteúdo 4"/>
          <p:cNvSpPr txBox="1">
            <a:spLocks/>
          </p:cNvSpPr>
          <p:nvPr/>
        </p:nvSpPr>
        <p:spPr>
          <a:xfrm>
            <a:off x="457199" y="1600200"/>
            <a:ext cx="11325051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Uma doceria possui dois produtos: os chocolates </a:t>
            </a:r>
            <a:r>
              <a:rPr lang="pt-BR" sz="2800" b="1" dirty="0" err="1" smtClean="0">
                <a:solidFill>
                  <a:srgbClr val="376092"/>
                </a:solidFill>
                <a:latin typeface="Segoe UI Light" pitchFamily="32" charset="0"/>
              </a:rPr>
              <a:t>Pyramide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 e </a:t>
            </a:r>
            <a:r>
              <a:rPr lang="pt-BR" sz="2800" b="1" dirty="0" err="1" smtClean="0">
                <a:solidFill>
                  <a:srgbClr val="376092"/>
                </a:solidFill>
                <a:latin typeface="Segoe UI Light" pitchFamily="32" charset="0"/>
              </a:rPr>
              <a:t>Nuit</a:t>
            </a: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. 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pt-BR" sz="2800" b="1" dirty="0" smtClean="0">
              <a:solidFill>
                <a:srgbClr val="376092"/>
              </a:solidFill>
              <a:latin typeface="Segoe UI Light" pitchFamily="32" charset="0"/>
            </a:endParaRPr>
          </a:p>
          <a:p>
            <a:pPr marL="719138" lvl="1" indent="-179388">
              <a:lnSpc>
                <a:spcPct val="150000"/>
              </a:lnSpc>
              <a:spcBef>
                <a:spcPts val="363"/>
              </a:spcBef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400" b="1" dirty="0" err="1" smtClean="0">
                <a:solidFill>
                  <a:srgbClr val="808080"/>
                </a:solidFill>
                <a:latin typeface="Segoe UI Light" pitchFamily="32" charset="0"/>
              </a:rPr>
              <a:t>Pyramide</a:t>
            </a:r>
            <a:r>
              <a:rPr lang="pt-BR" sz="2400" b="1" dirty="0" smtClean="0">
                <a:solidFill>
                  <a:srgbClr val="808080"/>
                </a:solidFill>
                <a:latin typeface="Segoe UI Light" pitchFamily="32" charset="0"/>
              </a:rPr>
              <a:t> e </a:t>
            </a:r>
            <a:r>
              <a:rPr lang="pt-BR" sz="2400" b="1" dirty="0" err="1" smtClean="0">
                <a:solidFill>
                  <a:srgbClr val="808080"/>
                </a:solidFill>
                <a:latin typeface="Segoe UI Light" pitchFamily="32" charset="0"/>
              </a:rPr>
              <a:t>Nuit</a:t>
            </a:r>
            <a:r>
              <a:rPr lang="pt-BR" sz="2400" b="1" dirty="0" smtClean="0">
                <a:solidFill>
                  <a:srgbClr val="808080"/>
                </a:solidFill>
                <a:latin typeface="Segoe UI Light" pitchFamily="32" charset="0"/>
              </a:rPr>
              <a:t> têm demandas diárias de 200 e 300 caixas diárias, respectivamente</a:t>
            </a:r>
          </a:p>
          <a:p>
            <a:pPr marL="719138" lvl="1" indent="-179388">
              <a:lnSpc>
                <a:spcPct val="150000"/>
              </a:lnSpc>
              <a:spcBef>
                <a:spcPts val="363"/>
              </a:spcBef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400" b="1" dirty="0" smtClean="0">
                <a:solidFill>
                  <a:srgbClr val="808080"/>
                </a:solidFill>
                <a:latin typeface="Segoe UI Light" pitchFamily="32" charset="0"/>
              </a:rPr>
              <a:t>Em um dia, a produção máxima da doceria é de 400 caixas</a:t>
            </a:r>
          </a:p>
          <a:p>
            <a:pPr marL="719138" lvl="1" indent="-179388">
              <a:lnSpc>
                <a:spcPct val="150000"/>
              </a:lnSpc>
              <a:spcBef>
                <a:spcPts val="363"/>
              </a:spcBef>
              <a:buSzPct val="45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400" b="1" dirty="0" err="1" smtClean="0">
                <a:solidFill>
                  <a:srgbClr val="808080"/>
                </a:solidFill>
                <a:latin typeface="Segoe UI Light" pitchFamily="32" charset="0"/>
              </a:rPr>
              <a:t>Pyramide</a:t>
            </a:r>
            <a:r>
              <a:rPr lang="pt-BR" sz="2400" b="1" dirty="0" smtClean="0">
                <a:solidFill>
                  <a:srgbClr val="808080"/>
                </a:solidFill>
                <a:latin typeface="Segoe UI Light" pitchFamily="32" charset="0"/>
              </a:rPr>
              <a:t> e </a:t>
            </a:r>
            <a:r>
              <a:rPr lang="pt-BR" sz="2400" b="1" dirty="0" err="1" smtClean="0">
                <a:solidFill>
                  <a:srgbClr val="808080"/>
                </a:solidFill>
                <a:latin typeface="Segoe UI Light" pitchFamily="32" charset="0"/>
              </a:rPr>
              <a:t>Nuit</a:t>
            </a:r>
            <a:r>
              <a:rPr lang="pt-BR" sz="2400" b="1" dirty="0" smtClean="0">
                <a:solidFill>
                  <a:srgbClr val="808080"/>
                </a:solidFill>
                <a:latin typeface="Segoe UI Light" pitchFamily="32" charset="0"/>
              </a:rPr>
              <a:t> geram lucros de R$ 6,00 e R$ 1,00 a cada caixa vendida, respectivamente</a:t>
            </a: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endParaRPr lang="pt-BR" sz="2800" b="1" dirty="0" smtClean="0">
              <a:solidFill>
                <a:srgbClr val="376092"/>
              </a:solidFill>
              <a:latin typeface="Segoe UI Light" pitchFamily="32" charset="0"/>
            </a:endParaRPr>
          </a:p>
          <a:p>
            <a:pPr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pt-BR" sz="2800" b="1" dirty="0" smtClean="0">
                <a:solidFill>
                  <a:srgbClr val="376092"/>
                </a:solidFill>
                <a:latin typeface="Segoe UI Light" pitchFamily="32" charset="0"/>
              </a:rPr>
              <a:t>Como posso otimizar a minha produção?</a:t>
            </a:r>
            <a:endParaRPr lang="pt-BR" sz="2800" b="1" dirty="0">
              <a:solidFill>
                <a:srgbClr val="376092"/>
              </a:solidFill>
              <a:latin typeface="Segoe UI Light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2) EXEMPLO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6093619" y="1268760"/>
            <a:ext cx="0" cy="396044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733579" y="4869160"/>
            <a:ext cx="47525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52566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24574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037835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829923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517555" y="400506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17555" y="328498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517555" y="24928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17555" y="177281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7533779" y="1412776"/>
            <a:ext cx="0" cy="3456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733579" y="10527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0270083" y="49411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987" y="1916832"/>
            <a:ext cx="4248150" cy="4095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9048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7075" y="2636912"/>
            <a:ext cx="2962275" cy="40957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5267" y="3140968"/>
            <a:ext cx="1238250" cy="409575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Conector reto 48"/>
          <p:cNvCxnSpPr>
            <a:endCxn id="24" idx="3"/>
          </p:cNvCxnSpPr>
          <p:nvPr/>
        </p:nvCxnSpPr>
        <p:spPr>
          <a:xfrm flipH="1" flipV="1">
            <a:off x="6093619" y="2662173"/>
            <a:ext cx="3600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4293096"/>
            <a:ext cx="1409700" cy="409575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3717032"/>
            <a:ext cx="1933575" cy="409575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 flipH="1" flipV="1">
            <a:off x="6165627" y="1988840"/>
            <a:ext cx="2808312" cy="2880321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270" y="486135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3) EXEMPLO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2" cy="258436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>
            <a:off x="6093619" y="1268760"/>
            <a:ext cx="0" cy="396044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5733579" y="4869160"/>
            <a:ext cx="47525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52566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245747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037835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829923" y="49771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517555" y="400506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17555" y="328498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517555" y="249289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17555" y="177281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400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7533779" y="3429000"/>
            <a:ext cx="0" cy="14401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733579" y="10527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x2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0270083" y="49411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x1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987" y="1916832"/>
            <a:ext cx="4248150" cy="4095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9048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7075" y="2636912"/>
            <a:ext cx="2962275" cy="409575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5267" y="3188973"/>
            <a:ext cx="1238250" cy="409575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Conector reto 48"/>
          <p:cNvCxnSpPr/>
          <p:nvPr/>
        </p:nvCxnSpPr>
        <p:spPr>
          <a:xfrm flipH="1">
            <a:off x="6093619" y="2708920"/>
            <a:ext cx="7200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4293096"/>
            <a:ext cx="1409700" cy="409575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87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259" y="3741034"/>
            <a:ext cx="1933575" cy="409575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866775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ector reto 58"/>
          <p:cNvCxnSpPr/>
          <p:nvPr/>
        </p:nvCxnSpPr>
        <p:spPr>
          <a:xfrm flipH="1" flipV="1">
            <a:off x="6813699" y="2708920"/>
            <a:ext cx="720080" cy="72008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H="1" flipV="1">
            <a:off x="6093619" y="3933056"/>
            <a:ext cx="1728192" cy="288032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6885707" y="3573016"/>
            <a:ext cx="72008" cy="504056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7821811" y="40770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itchFamily="18" charset="0"/>
                <a:ea typeface="Cambria Math" pitchFamily="18" charset="0"/>
                <a:cs typeface="Arial" pitchFamily="34" charset="0"/>
              </a:rPr>
              <a:t>6x1+x2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itchFamily="18" charset="0"/>
              <a:ea typeface="Cambria Math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3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984817" y="1838402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3) O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Algoritmo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Simplex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13446" y="1842648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Introdução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à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Programação</a:t>
            </a:r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Linear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27237" y="1844814"/>
            <a:ext cx="1879334" cy="38524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marL="182563" indent="-182563" defTabSz="914099">
              <a:defRPr/>
            </a:pPr>
            <a:r>
              <a:rPr lang="pt-BR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1) Objetivos do Trabalho</a:t>
            </a:r>
            <a:endParaRPr lang="en-US" sz="2000" spc="-7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270" y="486134"/>
            <a:ext cx="10076152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spc="-100" dirty="0" smtClean="0">
                <a:solidFill>
                  <a:srgbClr val="082658"/>
                </a:solidFill>
                <a:latin typeface="+mj-lt"/>
              </a:rPr>
              <a:t>Agenda</a:t>
            </a:r>
            <a:endParaRPr lang="en-US" sz="4000" spc="-100" dirty="0">
              <a:solidFill>
                <a:srgbClr val="082658"/>
              </a:solidFill>
              <a:latin typeface="+mj-lt"/>
            </a:endParaRPr>
          </a:p>
        </p:txBody>
      </p:sp>
      <p:pic>
        <p:nvPicPr>
          <p:cNvPr id="19" name="Picture 4" descr="2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300" t="33600" r="34930" b="10127"/>
          <a:stretch/>
        </p:blipFill>
        <p:spPr>
          <a:xfrm>
            <a:off x="1053059" y="1849488"/>
            <a:ext cx="1878955" cy="3859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0421" y="295634"/>
            <a:ext cx="1292011" cy="258436"/>
          </a:xfrm>
          <a:prstGeom prst="rect">
            <a:avLst/>
          </a:prstGeom>
        </p:spPr>
      </p:pic>
      <p:sp>
        <p:nvSpPr>
          <p:cNvPr id="15" name="Rectangle 11"/>
          <p:cNvSpPr/>
          <p:nvPr/>
        </p:nvSpPr>
        <p:spPr bwMode="auto">
          <a:xfrm>
            <a:off x="8940528" y="1844824"/>
            <a:ext cx="1879334" cy="3852000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Ins="45720" bIns="91440" anchor="b"/>
          <a:lstStyle/>
          <a:p>
            <a:pPr defTabSz="914099"/>
            <a:r>
              <a:rPr lang="en-US" sz="2000" spc="-7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4) </a:t>
            </a:r>
            <a:r>
              <a:rPr lang="en-US" sz="2000" spc="-70" dirty="0" err="1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Complexidade</a:t>
            </a:r>
            <a:endParaRPr lang="en-US" sz="2000" spc="-7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798</Words>
  <Application>Microsoft Office PowerPoint</Application>
  <PresentationFormat>Personalizar</PresentationFormat>
  <Paragraphs>331</Paragraphs>
  <Slides>29</Slides>
  <Notes>29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1" baseType="lpstr">
      <vt:lpstr>Tema do Office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Valter</dc:creator>
  <cp:lastModifiedBy>sergio</cp:lastModifiedBy>
  <cp:revision>53</cp:revision>
  <dcterms:created xsi:type="dcterms:W3CDTF">2013-06-16T05:08:22Z</dcterms:created>
  <dcterms:modified xsi:type="dcterms:W3CDTF">2013-06-19T22:07:09Z</dcterms:modified>
</cp:coreProperties>
</file>