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4"/>
  </p:notesMasterIdLst>
  <p:handoutMasterIdLst>
    <p:handoutMasterId r:id="rId35"/>
  </p:handoutMasterIdLst>
  <p:sldIdLst>
    <p:sldId id="274" r:id="rId3"/>
    <p:sldId id="276" r:id="rId4"/>
    <p:sldId id="449" r:id="rId5"/>
    <p:sldId id="451" r:id="rId6"/>
    <p:sldId id="395" r:id="rId7"/>
    <p:sldId id="452" r:id="rId8"/>
    <p:sldId id="461" r:id="rId9"/>
    <p:sldId id="447" r:id="rId10"/>
    <p:sldId id="445" r:id="rId11"/>
    <p:sldId id="454" r:id="rId12"/>
    <p:sldId id="460" r:id="rId13"/>
    <p:sldId id="446" r:id="rId14"/>
    <p:sldId id="456" r:id="rId15"/>
    <p:sldId id="458" r:id="rId16"/>
    <p:sldId id="457" r:id="rId17"/>
    <p:sldId id="448" r:id="rId18"/>
    <p:sldId id="455" r:id="rId19"/>
    <p:sldId id="459" r:id="rId20"/>
    <p:sldId id="462" r:id="rId21"/>
    <p:sldId id="463" r:id="rId22"/>
    <p:sldId id="464" r:id="rId23"/>
    <p:sldId id="465" r:id="rId24"/>
    <p:sldId id="466" r:id="rId25"/>
    <p:sldId id="467" r:id="rId26"/>
    <p:sldId id="468" r:id="rId27"/>
    <p:sldId id="469" r:id="rId28"/>
    <p:sldId id="470" r:id="rId29"/>
    <p:sldId id="349" r:id="rId30"/>
    <p:sldId id="412" r:id="rId31"/>
    <p:sldId id="413" r:id="rId32"/>
    <p:sldId id="414" r:id="rId3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4" autoAdjust="0"/>
    <p:restoredTop sz="94533" autoAdjust="0"/>
  </p:normalViewPr>
  <p:slideViewPr>
    <p:cSldViewPr>
      <p:cViewPr varScale="1">
        <p:scale>
          <a:sx n="71" d="100"/>
          <a:sy n="71" d="100"/>
        </p:scale>
        <p:origin x="414" y="6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12-Mar-16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12-Mar-16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12-Mar-16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Въпроси</a:t>
            </a:r>
            <a:r>
              <a:rPr lang="en-US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12-Mar-16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0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4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5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6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7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7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31.png"/><Relationship Id="rId7" Type="http://schemas.openxmlformats.org/officeDocument/2006/relationships/image" Target="../media/image24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6.png"/><Relationship Id="rId5" Type="http://schemas.openxmlformats.org/officeDocument/2006/relationships/image" Target="../media/image23.png"/><Relationship Id="rId15" Type="http://schemas.openxmlformats.org/officeDocument/2006/relationships/image" Target="../media/image28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30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5.png"/><Relationship Id="rId14" Type="http://schemas.openxmlformats.org/officeDocument/2006/relationships/hyperlink" Target="http://www.indeavr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35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s://softuni.bg/forum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4.png"/><Relationship Id="rId5" Type="http://schemas.openxmlformats.org/officeDocument/2006/relationships/hyperlink" Target="https://www.facebook.com/SoftwareUniversity" TargetMode="External"/><Relationship Id="rId15" Type="http://schemas.openxmlformats.org/officeDocument/2006/relationships/image" Target="../media/image36.png"/><Relationship Id="rId10" Type="http://schemas.openxmlformats.org/officeDocument/2006/relationships/image" Target="../media/image33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Relationship Id="rId1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2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 smtClean="0"/>
              <a:t>Прости проверки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92193"/>
            <a:ext cx="7910299" cy="1311301"/>
          </a:xfrm>
        </p:spPr>
        <p:txBody>
          <a:bodyPr>
            <a:normAutofit/>
          </a:bodyPr>
          <a:lstStyle/>
          <a:p>
            <a:r>
              <a:rPr lang="bg-BG" dirty="0" smtClean="0"/>
              <a:t>Логически изрази </a:t>
            </a:r>
            <a:r>
              <a:rPr lang="bg-BG" smtClean="0"/>
              <a:t>и проверки </a:t>
            </a:r>
            <a:r>
              <a:rPr lang="bg-BG" dirty="0" smtClean="0"/>
              <a:t>Условна конструкция </a:t>
            </a:r>
            <a:r>
              <a:rPr lang="en-US" dirty="0" smtClean="0"/>
              <a:t>if-else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6447" y="3906914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258429" y="3962196"/>
            <a:ext cx="1527983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проверки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 smtClean="0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 smtClean="0"/>
              <a:t>трейнърски</a:t>
            </a:r>
            <a:r>
              <a:rPr lang="bg-BG" dirty="0" smtClean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 smtClean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</a:t>
            </a:r>
            <a:r>
              <a:rPr lang="en-US" sz="1800" dirty="0" smtClean="0">
                <a:hlinkClick r:id="rId8"/>
              </a:rPr>
              <a:t>softuni.bg</a:t>
            </a:r>
            <a:endParaRPr lang="en-US" sz="1800" dirty="0"/>
          </a:p>
        </p:txBody>
      </p:sp>
      <p:pic>
        <p:nvPicPr>
          <p:cNvPr id="16" name="Picture 3" descr="http://ts4.mm.bing.net/images/thumbnail.aspx?q=1335231651531&amp;id=bd29de2236c1e91f9ccab37fa353e830&amp;url=http%3a%2f%2fwww.webdesign.org%2fimg_articles%2f8231%2fIf-Else-Statements.jpg"/>
          <p:cNvPicPr>
            <a:picLocks noChangeAspect="1" noChangeArrowheads="1"/>
          </p:cNvPicPr>
          <p:nvPr/>
        </p:nvPicPr>
        <p:blipFill>
          <a:blip r:embed="rId9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994059" y="3657600"/>
            <a:ext cx="4496052" cy="2590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98408"/>
            <a:ext cx="10363200" cy="820600"/>
          </a:xfrm>
        </p:spPr>
        <p:txBody>
          <a:bodyPr/>
          <a:lstStyle/>
          <a:p>
            <a:r>
              <a:rPr lang="bg-BG" dirty="0" smtClean="0"/>
              <a:t>Прости </a:t>
            </a:r>
            <a:r>
              <a:rPr lang="en-US" dirty="0" smtClean="0"/>
              <a:t>if </a:t>
            </a:r>
            <a:r>
              <a:rPr lang="bg-BG" dirty="0" smtClean="0"/>
              <a:t>конструкции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813" y="5727672"/>
            <a:ext cx="10363200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2" y="2198241"/>
            <a:ext cx="7937500" cy="2286000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1908" y="1383358"/>
            <a:ext cx="7391401" cy="2115970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107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Серии от проверки</a:t>
            </a:r>
            <a:endParaRPr lang="en-US" dirty="0"/>
          </a:p>
        </p:txBody>
      </p:sp>
      <p:sp>
        <p:nvSpPr>
          <p:cNvPr id="5" name="Content Placeholder 14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Конструкцията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if-else-if-else…</a:t>
            </a:r>
            <a:r>
              <a:rPr lang="en-US" sz="3200" dirty="0" smtClean="0"/>
              <a:t> </a:t>
            </a:r>
            <a:r>
              <a:rPr lang="bg-BG" sz="3200" dirty="0" smtClean="0"/>
              <a:t>може да е в серия</a:t>
            </a: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Пример: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да се изпише с английски текст дадено число </a:t>
            </a:r>
            <a:r>
              <a:rPr lang="bg-BG" sz="3000" dirty="0" smtClean="0"/>
              <a:t>(от 0 до 10)</a:t>
            </a: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2" y="2383808"/>
            <a:ext cx="10363200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 = int.Parse(Console.ReadLine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 </a:t>
            </a:r>
            <a:r>
              <a:rPr lang="en-US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</a:t>
            </a:r>
            <a:r>
              <a:rPr lang="it-IT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1)</a:t>
            </a:r>
            <a:endParaRPr lang="it-IT" sz="26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Console.WriteLine("one");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it-IT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it-IT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en-US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</a:t>
            </a:r>
            <a:r>
              <a:rPr lang="it-IT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2)</a:t>
            </a:r>
            <a:endParaRPr lang="it-IT" sz="26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("two");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it-IT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==</a:t>
            </a:r>
            <a:r>
              <a:rPr lang="it-IT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3)</a:t>
            </a:r>
            <a:endParaRPr lang="en-US" sz="26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("three");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add more checks</a:t>
            </a:r>
            <a:endParaRPr lang="it-IT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Console.WriteLine("number too big");</a:t>
            </a:r>
          </a:p>
        </p:txBody>
      </p:sp>
      <p:sp>
        <p:nvSpPr>
          <p:cNvPr id="7" name="Rectangle 6"/>
          <p:cNvSpPr/>
          <p:nvPr/>
        </p:nvSpPr>
        <p:spPr>
          <a:xfrm>
            <a:off x="760412" y="61677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>
                <a:solidFill>
                  <a:prstClr val="white"/>
                </a:solidFill>
              </a:rPr>
              <a:t>Тестване на решението: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prstClr val="white"/>
                </a:solidFill>
                <a:hlinkClick r:id="rId2"/>
              </a:rPr>
              <a:t>judge.softuni.bg/Contests/Practice/Index/152#4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1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Дадено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цяло число </a:t>
            </a:r>
            <a:r>
              <a:rPr lang="bg-BG" dirty="0" smtClean="0"/>
              <a:t>– брой точки</a:t>
            </a:r>
          </a:p>
          <a:p>
            <a:pPr lvl="1"/>
            <a:r>
              <a:rPr lang="bg-BG" dirty="0"/>
              <a:t>Ако числото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до 100 </a:t>
            </a:r>
            <a:r>
              <a:rPr lang="bg-BG" dirty="0"/>
              <a:t>включително, бонус </a:t>
            </a:r>
            <a:r>
              <a:rPr lang="bg-BG" dirty="0" smtClean="0"/>
              <a:t>точките 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5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Ако числото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по-голямо от 100</a:t>
            </a:r>
            <a:r>
              <a:rPr lang="bg-BG" dirty="0" smtClean="0"/>
              <a:t>, бонус точките са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20%</a:t>
            </a:r>
          </a:p>
          <a:p>
            <a:pPr lvl="1"/>
            <a:r>
              <a:rPr lang="bg-BG" dirty="0" smtClean="0"/>
              <a:t>Ако числото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по-голямо от 1000</a:t>
            </a:r>
            <a:r>
              <a:rPr lang="bg-BG" dirty="0" smtClean="0"/>
              <a:t>, бонус точките са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10%</a:t>
            </a:r>
          </a:p>
          <a:p>
            <a:pPr lvl="1"/>
            <a:r>
              <a:rPr lang="bg-BG" dirty="0" smtClean="0"/>
              <a:t>Допълнителни бонус точки:</a:t>
            </a:r>
          </a:p>
          <a:p>
            <a:pPr lvl="2"/>
            <a:r>
              <a:rPr lang="bg-BG" dirty="0" smtClean="0"/>
              <a:t>За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четно </a:t>
            </a:r>
            <a:r>
              <a:rPr lang="bg-BG" dirty="0" smtClean="0"/>
              <a:t>число </a:t>
            </a:r>
            <a:r>
              <a:rPr lang="bg-BG" dirty="0" smtClean="0">
                <a:sym typeface="Wingdings" panose="05000000000000000000" pitchFamily="2" charset="2"/>
              </a:rPr>
              <a:t></a:t>
            </a:r>
            <a:r>
              <a:rPr lang="bg-BG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1 т.</a:t>
            </a:r>
          </a:p>
          <a:p>
            <a:pPr lvl="2"/>
            <a:r>
              <a:rPr lang="bg-BG" dirty="0" smtClean="0"/>
              <a:t>За число, което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завършва на 5 </a:t>
            </a:r>
            <a:r>
              <a:rPr lang="bg-BG" dirty="0" smtClean="0">
                <a:sym typeface="Wingdings" panose="05000000000000000000" pitchFamily="2" charset="2"/>
              </a:rPr>
              <a:t></a:t>
            </a:r>
            <a:r>
              <a:rPr lang="bg-BG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2 т.</a:t>
            </a:r>
          </a:p>
          <a:p>
            <a:r>
              <a:rPr lang="bg-BG" dirty="0" smtClean="0"/>
              <a:t>Да се напише програма, която пресмята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бонус точките </a:t>
            </a:r>
            <a:r>
              <a:rPr lang="bg-BG" dirty="0" smtClean="0"/>
              <a:t>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общия брой точки </a:t>
            </a:r>
            <a:r>
              <a:rPr lang="bg-BG" dirty="0" smtClean="0"/>
              <a:t>след прилагане на бонусите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Бонус точки – задача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72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Бонус точки – </a:t>
            </a:r>
            <a:r>
              <a:rPr lang="bg-BG" dirty="0" smtClean="0"/>
              <a:t>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3889" y="1143000"/>
            <a:ext cx="10521048" cy="49552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Console.Write("Enter score: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bonusScore = 0.0;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 &gt; 1000)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bonusScore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num * 0.10;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write more logic here </a:t>
            </a:r>
            <a:r>
              <a:rPr lang="it-IT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</a:t>
            </a:r>
            <a:endParaRPr lang="it-IT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 %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5)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bonusScore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2;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write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more logic here </a:t>
            </a:r>
            <a:r>
              <a:rPr lang="it-IT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("Bonus score: {0}", bonusScore);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Console.WriteLine("Total score: {0}", num + bonusScore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9503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judge.softuni.bg/Contests/Practice/Index/152#5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070460" y="1371600"/>
            <a:ext cx="1052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622660" y="1368188"/>
            <a:ext cx="879904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9602836" y="1686929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0070460" y="2546097"/>
            <a:ext cx="1052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37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212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622660" y="2542685"/>
            <a:ext cx="879904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175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602836" y="2861426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0070460" y="3720594"/>
            <a:ext cx="1052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270.3 2973.3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8622660" y="3717182"/>
            <a:ext cx="879904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 smtClean="0"/>
              <a:t>2703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9602836" y="4035923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09193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Трима спортни състезатели финишират за някакъв брой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секунди</a:t>
            </a:r>
            <a:r>
              <a:rPr lang="bg-BG" dirty="0" smtClean="0"/>
              <a:t> (между </a:t>
            </a:r>
            <a:r>
              <a:rPr lang="en-US" dirty="0" smtClean="0"/>
              <a:t>1</a:t>
            </a:r>
            <a:r>
              <a:rPr lang="bg-BG" dirty="0" smtClean="0"/>
              <a:t> и 50). Да се пресметне сумарното им време във формат</a:t>
            </a:r>
            <a:r>
              <a:rPr lang="en-US" dirty="0" smtClean="0"/>
              <a:t> "</a:t>
            </a:r>
            <a:r>
              <a:rPr lang="bg-BG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минути:секунди</a:t>
            </a:r>
            <a:r>
              <a:rPr lang="en-US" dirty="0"/>
              <a:t>"</a:t>
            </a:r>
            <a:r>
              <a:rPr lang="bg-BG" dirty="0" smtClean="0"/>
              <a:t>. Секундите да се изведат с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водеща нула </a:t>
            </a:r>
            <a:r>
              <a:rPr lang="bg-BG" dirty="0" smtClean="0"/>
              <a:t>(2 </a:t>
            </a:r>
            <a:r>
              <a:rPr lang="bg-BG" dirty="0" smtClean="0">
                <a:sym typeface="Wingdings" panose="05000000000000000000" pitchFamily="2" charset="2"/>
              </a:rPr>
              <a:t> "02", 7  "07", 35  "35").</a:t>
            </a:r>
            <a:endParaRPr lang="en-US" dirty="0" smtClean="0"/>
          </a:p>
          <a:p>
            <a:pPr lvl="1"/>
            <a:r>
              <a:rPr lang="bg-BG" dirty="0" smtClean="0"/>
              <a:t>Примери: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Сумиране на секунди</a:t>
            </a:r>
            <a:r>
              <a:rPr lang="en-US" dirty="0" smtClean="0"/>
              <a:t> – </a:t>
            </a:r>
            <a:r>
              <a:rPr lang="bg-BG" dirty="0" smtClean="0"/>
              <a:t>задача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5820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28516" y="4333046"/>
            <a:ext cx="990600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2:0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1681715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613123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725818" y="4333046"/>
            <a:ext cx="1036498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379018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6346515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7459210" y="4333046"/>
            <a:ext cx="1046305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7112410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9069220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14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0181916" y="4333046"/>
            <a:ext cx="990600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36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9835115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77364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Сумиране на секунди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1143000"/>
            <a:ext cx="10363202" cy="48059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sec1 = int.Parse(Console.ReadLine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Read also sec2 and sec3 …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secs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sec1 + sec2 + sec3;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0;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(sec &gt; 59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Repeat this 2 times …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mins++; secs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sec - 60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}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(secs &lt; 10)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Console.WriteLine(mins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":" + "0" + secs);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Console.WriteLine(mins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":" + secs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>
                <a:solidFill>
                  <a:prstClr val="white"/>
                </a:solidFill>
              </a:rPr>
              <a:t>Тестване на решението: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prstClr val="white"/>
                </a:solidFill>
                <a:hlinkClick r:id="rId2"/>
              </a:rPr>
              <a:t>judge.softuni.bg/Contests/Practice/Index/152#6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67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Да се напише програма, която преобразува разстояние между посочените в таблицата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мерни единици</a:t>
            </a:r>
            <a:r>
              <a:rPr lang="bg-BG" dirty="0" smtClean="0"/>
              <a:t>:</a:t>
            </a:r>
          </a:p>
          <a:p>
            <a:pPr lvl="1"/>
            <a:r>
              <a:rPr lang="bg-BG" dirty="0" smtClean="0"/>
              <a:t>Вход: число +</a:t>
            </a:r>
            <a:br>
              <a:rPr lang="bg-BG" dirty="0" smtClean="0"/>
            </a:br>
            <a:r>
              <a:rPr lang="bg-BG" dirty="0" smtClean="0"/>
              <a:t>входна мерна единица +</a:t>
            </a:r>
            <a:br>
              <a:rPr lang="bg-BG" dirty="0" smtClean="0"/>
            </a:br>
            <a:r>
              <a:rPr lang="bg-BG" dirty="0" smtClean="0"/>
              <a:t>изходна мерна единица</a:t>
            </a:r>
          </a:p>
          <a:p>
            <a:pPr lvl="1"/>
            <a:r>
              <a:rPr lang="bg-BG" dirty="0" smtClean="0"/>
              <a:t>Примерен вход и изход:</a:t>
            </a:r>
            <a:br>
              <a:rPr lang="bg-BG" dirty="0" smtClean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Конвертор за мерни единици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318204"/>
              </p:ext>
            </p:extLst>
          </p:nvPr>
        </p:nvGraphicFramePr>
        <p:xfrm>
          <a:off x="5484812" y="2612408"/>
          <a:ext cx="602723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0587"/>
                <a:gridCol w="36166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входна</a:t>
                      </a:r>
                      <a:r>
                        <a:rPr lang="bg-BG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единица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изходна единица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 millimeters (mm)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 centimeters (cm)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0.000621371192 miles (mi)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39.3700787 inches (in)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0.001 kilometers (km)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3.2808399 feet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(</a:t>
                      </a:r>
                      <a:r>
                        <a:rPr lang="en-US" noProof="1" smtClean="0"/>
                        <a:t>ft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1.0936133 yards (</a:t>
                      </a:r>
                      <a:r>
                        <a:rPr lang="en-US" noProof="1" smtClean="0"/>
                        <a:t>yd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89012" y="4876800"/>
            <a:ext cx="8382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ft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32012" y="4876800"/>
            <a:ext cx="2895600" cy="13849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39370.0788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ft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08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Конвертор за мерни единици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1143000"/>
            <a:ext cx="10363200" cy="47859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size = double.Parse(Console.ReadLine());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sourceMetric = Console.ReadLine().ToLower();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destMetric = Console.ReadLine().ToLower();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(sourceMetric == "km")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size = size / 0.001;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Check the other metrics: mm, cm, ft,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yd, </a:t>
            </a:r>
            <a:r>
              <a:rPr lang="it-IT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(destMetric == "ft")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size = size * 3.2808399;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Check the other metrics: mm, cm, ft, </a:t>
            </a:r>
            <a:r>
              <a:rPr lang="it-IT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yd, ...</a:t>
            </a:r>
            <a:endParaRPr lang="it-IT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Console.WriteLine(size + " " + destMetric);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judge.softuni.bg/Contests/Practice/Index/152#7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39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98408"/>
            <a:ext cx="10363200" cy="820600"/>
          </a:xfrm>
        </p:spPr>
        <p:txBody>
          <a:bodyPr/>
          <a:lstStyle/>
          <a:p>
            <a:r>
              <a:rPr lang="bg-BG" dirty="0" smtClean="0"/>
              <a:t>Задачи с прости проверки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813" y="5727672"/>
            <a:ext cx="10363200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84" y="734704"/>
            <a:ext cx="5975288" cy="2286000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1690" y="2079008"/>
            <a:ext cx="6403030" cy="2514600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8012" y="1447801"/>
            <a:ext cx="7010400" cy="2318508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018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679903"/>
            <a:ext cx="10363200" cy="1568497"/>
          </a:xfrm>
        </p:spPr>
        <p:txBody>
          <a:bodyPr/>
          <a:lstStyle/>
          <a:p>
            <a:r>
              <a:rPr lang="bg-BG" dirty="0" smtClean="0"/>
              <a:t>Графично приложение:</a:t>
            </a:r>
            <a:br>
              <a:rPr lang="bg-BG" dirty="0" smtClean="0"/>
            </a:br>
            <a:r>
              <a:rPr lang="bg-BG" dirty="0" smtClean="0"/>
              <a:t>конвертор за валути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814" y="1600200"/>
            <a:ext cx="5791198" cy="263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5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8097481" cy="553001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Логически изрази и </a:t>
            </a:r>
            <a:r>
              <a:rPr lang="bg-BG" dirty="0" smtClean="0"/>
              <a:t>проверки</a:t>
            </a:r>
          </a:p>
          <a:p>
            <a:pPr marL="712788" lvl="1" indent="-409575"/>
            <a:r>
              <a:rPr lang="bg-BG" dirty="0" smtClean="0"/>
              <a:t>Оператори за сравнение: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==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!=</a:t>
            </a:r>
            <a:r>
              <a:rPr lang="en-US" dirty="0" smtClean="0"/>
              <a:t>, …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Конструкции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/>
              <a:t> </a:t>
            </a:r>
            <a:r>
              <a:rPr lang="bg-BG" dirty="0"/>
              <a:t>и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/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endParaRPr lang="bg-BG" dirty="0" smtClean="0"/>
          </a:p>
          <a:p>
            <a:pPr lvl="1"/>
            <a:r>
              <a:rPr lang="bg-BG" dirty="0" smtClean="0"/>
              <a:t>Единична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/>
              <a:t> </a:t>
            </a:r>
            <a:r>
              <a:rPr lang="bg-BG" dirty="0" smtClean="0"/>
              <a:t>проверка</a:t>
            </a:r>
            <a:endParaRPr lang="en-US" dirty="0" smtClean="0"/>
          </a:p>
          <a:p>
            <a:pPr lvl="1"/>
            <a:r>
              <a:rPr lang="bg-BG" dirty="0" smtClean="0"/>
              <a:t>Проверка с обратен случай: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bg-BG" dirty="0" smtClean="0"/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endParaRPr lang="en-US" dirty="0"/>
          </a:p>
          <a:p>
            <a:pPr lvl="1"/>
            <a:r>
              <a:rPr lang="bg-BG" dirty="0" smtClean="0"/>
              <a:t>Серия от проверки: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bg-BG" dirty="0"/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bg-BG" dirty="0" smtClean="0"/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bg-BG" dirty="0" smtClean="0"/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bg-BG" dirty="0" smtClean="0"/>
              <a:t>…</a:t>
            </a:r>
            <a:endParaRPr lang="en-US" dirty="0" smtClean="0"/>
          </a:p>
          <a:p>
            <a:pPr marL="514350" lvl="0" indent="-514350">
              <a:buFont typeface="+mj-lt"/>
              <a:buAutoNum type="arabicPeriod"/>
            </a:pPr>
            <a:r>
              <a:rPr lang="bg-BG" dirty="0" smtClean="0"/>
              <a:t>Задачи с прости проверки</a:t>
            </a:r>
            <a:endParaRPr lang="en-US" dirty="0" smtClean="0"/>
          </a:p>
          <a:p>
            <a:pPr marL="514350" lvl="0" indent="-514350">
              <a:buFont typeface="+mj-lt"/>
              <a:buAutoNum type="arabicPeriod"/>
            </a:pPr>
            <a:r>
              <a:rPr lang="bg-BG" dirty="0" smtClean="0"/>
              <a:t>Конвертор за валути за </a:t>
            </a:r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212" y="1905000"/>
            <a:ext cx="3191183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Създаване на нов </a:t>
            </a:r>
            <a:r>
              <a:rPr lang="en-US" dirty="0" smtClean="0"/>
              <a:t>Windows Forms Application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Конвертор за валути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338" y="2008094"/>
            <a:ext cx="7703074" cy="434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66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Нареждане на контролите в редактора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12" y="1219200"/>
            <a:ext cx="10944000" cy="509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2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316" y="3886200"/>
            <a:ext cx="5029202" cy="237257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Настройки на отделните контроли</a:t>
            </a:r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707720" y="1219200"/>
            <a:ext cx="5415892" cy="2553891"/>
          </a:xfrm>
          <a:prstGeom prst="wedgeRoundRectCallout">
            <a:avLst>
              <a:gd name="adj1" fmla="val -37443"/>
              <a:gd name="adj2" fmla="val 6587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FormConverter</a:t>
            </a: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 = "Currency Converter</a:t>
            </a:r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Font.Size = 12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MaximizeBox = False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MinimizeBox = False</a:t>
            </a:r>
            <a:endParaRPr lang="bg-BG" b="1" noProof="1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FormBorderStyle = FixedSingle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293812" y="2590800"/>
            <a:ext cx="3733800" cy="2553891"/>
          </a:xfrm>
          <a:prstGeom prst="wedgeRoundRectCallout">
            <a:avLst>
              <a:gd name="adj1" fmla="val 85414"/>
              <a:gd name="adj2" fmla="val 4202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numericUpDownAmount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Value = 1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Minimum = 0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Maximum = 1000000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TextAlign = Right</a:t>
            </a: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DecimalPlaces = </a:t>
            </a:r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15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Настройки на отделните контроли</a:t>
            </a:r>
            <a:r>
              <a:rPr lang="en-US" dirty="0" smtClean="0"/>
              <a:t> (2)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316" y="3886200"/>
            <a:ext cx="5029202" cy="2372578"/>
          </a:xfrm>
          <a:prstGeom prst="rect">
            <a:avLst/>
          </a:prstGeom>
        </p:spPr>
      </p:pic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341812" y="1143000"/>
            <a:ext cx="5279002" cy="2553891"/>
          </a:xfrm>
          <a:prstGeom prst="wedgeRoundRectCallout">
            <a:avLst>
              <a:gd name="adj1" fmla="val 51166"/>
              <a:gd name="adj2" fmla="val 9727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comboBoxCurrency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DropDownStyle = DropDownList</a:t>
            </a: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Items = </a:t>
            </a:r>
            <a:endParaRPr lang="en-US" b="1" noProof="1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EUR</a:t>
            </a:r>
            <a:endParaRPr lang="en-US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USD</a:t>
            </a:r>
            <a:endParaRPr lang="en-US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GBP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60412" y="3846909"/>
            <a:ext cx="4642512" cy="2553891"/>
          </a:xfrm>
          <a:prstGeom prst="wedgeRoundRectCallout">
            <a:avLst>
              <a:gd name="adj1" fmla="val 72660"/>
              <a:gd name="adj2" fmla="val 1938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labelResult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AutoSize = False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BackColor = PaleGreen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TextAlign = MiddleCenter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Font.Size = 14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Font.Bold = True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980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Обработка на събития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12" y="1395826"/>
            <a:ext cx="10944000" cy="492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58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Събития по контролите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2412" y="1524000"/>
            <a:ext cx="10944000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</a:t>
            </a: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FormConverter_Load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(object sender, EventArgs e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bg-BG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this.comboBoxCurrency.SelectedItem = "EUR";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numericUpDownAmount_ValueChanged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endParaRPr lang="bg-BG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sender, EventArgs e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ConvertCurrency();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comboBoxCurrency_SelectedIndexChanged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endParaRPr lang="bg-BG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sender, EventArgs 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ConvertCurrency();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34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Конвертиране на валути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1115314"/>
            <a:ext cx="10820400" cy="52854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ConvertCurrency()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originalAmount = this.numericUpDownAmount.Value;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convertedAmount = originalAmount;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(this.comboBoxCurrency.SelectedItem.ToString() == "EUR")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convertedAmount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originalAmount / 1.95583m;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(this.comboBoxCurrency.SelectedItem.ToString() == "USD")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convertedAmount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originalAmount / 1.80810m;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(this.comboBoxCurrency.SelectedItem.ToString() == "GBP")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convertedAmount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originalAmount / 2.54990m;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this.labelResult.Text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originalAmount + " </a:t>
            </a:r>
            <a:r>
              <a:rPr lang="bg-BG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лв. = 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Math.Round(convertedAmount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2)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"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endParaRPr lang="bg-BG" sz="22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this.comboBoxCurrency.SelectedItem;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50863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152929"/>
            <a:ext cx="10363200" cy="1568497"/>
          </a:xfrm>
        </p:spPr>
        <p:txBody>
          <a:bodyPr/>
          <a:lstStyle/>
          <a:p>
            <a:r>
              <a:rPr lang="bg-BG" dirty="0"/>
              <a:t>Графично приложение:</a:t>
            </a:r>
            <a:br>
              <a:rPr lang="bg-BG" dirty="0"/>
            </a:br>
            <a:r>
              <a:rPr lang="bg-BG" dirty="0"/>
              <a:t>конвертор на валути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77753"/>
            <a:ext cx="10363200" cy="719034"/>
          </a:xfrm>
        </p:spPr>
        <p:txBody>
          <a:bodyPr/>
          <a:lstStyle/>
          <a:p>
            <a:r>
              <a:rPr lang="bg-BG" dirty="0" smtClean="0"/>
              <a:t>Работа на живо в клас (</a:t>
            </a:r>
            <a:r>
              <a:rPr lang="bg-BG" noProof="1" smtClean="0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612" y="784992"/>
            <a:ext cx="6705600" cy="312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99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Конструкции за проверка на условие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 smtClean="0"/>
              <a:t> </a:t>
            </a:r>
            <a:r>
              <a:rPr lang="bg-BG" sz="3200" dirty="0" smtClean="0"/>
              <a:t>и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 smtClean="0"/>
              <a:t>-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bg-BG" sz="3200" dirty="0" smtClean="0"/>
              <a:t>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12" y="1913121"/>
            <a:ext cx="318413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88196" y="1774208"/>
            <a:ext cx="33528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bg-BG" sz="25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500" b="1" i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група команди;</a:t>
            </a:r>
            <a:endParaRPr lang="en-US" sz="2500" b="1" i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5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условие2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500" b="1" i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група команди;</a:t>
            </a:r>
            <a:endParaRPr lang="en-US" sz="2500" b="1" i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5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500" b="1" i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група команди;</a:t>
            </a:r>
            <a:endParaRPr lang="en-US" sz="2500" b="1" i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4420407" y="1779895"/>
            <a:ext cx="3655205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bg-BG" sz="25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  <a:endParaRPr lang="en-US" sz="2500" b="1" i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условие2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условие3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условие4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условие5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единична_команда;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5" name="Picture 3" descr="http://ts4.mm.bing.net/images/thumbnail.aspx?q=1335231651531&amp;id=bd29de2236c1e91f9ccab37fa353e830&amp;url=http%3a%2f%2fwww.webdesign.org%2fimg_articles%2f8231%2fIf-Else-Statements.jpg"/>
          <p:cNvPicPr>
            <a:picLocks noChangeAspect="1" noChangeArrowheads="1"/>
          </p:cNvPicPr>
          <p:nvPr/>
        </p:nvPicPr>
        <p:blipFill>
          <a:blip r:embed="rId4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426258" y="4595656"/>
            <a:ext cx="3085262" cy="17778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://softuni.bg/courses/programming-basics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98755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 програмирането можем да сравняваме стойности: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Сравняване на числа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2015388"/>
            <a:ext cx="10363200" cy="38841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&lt; b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  //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  //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 a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//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 5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 //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a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651612" y="2295654"/>
            <a:ext cx="4114800" cy="578882"/>
          </a:xfrm>
          <a:prstGeom prst="wedgeRoundRectCallout">
            <a:avLst>
              <a:gd name="adj1" fmla="val -60184"/>
              <a:gd name="adj2" fmla="val 5569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Оператор </a:t>
            </a:r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(по-малко)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9228497" y="3227264"/>
            <a:ext cx="2319265" cy="1088840"/>
          </a:xfrm>
          <a:prstGeom prst="wedgeRoundRectCallout">
            <a:avLst>
              <a:gd name="adj1" fmla="val -71204"/>
              <a:gd name="adj2" fmla="val 346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Оператор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</a:t>
            </a:r>
            <a:b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по-голямо)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9249757" y="4620904"/>
            <a:ext cx="2319265" cy="1507307"/>
          </a:xfrm>
          <a:prstGeom prst="wedgeRoundRectCallout">
            <a:avLst>
              <a:gd name="adj1" fmla="val -78854"/>
              <a:gd name="adj2" fmla="val -1577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Оператор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&lt;=</a:t>
            </a:r>
            <a:b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по-малко или равно)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5441877" y="5843526"/>
            <a:ext cx="3548135" cy="578882"/>
          </a:xfrm>
          <a:prstGeom prst="wedgeRoundRectCallout">
            <a:avLst>
              <a:gd name="adj1" fmla="val -59454"/>
              <a:gd name="adj2" fmla="val -5747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Оператор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==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(равно)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2578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Настоящият курс </a:t>
            </a:r>
            <a:r>
              <a:rPr lang="en-US" dirty="0" smtClean="0"/>
              <a:t>(</a:t>
            </a:r>
            <a:r>
              <a:rPr lang="bg-BG" dirty="0" smtClean="0"/>
              <a:t>слайдове</a:t>
            </a:r>
            <a:r>
              <a:rPr lang="en-US" dirty="0" smtClean="0"/>
              <a:t>, </a:t>
            </a:r>
            <a:r>
              <a:rPr lang="bg-BG" dirty="0" smtClean="0"/>
              <a:t>примери</a:t>
            </a:r>
            <a:r>
              <a:rPr lang="en-US" dirty="0" smtClean="0"/>
              <a:t>, </a:t>
            </a:r>
            <a:r>
              <a:rPr lang="bg-BG" dirty="0" smtClean="0"/>
              <a:t>видео</a:t>
            </a:r>
            <a:r>
              <a:rPr lang="en-US" dirty="0" smtClean="0"/>
              <a:t>, </a:t>
            </a:r>
            <a:r>
              <a:rPr lang="bg-BG" dirty="0" smtClean="0"/>
              <a:t>задачи и др.</a:t>
            </a:r>
            <a:r>
              <a:rPr lang="en-US" dirty="0" smtClean="0"/>
              <a:t>)</a:t>
            </a:r>
            <a:r>
              <a:rPr lang="bg-BG" dirty="0" smtClean="0"/>
              <a:t> се разпространяват под свободен лиценз </a:t>
            </a:r>
            <a:r>
              <a:rPr lang="en-US" dirty="0" smtClean="0"/>
              <a:t>"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"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 smtClean="0"/>
              <a:t>Благодарности</a:t>
            </a:r>
            <a:r>
              <a:rPr lang="en-US" sz="2400" dirty="0" smtClean="0"/>
              <a:t>: </a:t>
            </a:r>
            <a:r>
              <a:rPr lang="bg-BG" sz="2400" dirty="0" smtClean="0"/>
              <a:t>настоящият материал може да съдържа части от следните източници</a:t>
            </a:r>
            <a:endParaRPr lang="en-US" sz="2400" dirty="0" smtClean="0"/>
          </a:p>
          <a:p>
            <a:pPr lvl="1"/>
            <a:r>
              <a:rPr lang="bg-BG" sz="2000" dirty="0" smtClean="0"/>
              <a:t>Книга </a:t>
            </a:r>
            <a:r>
              <a:rPr lang="en-US" sz="2000" dirty="0" smtClean="0"/>
              <a:t>"</a:t>
            </a:r>
            <a:r>
              <a:rPr lang="bg-BG" sz="2000" dirty="0" smtClean="0">
                <a:hlinkClick r:id="rId4"/>
              </a:rPr>
              <a:t>Основи на програмирането със </a:t>
            </a:r>
            <a:r>
              <a:rPr lang="en-US" sz="2000" dirty="0" smtClean="0">
                <a:hlinkClick r:id="rId4"/>
              </a:rPr>
              <a:t>C#"</a:t>
            </a:r>
            <a:r>
              <a:rPr lang="bg-BG" sz="2000" dirty="0" smtClean="0"/>
              <a:t> от Светлин Наков и колектив с лиценз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5"/>
              </a:rPr>
              <a:t>CC-BY-SA</a:t>
            </a:r>
            <a:endParaRPr lang="bg-BG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 smtClean="0"/>
              <a:t>Безплатни обучения в </a:t>
            </a:r>
            <a:r>
              <a:rPr lang="bg-BG" noProof="1" smtClean="0"/>
              <a:t>СофтУни</a:t>
            </a:r>
            <a:endParaRPr lang="bg-BG" noProof="1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Фондация "Софтуерен университет" </a:t>
            </a:r>
            <a:r>
              <a:rPr lang="en-US" sz="3200" dirty="0" smtClean="0"/>
              <a:t>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bg-BG" sz="3200" dirty="0" smtClean="0"/>
              <a:t>Софтуерен университет </a:t>
            </a:r>
            <a:r>
              <a:rPr lang="en-US" sz="3200" dirty="0" smtClean="0"/>
              <a:t>– </a:t>
            </a:r>
            <a:r>
              <a:rPr lang="bg-BG" sz="3200" dirty="0" smtClean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bg-BG" dirty="0" smtClean="0"/>
              <a:t> </a:t>
            </a:r>
            <a:r>
              <a:rPr lang="en-US" dirty="0" smtClean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en-US" dirty="0" smtClean="0"/>
              <a:t> </a:t>
            </a:r>
            <a:r>
              <a:rPr lang="en-US" dirty="0"/>
              <a:t>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 форуми</a:t>
            </a:r>
            <a:r>
              <a:rPr lang="en-US" noProof="1" smtClean="0"/>
              <a:t>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412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2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540172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4" tooltip="Software University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1185715"/>
              </p:ext>
            </p:extLst>
          </p:nvPr>
        </p:nvGraphicFramePr>
        <p:xfrm>
          <a:off x="1000238" y="1143000"/>
          <a:ext cx="10208503" cy="3701288"/>
        </p:xfrm>
        <a:graphic>
          <a:graphicData uri="http://schemas.openxmlformats.org/drawingml/2006/table">
            <a:tbl>
              <a:tblPr/>
              <a:tblGrid>
                <a:gridCol w="3951174"/>
                <a:gridCol w="2209800"/>
                <a:gridCol w="4047529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  <a:endParaRPr kumimoji="1" lang="en-US" sz="2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Означение</a:t>
                      </a:r>
                      <a:endParaRPr kumimoji="1" lang="en-US" sz="2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Работи за</a:t>
                      </a:r>
                      <a:endParaRPr kumimoji="1" lang="en-US" sz="2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Проверка за равенство</a:t>
                      </a:r>
                      <a:endParaRPr lang="en-US" sz="2800" b="0" kern="1200" noProof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числа, стрингове, дати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Проверка за различно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По-голямо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числа, дати, други сравними типове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По-голямо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По-малко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По-малко или малко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Оператори за сравнение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989011" y="5589896"/>
            <a:ext cx="10219729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result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(5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6);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Console.WriteLine(result);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27012" y="4925704"/>
            <a:ext cx="8686800" cy="685800"/>
          </a:xfrm>
          <a:prstGeom prst="rect">
            <a:avLst/>
          </a:prstGeom>
        </p:spPr>
        <p:txBody>
          <a:bodyPr/>
          <a:lstStyle/>
          <a:p>
            <a:pPr marL="355600" marR="0" lvl="0" indent="-355600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bg-BG" sz="3400" dirty="0" smtClean="0"/>
              <a:t>Пример</a:t>
            </a:r>
            <a:r>
              <a:rPr lang="en-US" sz="3400" dirty="0" smtClean="0"/>
              <a:t>: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2777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В програмирането често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проверяваме условия </a:t>
            </a:r>
            <a:r>
              <a:rPr lang="bg-BG" sz="3200" dirty="0" smtClean="0"/>
              <a:t>и да извършване различни действия според резултата от проверката</a:t>
            </a:r>
            <a:endParaRPr lang="en-US" sz="3200" dirty="0" smtClean="0"/>
          </a:p>
          <a:p>
            <a:pPr lvl="1"/>
            <a:r>
              <a:rPr lang="bg-BG" sz="3000" dirty="0" smtClean="0"/>
              <a:t>Пример: въвеждаме оценка и проверяваме дали е отлична (</a:t>
            </a:r>
            <a:r>
              <a:rPr lang="en-US" sz="3000" dirty="0" smtClean="0"/>
              <a:t>≤ 5.50)</a:t>
            </a:r>
            <a:endParaRPr lang="bg-BG" sz="3000" dirty="0" smtClean="0"/>
          </a:p>
          <a:p>
            <a:pPr lvl="1"/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Прости проверки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3172122"/>
            <a:ext cx="10363200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grade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(grade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5.50)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Console.WriteLine("Excellent!");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0412" y="591183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judge.softuni.bg/Contests/Practice/Index/152#0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1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Въвеждаме оценка, проверяваме дали е отлична или не е</a:t>
            </a:r>
            <a:endParaRPr lang="bg-BG" sz="3000" dirty="0" smtClean="0"/>
          </a:p>
          <a:p>
            <a:pPr lvl="1"/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Проверки с </a:t>
            </a:r>
            <a:r>
              <a:rPr lang="en-US" dirty="0" smtClean="0"/>
              <a:t>if</a:t>
            </a:r>
            <a:r>
              <a:rPr lang="bg-BG" dirty="0" smtClean="0"/>
              <a:t>-</a:t>
            </a:r>
            <a:r>
              <a:rPr lang="en-US" dirty="0" smtClean="0"/>
              <a:t>else </a:t>
            </a:r>
            <a:r>
              <a:rPr lang="bg-BG" dirty="0" smtClean="0"/>
              <a:t>конструкция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905000"/>
            <a:ext cx="10363200" cy="39272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grade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(grade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5.50)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Console.WriteLine("Excellent!");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Console.WriteLine("Not excellent.");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0412" y="60153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judge.softuni.bg/Contests/Practice/Index/152#1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68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Къдравите скоби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sz="3200" dirty="0" smtClean="0"/>
              <a:t>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bg-BG" sz="3200" dirty="0" smtClean="0"/>
              <a:t> въвеждат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блок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/>
              <a:t>(</a:t>
            </a:r>
            <a:r>
              <a:rPr lang="bg-BG" sz="3200" dirty="0" smtClean="0"/>
              <a:t>група команди</a:t>
            </a:r>
            <a:r>
              <a:rPr lang="en-US" sz="3200" dirty="0" smtClean="0"/>
              <a:t>)</a:t>
            </a:r>
          </a:p>
          <a:p>
            <a:pPr lvl="1"/>
            <a:r>
              <a:rPr lang="bg-BG" sz="3000" dirty="0" smtClean="0"/>
              <a:t>Без скобите след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000" dirty="0" smtClean="0"/>
              <a:t> </a:t>
            </a:r>
            <a:r>
              <a:rPr lang="bg-BG" sz="3000" dirty="0" smtClean="0"/>
              <a:t>се изпълнява само следващия</a:t>
            </a:r>
            <a:r>
              <a:rPr lang="bg-BG" sz="3000" dirty="0"/>
              <a:t>т</a:t>
            </a:r>
            <a:r>
              <a:rPr lang="bg-BG" sz="3000" dirty="0" smtClean="0"/>
              <a:t> ред</a:t>
            </a:r>
            <a:endParaRPr lang="en-US" sz="2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 къдравите скоби</a:t>
            </a:r>
            <a:r>
              <a:rPr lang="en-US" dirty="0" smtClean="0"/>
              <a:t> { }</a:t>
            </a:r>
            <a:r>
              <a:rPr lang="bg-BG" dirty="0" smtClean="0"/>
              <a:t> след </a:t>
            </a:r>
            <a:r>
              <a:rPr lang="en-US" dirty="0" smtClean="0"/>
              <a:t>if</a:t>
            </a:r>
            <a:r>
              <a:rPr lang="bg-BG" dirty="0" smtClean="0"/>
              <a:t> / </a:t>
            </a:r>
            <a:r>
              <a:rPr lang="en-US" dirty="0" smtClean="0"/>
              <a:t>else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08011" y="2563368"/>
            <a:ext cx="5397003" cy="27515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"red";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 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"red")</a:t>
            </a:r>
            <a:endParaRPr lang="it-IT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tomato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 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"yellow")</a:t>
            </a:r>
            <a:endParaRPr lang="it-IT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("banana");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Console.WriteLine("bye");</a:t>
            </a:r>
            <a:endParaRPr lang="it-IT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170612" y="2563365"/>
            <a:ext cx="5410200" cy="38595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 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"red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tomato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 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"yellow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it-IT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Console.WriteLine("banana");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Console.WriteLine("bye");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955002" y="5572254"/>
            <a:ext cx="1585800" cy="904746"/>
          </a:xfrm>
          <a:prstGeom prst="wedgeRoundRectCallout">
            <a:avLst>
              <a:gd name="adj1" fmla="val 51697"/>
              <a:gd name="adj2" fmla="val -8761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tomato</a:t>
            </a:r>
          </a:p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341812" y="5721520"/>
            <a:ext cx="1466823" cy="547482"/>
          </a:xfrm>
          <a:prstGeom prst="wedgeRoundRectCallout">
            <a:avLst>
              <a:gd name="adj1" fmla="val 85379"/>
              <a:gd name="adj2" fmla="val -5862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tomato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26460" y="3442648"/>
            <a:ext cx="4972023" cy="533400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/>
          <p:cNvSpPr/>
          <p:nvPr/>
        </p:nvSpPr>
        <p:spPr>
          <a:xfrm>
            <a:off x="926460" y="4335576"/>
            <a:ext cx="4972023" cy="533400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/>
          <p:nvPr/>
        </p:nvSpPr>
        <p:spPr>
          <a:xfrm>
            <a:off x="6254013" y="3429000"/>
            <a:ext cx="5174399" cy="1129352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/>
          <p:nvPr/>
        </p:nvSpPr>
        <p:spPr>
          <a:xfrm>
            <a:off x="6254013" y="4953236"/>
            <a:ext cx="5174399" cy="1420267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4211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6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Четно или нечетно – пример</a:t>
            </a:r>
            <a:endParaRPr lang="en-US" dirty="0"/>
          </a:p>
        </p:txBody>
      </p:sp>
      <p:sp>
        <p:nvSpPr>
          <p:cNvPr id="5" name="Content Placeholder 14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Проверка дали цяло число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четно 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even) </a:t>
            </a:r>
            <a:r>
              <a:rPr lang="bg-BG" dirty="0" smtClean="0"/>
              <a:t>или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нечетно 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odd)</a:t>
            </a:r>
            <a:endParaRPr lang="en-US" sz="3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2" y="1959592"/>
            <a:ext cx="10363200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 = int.Parse(Console.ReadLine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2 ==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0)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Console.WriteLine("even");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Console.WriteLine("odd");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0412" y="60960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judge.softuni.bg/Contests/Practice/Index/152#</a:t>
            </a:r>
            <a:r>
              <a:rPr lang="bg-BG" dirty="0" smtClean="0">
                <a:hlinkClick r:id="rId2"/>
              </a:rPr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214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Да се напише програма, която чете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две цели числа </a:t>
            </a:r>
            <a:r>
              <a:rPr lang="bg-BG" dirty="0" smtClean="0"/>
              <a:t>и извежда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по-голямото </a:t>
            </a:r>
            <a:r>
              <a:rPr lang="bg-BG" dirty="0" smtClean="0"/>
              <a:t>от тях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По-голямото число</a:t>
            </a:r>
            <a:r>
              <a:rPr lang="en-US" dirty="0" smtClean="0"/>
              <a:t> – </a:t>
            </a:r>
            <a:r>
              <a:rPr lang="bg-BG" dirty="0" smtClean="0"/>
              <a:t>пример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2541896"/>
            <a:ext cx="10363202" cy="33840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Console.WriteLine("Enter two integers:");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num1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num2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(num1 &gt; num2)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Console.WriteLine("Greater number: " + num1);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Console.WriteLine("Greater number: " +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num2);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judge.softuni.bg/Contests/Practice/Index/152#3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86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1769</Words>
  <Application>Microsoft Office PowerPoint</Application>
  <PresentationFormat>Custom</PresentationFormat>
  <Paragraphs>376</Paragraphs>
  <Slides>31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Wingdings 2</vt:lpstr>
      <vt:lpstr>SoftUni 16x9</vt:lpstr>
      <vt:lpstr>Прости проверки</vt:lpstr>
      <vt:lpstr>Съдържание</vt:lpstr>
      <vt:lpstr>Сравняване на числа</vt:lpstr>
      <vt:lpstr>Оператори за сравнение</vt:lpstr>
      <vt:lpstr>Прости проверки</vt:lpstr>
      <vt:lpstr>Проверки с if-else конструкция</vt:lpstr>
      <vt:lpstr>За къдравите скоби { } след if / else</vt:lpstr>
      <vt:lpstr>Четно или нечетно – пример</vt:lpstr>
      <vt:lpstr>По-голямото число – пример</vt:lpstr>
      <vt:lpstr>Прости if конструкции</vt:lpstr>
      <vt:lpstr>Серии от проверки</vt:lpstr>
      <vt:lpstr>Бонус точки – задача</vt:lpstr>
      <vt:lpstr>Бонус точки – решение</vt:lpstr>
      <vt:lpstr>Сумиране на секунди – задача</vt:lpstr>
      <vt:lpstr>Сумиране на секунди – решение</vt:lpstr>
      <vt:lpstr>Конвертор за мерни единици</vt:lpstr>
      <vt:lpstr>Конвертор за мерни единици – решение</vt:lpstr>
      <vt:lpstr>Задачи с прости проверки</vt:lpstr>
      <vt:lpstr>Графично приложение: конвертор за валути</vt:lpstr>
      <vt:lpstr>Конвертор за валути</vt:lpstr>
      <vt:lpstr>Нареждане на контролите в редактора</vt:lpstr>
      <vt:lpstr>Настройки на отделните контроли</vt:lpstr>
      <vt:lpstr>Настройки на отделните контроли (2)</vt:lpstr>
      <vt:lpstr>Обработка на събития</vt:lpstr>
      <vt:lpstr>Събития по контролите</vt:lpstr>
      <vt:lpstr>Конвертиране на валути</vt:lpstr>
      <vt:lpstr>Графично приложение: конвертор на валути</vt:lpstr>
      <vt:lpstr>Какво научихме днес?</vt:lpstr>
      <vt:lpstr>Прости проверки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2016-03-12T12:48:15Z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