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1179" r:id="rId3"/>
    <p:sldId id="1180" r:id="rId4"/>
    <p:sldId id="118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014" autoAdjust="0"/>
    <p:restoredTop sz="94674"/>
  </p:normalViewPr>
  <p:slideViewPr>
    <p:cSldViewPr snapToGrid="0">
      <p:cViewPr>
        <p:scale>
          <a:sx n="105" d="100"/>
          <a:sy n="105" d="100"/>
        </p:scale>
        <p:origin x="592" y="-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4EE37-A33A-3C3F-8F60-7BB76CF135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FE5044-116F-7A34-614C-9A4475493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279FAF-48AF-ECEC-E152-AF58DBCBE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CD721-C888-9C1B-79E6-21B160F27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10E82-311D-B93D-5F0C-F88CC62A66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1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0227A-AF68-6DE7-D842-4A19C7E67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B1CBA0-C7FE-D5A2-F67B-23D0C406C2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868C-E59F-14B5-8887-AB9C06675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66DFA-A9BF-91E1-DC28-3DED28FA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4F49-2922-B7F1-37F3-D7AA1ECF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364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C25AFE-31D2-1CF4-1604-A03240A63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73D3E4-E400-F464-5980-5FEEAE7557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49FDAF-8251-FAB2-AD39-5DD6BFD48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296A3-6725-C8E7-06B7-F424101F8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B899F8-EA4D-1B93-498C-3F4C03657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5799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61AA9-12D6-1363-CF96-A1C77ABE6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37721-33E5-FD6C-13B0-95648A834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6A4F8-5B09-18AC-B111-3557E472C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69E0A8-DF9D-1DD6-0585-B15BACEF2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C69EC9-FFE0-EE28-C60B-444C8EFD8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28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E1319-3886-252A-769D-6EC44B32B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AB7006-ACD2-95D3-AF49-891031F54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A937B0-015C-355D-FC93-9C3D2B79C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DD9DF-708E-669A-5C10-3A40CBF63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70DE1-46BA-497F-E888-81C624CE4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4702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25C86-4D4D-265F-5340-FC2EFBF71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22F1C0-0601-0B44-D227-52B2F567DD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389684-DEE9-456D-A989-349BD9DA10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533A8-410F-8FF4-3E41-616A16CF6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5B1C5-1D6C-F8DC-EB4B-35C99AA9F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59E605-C33D-D3E1-032E-35B4485D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07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8C0D6-EB24-E019-CBB0-5831951B69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1D7DD-D026-4860-34CB-ABC33F4DD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F49AF-A8CE-1130-9554-AB51F29BDF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E090C4-0FD2-4D34-8366-838A6B0F5A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FA5F10-560F-F1E7-E766-9643541DF0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0B4FF30-FFEF-2B42-9725-D7349240A8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CE20D9-925D-3997-9EA8-270B3ABFD9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85DD07-E556-123D-5AF0-D2BFF486B7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586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A62B6-D840-7E81-E1E6-6D51ACF494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A6D8D4-DB41-AA0A-64E9-5771CC6A6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62E5A0-F4A0-D4CE-88AC-8C3D6A4BF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FE8264-9206-C692-CB26-5F0A3B58B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369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BDFF53-B0AC-C149-CD43-D00365DF5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F80096B-80FE-D87C-4D92-81A84FE23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D83C35-43A0-42F2-9387-1C2C6B98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52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7438B-F19A-BD29-47C2-C5521F919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450BD6-0202-B086-20D0-AEFBD1845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E82068-8E38-33B5-EABF-091FCD86AB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5BA60F-BE17-41A2-EEC9-D10E153F5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220664-5EB3-B27A-C74C-C1BEA9C3D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5E667A-496C-FEB4-D37D-94883965A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328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F903A-D493-8B04-EA08-1AE689215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DBAE10-1268-77E7-38A3-A9D91F5C9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8A7947-1FB6-914E-D919-A9CD6F717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D59FAF-E68F-8BF0-36FA-2791ECE490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921F31-2FF1-FCC7-DF11-C6D1B7EAE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8D5DA-6DB9-222B-D6D1-811AECBB5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299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35CF8C-BB07-C67A-0C66-B8A30EB5C5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48D349-A001-8CA3-70D8-9C0F3045A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37F4E-D1AA-5C77-C4A8-E7B81DD6BD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3431A8-8251-49ED-B86E-642D779C9A86}" type="datetimeFigureOut">
              <a:rPr lang="en-US" smtClean="0"/>
              <a:t>7/9/25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9E6C2-3DAA-DB5A-5BCA-B6E84F8CCF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A20F4-A656-5B3C-7ABD-F163C33C40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36CBAE-4529-4A72-A7C6-7A5877FBC8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7490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5FC0-FA0B-25CB-3EB3-01E9B82FBA4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TXNRD1 and TXN1 Expression in SC RNA-Seq Data</a:t>
            </a:r>
          </a:p>
        </p:txBody>
      </p:sp>
    </p:spTree>
    <p:extLst>
      <p:ext uri="{BB962C8B-B14F-4D97-AF65-F5344CB8AC3E}">
        <p14:creationId xmlns:p14="http://schemas.microsoft.com/office/powerpoint/2010/main" val="1980469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0CF42A9-A0DA-9C3E-9737-C4F6A133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-2731" r="40974" b="-1"/>
          <a:stretch/>
        </p:blipFill>
        <p:spPr>
          <a:xfrm>
            <a:off x="456950" y="-19122"/>
            <a:ext cx="2989675" cy="249594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AD4DC21-7E96-E6E8-9C33-8553204A30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433" y="2476823"/>
            <a:ext cx="3211867" cy="2344084"/>
          </a:xfrm>
          <a:prstGeom prst="rect">
            <a:avLst/>
          </a:prstGeom>
        </p:spPr>
      </p:pic>
      <p:pic>
        <p:nvPicPr>
          <p:cNvPr id="8" name="Picture 7" descr="A chart of cells with text and numbers&#10;&#10;AI-generated content may be incorrect.">
            <a:extLst>
              <a:ext uri="{FF2B5EF4-FFF2-40B4-BE49-F238E27FC236}">
                <a16:creationId xmlns:a16="http://schemas.microsoft.com/office/drawing/2014/main" id="{187D2508-446E-3E59-01C6-0A15128548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13338" r="42567" b="10604"/>
          <a:stretch/>
        </p:blipFill>
        <p:spPr>
          <a:xfrm rot="16200000">
            <a:off x="6359758" y="1364418"/>
            <a:ext cx="1776818" cy="5000152"/>
          </a:xfrm>
          <a:prstGeom prst="rect">
            <a:avLst/>
          </a:prstGeom>
        </p:spPr>
      </p:pic>
      <p:pic>
        <p:nvPicPr>
          <p:cNvPr id="10" name="Picture 9" descr="A chart of cells with text and numbers&#10;&#10;AI-generated content may be incorrect.">
            <a:extLst>
              <a:ext uri="{FF2B5EF4-FFF2-40B4-BE49-F238E27FC236}">
                <a16:creationId xmlns:a16="http://schemas.microsoft.com/office/drawing/2014/main" id="{C90BE4F5-019F-73E4-4F03-CEFC4E78A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4" t="59744" r="973" b="22080"/>
          <a:stretch/>
        </p:blipFill>
        <p:spPr>
          <a:xfrm>
            <a:off x="9878030" y="2907880"/>
            <a:ext cx="1060059" cy="1017147"/>
          </a:xfrm>
          <a:prstGeom prst="rect">
            <a:avLst/>
          </a:prstGeom>
        </p:spPr>
      </p:pic>
      <p:pic>
        <p:nvPicPr>
          <p:cNvPr id="11" name="Picture 10" descr="A chart of cells with text and numbers&#10;&#10;AI-generated content may be incorrect.">
            <a:extLst>
              <a:ext uri="{FF2B5EF4-FFF2-40B4-BE49-F238E27FC236}">
                <a16:creationId xmlns:a16="http://schemas.microsoft.com/office/drawing/2014/main" id="{5710AD4F-082B-397D-A480-C0B60AE567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774" t="79475" r="973" b="5615"/>
          <a:stretch/>
        </p:blipFill>
        <p:spPr>
          <a:xfrm>
            <a:off x="9878030" y="3864494"/>
            <a:ext cx="1060059" cy="834399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F09126D-3AC7-5BD6-1F65-1A3577C8EA3E}"/>
              </a:ext>
            </a:extLst>
          </p:cNvPr>
          <p:cNvSpPr/>
          <p:nvPr/>
        </p:nvSpPr>
        <p:spPr>
          <a:xfrm>
            <a:off x="6517591" y="1775465"/>
            <a:ext cx="169333" cy="51409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D9EAF0A-A6C1-A5F2-936B-2F613E2BE2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4260" y="-639"/>
            <a:ext cx="1031681" cy="142662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DE76198-E92B-53D9-1940-8C3B4CA07A7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668"/>
          <a:stretch/>
        </p:blipFill>
        <p:spPr>
          <a:xfrm>
            <a:off x="3626300" y="1201677"/>
            <a:ext cx="1185592" cy="109765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0CE17DE6-3433-363F-52FE-D997670DEEF7}"/>
              </a:ext>
            </a:extLst>
          </p:cNvPr>
          <p:cNvSpPr txBox="1"/>
          <p:nvPr/>
        </p:nvSpPr>
        <p:spPr>
          <a:xfrm>
            <a:off x="205792" y="70776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89D7D7C-8099-C4A3-8476-F3CAAB4FD2B0}"/>
              </a:ext>
            </a:extLst>
          </p:cNvPr>
          <p:cNvSpPr txBox="1"/>
          <p:nvPr/>
        </p:nvSpPr>
        <p:spPr>
          <a:xfrm>
            <a:off x="302100" y="256672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2753B-6C5C-619D-F4D9-49F2E268C02F}"/>
              </a:ext>
            </a:extLst>
          </p:cNvPr>
          <p:cNvSpPr txBox="1"/>
          <p:nvPr/>
        </p:nvSpPr>
        <p:spPr>
          <a:xfrm>
            <a:off x="4920063" y="70776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846D6CC-E6C1-EA01-CFE4-67A44C159DE4}"/>
              </a:ext>
            </a:extLst>
          </p:cNvPr>
          <p:cNvSpPr txBox="1">
            <a:spLocks/>
          </p:cNvSpPr>
          <p:nvPr/>
        </p:nvSpPr>
        <p:spPr>
          <a:xfrm>
            <a:off x="9825464" y="158550"/>
            <a:ext cx="2707384" cy="47767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TXNRD1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2E7AE2-4F9C-3390-3DE4-D744B0655A0A}"/>
              </a:ext>
            </a:extLst>
          </p:cNvPr>
          <p:cNvSpPr txBox="1"/>
          <p:nvPr/>
        </p:nvSpPr>
        <p:spPr>
          <a:xfrm>
            <a:off x="0" y="4857912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3. </a:t>
            </a:r>
            <a:r>
              <a:rPr lang="en-US" b="1" dirty="0"/>
              <a:t>TrxR1</a:t>
            </a:r>
            <a:r>
              <a:rPr lang="en-US" dirty="0"/>
              <a:t> (also referred to by its gene name </a:t>
            </a:r>
            <a:r>
              <a:rPr lang="en-US" b="1" dirty="0"/>
              <a:t>TXNRD1</a:t>
            </a:r>
            <a:r>
              <a:rPr lang="en-US" dirty="0"/>
              <a:t>) is highly expressed in tumor cells, compared to immune cells and other cells in tumor microenvironment (TME). (A) Annotation landscape of TME-related cells in EMTAB6149. (B) UMAP visualization showing expression of </a:t>
            </a:r>
            <a:r>
              <a:rPr lang="en-US" b="1" dirty="0"/>
              <a:t>TXN1</a:t>
            </a:r>
            <a:r>
              <a:rPr lang="en-US" dirty="0"/>
              <a:t> across all cell clusters. (C) Violin plot displaying the distribution of </a:t>
            </a:r>
            <a:r>
              <a:rPr lang="en-US" b="1" dirty="0"/>
              <a:t>TXNRD1</a:t>
            </a:r>
            <a:r>
              <a:rPr lang="en-US" dirty="0"/>
              <a:t> expression across annotated cell types. Compared to all immune cells and other cells in the TME,</a:t>
            </a:r>
            <a:r>
              <a:rPr lang="en-US" b="1" dirty="0"/>
              <a:t> TXNRD1 </a:t>
            </a:r>
            <a:r>
              <a:rPr lang="en-US" dirty="0"/>
              <a:t>expression is higher in tumor cells. The p-values range from 0 to </a:t>
            </a:r>
            <a:r>
              <a:rPr lang="en-US" dirty="0">
                <a:solidFill>
                  <a:srgbClr val="000000"/>
                </a:solidFill>
              </a:rPr>
              <a:t>1.50E-05</a:t>
            </a:r>
            <a:r>
              <a:rPr lang="en-US" dirty="0"/>
              <a:t>, all showing significant differences. The Mann-Whitney test was used. (D) Dot plot showing expression of </a:t>
            </a:r>
            <a:r>
              <a:rPr lang="en-US" b="1" dirty="0"/>
              <a:t>TXNRD1</a:t>
            </a:r>
            <a:r>
              <a:rPr lang="en-US" dirty="0"/>
              <a:t> in TME-related cells; size of dot represents the proportion of cells expressing </a:t>
            </a:r>
            <a:r>
              <a:rPr lang="en-US" b="1" dirty="0"/>
              <a:t>TXNRD1</a:t>
            </a:r>
            <a:r>
              <a:rPr lang="en-US" dirty="0"/>
              <a:t> in each group, color intensity reflects mean expression level.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7E6476-457C-8447-AA2E-953902165D84}"/>
              </a:ext>
            </a:extLst>
          </p:cNvPr>
          <p:cNvSpPr txBox="1"/>
          <p:nvPr/>
        </p:nvSpPr>
        <p:spPr>
          <a:xfrm>
            <a:off x="4404727" y="3138108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pic>
        <p:nvPicPr>
          <p:cNvPr id="20" name="Picture 19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F1A93377-0CB3-2BE8-3392-25BAB6C30FE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826" y="42293"/>
            <a:ext cx="4281972" cy="2900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7777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11351-863D-C937-3D62-70C37BE86D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59153" y="156042"/>
            <a:ext cx="1232847" cy="268826"/>
          </a:xfrm>
        </p:spPr>
        <p:txBody>
          <a:bodyPr>
            <a:normAutofit fontScale="90000"/>
          </a:bodyPr>
          <a:lstStyle/>
          <a:p>
            <a:r>
              <a:rPr lang="en-US" sz="3300" dirty="0"/>
              <a:t>TXN1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5D38AE-0CDC-A92E-916D-06C7DDE197A3}"/>
              </a:ext>
            </a:extLst>
          </p:cNvPr>
          <p:cNvSpPr txBox="1"/>
          <p:nvPr/>
        </p:nvSpPr>
        <p:spPr>
          <a:xfrm>
            <a:off x="0" y="4857912"/>
            <a:ext cx="1219200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Fig. 3. </a:t>
            </a:r>
            <a:r>
              <a:rPr lang="en-US" b="1" dirty="0"/>
              <a:t>TXN1</a:t>
            </a:r>
            <a:r>
              <a:rPr lang="en-US" dirty="0"/>
              <a:t> is also highly expressed in tumor cells, compared to immune cells and other cells in tumor microenvironment (TME) (A) Annotation landscape of TME-related cells in EMTAB6149. (B) (B) UMAP visualization showing expression of </a:t>
            </a:r>
            <a:r>
              <a:rPr lang="en-US" b="1" dirty="0"/>
              <a:t>TXN1</a:t>
            </a:r>
            <a:r>
              <a:rPr lang="en-US" dirty="0"/>
              <a:t> across all cell clusters. (C) Violin plot displaying the distribution of </a:t>
            </a:r>
            <a:r>
              <a:rPr lang="en-US" b="1" dirty="0"/>
              <a:t>TXN1</a:t>
            </a:r>
            <a:r>
              <a:rPr lang="en-US" dirty="0"/>
              <a:t> expression across annotated cell types. Compared to all immune cells and other cells in the TME, </a:t>
            </a:r>
            <a:r>
              <a:rPr lang="en-US" b="1" dirty="0"/>
              <a:t>TXN1</a:t>
            </a:r>
            <a:r>
              <a:rPr lang="en-US" dirty="0"/>
              <a:t> expression is higher in tumor cells. The p-values range from 0 to 4.63E-05, all showing significant differences. The Mann-Whitney test was used. (D) Dot plot showing expression of </a:t>
            </a:r>
            <a:r>
              <a:rPr lang="en-US" b="1" dirty="0"/>
              <a:t>TXN1</a:t>
            </a:r>
            <a:r>
              <a:rPr lang="en-US" dirty="0"/>
              <a:t> in TME-related cells; dot size represents the proportion of cells expressing </a:t>
            </a:r>
            <a:r>
              <a:rPr lang="en-US" b="1" dirty="0"/>
              <a:t>TXN1</a:t>
            </a:r>
            <a:r>
              <a:rPr lang="en-US" dirty="0"/>
              <a:t> in each group, color intensity reflects mean expression level.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5E4344-B89D-48FE-E0DB-E98EA256C10C}"/>
              </a:ext>
            </a:extLst>
          </p:cNvPr>
          <p:cNvSpPr txBox="1"/>
          <p:nvPr/>
        </p:nvSpPr>
        <p:spPr>
          <a:xfrm>
            <a:off x="205792" y="70776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7998F6-2211-4BF6-84BF-88DED58F2211}"/>
              </a:ext>
            </a:extLst>
          </p:cNvPr>
          <p:cNvSpPr txBox="1"/>
          <p:nvPr/>
        </p:nvSpPr>
        <p:spPr>
          <a:xfrm>
            <a:off x="205792" y="2875002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2C66B69-B778-C101-52D4-841853FDD2CE}"/>
              </a:ext>
            </a:extLst>
          </p:cNvPr>
          <p:cNvSpPr txBox="1"/>
          <p:nvPr/>
        </p:nvSpPr>
        <p:spPr>
          <a:xfrm>
            <a:off x="4302333" y="2376107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3D03D2-7679-4F9F-91C1-DF0BF0256948}"/>
              </a:ext>
            </a:extLst>
          </p:cNvPr>
          <p:cNvSpPr txBox="1"/>
          <p:nvPr/>
        </p:nvSpPr>
        <p:spPr>
          <a:xfrm>
            <a:off x="10035902" y="1455635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  <p:pic>
        <p:nvPicPr>
          <p:cNvPr id="10" name="Picture 9" descr="A chart of different types of cells&#10;&#10;AI-generated content may be incorrect.">
            <a:extLst>
              <a:ext uri="{FF2B5EF4-FFF2-40B4-BE49-F238E27FC236}">
                <a16:creationId xmlns:a16="http://schemas.microsoft.com/office/drawing/2014/main" id="{1D90D465-0AB2-0337-B496-95B83BC5AE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6461" y="2062165"/>
            <a:ext cx="4404011" cy="273367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32A4954-94ED-E543-8F26-223A8225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596" y="2170926"/>
            <a:ext cx="3159435" cy="2516148"/>
          </a:xfrm>
          <a:prstGeom prst="rect">
            <a:avLst/>
          </a:prstGeom>
        </p:spPr>
      </p:pic>
      <p:pic>
        <p:nvPicPr>
          <p:cNvPr id="14" name="Picture 13" descr="A diagram of cells in groups&#10;&#10;AI-generated content may be incorrect.">
            <a:extLst>
              <a:ext uri="{FF2B5EF4-FFF2-40B4-BE49-F238E27FC236}">
                <a16:creationId xmlns:a16="http://schemas.microsoft.com/office/drawing/2014/main" id="{3C9E6989-982C-672E-CB3F-CCAF1E5229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5902" y="946233"/>
            <a:ext cx="1846502" cy="377328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E54AFDB-DF8E-E548-9231-8428C6E77E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4140" y="46918"/>
            <a:ext cx="5421860" cy="19531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A7CF8845-FC45-B9AF-F5B0-ACBD662BC321}"/>
              </a:ext>
            </a:extLst>
          </p:cNvPr>
          <p:cNvSpPr txBox="1"/>
          <p:nvPr/>
        </p:nvSpPr>
        <p:spPr>
          <a:xfrm>
            <a:off x="9662958" y="1455635"/>
            <a:ext cx="324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84937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D6C45-7A00-0E66-882B-12B9E9679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3872" y="20928"/>
            <a:ext cx="5998464" cy="579573"/>
          </a:xfrm>
        </p:spPr>
        <p:txBody>
          <a:bodyPr>
            <a:normAutofit fontScale="90000"/>
          </a:bodyPr>
          <a:lstStyle/>
          <a:p>
            <a:r>
              <a:rPr lang="en-US" sz="2000"/>
              <a:t>Mann-Whitney U Results: Cancer Cells Tested Against each Individual Cell-type </a:t>
            </a:r>
            <a:endParaRPr lang="en-US" sz="2000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DE513B0-9F3D-903C-DBAA-1253C551B5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5514812"/>
              </p:ext>
            </p:extLst>
          </p:nvPr>
        </p:nvGraphicFramePr>
        <p:xfrm>
          <a:off x="499873" y="657992"/>
          <a:ext cx="10399775" cy="6117757"/>
        </p:xfrm>
        <a:graphic>
          <a:graphicData uri="http://schemas.openxmlformats.org/drawingml/2006/table">
            <a:tbl>
              <a:tblPr/>
              <a:tblGrid>
                <a:gridCol w="2622287">
                  <a:extLst>
                    <a:ext uri="{9D8B030D-6E8A-4147-A177-3AD203B41FA5}">
                      <a16:colId xmlns:a16="http://schemas.microsoft.com/office/drawing/2014/main" val="1790799568"/>
                    </a:ext>
                  </a:extLst>
                </a:gridCol>
                <a:gridCol w="2592496">
                  <a:extLst>
                    <a:ext uri="{9D8B030D-6E8A-4147-A177-3AD203B41FA5}">
                      <a16:colId xmlns:a16="http://schemas.microsoft.com/office/drawing/2014/main" val="1101877816"/>
                    </a:ext>
                  </a:extLst>
                </a:gridCol>
                <a:gridCol w="2592496">
                  <a:extLst>
                    <a:ext uri="{9D8B030D-6E8A-4147-A177-3AD203B41FA5}">
                      <a16:colId xmlns:a16="http://schemas.microsoft.com/office/drawing/2014/main" val="2586478867"/>
                    </a:ext>
                  </a:extLst>
                </a:gridCol>
                <a:gridCol w="2592496">
                  <a:extLst>
                    <a:ext uri="{9D8B030D-6E8A-4147-A177-3AD203B41FA5}">
                      <a16:colId xmlns:a16="http://schemas.microsoft.com/office/drawing/2014/main" val="673485594"/>
                    </a:ext>
                  </a:extLst>
                </a:gridCol>
              </a:tblGrid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Gene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Cell Type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Mean Expression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P-value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838506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Alveolar cell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0.02178731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7.51E-231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101604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Alveolar cell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0.05668504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9.75E-52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4014191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-0.5680182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6953542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-0.1999137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308919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Basal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-0.0429482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1.07E-17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397571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Basal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-0.0739251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1.07E-06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6856299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1.14403123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1249512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Cancer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0.76943551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5058189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Dendritic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0.23366412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1.28E-74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57958153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Dendritic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-0.1606986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6.09E-56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37540478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Endothelial cell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-0.3141414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5556755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Endothelial cell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-0.1269361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1.17E-129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934523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Epithelial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0.3981333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1.78E-44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5533078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Epithelial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0.21015468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2.96E-09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7477066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Erythroblasts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-0.6056329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4.63E-05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905130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Erythroblasts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-0.296353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0.01231587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08345539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Fibroblasts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-0.2319863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8122637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Fibroblasts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-0.0886914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8.00E-100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0923841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Granulocytes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-0.2969546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7.37E-139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4125619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Granulocytes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-0.1599695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5.55E-53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5753964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Langerhans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-0.1756357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3.98E-176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8192594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Langerhans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-0.0614119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2.18E-37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448534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Lymphatic EC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0.03759374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4.11E-20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9892644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Lymphatic EC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0.05527802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1.50E-05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7877061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Macrophages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0.43757788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7693566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Macrophages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-0.0634541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7.85E-274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3703301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Mast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-0.2718704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6.85E-166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89339047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Mast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-0.1326994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1.01E-58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8420204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Natural killer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-0.5296411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2370693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Natural killer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-0.1544407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1.51E-175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74700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Secretory club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-0.2951416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6.99E-44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85344031"/>
                  </a:ext>
                </a:extLst>
              </a:tr>
              <a:tr h="221151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Secretory club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-0.1535355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7.89E-14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7182327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-0.3370381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1171029"/>
                  </a:ext>
                </a:extLst>
              </a:tr>
              <a:tr h="119743"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TXNRD1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 cells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-0.1571247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5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0</a:t>
                      </a:r>
                    </a:p>
                  </a:txBody>
                  <a:tcPr marL="3992" marR="3992" marT="3992" marB="0" anchor="b">
                    <a:lnL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00239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8726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349</TotalTime>
  <Words>515</Words>
  <Application>Microsoft Macintosh PowerPoint</Application>
  <PresentationFormat>Widescreen</PresentationFormat>
  <Paragraphs>153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Aptos Narrow</vt:lpstr>
      <vt:lpstr>Arial</vt:lpstr>
      <vt:lpstr>Office Theme</vt:lpstr>
      <vt:lpstr>TXNRD1 and TXN1 Expression in SC RNA-Seq Data</vt:lpstr>
      <vt:lpstr>PowerPoint Presentation</vt:lpstr>
      <vt:lpstr>TXN1</vt:lpstr>
      <vt:lpstr>Mann-Whitney U Results: Cancer Cells Tested Against each Individual Cell-type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Junran</dc:creator>
  <cp:lastModifiedBy>Ethan Littlestone</cp:lastModifiedBy>
  <cp:revision>35</cp:revision>
  <dcterms:created xsi:type="dcterms:W3CDTF">2025-07-09T13:41:56Z</dcterms:created>
  <dcterms:modified xsi:type="dcterms:W3CDTF">2025-07-09T22:58:19Z</dcterms:modified>
</cp:coreProperties>
</file>