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2" r:id="rId1"/>
  </p:sldMasterIdLst>
  <p:sldIdLst>
    <p:sldId id="262" r:id="rId2"/>
    <p:sldId id="256" r:id="rId3"/>
    <p:sldId id="260" r:id="rId4"/>
    <p:sldId id="258" r:id="rId5"/>
  </p:sldIdLst>
  <p:sldSz cx="12801600" cy="14630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23"/>
    <p:restoredTop sz="94658"/>
  </p:normalViewPr>
  <p:slideViewPr>
    <p:cSldViewPr snapToGrid="0" snapToObjects="1">
      <p:cViewPr>
        <p:scale>
          <a:sx n="90" d="100"/>
          <a:sy n="90" d="100"/>
        </p:scale>
        <p:origin x="2544" y="-13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F2220-CC47-FED4-2F07-B6BA2BAEC0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2394374"/>
            <a:ext cx="9601200" cy="5093547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43A782-E60F-5F96-93A1-C5FCE9DC4F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0200" y="7684348"/>
            <a:ext cx="9601200" cy="3532292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9EF512-AB21-7DA3-CCD6-105A348A2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CB48EA-C6FE-054E-EAD7-F3DA2F335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7F99F1-EF8B-7E2E-31D3-7468E7FD0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772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62DC1-9075-0859-1519-F8C159024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A6BD19-6F76-C733-F3BE-5E8663D71E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911939-3445-AA01-9A6C-011652EF8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660DA6-C399-246F-21E2-38B196B8D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0A33F-A192-C4A5-75F1-DFA260C31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759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E07B7B-E1F2-62BA-ECD5-49B1A28234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61145" y="778933"/>
            <a:ext cx="2760345" cy="123985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4A1885-3BB6-54C0-E02A-D5511A99EF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80110" y="778933"/>
            <a:ext cx="8121015" cy="123985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ACD7DC-3BFD-83CD-F653-FCD94ADDA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C9747-2BE4-598E-77A9-3B05BC086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852E39-2D70-2834-9B93-0AAB2CBEC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958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89BE1-013C-1C5A-EEE3-7A2362B16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CE293-2570-9BC6-8812-F4077C353A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86F0C4-7BE1-176D-A59D-31329D1D9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8BD1E4-CEB0-9B1F-675B-7A04E8F26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3DC314-F447-0466-B312-51B302BCC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537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F9FEE-2652-0ECA-8B84-252410982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3442" y="3647442"/>
            <a:ext cx="11041380" cy="608583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412D9-2D57-1F6E-091D-AEB2303293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73442" y="9790855"/>
            <a:ext cx="11041380" cy="320039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>
                    <a:tint val="82000"/>
                  </a:schemeClr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5425D5-FD1C-567F-7E5F-20009855D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8307F-2B20-2004-C224-873B79EA3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DA6429-8D14-11E5-BBEB-D12FBBBA1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494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CB91A-5BD8-831D-9C4C-7E3DBF793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F06A9A-14DF-F921-169C-73DFBE5722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80110" y="3894667"/>
            <a:ext cx="5440680" cy="92828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9C971F-8C57-BBEA-8C9A-4B8AB2B756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80810" y="3894667"/>
            <a:ext cx="5440680" cy="92828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1354EE-6964-ACC5-A6A5-8B274AD3B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D9AB5A-798F-3159-F4EA-9582055B9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220CC3-6723-C1A3-C560-FBA6841C4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011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6F2A0-9A37-0F4F-E84B-01CD1CA3B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777" y="778934"/>
            <a:ext cx="11041380" cy="282786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383BF2-1AEE-E768-E5D9-B141024E40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1778" y="3586481"/>
            <a:ext cx="5415676" cy="175767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50639C-7F9E-9EA6-4AC9-6A5363585F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81778" y="5344160"/>
            <a:ext cx="5415676" cy="78604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48F260-B9C7-2216-D209-64347E111C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80810" y="3586481"/>
            <a:ext cx="5442347" cy="175767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5ACD97-1A56-FCE9-2BFA-195E74A29F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80810" y="5344160"/>
            <a:ext cx="5442347" cy="78604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A18184-8328-38B4-5956-00585317B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0C0970-2C5E-2DB2-0C40-AC72E1069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536417-BCE2-6909-8638-6D30BE40E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334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CB00C-4727-1EE7-1BBA-0940CC6CA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725AF7-FFE0-ED70-722B-1DC0D966C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1C2D9-760A-051C-8FFC-F66078267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73C5EF-00AA-2395-F46F-59D265D33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115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9720FB-D474-92CE-5D81-2836983A7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947236-E4F7-B661-2CCB-F75C7E41C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21A85B-7435-B98B-D0A8-70BCE8AB4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094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B54A0-1DBC-5258-FB87-197A30F9F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778" y="975360"/>
            <a:ext cx="4128849" cy="341376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084EF0-CC33-D9D0-1CFD-6092885031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2347" y="2106508"/>
            <a:ext cx="6480810" cy="10397067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C584A9-57AC-49D2-9A8F-773840DD5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81778" y="4389120"/>
            <a:ext cx="4128849" cy="8131388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41C33F-71C3-C42D-9DE8-31B18C39E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497524-A1F4-5637-491F-4C9B1F0FD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C7D55C-8E7B-64E7-193D-8D3282676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355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B8C1B-08A5-03B3-8331-687823E83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778" y="975360"/>
            <a:ext cx="4128849" cy="341376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449C6E-21D9-4C0B-B6E8-B8CCDAD0A6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442347" y="2106508"/>
            <a:ext cx="6480810" cy="10397067"/>
          </a:xfrm>
        </p:spPr>
        <p:txBody>
          <a:bodyPr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EC680F-C582-FFEE-9C7A-840E276B50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81778" y="4389120"/>
            <a:ext cx="4128849" cy="8131388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E41360-534D-C99C-A219-3B8CAEA58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D1A8A8-917A-9477-4167-5A7D8F75F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E2962D-FB92-E3A4-DB48-A3EE55978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735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6F22A7-2445-A507-C4CF-A15D63686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0110" y="778934"/>
            <a:ext cx="11041380" cy="28278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C17CCF-23BE-66B0-8947-DCC7C3D46E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0110" y="3894667"/>
            <a:ext cx="11041380" cy="92828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04CFF5-A54D-BC0C-3764-CD8B648C21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80110" y="13560215"/>
            <a:ext cx="2880360" cy="778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80A6E0-AD27-4D1C-D945-2790EC6B2C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40530" y="13560215"/>
            <a:ext cx="4320540" cy="778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8F0ACE-E3FA-BC54-8476-4675CB487A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41130" y="13560215"/>
            <a:ext cx="2880360" cy="778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292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B336711-7AD0-A1FF-4794-1B7E6E284897}"/>
              </a:ext>
            </a:extLst>
          </p:cNvPr>
          <p:cNvSpPr txBox="1"/>
          <p:nvPr/>
        </p:nvSpPr>
        <p:spPr>
          <a:xfrm>
            <a:off x="364330" y="3771900"/>
            <a:ext cx="1207293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SC RNA-seq Gene Expression E-MTAB-6149:  </a:t>
            </a:r>
          </a:p>
          <a:p>
            <a:r>
              <a:rPr lang="en-US" sz="4800" dirty="0"/>
              <a:t>UMAPs, Violin Plots, Dotplots</a:t>
            </a:r>
          </a:p>
        </p:txBody>
      </p:sp>
    </p:spTree>
    <p:extLst>
      <p:ext uri="{BB962C8B-B14F-4D97-AF65-F5344CB8AC3E}">
        <p14:creationId xmlns:p14="http://schemas.microsoft.com/office/powerpoint/2010/main" val="2432503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umap_celltyp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4018"/>
            <a:ext cx="8238744" cy="3922776"/>
          </a:xfrm>
          <a:prstGeom prst="rect">
            <a:avLst/>
          </a:prstGeom>
        </p:spPr>
      </p:pic>
      <p:pic>
        <p:nvPicPr>
          <p:cNvPr id="3" name="Picture 2" descr="umap_PKMYT1_expressi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0961" y="4018788"/>
            <a:ext cx="5256201" cy="4114800"/>
          </a:xfrm>
          <a:prstGeom prst="rect">
            <a:avLst/>
          </a:prstGeom>
        </p:spPr>
      </p:pic>
      <p:pic>
        <p:nvPicPr>
          <p:cNvPr id="4" name="Picture 3" descr="violin_PKMYT1_cancer_vs_immune_cell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8229600"/>
            <a:ext cx="8037576" cy="5452872"/>
          </a:xfrm>
          <a:prstGeom prst="rect">
            <a:avLst/>
          </a:prstGeom>
        </p:spPr>
      </p:pic>
      <p:pic>
        <p:nvPicPr>
          <p:cNvPr id="5" name="Picture 4" descr="dotplot_PKMYT1_cancer_vs_immune_cells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69046" y="4191081"/>
            <a:ext cx="4432554" cy="940954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6E2CA8F-91D2-A248-C70E-1A85D85BA64A}"/>
              </a:ext>
            </a:extLst>
          </p:cNvPr>
          <p:cNvSpPr txBox="1"/>
          <p:nvPr/>
        </p:nvSpPr>
        <p:spPr>
          <a:xfrm>
            <a:off x="9372601" y="144018"/>
            <a:ext cx="29003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PKMYT1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D7948F-190E-4FD3-FAE6-BD7C253EA592}"/>
              </a:ext>
            </a:extLst>
          </p:cNvPr>
          <p:cNvSpPr txBox="1"/>
          <p:nvPr/>
        </p:nvSpPr>
        <p:spPr>
          <a:xfrm>
            <a:off x="8915400" y="776799"/>
            <a:ext cx="371474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UcPeriod"/>
            </a:pPr>
            <a:r>
              <a:rPr lang="en-US" dirty="0"/>
              <a:t>UMAP of cell-types</a:t>
            </a:r>
          </a:p>
          <a:p>
            <a:pPr marL="342900" indent="-342900">
              <a:buAutoNum type="alphaUcPeriod"/>
            </a:pPr>
            <a:r>
              <a:rPr lang="en-US" dirty="0"/>
              <a:t>UMAP for PKMYT1 expression</a:t>
            </a:r>
          </a:p>
          <a:p>
            <a:pPr marL="342900" indent="-342900">
              <a:buAutoNum type="alphaUcPeriod"/>
            </a:pPr>
            <a:r>
              <a:rPr lang="en-US" dirty="0"/>
              <a:t>Violin plot showing distribution of expression across cell types</a:t>
            </a:r>
          </a:p>
          <a:p>
            <a:pPr marL="342900" indent="-342900">
              <a:buAutoNum type="alphaUcPeriod"/>
            </a:pPr>
            <a:r>
              <a:rPr lang="en-US" dirty="0"/>
              <a:t>Dotplot showing mean expression per cell-type and fraction of cells within the cell-type expressing PKMYT1</a:t>
            </a:r>
          </a:p>
          <a:p>
            <a:pPr marL="342900" indent="-342900">
              <a:buAutoNum type="alphaUcPeriod"/>
            </a:pPr>
            <a:endParaRPr lang="en-US" dirty="0"/>
          </a:p>
          <a:p>
            <a:r>
              <a:rPr lang="en-US" dirty="0"/>
              <a:t>PKMYT1 is most highly expressed in the cancer and Langerhans cells. P-values for </a:t>
            </a:r>
            <a:r>
              <a:rPr lang="en-US" dirty="0" err="1"/>
              <a:t>Mannwhitney</a:t>
            </a:r>
            <a:r>
              <a:rPr lang="en-US" dirty="0"/>
              <a:t> test for cancer vs each cell-type found in attached csv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873D16-1AAC-3364-12FD-1A41D0CC64A9}"/>
              </a:ext>
            </a:extLst>
          </p:cNvPr>
          <p:cNvSpPr txBox="1"/>
          <p:nvPr/>
        </p:nvSpPr>
        <p:spPr>
          <a:xfrm>
            <a:off x="5214938" y="213241"/>
            <a:ext cx="900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Fig. 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E244D0-349C-B9D4-B097-B947A0ED7AF1}"/>
              </a:ext>
            </a:extLst>
          </p:cNvPr>
          <p:cNvSpPr txBox="1"/>
          <p:nvPr/>
        </p:nvSpPr>
        <p:spPr>
          <a:xfrm>
            <a:off x="814559" y="4409003"/>
            <a:ext cx="785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Fig. 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2C6856-CB92-EA81-3976-43B2ABB38194}"/>
              </a:ext>
            </a:extLst>
          </p:cNvPr>
          <p:cNvSpPr txBox="1"/>
          <p:nvPr/>
        </p:nvSpPr>
        <p:spPr>
          <a:xfrm>
            <a:off x="450398" y="13415962"/>
            <a:ext cx="849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Fig. C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014B5D-B1BC-C41D-1AAE-BD7C529C8653}"/>
              </a:ext>
            </a:extLst>
          </p:cNvPr>
          <p:cNvSpPr txBox="1"/>
          <p:nvPr/>
        </p:nvSpPr>
        <p:spPr>
          <a:xfrm>
            <a:off x="11050639" y="5396783"/>
            <a:ext cx="807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Fig.D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umap_celltyp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38744" cy="3922776"/>
          </a:xfrm>
          <a:prstGeom prst="rect">
            <a:avLst/>
          </a:prstGeom>
        </p:spPr>
      </p:pic>
      <p:pic>
        <p:nvPicPr>
          <p:cNvPr id="3" name="Picture 2" descr="umap_WEE1_expressi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7384" y="4114800"/>
            <a:ext cx="4937760" cy="3922776"/>
          </a:xfrm>
          <a:prstGeom prst="rect">
            <a:avLst/>
          </a:prstGeom>
        </p:spPr>
      </p:pic>
      <p:pic>
        <p:nvPicPr>
          <p:cNvPr id="4" name="Picture 3" descr="violin_WEE1_cancer_vs_immune_cell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8229600"/>
            <a:ext cx="8116824" cy="5413248"/>
          </a:xfrm>
          <a:prstGeom prst="rect">
            <a:avLst/>
          </a:prstGeom>
        </p:spPr>
      </p:pic>
      <p:pic>
        <p:nvPicPr>
          <p:cNvPr id="5" name="Picture 4" descr="dotplot_WEE1_cancer_vs_immune_cells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16824" y="3922776"/>
            <a:ext cx="4572000" cy="95042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2C4D239-FC80-B160-4FE4-D1BA55A4D44C}"/>
              </a:ext>
            </a:extLst>
          </p:cNvPr>
          <p:cNvSpPr txBox="1"/>
          <p:nvPr/>
        </p:nvSpPr>
        <p:spPr>
          <a:xfrm>
            <a:off x="9351930" y="128588"/>
            <a:ext cx="29003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WEE1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877B4B-DC8C-A7ED-4B96-BB0EFC7376E5}"/>
              </a:ext>
            </a:extLst>
          </p:cNvPr>
          <p:cNvSpPr txBox="1"/>
          <p:nvPr/>
        </p:nvSpPr>
        <p:spPr>
          <a:xfrm>
            <a:off x="8915401" y="713363"/>
            <a:ext cx="377342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UcPeriod"/>
            </a:pPr>
            <a:r>
              <a:rPr lang="en-US" dirty="0"/>
              <a:t>UMAP of cell-types</a:t>
            </a:r>
          </a:p>
          <a:p>
            <a:pPr marL="342900" indent="-342900">
              <a:buAutoNum type="alphaUcPeriod"/>
            </a:pPr>
            <a:r>
              <a:rPr lang="en-US" dirty="0"/>
              <a:t>UMAP for PKMYT1 expression</a:t>
            </a:r>
          </a:p>
          <a:p>
            <a:pPr marL="342900" indent="-342900">
              <a:buAutoNum type="alphaUcPeriod"/>
            </a:pPr>
            <a:r>
              <a:rPr lang="en-US" dirty="0"/>
              <a:t>Violin plot showing distribution of expression across cell types</a:t>
            </a:r>
          </a:p>
          <a:p>
            <a:pPr marL="342900" indent="-342900">
              <a:buFontTx/>
              <a:buAutoNum type="alphaUcPeriod"/>
            </a:pPr>
            <a:r>
              <a:rPr lang="en-US" dirty="0"/>
              <a:t>Dotplot showing mean expression per cell-type and fraction of cells within the cell-type expressing PKMYT1</a:t>
            </a:r>
          </a:p>
          <a:p>
            <a:br>
              <a:rPr lang="en-US" dirty="0"/>
            </a:br>
            <a:r>
              <a:rPr lang="en-US" dirty="0"/>
              <a:t>PKMYT1 is highly expressed in a variety of cell-types. P-values for </a:t>
            </a:r>
            <a:r>
              <a:rPr lang="en-US" dirty="0" err="1"/>
              <a:t>Mannwhitney</a:t>
            </a:r>
            <a:r>
              <a:rPr lang="en-US" dirty="0"/>
              <a:t> test for cancer vs each cell-type found in attached csv.</a:t>
            </a:r>
          </a:p>
          <a:p>
            <a:pPr marL="342900" indent="-342900">
              <a:buAutoNum type="alphaUcPeriod"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umap_celltyp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38744" cy="3922776"/>
          </a:xfrm>
          <a:prstGeom prst="rect">
            <a:avLst/>
          </a:prstGeom>
        </p:spPr>
      </p:pic>
      <p:pic>
        <p:nvPicPr>
          <p:cNvPr id="3" name="Picture 2" descr="umap_PPP2R2A_expressi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8863" y="4114800"/>
            <a:ext cx="4937760" cy="3922776"/>
          </a:xfrm>
          <a:prstGeom prst="rect">
            <a:avLst/>
          </a:prstGeom>
        </p:spPr>
      </p:pic>
      <p:pic>
        <p:nvPicPr>
          <p:cNvPr id="4" name="Picture 3" descr="violin_PPP2R2A_cancer_vs_immune_cell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8229600"/>
            <a:ext cx="8037576" cy="5413248"/>
          </a:xfrm>
          <a:prstGeom prst="rect">
            <a:avLst/>
          </a:prstGeom>
        </p:spPr>
      </p:pic>
      <p:pic>
        <p:nvPicPr>
          <p:cNvPr id="5" name="Picture 4" descr="dotplot_PPP2R2A_cancer_vs_immune_cells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29599" y="4529135"/>
            <a:ext cx="4443413" cy="933621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EA813BC-552E-7787-058D-D116D1E6A235}"/>
              </a:ext>
            </a:extLst>
          </p:cNvPr>
          <p:cNvSpPr txBox="1"/>
          <p:nvPr/>
        </p:nvSpPr>
        <p:spPr>
          <a:xfrm>
            <a:off x="9351931" y="128588"/>
            <a:ext cx="29003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PPP2R2A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8DD3D2-1302-FEFC-CC82-D04D394E9825}"/>
              </a:ext>
            </a:extLst>
          </p:cNvPr>
          <p:cNvSpPr txBox="1"/>
          <p:nvPr/>
        </p:nvSpPr>
        <p:spPr>
          <a:xfrm>
            <a:off x="8915401" y="713363"/>
            <a:ext cx="377342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UcPeriod"/>
            </a:pPr>
            <a:r>
              <a:rPr lang="en-US" dirty="0"/>
              <a:t>UMAP of cell-types</a:t>
            </a:r>
          </a:p>
          <a:p>
            <a:pPr marL="342900" indent="-342900">
              <a:buAutoNum type="alphaUcPeriod"/>
            </a:pPr>
            <a:r>
              <a:rPr lang="en-US" dirty="0"/>
              <a:t>UMAP for PKMYT1 expression</a:t>
            </a:r>
          </a:p>
          <a:p>
            <a:pPr marL="342900" indent="-342900">
              <a:buAutoNum type="alphaUcPeriod"/>
            </a:pPr>
            <a:r>
              <a:rPr lang="en-US" dirty="0"/>
              <a:t>Violin plot showing distribution of expression across cell types</a:t>
            </a:r>
          </a:p>
          <a:p>
            <a:pPr marL="342900" indent="-342900">
              <a:buFontTx/>
              <a:buAutoNum type="alphaUcPeriod"/>
            </a:pPr>
            <a:r>
              <a:rPr lang="en-US" dirty="0"/>
              <a:t>Dotplot showing mean expression per cell-type and fraction of cells within the cell-type expressing PKMYT1</a:t>
            </a:r>
          </a:p>
          <a:p>
            <a:br>
              <a:rPr lang="en-US" dirty="0"/>
            </a:br>
            <a:r>
              <a:rPr lang="en-US" dirty="0"/>
              <a:t>PKMYT1 is highly expressed in a variety of cell-types. P-values for </a:t>
            </a:r>
            <a:r>
              <a:rPr lang="en-US" dirty="0" err="1"/>
              <a:t>Mannwhitney</a:t>
            </a:r>
            <a:r>
              <a:rPr lang="en-US" dirty="0"/>
              <a:t> test for cancer vs each cell-type found in attached csv.</a:t>
            </a:r>
          </a:p>
          <a:p>
            <a:pPr marL="342900" indent="-342900">
              <a:buAutoNum type="alphaUcPeriod"/>
            </a:pP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</TotalTime>
  <Words>195</Words>
  <Application>Microsoft Macintosh PowerPoint</Application>
  <PresentationFormat>Custom</PresentationFormat>
  <Paragraphs>25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Ethan Littlestone</cp:lastModifiedBy>
  <cp:revision>22</cp:revision>
  <dcterms:created xsi:type="dcterms:W3CDTF">2013-01-27T09:14:16Z</dcterms:created>
  <dcterms:modified xsi:type="dcterms:W3CDTF">2025-07-23T16:03:25Z</dcterms:modified>
  <cp:category/>
</cp:coreProperties>
</file>