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IBM Plex Sans"/>
      <p:regular r:id="rId22"/>
      <p:bold r:id="rId23"/>
      <p:italic r:id="rId24"/>
      <p:boldItalic r:id="rId25"/>
    </p:embeddedFont>
    <p:embeddedFont>
      <p:font typeface="IBM Plex Sans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0A3809-B3B5-4DEB-9C48-D7495C22E14A}">
  <a:tblStyle styleId="{F10A3809-B3B5-4DEB-9C48-D7495C22E1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97" orient="horz"/>
        <p:guide pos="29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IBMPlexSans-regular.fntdata"/><Relationship Id="rId21" Type="http://schemas.openxmlformats.org/officeDocument/2006/relationships/slide" Target="slides/slide15.xml"/><Relationship Id="rId24" Type="http://schemas.openxmlformats.org/officeDocument/2006/relationships/font" Target="fonts/IBMPlexSans-italic.fntdata"/><Relationship Id="rId23" Type="http://schemas.openxmlformats.org/officeDocument/2006/relationships/font" Target="fonts/IBMPlex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BMPlexSansSemiBold-regular.fntdata"/><Relationship Id="rId25" Type="http://schemas.openxmlformats.org/officeDocument/2006/relationships/font" Target="fonts/IBMPlexSans-boldItalic.fntdata"/><Relationship Id="rId28" Type="http://schemas.openxmlformats.org/officeDocument/2006/relationships/font" Target="fonts/IBMPlexSansSemiBold-italic.fntdata"/><Relationship Id="rId27" Type="http://schemas.openxmlformats.org/officeDocument/2006/relationships/font" Target="fonts/IBMPlexSansSemi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SansSemi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ksergey.ru/timer/?t=300" TargetMode="External"/><Relationship Id="rId3" Type="http://schemas.openxmlformats.org/officeDocument/2006/relationships/hyperlink" Target="https://onlinetimer.ru/#!/timer/2022-01-14T13:30:46.171Z/2022-01-14T13:30:46.171Z/forward/0/2/100/t/ru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f0097873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0f0097873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на решение 25 минут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654c8e27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1654c8e27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81ba7d4ae_0_5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081ba7d4a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54c8e5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11654c8e5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f07d28de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f07d28de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</a:t>
            </a:r>
            <a:r>
              <a:rPr lang="ru-RU"/>
              <a:t>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f009787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10f009787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20b0949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0f20b094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922a118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0922a118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f20b0949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10f20b0949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654c8e2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1654c8e2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81ba7d4ae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081ba7d4ae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54c8e27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1654c8e27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2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2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">
  <p:cSld name="1_Title slide 5_2_1_4_1_1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6" type="subTitle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7" type="subTitle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8" type="subTitle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9" type="subTitle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3" type="subTitle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2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10 Отбивка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b="0" i="0" sz="1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3" type="subTitle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Знакомство с языками программирования</a:t>
            </a:r>
            <a:endParaRPr/>
          </a:p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5.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92500" y="823025"/>
            <a:ext cx="7677300" cy="3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latin typeface="IBM Plex Sans"/>
                <a:ea typeface="IBM Plex Sans"/>
                <a:cs typeface="IBM Plex Sans"/>
                <a:sym typeface="IBM Plex Sans"/>
              </a:rPr>
              <a:t>Задача 35: </a:t>
            </a: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Задайте одномерный массив из 123 случайных чисел. Найдите количество элементов массива, значения которых лежат в отрезке [10,99]. 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500">
                <a:latin typeface="IBM Plex Sans"/>
                <a:ea typeface="IBM Plex Sans"/>
                <a:cs typeface="IBM Plex Sans"/>
                <a:sym typeface="IBM Plex Sans"/>
              </a:rPr>
              <a:t>Пример для массива из 5, а не 123 элементов. В своём решении сделайте для 123</a:t>
            </a:r>
            <a:endParaRPr i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[5, 18, 123, 6, 2] -&gt; 1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[1, 2, 3, 6, 2] -&gt; 0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[10, 11, 12, 13, 14] -&gt; 5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latin typeface="IBM Plex Sans"/>
                <a:ea typeface="IBM Plex Sans"/>
                <a:cs typeface="IBM Plex Sans"/>
                <a:sym typeface="IBM Plex Sans"/>
              </a:rPr>
              <a:t>Задача 37: </a:t>
            </a: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Найдите произведение пар чисел в одномерном массиве. Парой считаем первый и последний элемент, второй и предпоследний и т.д. Результат запишите в новом массиве.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[1 2 3 4 5] -&gt; 5 8 3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[6 7 3 6] -&gt; 36 21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492500" y="218000"/>
            <a:ext cx="5811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Решение в группах задач: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92500" y="566525"/>
            <a:ext cx="7677300" cy="4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latin typeface="IBM Plex Sans"/>
                <a:ea typeface="IBM Plex Sans"/>
                <a:cs typeface="IBM Plex Sans"/>
                <a:sym typeface="IBM Plex Sans"/>
              </a:rPr>
              <a:t>Задача 35: </a:t>
            </a: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Задайте одномерный массив из 123 случайных чисел. Найдите количество элементов массива, значения которых лежат в отрезке [10,99]. 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500">
                <a:latin typeface="IBM Plex Sans"/>
                <a:ea typeface="IBM Plex Sans"/>
                <a:cs typeface="IBM Plex Sans"/>
                <a:sym typeface="IBM Plex Sans"/>
              </a:rPr>
              <a:t>Пример для массива из 5, а не 123 элементов. В своём решении сделайте для 123</a:t>
            </a:r>
            <a:endParaRPr i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[5, 18, 123, 6, 2] -&gt; 1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[1, 2, 3, 6, 2] -&gt; 0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[10, 11, 12, 13, 14] -&gt; 5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latin typeface="IBM Plex Sans"/>
                <a:ea typeface="IBM Plex Sans"/>
                <a:cs typeface="IBM Plex Sans"/>
                <a:sym typeface="IBM Plex Sans"/>
              </a:rPr>
              <a:t>Задача 37: </a:t>
            </a: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Найдите произведение пар чисел в одномерном массиве. Парой считаем первый и последний элемент, второй и предпоследний и т.д. Результат запишите в новом массиве.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[1 2 3 4 5] -&gt; 5 8 3</a:t>
            </a:r>
            <a:endParaRPr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[6 7 3 6] -&gt; 36 21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1153" y="1800225"/>
            <a:ext cx="1700122" cy="177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/>
          <p:nvPr/>
        </p:nvSpPr>
        <p:spPr>
          <a:xfrm>
            <a:off x="6778350" y="2242871"/>
            <a:ext cx="1335600" cy="479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492500" y="360375"/>
            <a:ext cx="5811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Общее обсуждение решения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176" name="Google Shape;176;p28"/>
          <p:cNvGraphicFramePr/>
          <p:nvPr/>
        </p:nvGraphicFramePr>
        <p:xfrm>
          <a:off x="539750" y="62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{F10A3809-B3B5-4DEB-9C48-D7495C22E14A}</a:tableStyleId>
              </a:tblPr>
              <a:tblGrid>
                <a:gridCol w="5459700"/>
                <a:gridCol w="2477850"/>
              </a:tblGrid>
              <a:tr h="4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5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Задание</a:t>
                      </a:r>
                      <a:endParaRPr b="1" sz="15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5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Пример</a:t>
                      </a:r>
                      <a:endParaRPr b="1" sz="15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43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34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: Задайте массив заполненный случайными положительными трёхзначными числами. Напишите программу, которая покажет количество чётных чисел в массиве.</a:t>
                      </a:r>
                      <a:endParaRPr b="1"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[345, 897, 568, 234] -&gt; 2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91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36: 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Задайте одномерный массив, заполненный случайными числами. Найдите сумму элементов, стоящих на нечётных позициях.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[3, 7, 23, 12] -&gt; 19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[-4, -6, 89, 6] -&gt; 0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91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38: 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Задайте массив вещественных чисел. Найдите разницу между максимальным и минимальным элементов массива.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[3 7 22 2 78] -&gt; 76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182" name="Google Shape;182;p29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83" name="Google Shape;183;p2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5. </a:t>
            </a:r>
            <a:r>
              <a:rPr lang="ru-RU">
                <a:solidFill>
                  <a:schemeClr val="dk1"/>
                </a:solidFill>
              </a:rPr>
              <a:t>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29"/>
          <p:cNvSpPr txBox="1"/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539750" y="84650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74325" y="605225"/>
            <a:ext cx="8468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latin typeface="IBM Plex Sans"/>
                <a:ea typeface="IBM Plex Sans"/>
                <a:cs typeface="IBM Plex Sans"/>
                <a:sym typeface="IBM Plex Sans"/>
              </a:rPr>
              <a:t>Задача 25: </a:t>
            </a: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Напишите цикл, который принимает на вход два числа (A и B) и возводит число A в натуральную степень B.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latin typeface="IBM Plex Sans"/>
                <a:ea typeface="IBM Plex Sans"/>
                <a:cs typeface="IBM Plex Sans"/>
                <a:sym typeface="IBM Plex Sans"/>
              </a:rPr>
              <a:t>Задача 27:</a:t>
            </a: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 Напишите программу, которая принимает на вход число и выдаёт сумму цифр в числе.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800">
                <a:latin typeface="IBM Plex Sans"/>
                <a:ea typeface="IBM Plex Sans"/>
                <a:cs typeface="IBM Plex Sans"/>
                <a:sym typeface="IBM Plex Sans"/>
              </a:rPr>
              <a:t>Задача 29: </a:t>
            </a: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задаёт массив из 8 элементов и выводит их на экран.</a:t>
            </a:r>
            <a:endParaRPr b="1" sz="2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2" type="subTitle"/>
          </p:nvPr>
        </p:nvSpPr>
        <p:spPr>
          <a:xfrm>
            <a:off x="1258700" y="1735675"/>
            <a:ext cx="52944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>
                <a:solidFill>
                  <a:schemeClr val="dk2"/>
                </a:solidFill>
              </a:rPr>
              <a:t>В прошлый раз  -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мидлом”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39975" y="1743463"/>
            <a:ext cx="540000" cy="5400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40000" y="2901000"/>
            <a:ext cx="540000" cy="540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40000" y="405855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0" i="0" sz="1200" u="none" cap="none" strike="noStrik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16" name="Google Shape;116;p19"/>
          <p:cNvCxnSpPr>
            <a:stCxn id="113" idx="4"/>
            <a:endCxn id="114" idx="0"/>
          </p:cNvCxnSpPr>
          <p:nvPr/>
        </p:nvCxnSpPr>
        <p:spPr>
          <a:xfrm>
            <a:off x="809975" y="2283463"/>
            <a:ext cx="0" cy="61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19"/>
          <p:cNvCxnSpPr>
            <a:stCxn id="114" idx="4"/>
            <a:endCxn id="115" idx="0"/>
          </p:cNvCxnSpPr>
          <p:nvPr/>
        </p:nvCxnSpPr>
        <p:spPr>
          <a:xfrm>
            <a:off x="810000" y="3441000"/>
            <a:ext cx="0" cy="617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9"/>
          <p:cNvSpPr txBox="1"/>
          <p:nvPr>
            <p:ph idx="3" type="subTitle"/>
          </p:nvPr>
        </p:nvSpPr>
        <p:spPr>
          <a:xfrm>
            <a:off x="1258700" y="2901000"/>
            <a:ext cx="444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00">
                <a:solidFill>
                  <a:schemeClr val="dk1"/>
                </a:solidFill>
              </a:rPr>
              <a:t>Сегодня -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1"/>
                </a:solidFill>
              </a:rPr>
              <a:t>Задачи уровня: “Почувствуй се</a:t>
            </a:r>
            <a:r>
              <a:rPr lang="ru-RU" sz="1400">
                <a:solidFill>
                  <a:schemeClr val="dk1"/>
                </a:solidFill>
              </a:rPr>
              <a:t>бя сеньором”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9" name="Google Shape;119;p19"/>
          <p:cNvSpPr txBox="1"/>
          <p:nvPr>
            <p:ph idx="4" type="subTitle"/>
          </p:nvPr>
        </p:nvSpPr>
        <p:spPr>
          <a:xfrm>
            <a:off x="1258700" y="4128900"/>
            <a:ext cx="4507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</a:t>
            </a:r>
            <a:r>
              <a:rPr lang="ru-RU" sz="1400">
                <a:solidFill>
                  <a:schemeClr val="dk2"/>
                </a:solidFill>
              </a:rPr>
              <a:t> лидом</a:t>
            </a:r>
            <a:r>
              <a:rPr lang="ru-RU" sz="1400">
                <a:solidFill>
                  <a:schemeClr val="dk2"/>
                </a:solidFill>
              </a:rPr>
              <a:t>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Семинары блока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“Знакомство с языками программирования”</a:t>
            </a:r>
            <a:endParaRPr/>
          </a:p>
        </p:txBody>
      </p:sp>
      <p:cxnSp>
        <p:nvCxnSpPr>
          <p:cNvPr id="121" name="Google Shape;121;p19"/>
          <p:cNvCxnSpPr/>
          <p:nvPr/>
        </p:nvCxnSpPr>
        <p:spPr>
          <a:xfrm flipH="1">
            <a:off x="806700" y="4598550"/>
            <a:ext cx="3300" cy="555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Формат работы</a:t>
            </a:r>
            <a:endParaRPr/>
          </a:p>
        </p:txBody>
      </p:sp>
      <p:sp>
        <p:nvSpPr>
          <p:cNvPr id="127" name="Google Shape;127;p20"/>
          <p:cNvSpPr txBox="1"/>
          <p:nvPr>
            <p:ph idx="2" type="subTitle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Вопросы, обсуждение домашнего задания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Демонстрация решения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Работа в сессионных залах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➔"/>
            </a:pPr>
            <a:r>
              <a:rPr lang="ru-RU" sz="1800"/>
              <a:t>Обсуждение программы (решения задачи) в общем зале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92500" y="566525"/>
            <a:ext cx="82638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Демонстрация решения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200">
                <a:latin typeface="IBM Plex Sans"/>
                <a:ea typeface="IBM Plex Sans"/>
                <a:cs typeface="IBM Plex Sans"/>
                <a:sym typeface="IBM Plex Sans"/>
              </a:rPr>
              <a:t>Задача 31: </a:t>
            </a:r>
            <a:r>
              <a:rPr lang="ru-RU" sz="2200">
                <a:latin typeface="IBM Plex Sans"/>
                <a:ea typeface="IBM Plex Sans"/>
                <a:cs typeface="IBM Plex Sans"/>
                <a:sym typeface="IBM Plex Sans"/>
              </a:rPr>
              <a:t>Задайте массив из 12 элементов, заполненный случайными числами из промежутка [-9, 9]. Найдите сумму отрицательных и положительных элементов массива.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latin typeface="IBM Plex Sans"/>
                <a:ea typeface="IBM Plex Sans"/>
                <a:cs typeface="IBM Plex Sans"/>
                <a:sym typeface="IBM Plex Sans"/>
              </a:rPr>
              <a:t>Например, в массиве [3,9,-8,1,0,-7,2,-1,8,-3,-1,6] сумма положительных чисел равна 29, сумма отрицательных равна -20.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492500" y="566525"/>
            <a:ext cx="76773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>
                <a:latin typeface="IBM Plex Sans"/>
                <a:ea typeface="IBM Plex Sans"/>
                <a:cs typeface="IBM Plex Sans"/>
                <a:sym typeface="IBM Plex Sans"/>
              </a:rPr>
              <a:t>Задача 32: </a:t>
            </a: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 замена элементов массива: положительные элементы замените на соответствующие отрицательные, и наоборот.</a:t>
            </a:r>
            <a:endParaRPr sz="2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[-4, -8, 8, 2] -&gt; [4, 8, -8, -2] 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33: </a:t>
            </a: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Задайте массив. Напишите программу, которая определяет, присутствует ли заданное число в массиве.</a:t>
            </a:r>
            <a:endParaRPr sz="2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4; массив [6, 7, 19, 345, 3] -&gt; нет</a:t>
            </a:r>
            <a:endParaRPr sz="2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-3; массив [6, 7, 19, 345, 3] -&gt; да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7650" y="3087450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/>
          <p:nvPr/>
        </p:nvSpPr>
        <p:spPr>
          <a:xfrm>
            <a:off x="6303825" y="3560422"/>
            <a:ext cx="1427100" cy="512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92500" y="566525"/>
            <a:ext cx="76773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Общее обсуждение решения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>
                <a:latin typeface="IBM Plex Sans"/>
                <a:ea typeface="IBM Plex Sans"/>
                <a:cs typeface="IBM Plex Sans"/>
                <a:sym typeface="IBM Plex Sans"/>
              </a:rPr>
              <a:t>Задача 32: </a:t>
            </a: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 замена элементов массива: положительные элементы замените на соответствующие отрицательные, и наоборот.</a:t>
            </a:r>
            <a:endParaRPr sz="2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[-4, -8, 8, 2] -&gt; [4, 8, -8, -2] 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33: </a:t>
            </a: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Задайте массив. Напишите программу, которая определяет, присутствует ли заданное число в массиве.</a:t>
            </a:r>
            <a:endParaRPr sz="2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4; массив [6, 7, 19, 345, 3] -&gt; нет</a:t>
            </a:r>
            <a:endParaRPr sz="2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-3; массив [6, 7, 19, 345, 3] -&gt; да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7650" y="3087450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/>
          <p:nvPr/>
        </p:nvSpPr>
        <p:spPr>
          <a:xfrm>
            <a:off x="6303825" y="3560422"/>
            <a:ext cx="1427100" cy="512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0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