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60" r:id="rId2"/>
    <p:sldId id="272" r:id="rId3"/>
    <p:sldId id="274" r:id="rId4"/>
    <p:sldId id="275" r:id="rId5"/>
    <p:sldId id="276" r:id="rId6"/>
    <p:sldId id="266" r:id="rId7"/>
  </p:sldIdLst>
  <p:sldSz cx="18288000" cy="10287000"/>
  <p:notesSz cx="6858000" cy="9144000"/>
  <p:embeddedFontLst>
    <p:embeddedFont>
      <p:font typeface="Cormorant Garamond Bold Italics" panose="020B0604020202020204" charset="0"/>
      <p:regular r:id="rId9"/>
      <p:bold r:id="rId10"/>
      <p:italic r:id="rId11"/>
      <p:boldItalic r:id="rId12"/>
    </p:embeddedFont>
    <p:embeddedFont>
      <p:font typeface="Quicksand" panose="020B0604020202020204" charset="0"/>
      <p:regular r:id="rId13"/>
    </p:embeddedFont>
    <p:embeddedFont>
      <p:font typeface="Quicksand Bold" panose="020B060402020202020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5" autoAdjust="0"/>
    <p:restoredTop sz="94655" autoAdjust="0"/>
  </p:normalViewPr>
  <p:slideViewPr>
    <p:cSldViewPr>
      <p:cViewPr varScale="1">
        <p:scale>
          <a:sx n="71" d="100"/>
          <a:sy n="71" d="100"/>
        </p:scale>
        <p:origin x="6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0"/>
          <c:showCatName val="0"/>
          <c:showSerName val="0"/>
          <c:showPercent val="0"/>
          <c:showBubbleSize val="0"/>
        </c:dLbls>
        <c:axId val="914227296"/>
        <c:axId val="914229296"/>
      </c:scatterChart>
      <c:valAx>
        <c:axId val="914227296"/>
        <c:scaling>
          <c:orientation val="minMax"/>
        </c:scaling>
        <c:delete val="0"/>
        <c:axPos val="b"/>
        <c:majorGridlines>
          <c:spPr>
            <a:ln w="9525" cap="flat" cmpd="sng" algn="ctr">
              <a:solidFill>
                <a:schemeClr val="dk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9296"/>
        <c:crosses val="autoZero"/>
        <c:crossBetween val="midCat"/>
      </c:valAx>
      <c:valAx>
        <c:axId val="914229296"/>
        <c:scaling>
          <c:orientation val="minMax"/>
        </c:scaling>
        <c:delete val="0"/>
        <c:axPos val="l"/>
        <c:majorGridlines>
          <c:spPr>
            <a:ln w="9525" cap="flat" cmpd="sng" algn="ctr">
              <a:solidFill>
                <a:schemeClr val="dk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729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N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15A72144-CF08-BCBB-4564-109F447025A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668625" cy="988695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8271A-587F-034B-8529-5AC6F3852380}" type="datetimeFigureOut">
              <a:rPr lang="en-NP" smtClean="0"/>
              <a:t>02/10/2025</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DF137-9ECF-634C-A761-D4F903A89923}" type="slidenum">
              <a:rPr lang="en-NP" smtClean="0"/>
              <a:t>‹#›</a:t>
            </a:fld>
            <a:endParaRPr lang="en-NP"/>
          </a:p>
        </p:txBody>
      </p:sp>
    </p:spTree>
    <p:extLst>
      <p:ext uri="{BB962C8B-B14F-4D97-AF65-F5344CB8AC3E}">
        <p14:creationId xmlns:p14="http://schemas.microsoft.com/office/powerpoint/2010/main" val="179444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3" name="AutoShape 3"/>
          <p:cNvSpPr/>
          <p:nvPr/>
        </p:nvSpPr>
        <p:spPr>
          <a:xfrm>
            <a:off x="2027699" y="5114925"/>
            <a:ext cx="4344915" cy="0"/>
          </a:xfrm>
          <a:prstGeom prst="line">
            <a:avLst/>
          </a:prstGeom>
          <a:ln w="57150" cap="flat">
            <a:solidFill>
              <a:schemeClr val="accent6">
                <a:alpha val="50000"/>
              </a:schemeClr>
            </a:solidFill>
            <a:prstDash val="solid"/>
            <a:headEnd type="none" w="sm" len="sm"/>
            <a:tailEnd type="none" w="sm" len="sm"/>
          </a:ln>
        </p:spPr>
        <p:txBody>
          <a:bodyPr/>
          <a:lstStyle/>
          <a:p>
            <a:endParaRPr lang="en-NP" dirty="0"/>
          </a:p>
        </p:txBody>
      </p:sp>
      <p:sp>
        <p:nvSpPr>
          <p:cNvPr id="4" name="AutoShape 4"/>
          <p:cNvSpPr/>
          <p:nvPr/>
        </p:nvSpPr>
        <p:spPr>
          <a:xfrm>
            <a:off x="11911071" y="7344561"/>
            <a:ext cx="4346753"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5" name="AutoShape 5"/>
          <p:cNvSpPr/>
          <p:nvPr/>
        </p:nvSpPr>
        <p:spPr>
          <a:xfrm flipV="1">
            <a:off x="1660540" y="8483796"/>
            <a:ext cx="4716390"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6" name="TextBox 6"/>
          <p:cNvSpPr txBox="1"/>
          <p:nvPr/>
        </p:nvSpPr>
        <p:spPr>
          <a:xfrm>
            <a:off x="1024384" y="599709"/>
            <a:ext cx="14072064" cy="2253181"/>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lumMod val="75000"/>
                  </a:schemeClr>
                </a:solidFill>
                <a:latin typeface="Cormorant Garamond Bold Italics"/>
                <a:ea typeface="Cormorant Garamond Bold Italics"/>
                <a:cs typeface="Cormorant Garamond Bold Italics"/>
                <a:sym typeface="Cormorant Garamond Bold Italics"/>
              </a:rPr>
              <a:t>Key Factors Influencing Corporate Workplace Stress</a:t>
            </a:r>
          </a:p>
        </p:txBody>
      </p:sp>
      <p:sp>
        <p:nvSpPr>
          <p:cNvPr id="7" name="TextBox 7"/>
          <p:cNvSpPr txBox="1"/>
          <p:nvPr/>
        </p:nvSpPr>
        <p:spPr>
          <a:xfrm>
            <a:off x="1024384" y="3595524"/>
            <a:ext cx="5348229" cy="836896"/>
          </a:xfrm>
          <a:prstGeom prst="rect">
            <a:avLst/>
          </a:prstGeom>
        </p:spPr>
        <p:txBody>
          <a:bodyPr lIns="0" tIns="0" rIns="0" bIns="0" rtlCol="0" anchor="t">
            <a:spAutoFit/>
          </a:bodyPr>
          <a:lstStyle/>
          <a:p>
            <a:pPr marL="0" lvl="0" indent="0" algn="r">
              <a:lnSpc>
                <a:spcPts val="3359"/>
              </a:lnSpc>
              <a:spcBef>
                <a:spcPct val="0"/>
              </a:spcBef>
            </a:pPr>
            <a:r>
              <a:rPr lang="en-US" sz="2400" dirty="0">
                <a:solidFill>
                  <a:schemeClr val="accent6">
                    <a:lumMod val="75000"/>
                  </a:schemeClr>
                </a:solidFill>
                <a:latin typeface="Quicksand"/>
                <a:ea typeface="Quicksand"/>
                <a:cs typeface="Quicksand"/>
                <a:sym typeface="Quicksand"/>
              </a:rPr>
              <a:t>Does gender bias contribute to stress?</a:t>
            </a:r>
          </a:p>
        </p:txBody>
      </p:sp>
      <p:sp>
        <p:nvSpPr>
          <p:cNvPr id="8" name="TextBox 8"/>
          <p:cNvSpPr txBox="1"/>
          <p:nvPr/>
        </p:nvSpPr>
        <p:spPr>
          <a:xfrm>
            <a:off x="1024384" y="3161819"/>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Gender</a:t>
            </a:r>
          </a:p>
        </p:txBody>
      </p:sp>
      <p:sp>
        <p:nvSpPr>
          <p:cNvPr id="9" name="TextBox 9"/>
          <p:cNvSpPr txBox="1"/>
          <p:nvPr/>
        </p:nvSpPr>
        <p:spPr>
          <a:xfrm>
            <a:off x="11911071" y="4912933"/>
            <a:ext cx="5348229" cy="836896"/>
          </a:xfrm>
          <a:prstGeom prst="rect">
            <a:avLst/>
          </a:prstGeom>
        </p:spPr>
        <p:txBody>
          <a:bodyPr lIns="0" tIns="0" rIns="0" bIns="0" rtlCol="0" anchor="t">
            <a:spAutoFit/>
          </a:bodyPr>
          <a:lstStyle/>
          <a:p>
            <a:pPr marL="0" lvl="0" indent="0" algn="l">
              <a:lnSpc>
                <a:spcPts val="3359"/>
              </a:lnSpc>
              <a:spcBef>
                <a:spcPct val="0"/>
              </a:spcBef>
            </a:pPr>
            <a:r>
              <a:rPr lang="en-US" sz="2400" dirty="0">
                <a:solidFill>
                  <a:schemeClr val="accent6">
                    <a:lumMod val="75000"/>
                  </a:schemeClr>
                </a:solidFill>
                <a:latin typeface="Quicksand"/>
                <a:ea typeface="Quicksand"/>
                <a:cs typeface="Quicksand"/>
                <a:sym typeface="Quicksand"/>
              </a:rPr>
              <a:t>Does family help reduce stress? Does sleep or exercise reduce stress?</a:t>
            </a:r>
          </a:p>
        </p:txBody>
      </p:sp>
      <p:sp>
        <p:nvSpPr>
          <p:cNvPr id="10" name="TextBox 10"/>
          <p:cNvSpPr txBox="1"/>
          <p:nvPr/>
        </p:nvSpPr>
        <p:spPr>
          <a:xfrm>
            <a:off x="11911071" y="4507360"/>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Personal Support</a:t>
            </a:r>
          </a:p>
        </p:txBody>
      </p:sp>
      <p:sp>
        <p:nvSpPr>
          <p:cNvPr id="11" name="TextBox 11"/>
          <p:cNvSpPr txBox="1"/>
          <p:nvPr/>
        </p:nvSpPr>
        <p:spPr>
          <a:xfrm>
            <a:off x="1024384" y="6990424"/>
            <a:ext cx="5352545" cy="1272913"/>
          </a:xfrm>
          <a:prstGeom prst="rect">
            <a:avLst/>
          </a:prstGeom>
        </p:spPr>
        <p:txBody>
          <a:bodyPr lIns="0" tIns="0" rIns="0" bIns="0" rtlCol="0" anchor="t">
            <a:spAutoFit/>
          </a:bodyPr>
          <a:lstStyle/>
          <a:p>
            <a:pPr marL="0" lvl="0" indent="0" algn="r">
              <a:lnSpc>
                <a:spcPts val="3359"/>
              </a:lnSpc>
              <a:spcBef>
                <a:spcPct val="0"/>
              </a:spcBef>
            </a:pPr>
            <a:r>
              <a:rPr lang="en-US" sz="2400" dirty="0">
                <a:solidFill>
                  <a:schemeClr val="accent6">
                    <a:lumMod val="75000"/>
                  </a:schemeClr>
                </a:solidFill>
                <a:latin typeface="Quicksand"/>
                <a:ea typeface="Quicksand"/>
                <a:cs typeface="Quicksand"/>
                <a:sym typeface="Quicksand"/>
              </a:rPr>
              <a:t>Does working remotely or working with a smaller team size contribute to stress?</a:t>
            </a:r>
          </a:p>
        </p:txBody>
      </p:sp>
      <p:sp>
        <p:nvSpPr>
          <p:cNvPr id="12" name="TextBox 12"/>
          <p:cNvSpPr txBox="1"/>
          <p:nvPr/>
        </p:nvSpPr>
        <p:spPr>
          <a:xfrm>
            <a:off x="1024384" y="6556719"/>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How You Work</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6A7A8-433F-91E3-9D3F-27A545F14C8B}"/>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F87C9B33-3201-AE6F-3F6E-ED85B83EB551}"/>
              </a:ext>
            </a:extLst>
          </p:cNvPr>
          <p:cNvSpPr txBox="1"/>
          <p:nvPr/>
        </p:nvSpPr>
        <p:spPr>
          <a:xfrm>
            <a:off x="685800" y="597818"/>
            <a:ext cx="17259300" cy="830997"/>
          </a:xfrm>
          <a:prstGeom prst="rect">
            <a:avLst/>
          </a:prstGeom>
        </p:spPr>
        <p:txBody>
          <a:bodyPr wrap="square" lIns="0" tIns="0" rIns="0" bIns="0" rtlCol="0" anchor="t">
            <a:spAutoFit/>
          </a:bodyPr>
          <a:lstStyle/>
          <a:p>
            <a:pPr marL="0" lvl="0" indent="0" algn="l">
              <a:spcBef>
                <a:spcPct val="0"/>
              </a:spcBef>
            </a:pPr>
            <a:r>
              <a:rPr lang="en-US" sz="5400" b="1" i="1" dirty="0">
                <a:solidFill>
                  <a:schemeClr val="accent6"/>
                </a:solidFill>
                <a:latin typeface="Cormorant Garamond Bold Italics"/>
                <a:ea typeface="Cormorant Garamond Bold Italics"/>
                <a:cs typeface="Cormorant Garamond Bold Italics"/>
                <a:sym typeface="Cormorant Garamond Bold Italics"/>
              </a:rPr>
              <a:t>Low Stress Versus High Stress Reactions to Working Hours per Week</a:t>
            </a:r>
          </a:p>
        </p:txBody>
      </p:sp>
      <p:sp>
        <p:nvSpPr>
          <p:cNvPr id="7" name="TextBox 7">
            <a:extLst>
              <a:ext uri="{FF2B5EF4-FFF2-40B4-BE49-F238E27FC236}">
                <a16:creationId xmlns:a16="http://schemas.microsoft.com/office/drawing/2014/main" id="{1BC6F108-E4F1-A0CB-EA3F-3757974A8AD9}"/>
              </a:ext>
            </a:extLst>
          </p:cNvPr>
          <p:cNvSpPr txBox="1"/>
          <p:nvPr/>
        </p:nvSpPr>
        <p:spPr>
          <a:xfrm>
            <a:off x="11355291" y="1891916"/>
            <a:ext cx="5904009" cy="1519775"/>
          </a:xfrm>
          <a:prstGeom prst="rect">
            <a:avLst/>
          </a:prstGeom>
        </p:spPr>
        <p:txBody>
          <a:bodyPr lIns="0" tIns="0" rIns="0" bIns="0" rtlCol="0" anchor="t">
            <a:spAutoFit/>
          </a:bodyPr>
          <a:lstStyle/>
          <a:p>
            <a:pPr marL="0" lvl="0" indent="0" algn="l">
              <a:lnSpc>
                <a:spcPts val="4079"/>
              </a:lnSpc>
            </a:pPr>
            <a:r>
              <a:rPr lang="en-US" sz="2400" b="1" dirty="0">
                <a:solidFill>
                  <a:schemeClr val="accent6"/>
                </a:solidFill>
                <a:latin typeface="Quicksand"/>
                <a:ea typeface="Quicksand"/>
                <a:cs typeface="Quicksand"/>
                <a:sym typeface="Quicksand"/>
              </a:rPr>
              <a:t>Based on these Visualizations, there is an even distribution of the two extremes: Low and High Stress.</a:t>
            </a:r>
          </a:p>
        </p:txBody>
      </p:sp>
      <p:grpSp>
        <p:nvGrpSpPr>
          <p:cNvPr id="21" name="Group 20">
            <a:extLst>
              <a:ext uri="{FF2B5EF4-FFF2-40B4-BE49-F238E27FC236}">
                <a16:creationId xmlns:a16="http://schemas.microsoft.com/office/drawing/2014/main" id="{C07C18A1-DF15-EE91-924E-8EE4B03EF158}"/>
              </a:ext>
            </a:extLst>
          </p:cNvPr>
          <p:cNvGrpSpPr/>
          <p:nvPr/>
        </p:nvGrpSpPr>
        <p:grpSpPr>
          <a:xfrm>
            <a:off x="11355291" y="3524931"/>
            <a:ext cx="5904009" cy="5158932"/>
            <a:chOff x="11355291" y="6038650"/>
            <a:chExt cx="5904009" cy="5158932"/>
          </a:xfrm>
        </p:grpSpPr>
        <p:grpSp>
          <p:nvGrpSpPr>
            <p:cNvPr id="20" name="Group 19">
              <a:extLst>
                <a:ext uri="{FF2B5EF4-FFF2-40B4-BE49-F238E27FC236}">
                  <a16:creationId xmlns:a16="http://schemas.microsoft.com/office/drawing/2014/main" id="{D1563007-AEE7-3387-F46F-4E49BD3A28C7}"/>
                </a:ext>
              </a:extLst>
            </p:cNvPr>
            <p:cNvGrpSpPr/>
            <p:nvPr/>
          </p:nvGrpSpPr>
          <p:grpSpPr>
            <a:xfrm>
              <a:off x="11355291" y="6038650"/>
              <a:ext cx="5904009" cy="2314187"/>
              <a:chOff x="11355291" y="6038650"/>
              <a:chExt cx="5904009" cy="2314187"/>
            </a:xfrm>
          </p:grpSpPr>
          <p:grpSp>
            <p:nvGrpSpPr>
              <p:cNvPr id="3" name="Group 3">
                <a:extLst>
                  <a:ext uri="{FF2B5EF4-FFF2-40B4-BE49-F238E27FC236}">
                    <a16:creationId xmlns:a16="http://schemas.microsoft.com/office/drawing/2014/main" id="{79AFF2DC-94F4-24AC-7705-86485428D060}"/>
                  </a:ext>
                </a:extLst>
              </p:cNvPr>
              <p:cNvGrpSpPr/>
              <p:nvPr/>
            </p:nvGrpSpPr>
            <p:grpSpPr>
              <a:xfrm>
                <a:off x="11355291" y="6038650"/>
                <a:ext cx="810923" cy="810923"/>
                <a:chOff x="0" y="0"/>
                <a:chExt cx="812800" cy="812800"/>
              </a:xfrm>
            </p:grpSpPr>
            <p:sp>
              <p:nvSpPr>
                <p:cNvPr id="4" name="Freeform 4">
                  <a:extLst>
                    <a:ext uri="{FF2B5EF4-FFF2-40B4-BE49-F238E27FC236}">
                      <a16:creationId xmlns:a16="http://schemas.microsoft.com/office/drawing/2014/main" id="{918FE643-2921-D516-A791-ACDEF6E8D0C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p:spPr>
              <p:txBody>
                <a:bodyPr/>
                <a:lstStyle/>
                <a:p>
                  <a:endParaRPr lang="en-NP" dirty="0"/>
                </a:p>
              </p:txBody>
            </p:sp>
            <p:sp>
              <p:nvSpPr>
                <p:cNvPr id="5" name="TextBox 5">
                  <a:extLst>
                    <a:ext uri="{FF2B5EF4-FFF2-40B4-BE49-F238E27FC236}">
                      <a16:creationId xmlns:a16="http://schemas.microsoft.com/office/drawing/2014/main" id="{CBD8BF3B-D7B9-B4C4-44BB-DD333CBCF2C2}"/>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dirty="0"/>
                </a:p>
              </p:txBody>
            </p:sp>
          </p:grpSp>
          <p:sp>
            <p:nvSpPr>
              <p:cNvPr id="14" name="TextBox 14">
                <a:extLst>
                  <a:ext uri="{FF2B5EF4-FFF2-40B4-BE49-F238E27FC236}">
                    <a16:creationId xmlns:a16="http://schemas.microsoft.com/office/drawing/2014/main" id="{2A36E58E-16C1-39B6-7A44-B2EDE9CD47CA}"/>
                  </a:ext>
                </a:extLst>
              </p:cNvPr>
              <p:cNvSpPr txBox="1"/>
              <p:nvPr/>
            </p:nvSpPr>
            <p:spPr>
              <a:xfrm>
                <a:off x="12566225" y="6207891"/>
                <a:ext cx="4693075" cy="2144946"/>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Low Stress : 0 – 3: There is no definitive difference between more hours that were worked and lower stress levels, which is unusual. </a:t>
                </a:r>
              </a:p>
            </p:txBody>
          </p:sp>
        </p:grpSp>
        <p:grpSp>
          <p:nvGrpSpPr>
            <p:cNvPr id="19" name="Group 18">
              <a:extLst>
                <a:ext uri="{FF2B5EF4-FFF2-40B4-BE49-F238E27FC236}">
                  <a16:creationId xmlns:a16="http://schemas.microsoft.com/office/drawing/2014/main" id="{E8D4087A-2098-59FD-F471-21966079793B}"/>
                </a:ext>
              </a:extLst>
            </p:cNvPr>
            <p:cNvGrpSpPr/>
            <p:nvPr/>
          </p:nvGrpSpPr>
          <p:grpSpPr>
            <a:xfrm>
              <a:off x="11431315" y="7195499"/>
              <a:ext cx="5827985" cy="782414"/>
              <a:chOff x="11431315" y="7195499"/>
              <a:chExt cx="5827985" cy="782414"/>
            </a:xfrm>
          </p:grpSpPr>
          <p:sp>
            <p:nvSpPr>
              <p:cNvPr id="10" name="TextBox 10">
                <a:extLst>
                  <a:ext uri="{FF2B5EF4-FFF2-40B4-BE49-F238E27FC236}">
                    <a16:creationId xmlns:a16="http://schemas.microsoft.com/office/drawing/2014/main" id="{FFDB8CC2-26B2-5D53-F975-A94B87C4B50B}"/>
                  </a:ext>
                </a:extLst>
              </p:cNvPr>
              <p:cNvSpPr txBox="1"/>
              <p:nvPr/>
            </p:nvSpPr>
            <p:spPr>
              <a:xfrm>
                <a:off x="11431315" y="7195499"/>
                <a:ext cx="658875" cy="782414"/>
              </a:xfrm>
              <a:prstGeom prst="rect">
                <a:avLst/>
              </a:prstGeom>
            </p:spPr>
            <p:txBody>
              <a:bodyPr lIns="50800" tIns="50800" rIns="50800" bIns="50800" rtlCol="0" anchor="ctr"/>
              <a:lstStyle/>
              <a:p>
                <a:pPr algn="ctr">
                  <a:lnSpc>
                    <a:spcPts val="4079"/>
                  </a:lnSpc>
                </a:pPr>
                <a:endParaRPr/>
              </a:p>
            </p:txBody>
          </p:sp>
          <p:sp>
            <p:nvSpPr>
              <p:cNvPr id="15" name="TextBox 15">
                <a:extLst>
                  <a:ext uri="{FF2B5EF4-FFF2-40B4-BE49-F238E27FC236}">
                    <a16:creationId xmlns:a16="http://schemas.microsoft.com/office/drawing/2014/main" id="{11F363D8-432E-16D1-1FB6-6F115CB7C9EC}"/>
                  </a:ext>
                </a:extLst>
              </p:cNvPr>
              <p:cNvSpPr txBox="1"/>
              <p:nvPr/>
            </p:nvSpPr>
            <p:spPr>
              <a:xfrm>
                <a:off x="12566225" y="7412255"/>
                <a:ext cx="4693075" cy="415290"/>
              </a:xfrm>
              <a:prstGeom prst="rect">
                <a:avLst/>
              </a:prstGeom>
            </p:spPr>
            <p:txBody>
              <a:bodyPr lIns="0" tIns="0" rIns="0" bIns="0" rtlCol="0" anchor="t">
                <a:spAutoFit/>
              </a:bodyPr>
              <a:lstStyle/>
              <a:p>
                <a:pPr algn="l">
                  <a:lnSpc>
                    <a:spcPts val="3359"/>
                  </a:lnSpc>
                </a:pPr>
                <a:endParaRPr lang="en-US" sz="2400" dirty="0">
                  <a:solidFill>
                    <a:srgbClr val="0F4662"/>
                  </a:solidFill>
                  <a:latin typeface="Quicksand"/>
                  <a:ea typeface="Quicksand"/>
                  <a:cs typeface="Quicksand"/>
                  <a:sym typeface="Quicksand"/>
                </a:endParaRPr>
              </a:p>
            </p:txBody>
          </p:sp>
        </p:grpSp>
        <p:grpSp>
          <p:nvGrpSpPr>
            <p:cNvPr id="18" name="Group 17">
              <a:extLst>
                <a:ext uri="{FF2B5EF4-FFF2-40B4-BE49-F238E27FC236}">
                  <a16:creationId xmlns:a16="http://schemas.microsoft.com/office/drawing/2014/main" id="{B7158D67-37F1-2492-DB64-C6BC88AC25DE}"/>
                </a:ext>
              </a:extLst>
            </p:cNvPr>
            <p:cNvGrpSpPr/>
            <p:nvPr/>
          </p:nvGrpSpPr>
          <p:grpSpPr>
            <a:xfrm>
              <a:off x="11355291" y="8447377"/>
              <a:ext cx="5904009" cy="2750205"/>
              <a:chOff x="11355291" y="8447377"/>
              <a:chExt cx="5904009" cy="2750205"/>
            </a:xfrm>
          </p:grpSpPr>
          <p:grpSp>
            <p:nvGrpSpPr>
              <p:cNvPr id="11" name="Group 11">
                <a:extLst>
                  <a:ext uri="{FF2B5EF4-FFF2-40B4-BE49-F238E27FC236}">
                    <a16:creationId xmlns:a16="http://schemas.microsoft.com/office/drawing/2014/main" id="{3A1E22C1-5943-AA04-9E2C-D91A3EC160E5}"/>
                  </a:ext>
                </a:extLst>
              </p:cNvPr>
              <p:cNvGrpSpPr/>
              <p:nvPr/>
            </p:nvGrpSpPr>
            <p:grpSpPr>
              <a:xfrm>
                <a:off x="11355291" y="8447377"/>
                <a:ext cx="810923" cy="810923"/>
                <a:chOff x="0" y="0"/>
                <a:chExt cx="812800" cy="812800"/>
              </a:xfrm>
            </p:grpSpPr>
            <p:sp>
              <p:nvSpPr>
                <p:cNvPr id="12" name="Freeform 12">
                  <a:extLst>
                    <a:ext uri="{FF2B5EF4-FFF2-40B4-BE49-F238E27FC236}">
                      <a16:creationId xmlns:a16="http://schemas.microsoft.com/office/drawing/2014/main" id="{23B7D9F8-1CF9-EB54-7C4E-42FFBF3DFD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p:spPr>
              <p:txBody>
                <a:bodyPr/>
                <a:lstStyle/>
                <a:p>
                  <a:endParaRPr lang="en-NP" dirty="0"/>
                </a:p>
              </p:txBody>
            </p:sp>
            <p:sp>
              <p:nvSpPr>
                <p:cNvPr id="13" name="TextBox 13">
                  <a:extLst>
                    <a:ext uri="{FF2B5EF4-FFF2-40B4-BE49-F238E27FC236}">
                      <a16:creationId xmlns:a16="http://schemas.microsoft.com/office/drawing/2014/main" id="{7B75127C-7011-61F5-28B5-939761426D0E}"/>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6" name="TextBox 16">
                <a:extLst>
                  <a:ext uri="{FF2B5EF4-FFF2-40B4-BE49-F238E27FC236}">
                    <a16:creationId xmlns:a16="http://schemas.microsoft.com/office/drawing/2014/main" id="{13A92928-B09F-C9BF-5CD1-0C090473AC40}"/>
                  </a:ext>
                </a:extLst>
              </p:cNvPr>
              <p:cNvSpPr txBox="1"/>
              <p:nvPr/>
            </p:nvSpPr>
            <p:spPr>
              <a:xfrm>
                <a:off x="12566225" y="8616619"/>
                <a:ext cx="4693075" cy="2580963"/>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High Stress : 8 -10: With a similar distribution of stress levels as the low stress individuals, there can be no judgement made on whether more hours worked correlates to higher stress levels. </a:t>
                </a:r>
              </a:p>
            </p:txBody>
          </p:sp>
        </p:grpSp>
      </p:grpSp>
      <p:sp>
        <p:nvSpPr>
          <p:cNvPr id="2" name="TextBox 1">
            <a:extLst>
              <a:ext uri="{FF2B5EF4-FFF2-40B4-BE49-F238E27FC236}">
                <a16:creationId xmlns:a16="http://schemas.microsoft.com/office/drawing/2014/main" id="{10461C45-A905-7D76-00B3-89A7CAE4A2D0}"/>
              </a:ext>
            </a:extLst>
          </p:cNvPr>
          <p:cNvSpPr txBox="1"/>
          <p:nvPr/>
        </p:nvSpPr>
        <p:spPr>
          <a:xfrm>
            <a:off x="7555832" y="12079705"/>
            <a:ext cx="184731" cy="369332"/>
          </a:xfrm>
          <a:prstGeom prst="rect">
            <a:avLst/>
          </a:prstGeom>
          <a:noFill/>
        </p:spPr>
        <p:txBody>
          <a:bodyPr wrap="none" rtlCol="0">
            <a:spAutoFit/>
          </a:bodyPr>
          <a:lstStyle/>
          <a:p>
            <a:endParaRPr lang="en-NP" dirty="0"/>
          </a:p>
        </p:txBody>
      </p:sp>
      <p:pic>
        <p:nvPicPr>
          <p:cNvPr id="30" name="Picture 29">
            <a:extLst>
              <a:ext uri="{FF2B5EF4-FFF2-40B4-BE49-F238E27FC236}">
                <a16:creationId xmlns:a16="http://schemas.microsoft.com/office/drawing/2014/main" id="{042422CF-628B-4936-1AA7-F19DFC798D34}"/>
              </a:ext>
            </a:extLst>
          </p:cNvPr>
          <p:cNvPicPr>
            <a:picLocks noChangeAspect="1"/>
          </p:cNvPicPr>
          <p:nvPr/>
        </p:nvPicPr>
        <p:blipFill>
          <a:blip r:embed="rId2"/>
          <a:stretch>
            <a:fillRect/>
          </a:stretch>
        </p:blipFill>
        <p:spPr>
          <a:xfrm>
            <a:off x="228600" y="5599889"/>
            <a:ext cx="10885429" cy="4640728"/>
          </a:xfrm>
          <a:prstGeom prst="rect">
            <a:avLst/>
          </a:prstGeom>
        </p:spPr>
      </p:pic>
      <p:pic>
        <p:nvPicPr>
          <p:cNvPr id="32" name="Picture 31">
            <a:extLst>
              <a:ext uri="{FF2B5EF4-FFF2-40B4-BE49-F238E27FC236}">
                <a16:creationId xmlns:a16="http://schemas.microsoft.com/office/drawing/2014/main" id="{23E53E4A-1516-2021-7E50-8A9750949E18}"/>
              </a:ext>
            </a:extLst>
          </p:cNvPr>
          <p:cNvPicPr>
            <a:picLocks noChangeAspect="1"/>
          </p:cNvPicPr>
          <p:nvPr/>
        </p:nvPicPr>
        <p:blipFill>
          <a:blip r:embed="rId3"/>
          <a:stretch>
            <a:fillRect/>
          </a:stretch>
        </p:blipFill>
        <p:spPr>
          <a:xfrm>
            <a:off x="228600" y="1485435"/>
            <a:ext cx="10885429" cy="4078993"/>
          </a:xfrm>
          <a:prstGeom prst="rect">
            <a:avLst/>
          </a:prstGeom>
        </p:spPr>
      </p:pic>
    </p:spTree>
    <p:extLst>
      <p:ext uri="{BB962C8B-B14F-4D97-AF65-F5344CB8AC3E}">
        <p14:creationId xmlns:p14="http://schemas.microsoft.com/office/powerpoint/2010/main" val="178030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1C718-FF59-934E-7A50-8108D580750D}"/>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3F403793-3F9A-7CC3-33D1-BB53445B3315}"/>
              </a:ext>
            </a:extLst>
          </p:cNvPr>
          <p:cNvSpPr txBox="1"/>
          <p:nvPr/>
        </p:nvSpPr>
        <p:spPr>
          <a:xfrm>
            <a:off x="1028700" y="599709"/>
            <a:ext cx="16497300" cy="1062599"/>
          </a:xfrm>
          <a:prstGeom prst="rect">
            <a:avLst/>
          </a:prstGeom>
        </p:spPr>
        <p:txBody>
          <a:bodyPr wrap="square" lIns="0" tIns="0" rIns="0" bIns="0" rtlCol="0" anchor="t">
            <a:spAutoFit/>
          </a:bodyPr>
          <a:lstStyle/>
          <a:p>
            <a:pPr marL="0" lvl="0" indent="0" algn="l">
              <a:lnSpc>
                <a:spcPts val="8959"/>
              </a:lnSpc>
              <a:spcBef>
                <a:spcPct val="0"/>
              </a:spcBef>
            </a:pPr>
            <a:r>
              <a:rPr lang="en-US" sz="5400" b="1" i="1" dirty="0">
                <a:solidFill>
                  <a:schemeClr val="accent6"/>
                </a:solidFill>
                <a:latin typeface="Cormorant Garamond Bold Italics"/>
                <a:ea typeface="Cormorant Garamond Bold Italics"/>
                <a:cs typeface="Cormorant Garamond Bold Italics"/>
                <a:sym typeface="Cormorant Garamond Bold Italics"/>
              </a:rPr>
              <a:t>Commute time of Remote Workers and Non-Remote Workers</a:t>
            </a:r>
          </a:p>
        </p:txBody>
      </p:sp>
      <p:sp>
        <p:nvSpPr>
          <p:cNvPr id="11" name="TextBox 11">
            <a:extLst>
              <a:ext uri="{FF2B5EF4-FFF2-40B4-BE49-F238E27FC236}">
                <a16:creationId xmlns:a16="http://schemas.microsoft.com/office/drawing/2014/main" id="{058A4475-F7D5-FD1A-74E3-6EB1E14791F2}"/>
              </a:ext>
            </a:extLst>
          </p:cNvPr>
          <p:cNvSpPr txBox="1"/>
          <p:nvPr/>
        </p:nvSpPr>
        <p:spPr>
          <a:xfrm>
            <a:off x="1028700" y="1934897"/>
            <a:ext cx="16230600" cy="99399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During our analysis concluding that the data set is not conclusive, we started searching for logical plot holes within the data. The biggest example was: Why do remote workers have commute times?</a:t>
            </a:r>
          </a:p>
        </p:txBody>
      </p:sp>
      <p:pic>
        <p:nvPicPr>
          <p:cNvPr id="5" name="Picture 4">
            <a:extLst>
              <a:ext uri="{FF2B5EF4-FFF2-40B4-BE49-F238E27FC236}">
                <a16:creationId xmlns:a16="http://schemas.microsoft.com/office/drawing/2014/main" id="{FB055FD9-94CC-4782-0772-D77DC2E5D578}"/>
              </a:ext>
            </a:extLst>
          </p:cNvPr>
          <p:cNvPicPr>
            <a:picLocks noChangeAspect="1"/>
          </p:cNvPicPr>
          <p:nvPr/>
        </p:nvPicPr>
        <p:blipFill>
          <a:blip r:embed="rId2"/>
          <a:stretch>
            <a:fillRect/>
          </a:stretch>
        </p:blipFill>
        <p:spPr>
          <a:xfrm>
            <a:off x="228600" y="3010976"/>
            <a:ext cx="8058150" cy="4457700"/>
          </a:xfrm>
          <a:prstGeom prst="rect">
            <a:avLst/>
          </a:prstGeom>
        </p:spPr>
      </p:pic>
      <p:pic>
        <p:nvPicPr>
          <p:cNvPr id="12" name="Picture 11">
            <a:extLst>
              <a:ext uri="{FF2B5EF4-FFF2-40B4-BE49-F238E27FC236}">
                <a16:creationId xmlns:a16="http://schemas.microsoft.com/office/drawing/2014/main" id="{8122AF13-E1DA-A54A-9F21-0E56D32DE193}"/>
              </a:ext>
            </a:extLst>
          </p:cNvPr>
          <p:cNvPicPr>
            <a:picLocks noChangeAspect="1"/>
          </p:cNvPicPr>
          <p:nvPr/>
        </p:nvPicPr>
        <p:blipFill>
          <a:blip r:embed="rId3"/>
          <a:stretch>
            <a:fillRect/>
          </a:stretch>
        </p:blipFill>
        <p:spPr>
          <a:xfrm>
            <a:off x="8839200" y="3047955"/>
            <a:ext cx="8534400" cy="4457700"/>
          </a:xfrm>
          <a:prstGeom prst="rect">
            <a:avLst/>
          </a:prstGeom>
        </p:spPr>
      </p:pic>
      <p:sp>
        <p:nvSpPr>
          <p:cNvPr id="13" name="TextBox 12">
            <a:extLst>
              <a:ext uri="{FF2B5EF4-FFF2-40B4-BE49-F238E27FC236}">
                <a16:creationId xmlns:a16="http://schemas.microsoft.com/office/drawing/2014/main" id="{80AB2AD4-E833-8599-3BE4-D283EA9550BF}"/>
              </a:ext>
            </a:extLst>
          </p:cNvPr>
          <p:cNvSpPr txBox="1"/>
          <p:nvPr/>
        </p:nvSpPr>
        <p:spPr>
          <a:xfrm>
            <a:off x="9525000" y="7810500"/>
            <a:ext cx="8534400" cy="1086323"/>
          </a:xfrm>
          <a:prstGeom prst="rect">
            <a:avLst/>
          </a:prstGeom>
          <a:noFill/>
        </p:spPr>
        <p:txBody>
          <a:bodyPr wrap="square" rtlCol="0">
            <a:spAutoFit/>
          </a:bodyPr>
          <a:lstStyle/>
          <a:p>
            <a:pPr>
              <a:lnSpc>
                <a:spcPts val="4079"/>
              </a:lnSpc>
            </a:pPr>
            <a:r>
              <a:rPr lang="en-US" sz="2400" dirty="0">
                <a:solidFill>
                  <a:srgbClr val="0F4662"/>
                </a:solidFill>
                <a:latin typeface="Quicksand"/>
              </a:rPr>
              <a:t>In addition, why do we have an almost equal split of remote and non-remote workers?</a:t>
            </a:r>
          </a:p>
        </p:txBody>
      </p:sp>
      <p:sp>
        <p:nvSpPr>
          <p:cNvPr id="14" name="TextBox 13">
            <a:extLst>
              <a:ext uri="{FF2B5EF4-FFF2-40B4-BE49-F238E27FC236}">
                <a16:creationId xmlns:a16="http://schemas.microsoft.com/office/drawing/2014/main" id="{93DDC731-D91C-D1FE-B90D-BEECA48808F4}"/>
              </a:ext>
            </a:extLst>
          </p:cNvPr>
          <p:cNvSpPr txBox="1"/>
          <p:nvPr/>
        </p:nvSpPr>
        <p:spPr>
          <a:xfrm>
            <a:off x="685801" y="7810500"/>
            <a:ext cx="8686800" cy="2137893"/>
          </a:xfrm>
          <a:prstGeom prst="rect">
            <a:avLst/>
          </a:prstGeom>
          <a:noFill/>
        </p:spPr>
        <p:txBody>
          <a:bodyPr wrap="square" rtlCol="0">
            <a:spAutoFit/>
          </a:bodyPr>
          <a:lstStyle/>
          <a:p>
            <a:pPr>
              <a:lnSpc>
                <a:spcPts val="4079"/>
              </a:lnSpc>
            </a:pPr>
            <a:r>
              <a:rPr lang="en-US" sz="2400" dirty="0">
                <a:solidFill>
                  <a:srgbClr val="0F4662"/>
                </a:solidFill>
                <a:latin typeface="Quicksand"/>
              </a:rPr>
              <a:t>Facts to consider: </a:t>
            </a:r>
          </a:p>
          <a:p>
            <a:pPr>
              <a:lnSpc>
                <a:spcPts val="4079"/>
              </a:lnSpc>
              <a:buFont typeface="Arial" panose="020B0604020202020204" pitchFamily="34" charset="0"/>
              <a:buChar char="•"/>
            </a:pPr>
            <a:r>
              <a:rPr lang="en-US" sz="2400" dirty="0">
                <a:solidFill>
                  <a:srgbClr val="0F4662"/>
                </a:solidFill>
                <a:latin typeface="Quicksand"/>
              </a:rPr>
              <a:t>Remote workers make up 25234 individuals of our data set</a:t>
            </a:r>
          </a:p>
          <a:p>
            <a:pPr>
              <a:lnSpc>
                <a:spcPts val="4079"/>
              </a:lnSpc>
              <a:buFont typeface="Arial" panose="020B0604020202020204" pitchFamily="34" charset="0"/>
              <a:buChar char="•"/>
            </a:pPr>
            <a:r>
              <a:rPr lang="en-US" sz="2400" dirty="0">
                <a:solidFill>
                  <a:srgbClr val="0F4662"/>
                </a:solidFill>
                <a:latin typeface="Quicksand"/>
              </a:rPr>
              <a:t>Non- Remote workers make up 24766 individuals of our data set</a:t>
            </a:r>
          </a:p>
        </p:txBody>
      </p:sp>
    </p:spTree>
    <p:extLst>
      <p:ext uri="{BB962C8B-B14F-4D97-AF65-F5344CB8AC3E}">
        <p14:creationId xmlns:p14="http://schemas.microsoft.com/office/powerpoint/2010/main" val="685699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5D308-F4A8-A237-BDA3-1C648D333751}"/>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6F5AFCE6-9BBA-228A-241A-AD43B1DFBDC4}"/>
              </a:ext>
            </a:extLst>
          </p:cNvPr>
          <p:cNvSpPr txBox="1"/>
          <p:nvPr/>
        </p:nvSpPr>
        <p:spPr>
          <a:xfrm>
            <a:off x="1028700" y="599709"/>
            <a:ext cx="15430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All Possible Factors that Could Lead to Stress</a:t>
            </a:r>
          </a:p>
        </p:txBody>
      </p:sp>
      <p:sp>
        <p:nvSpPr>
          <p:cNvPr id="11" name="TextBox 11">
            <a:extLst>
              <a:ext uri="{FF2B5EF4-FFF2-40B4-BE49-F238E27FC236}">
                <a16:creationId xmlns:a16="http://schemas.microsoft.com/office/drawing/2014/main" id="{1E239D4D-CC69-F700-5CEB-D51B935C98D9}"/>
              </a:ext>
            </a:extLst>
          </p:cNvPr>
          <p:cNvSpPr txBox="1"/>
          <p:nvPr/>
        </p:nvSpPr>
        <p:spPr>
          <a:xfrm>
            <a:off x="1028700" y="1934897"/>
            <a:ext cx="16230600" cy="993990"/>
          </a:xfrm>
          <a:prstGeom prst="rect">
            <a:avLst/>
          </a:prstGeom>
        </p:spPr>
        <p:txBody>
          <a:bodyPr lIns="0" tIns="0" rIns="0" bIns="0" rtlCol="0" anchor="t">
            <a:spAutoFit/>
          </a:bodyPr>
          <a:lstStyle/>
          <a:p>
            <a:pPr marL="0" lvl="0" indent="0" algn="l">
              <a:lnSpc>
                <a:spcPts val="4079"/>
              </a:lnSpc>
            </a:pPr>
            <a:r>
              <a:rPr lang="en-US" sz="2400" dirty="0">
                <a:solidFill>
                  <a:schemeClr val="accent6"/>
                </a:solidFill>
                <a:latin typeface="Quicksand"/>
                <a:ea typeface="Quicksand"/>
                <a:cs typeface="Quicksand"/>
                <a:sym typeface="Quicksand"/>
              </a:rPr>
              <a:t>Within this heat map, we can see all possible factors that could have contributed to our analysis. Every option is incredibly slim, with the greatest effect being Work Pressure Level at 0.008 degrees compared to the stress levels.</a:t>
            </a:r>
          </a:p>
        </p:txBody>
      </p:sp>
      <p:graphicFrame>
        <p:nvGraphicFramePr>
          <p:cNvPr id="12" name="Chart 11">
            <a:extLst>
              <a:ext uri="{FF2B5EF4-FFF2-40B4-BE49-F238E27FC236}">
                <a16:creationId xmlns:a16="http://schemas.microsoft.com/office/drawing/2014/main" id="{2F88247A-2FB4-1142-77B6-639296F6F599}"/>
              </a:ext>
            </a:extLst>
          </p:cNvPr>
          <p:cNvGraphicFramePr/>
          <p:nvPr>
            <p:extLst>
              <p:ext uri="{D42A27DB-BD31-4B8C-83A1-F6EECF244321}">
                <p14:modId xmlns:p14="http://schemas.microsoft.com/office/powerpoint/2010/main" val="648778979"/>
              </p:ext>
            </p:extLst>
          </p:nvPr>
        </p:nvGraphicFramePr>
        <p:xfrm>
          <a:off x="2057400" y="3086100"/>
          <a:ext cx="13639800" cy="72008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728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B849CD-743B-1D3A-8EC2-F3C4074A742B}"/>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46A1EED0-8A44-B922-7075-2257D88F142B}"/>
              </a:ext>
            </a:extLst>
          </p:cNvPr>
          <p:cNvSpPr txBox="1"/>
          <p:nvPr/>
        </p:nvSpPr>
        <p:spPr>
          <a:xfrm>
            <a:off x="617220" y="1487164"/>
            <a:ext cx="6664731" cy="1631729"/>
          </a:xfrm>
          <a:prstGeom prst="rect">
            <a:avLst/>
          </a:prstGeom>
        </p:spPr>
        <p:txBody>
          <a:bodyPr vert="horz" lIns="91440" tIns="45720" rIns="91440" bIns="45720" rtlCol="0" anchor="b">
            <a:normAutofit/>
          </a:bodyPr>
          <a:lstStyle/>
          <a:p>
            <a:pPr marL="0" lvl="0" indent="0">
              <a:lnSpc>
                <a:spcPct val="90000"/>
              </a:lnSpc>
              <a:spcBef>
                <a:spcPct val="0"/>
              </a:spcBef>
              <a:spcAft>
                <a:spcPts val="600"/>
              </a:spcAft>
            </a:pPr>
            <a:r>
              <a:rPr lang="en-US" sz="5100" b="1" i="1" kern="1200" dirty="0">
                <a:solidFill>
                  <a:schemeClr val="accent6"/>
                </a:solidFill>
                <a:latin typeface="+mj-lt"/>
                <a:ea typeface="+mj-ea"/>
                <a:cs typeface="+mj-cs"/>
                <a:sym typeface="Cormorant Garamond Bold Italics"/>
              </a:rPr>
              <a:t>Work Stress Levels</a:t>
            </a:r>
          </a:p>
        </p:txBody>
      </p:sp>
      <p:sp>
        <p:nvSpPr>
          <p:cNvPr id="11" name="TextBox 11">
            <a:extLst>
              <a:ext uri="{FF2B5EF4-FFF2-40B4-BE49-F238E27FC236}">
                <a16:creationId xmlns:a16="http://schemas.microsoft.com/office/drawing/2014/main" id="{CF382D84-FA32-1C2F-A0AB-614274830EB9}"/>
              </a:ext>
            </a:extLst>
          </p:cNvPr>
          <p:cNvSpPr txBox="1"/>
          <p:nvPr/>
        </p:nvSpPr>
        <p:spPr>
          <a:xfrm>
            <a:off x="617220" y="4026142"/>
            <a:ext cx="6664731" cy="5239302"/>
          </a:xfrm>
          <a:prstGeom prst="rect">
            <a:avLst/>
          </a:prstGeom>
        </p:spPr>
        <p:txBody>
          <a:bodyPr vert="horz" lIns="91440" tIns="45720" rIns="91440" bIns="45720" rtlCol="0">
            <a:normAutofit/>
          </a:bodyPr>
          <a:lstStyle/>
          <a:p>
            <a:pPr lvl="0">
              <a:lnSpc>
                <a:spcPct val="90000"/>
              </a:lnSpc>
              <a:spcBef>
                <a:spcPts val="1000"/>
              </a:spcBef>
            </a:pPr>
            <a:r>
              <a:rPr lang="en-US" sz="2700" dirty="0">
                <a:sym typeface="Quicksand"/>
              </a:rPr>
              <a:t>Even with the highest correlation connection of 0.008 degrees to the overall stress levels of our individuals, there is still no difference in the breakdown to make an inference of a conclusion.</a:t>
            </a:r>
          </a:p>
        </p:txBody>
      </p:sp>
      <p:pic>
        <p:nvPicPr>
          <p:cNvPr id="4" name="Picture 3" descr="A graph of a work stress level&#10;&#10;AI-generated content may be incorrect.">
            <a:extLst>
              <a:ext uri="{FF2B5EF4-FFF2-40B4-BE49-F238E27FC236}">
                <a16:creationId xmlns:a16="http://schemas.microsoft.com/office/drawing/2014/main" id="{4D3A26A2-2573-B9B1-931A-5CE557438F1B}"/>
              </a:ext>
            </a:extLst>
          </p:cNvPr>
          <p:cNvPicPr>
            <a:picLocks noChangeAspect="1"/>
          </p:cNvPicPr>
          <p:nvPr/>
        </p:nvPicPr>
        <p:blipFill>
          <a:blip r:embed="rId2"/>
          <a:stretch>
            <a:fillRect/>
          </a:stretch>
        </p:blipFill>
        <p:spPr>
          <a:xfrm>
            <a:off x="8078724" y="1974354"/>
            <a:ext cx="9660636" cy="6255260"/>
          </a:xfrm>
          <a:prstGeom prst="rect">
            <a:avLst/>
          </a:prstGeom>
        </p:spPr>
      </p:pic>
    </p:spTree>
    <p:extLst>
      <p:ext uri="{BB962C8B-B14F-4D97-AF65-F5344CB8AC3E}">
        <p14:creationId xmlns:p14="http://schemas.microsoft.com/office/powerpoint/2010/main" val="106197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3816256" y="4231184"/>
            <a:ext cx="10655487" cy="3097130"/>
          </a:xfrm>
          <a:prstGeom prst="rect">
            <a:avLst/>
          </a:prstGeom>
        </p:spPr>
        <p:txBody>
          <a:bodyPr lIns="0" tIns="0" rIns="0" bIns="0" rtlCol="0" anchor="t">
            <a:spAutoFit/>
          </a:bodyPr>
          <a:lstStyle/>
          <a:p>
            <a:pPr marL="0" lvl="0" indent="0" algn="ctr">
              <a:lnSpc>
                <a:spcPts val="4079"/>
              </a:lnSpc>
            </a:pPr>
            <a:r>
              <a:rPr lang="en-US" sz="2400" dirty="0">
                <a:solidFill>
                  <a:schemeClr val="accent6"/>
                </a:solidFill>
                <a:latin typeface="Quicksand"/>
                <a:ea typeface="Quicksand"/>
                <a:cs typeface="Quicksand"/>
                <a:sym typeface="Quicksand"/>
              </a:rPr>
              <a:t>During the start of this project, we were hopeful and optimistic about our hypotheses being correct. What we didn’t expect was to find that our data set was not truthful or legitimate. The only logical conclusion to our question of “What Factors Contribute the Most to Stress?” is, according to this data set, none. No conclusions can be made. </a:t>
            </a:r>
          </a:p>
          <a:p>
            <a:pPr marL="0" lvl="0" indent="0" algn="ctr">
              <a:lnSpc>
                <a:spcPts val="4079"/>
              </a:lnSpc>
            </a:pPr>
            <a:endParaRPr lang="en-US" sz="2400" dirty="0">
              <a:solidFill>
                <a:schemeClr val="accent6"/>
              </a:solidFill>
              <a:latin typeface="Quicksand"/>
              <a:ea typeface="Quicksand"/>
              <a:cs typeface="Quicksand"/>
              <a:sym typeface="Quicksand"/>
            </a:endParaRPr>
          </a:p>
        </p:txBody>
      </p:sp>
      <p:sp>
        <p:nvSpPr>
          <p:cNvPr id="4" name="AutoShape 4"/>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AutoShape 5"/>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1138</TotalTime>
  <Words>387</Words>
  <Application>Microsoft Office PowerPoint</Application>
  <PresentationFormat>Custom</PresentationFormat>
  <Paragraphs>25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Quicksand Bold</vt:lpstr>
      <vt:lpstr>Aptos</vt:lpstr>
      <vt:lpstr>Cormorant Garamond Bold Italics</vt:lpstr>
      <vt:lpstr>Quicksand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Jordan Dreyer</cp:lastModifiedBy>
  <cp:revision>23</cp:revision>
  <dcterms:created xsi:type="dcterms:W3CDTF">2006-08-16T00:00:00Z</dcterms:created>
  <dcterms:modified xsi:type="dcterms:W3CDTF">2025-02-11T18:23:20Z</dcterms:modified>
  <dc:identifier>DAGeVV6oy7M</dc:identifier>
</cp:coreProperties>
</file>