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4" r:id="rId8"/>
    <p:sldId id="265" r:id="rId9"/>
    <p:sldId id="268" r:id="rId10"/>
    <p:sldId id="269" r:id="rId11"/>
    <p:sldId id="270" r:id="rId12"/>
    <p:sldId id="266" r:id="rId13"/>
    <p:sldId id="267" r:id="rId14"/>
  </p:sldIdLst>
  <p:sldSz cx="18288000" cy="10287000"/>
  <p:notesSz cx="6858000" cy="9144000"/>
  <p:embeddedFontLst>
    <p:embeddedFont>
      <p:font typeface="Cormorant Garamond Bold Italics" panose="020B0604020202020204" charset="0"/>
      <p:regular r:id="rId16"/>
      <p:bold r:id="rId17"/>
      <p:italic r:id="rId18"/>
      <p:boldItalic r:id="rId19"/>
    </p:embeddedFont>
    <p:embeddedFont>
      <p:font typeface="Quicksand" panose="020B0604020202020204" charset="0"/>
      <p:regular r:id="rId20"/>
    </p:embeddedFont>
    <p:embeddedFont>
      <p:font typeface="Quicksand Bold" panose="020B0604020202020204" charset="0"/>
      <p:regular r:id="rId21"/>
      <p:bold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85" autoAdjust="0"/>
    <p:restoredTop sz="94655" autoAdjust="0"/>
  </p:normalViewPr>
  <p:slideViewPr>
    <p:cSldViewPr>
      <p:cViewPr varScale="1">
        <p:scale>
          <a:sx n="68" d="100"/>
          <a:sy n="68" d="100"/>
        </p:scale>
        <p:origin x="72" y="1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dirty="0">
                <a:solidFill>
                  <a:schemeClr val="accent6"/>
                </a:solidFill>
              </a:rPr>
              <a:t>Non-Binary Experience</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NP"/>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01-241B-4707-954A-32B9B299B8FE}"/>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03-241B-4707-954A-32B9B299B8FE}"/>
              </c:ext>
            </c:extLst>
          </c:dPt>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NP"/>
              </a:p>
            </c:txPr>
            <c:showLegendKey val="0"/>
            <c:showVal val="0"/>
            <c:showCatName val="1"/>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Sheet1!$A$2:$A$3</c:f>
              <c:strCache>
                <c:ptCount val="2"/>
                <c:pt idx="0">
                  <c:v>YES</c:v>
                </c:pt>
                <c:pt idx="1">
                  <c:v>NO</c:v>
                </c:pt>
              </c:strCache>
            </c:strRef>
          </c:cat>
          <c:val>
            <c:numRef>
              <c:f>Sheet1!$B$2:$B$3</c:f>
              <c:numCache>
                <c:formatCode>General</c:formatCode>
                <c:ptCount val="2"/>
                <c:pt idx="0">
                  <c:v>50.7</c:v>
                </c:pt>
                <c:pt idx="1">
                  <c:v>49.3</c:v>
                </c:pt>
              </c:numCache>
            </c:numRef>
          </c:val>
          <c:extLst>
            <c:ext xmlns:c16="http://schemas.microsoft.com/office/drawing/2014/chart" uri="{C3380CC4-5D6E-409C-BE32-E72D297353CC}">
              <c16:uniqueId val="{00000000-9AF1-E849-888A-C4CF18F6E72D}"/>
            </c:ext>
          </c:extLst>
        </c:ser>
        <c:dLbls>
          <c:showLegendKey val="0"/>
          <c:showVal val="0"/>
          <c:showCatName val="1"/>
          <c:showSerName val="0"/>
          <c:showPercent val="1"/>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N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dirty="0">
                <a:solidFill>
                  <a:schemeClr val="accent6"/>
                </a:solidFill>
              </a:rPr>
              <a:t>Female</a:t>
            </a:r>
            <a:r>
              <a:rPr lang="en-US" baseline="0" dirty="0">
                <a:solidFill>
                  <a:schemeClr val="accent6"/>
                </a:solidFill>
              </a:rPr>
              <a:t> Experience</a:t>
            </a:r>
            <a:endParaRPr lang="en-US" dirty="0">
              <a:solidFill>
                <a:schemeClr val="accent6"/>
              </a:solidFill>
            </a:endParaRP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Female Biasness</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01-17BE-A845-B0DF-AA26541C5821}"/>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03-17BE-A845-B0DF-AA26541C5821}"/>
              </c:ext>
            </c:extLst>
          </c:dPt>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NP"/>
              </a:p>
            </c:txPr>
            <c:showLegendKey val="0"/>
            <c:showVal val="0"/>
            <c:showCatName val="1"/>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Sheet1!$A$2:$A$3</c:f>
              <c:strCache>
                <c:ptCount val="2"/>
                <c:pt idx="0">
                  <c:v>YES</c:v>
                </c:pt>
                <c:pt idx="1">
                  <c:v>NO</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17BE-A845-B0DF-AA26541C5821}"/>
            </c:ext>
          </c:extLst>
        </c:ser>
        <c:dLbls>
          <c:showLegendKey val="0"/>
          <c:showVal val="0"/>
          <c:showCatName val="1"/>
          <c:showSerName val="0"/>
          <c:showPercent val="1"/>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N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dirty="0">
                <a:solidFill>
                  <a:schemeClr val="accent6"/>
                </a:solidFill>
              </a:rPr>
              <a:t>Male Experience</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NP"/>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Male Biasness</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01-8405-8946-8184-094CB9A80C66}"/>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03-8405-8946-8184-094CB9A80C66}"/>
              </c:ext>
            </c:extLst>
          </c:dPt>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NP"/>
              </a:p>
            </c:txPr>
            <c:showLegendKey val="0"/>
            <c:showVal val="0"/>
            <c:showCatName val="1"/>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Sheet1!$A$2:$A$3</c:f>
              <c:strCache>
                <c:ptCount val="2"/>
                <c:pt idx="0">
                  <c:v>YES</c:v>
                </c:pt>
                <c:pt idx="1">
                  <c:v>NO</c:v>
                </c:pt>
              </c:strCache>
            </c:strRef>
          </c:cat>
          <c:val>
            <c:numRef>
              <c:f>Sheet1!$B$2:$B$3</c:f>
              <c:numCache>
                <c:formatCode>General</c:formatCode>
                <c:ptCount val="2"/>
                <c:pt idx="0">
                  <c:v>50.4</c:v>
                </c:pt>
                <c:pt idx="1">
                  <c:v>49.6</c:v>
                </c:pt>
              </c:numCache>
            </c:numRef>
          </c:val>
          <c:extLst>
            <c:ext xmlns:c16="http://schemas.microsoft.com/office/drawing/2014/chart" uri="{C3380CC4-5D6E-409C-BE32-E72D297353CC}">
              <c16:uniqueId val="{00000004-8405-8946-8184-094CB9A80C66}"/>
            </c:ext>
          </c:extLst>
        </c:ser>
        <c:dLbls>
          <c:showLegendKey val="0"/>
          <c:showVal val="0"/>
          <c:showCatName val="1"/>
          <c:showSerName val="0"/>
          <c:showPercent val="1"/>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N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Gender Vs</a:t>
            </a:r>
            <a:r>
              <a:rPr lang="en-US" baseline="0" dirty="0"/>
              <a:t> Stress Analysis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Lowest</c:v>
                </c:pt>
              </c:strCache>
            </c:strRef>
          </c:tx>
          <c:spPr>
            <a:solidFill>
              <a:schemeClr val="accent3">
                <a:lumMod val="60000"/>
                <a:lumOff val="40000"/>
              </a:schemeClr>
            </a:solidFill>
            <a:ln>
              <a:noFill/>
            </a:ln>
            <a:effectLst/>
            <a:sp3d/>
          </c:spPr>
          <c:invertIfNegative val="0"/>
          <c:cat>
            <c:strRef>
              <c:f>Sheet1!$A$2:$A$4</c:f>
              <c:strCache>
                <c:ptCount val="3"/>
                <c:pt idx="0">
                  <c:v>Male</c:v>
                </c:pt>
                <c:pt idx="1">
                  <c:v>Female</c:v>
                </c:pt>
                <c:pt idx="2">
                  <c:v>Non-Binary</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2024-E64D-B058-97B531CC270C}"/>
            </c:ext>
          </c:extLst>
        </c:ser>
        <c:ser>
          <c:idx val="1"/>
          <c:order val="1"/>
          <c:tx>
            <c:strRef>
              <c:f>Sheet1!$C$1</c:f>
              <c:strCache>
                <c:ptCount val="1"/>
                <c:pt idx="0">
                  <c:v>Medium</c:v>
                </c:pt>
              </c:strCache>
            </c:strRef>
          </c:tx>
          <c:spPr>
            <a:solidFill>
              <a:schemeClr val="accent6">
                <a:lumMod val="60000"/>
                <a:lumOff val="40000"/>
              </a:schemeClr>
            </a:solidFill>
            <a:ln>
              <a:noFill/>
            </a:ln>
            <a:effectLst/>
            <a:sp3d/>
          </c:spPr>
          <c:invertIfNegative val="0"/>
          <c:cat>
            <c:strRef>
              <c:f>Sheet1!$A$2:$A$4</c:f>
              <c:strCache>
                <c:ptCount val="3"/>
                <c:pt idx="0">
                  <c:v>Male</c:v>
                </c:pt>
                <c:pt idx="1">
                  <c:v>Female</c:v>
                </c:pt>
                <c:pt idx="2">
                  <c:v>Non-Binary</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2024-E64D-B058-97B531CC270C}"/>
            </c:ext>
          </c:extLst>
        </c:ser>
        <c:ser>
          <c:idx val="2"/>
          <c:order val="2"/>
          <c:tx>
            <c:strRef>
              <c:f>Sheet1!$D$1</c:f>
              <c:strCache>
                <c:ptCount val="1"/>
                <c:pt idx="0">
                  <c:v>Highest</c:v>
                </c:pt>
              </c:strCache>
            </c:strRef>
          </c:tx>
          <c:spPr>
            <a:solidFill>
              <a:schemeClr val="accent2">
                <a:lumMod val="75000"/>
              </a:schemeClr>
            </a:solidFill>
            <a:ln>
              <a:noFill/>
            </a:ln>
            <a:effectLst/>
            <a:sp3d/>
          </c:spPr>
          <c:invertIfNegative val="0"/>
          <c:cat>
            <c:strRef>
              <c:f>Sheet1!$A$2:$A$4</c:f>
              <c:strCache>
                <c:ptCount val="3"/>
                <c:pt idx="0">
                  <c:v>Male</c:v>
                </c:pt>
                <c:pt idx="1">
                  <c:v>Female</c:v>
                </c:pt>
                <c:pt idx="2">
                  <c:v>Non-Binary</c:v>
                </c:pt>
              </c:strCache>
            </c:strRef>
          </c:cat>
          <c:val>
            <c:numRef>
              <c:f>Sheet1!$D$2:$D$4</c:f>
              <c:numCache>
                <c:formatCode>General</c:formatCode>
                <c:ptCount val="3"/>
                <c:pt idx="0">
                  <c:v>2</c:v>
                </c:pt>
                <c:pt idx="1">
                  <c:v>2</c:v>
                </c:pt>
                <c:pt idx="2">
                  <c:v>3</c:v>
                </c:pt>
              </c:numCache>
            </c:numRef>
          </c:val>
          <c:extLst>
            <c:ext xmlns:c16="http://schemas.microsoft.com/office/drawing/2014/chart" uri="{C3380CC4-5D6E-409C-BE32-E72D297353CC}">
              <c16:uniqueId val="{00000002-2024-E64D-B058-97B531CC270C}"/>
            </c:ext>
          </c:extLst>
        </c:ser>
        <c:dLbls>
          <c:showLegendKey val="0"/>
          <c:showVal val="0"/>
          <c:showCatName val="0"/>
          <c:showSerName val="0"/>
          <c:showPercent val="0"/>
          <c:showBubbleSize val="0"/>
        </c:dLbls>
        <c:gapWidth val="150"/>
        <c:shape val="box"/>
        <c:axId val="1704204864"/>
        <c:axId val="1862176928"/>
        <c:axId val="0"/>
      </c:bar3DChart>
      <c:catAx>
        <c:axId val="170420486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P"/>
          </a:p>
        </c:txPr>
        <c:crossAx val="1862176928"/>
        <c:crosses val="autoZero"/>
        <c:auto val="1"/>
        <c:lblAlgn val="ctr"/>
        <c:lblOffset val="100"/>
        <c:noMultiLvlLbl val="0"/>
      </c:catAx>
      <c:valAx>
        <c:axId val="1862176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P"/>
          </a:p>
        </c:txPr>
        <c:crossAx val="17042048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0" i="0" u="none" strike="noStrike" kern="1200" spc="70" baseline="0">
              <a:solidFill>
                <a:schemeClr val="dk1">
                  <a:lumMod val="50000"/>
                  <a:lumOff val="50000"/>
                </a:schemeClr>
              </a:solidFill>
              <a:latin typeface="+mn-lt"/>
              <a:ea typeface="+mn-ea"/>
              <a:cs typeface="+mn-cs"/>
            </a:defRPr>
          </a:pPr>
          <a:endParaRPr lang="en-NP"/>
        </a:p>
      </c:txPr>
    </c:title>
    <c:autoTitleDeleted val="0"/>
    <c:plotArea>
      <c:layout/>
      <c:scatterChart>
        <c:scatterStyle val="lineMarker"/>
        <c:varyColors val="0"/>
        <c:ser>
          <c:idx val="0"/>
          <c:order val="0"/>
          <c:tx>
            <c:strRef>
              <c:f>Sheet1!$B$1</c:f>
              <c:strCache>
                <c:ptCount val="1"/>
                <c:pt idx="0">
                  <c:v>Familial Support</c:v>
                </c:pt>
              </c:strCache>
            </c:strRef>
          </c:tx>
          <c:spPr>
            <a:ln w="25400">
              <a:noFill/>
            </a:ln>
            <a:effectLst/>
          </c:spPr>
          <c:marker>
            <c:symbol val="circle"/>
            <c:size val="4"/>
            <c:spPr>
              <a:solidFill>
                <a:schemeClr val="accent1"/>
              </a:solidFill>
              <a:ln w="9525" cap="flat" cmpd="sng" algn="ctr">
                <a:solidFill>
                  <a:schemeClr val="accent1"/>
                </a:solidFill>
                <a:round/>
              </a:ln>
              <a:effectLst/>
            </c:spPr>
          </c:marker>
          <c:xVal>
            <c:numRef>
              <c:f>Sheet1!$A$2:$A$4</c:f>
              <c:numCache>
                <c:formatCode>General</c:formatCode>
                <c:ptCount val="3"/>
                <c:pt idx="0">
                  <c:v>0.7</c:v>
                </c:pt>
                <c:pt idx="1">
                  <c:v>1.8</c:v>
                </c:pt>
                <c:pt idx="2">
                  <c:v>2.6</c:v>
                </c:pt>
              </c:numCache>
            </c:numRef>
          </c:xVal>
          <c:yVal>
            <c:numRef>
              <c:f>Sheet1!$B$2:$B$4</c:f>
              <c:numCache>
                <c:formatCode>General</c:formatCode>
                <c:ptCount val="3"/>
                <c:pt idx="0">
                  <c:v>2.7</c:v>
                </c:pt>
                <c:pt idx="1">
                  <c:v>3.2</c:v>
                </c:pt>
                <c:pt idx="2">
                  <c:v>0.8</c:v>
                </c:pt>
              </c:numCache>
            </c:numRef>
          </c:yVal>
          <c:smooth val="0"/>
          <c:extLst>
            <c:ext xmlns:c16="http://schemas.microsoft.com/office/drawing/2014/chart" uri="{C3380CC4-5D6E-409C-BE32-E72D297353CC}">
              <c16:uniqueId val="{00000000-BB5C-C943-A637-7A71D15110DA}"/>
            </c:ext>
          </c:extLst>
        </c:ser>
        <c:dLbls>
          <c:showLegendKey val="0"/>
          <c:showVal val="0"/>
          <c:showCatName val="0"/>
          <c:showSerName val="0"/>
          <c:showPercent val="0"/>
          <c:showBubbleSize val="0"/>
        </c:dLbls>
        <c:axId val="914227296"/>
        <c:axId val="914229296"/>
      </c:scatterChart>
      <c:valAx>
        <c:axId val="914227296"/>
        <c:scaling>
          <c:orientation val="minMax"/>
        </c:scaling>
        <c:delete val="0"/>
        <c:axPos val="b"/>
        <c:majorGridlines>
          <c:spPr>
            <a:ln w="9525" cap="flat" cmpd="sng" algn="ctr">
              <a:solidFill>
                <a:schemeClr val="dk1">
                  <a:lumMod val="15000"/>
                  <a:lumOff val="85000"/>
                </a:schemeClr>
              </a:solidFill>
              <a:round/>
            </a:ln>
            <a:effectLst/>
          </c:spPr>
        </c:majorGridlines>
        <c:title>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endParaRPr lang="en-NP"/>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dk1">
                    <a:lumMod val="50000"/>
                    <a:lumOff val="50000"/>
                  </a:schemeClr>
                </a:solidFill>
                <a:latin typeface="+mn-lt"/>
                <a:ea typeface="+mn-ea"/>
                <a:cs typeface="+mn-cs"/>
              </a:defRPr>
            </a:pPr>
            <a:endParaRPr lang="en-NP"/>
          </a:p>
        </c:txPr>
        <c:crossAx val="914229296"/>
        <c:crosses val="autoZero"/>
        <c:crossBetween val="midCat"/>
      </c:valAx>
      <c:valAx>
        <c:axId val="914229296"/>
        <c:scaling>
          <c:orientation val="minMax"/>
        </c:scaling>
        <c:delete val="0"/>
        <c:axPos val="l"/>
        <c:majorGridlines>
          <c:spPr>
            <a:ln w="9525" cap="flat" cmpd="sng" algn="ctr">
              <a:solidFill>
                <a:schemeClr val="dk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endParaRPr lang="en-N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50000"/>
                    <a:lumOff val="50000"/>
                  </a:schemeClr>
                </a:solidFill>
                <a:latin typeface="+mn-lt"/>
                <a:ea typeface="+mn-ea"/>
                <a:cs typeface="+mn-cs"/>
              </a:defRPr>
            </a:pPr>
            <a:endParaRPr lang="en-NP"/>
          </a:p>
        </c:txPr>
        <c:crossAx val="914227296"/>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50000"/>
                  <a:lumOff val="50000"/>
                </a:schemeClr>
              </a:solidFill>
              <a:latin typeface="+mn-lt"/>
              <a:ea typeface="+mn-ea"/>
              <a:cs typeface="+mn-cs"/>
            </a:defRPr>
          </a:pPr>
          <a:endParaRPr lang="en-N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en-N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Impact of team size in work place stress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NP"/>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Lowest</c:v>
                </c:pt>
              </c:strCache>
            </c:strRef>
          </c:tx>
          <c:spPr>
            <a:solidFill>
              <a:schemeClr val="accent3">
                <a:lumMod val="60000"/>
                <a:lumOff val="40000"/>
              </a:schemeClr>
            </a:solidFill>
            <a:ln>
              <a:noFill/>
            </a:ln>
            <a:effectLst/>
            <a:sp3d/>
          </c:spPr>
          <c:invertIfNegative val="0"/>
          <c:cat>
            <c:strRef>
              <c:f>Sheet1!$A$2:$A$4</c:f>
              <c:strCache>
                <c:ptCount val="3"/>
                <c:pt idx="0">
                  <c:v>Small</c:v>
                </c:pt>
                <c:pt idx="1">
                  <c:v>Medium</c:v>
                </c:pt>
                <c:pt idx="2">
                  <c:v>Big</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2024-E64D-B058-97B531CC270C}"/>
            </c:ext>
          </c:extLst>
        </c:ser>
        <c:ser>
          <c:idx val="1"/>
          <c:order val="1"/>
          <c:tx>
            <c:strRef>
              <c:f>Sheet1!$C$1</c:f>
              <c:strCache>
                <c:ptCount val="1"/>
                <c:pt idx="0">
                  <c:v>Moderate</c:v>
                </c:pt>
              </c:strCache>
            </c:strRef>
          </c:tx>
          <c:spPr>
            <a:solidFill>
              <a:schemeClr val="accent6">
                <a:lumMod val="60000"/>
                <a:lumOff val="40000"/>
              </a:schemeClr>
            </a:solidFill>
            <a:ln>
              <a:noFill/>
            </a:ln>
            <a:effectLst/>
            <a:sp3d/>
          </c:spPr>
          <c:invertIfNegative val="0"/>
          <c:cat>
            <c:strRef>
              <c:f>Sheet1!$A$2:$A$4</c:f>
              <c:strCache>
                <c:ptCount val="3"/>
                <c:pt idx="0">
                  <c:v>Small</c:v>
                </c:pt>
                <c:pt idx="1">
                  <c:v>Medium</c:v>
                </c:pt>
                <c:pt idx="2">
                  <c:v>Big</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2024-E64D-B058-97B531CC270C}"/>
            </c:ext>
          </c:extLst>
        </c:ser>
        <c:ser>
          <c:idx val="2"/>
          <c:order val="2"/>
          <c:tx>
            <c:strRef>
              <c:f>Sheet1!$D$1</c:f>
              <c:strCache>
                <c:ptCount val="1"/>
                <c:pt idx="0">
                  <c:v>Highest</c:v>
                </c:pt>
              </c:strCache>
            </c:strRef>
          </c:tx>
          <c:spPr>
            <a:solidFill>
              <a:schemeClr val="accent2">
                <a:lumMod val="75000"/>
              </a:schemeClr>
            </a:solidFill>
            <a:ln>
              <a:noFill/>
            </a:ln>
            <a:effectLst/>
            <a:sp3d/>
          </c:spPr>
          <c:invertIfNegative val="0"/>
          <c:cat>
            <c:strRef>
              <c:f>Sheet1!$A$2:$A$4</c:f>
              <c:strCache>
                <c:ptCount val="3"/>
                <c:pt idx="0">
                  <c:v>Small</c:v>
                </c:pt>
                <c:pt idx="1">
                  <c:v>Medium</c:v>
                </c:pt>
                <c:pt idx="2">
                  <c:v>Big</c:v>
                </c:pt>
              </c:strCache>
            </c:strRef>
          </c:cat>
          <c:val>
            <c:numRef>
              <c:f>Sheet1!$D$2:$D$4</c:f>
              <c:numCache>
                <c:formatCode>General</c:formatCode>
                <c:ptCount val="3"/>
                <c:pt idx="0">
                  <c:v>2</c:v>
                </c:pt>
                <c:pt idx="1">
                  <c:v>2</c:v>
                </c:pt>
                <c:pt idx="2">
                  <c:v>3</c:v>
                </c:pt>
              </c:numCache>
            </c:numRef>
          </c:val>
          <c:extLst>
            <c:ext xmlns:c16="http://schemas.microsoft.com/office/drawing/2014/chart" uri="{C3380CC4-5D6E-409C-BE32-E72D297353CC}">
              <c16:uniqueId val="{00000002-2024-E64D-B058-97B531CC270C}"/>
            </c:ext>
          </c:extLst>
        </c:ser>
        <c:dLbls>
          <c:showLegendKey val="0"/>
          <c:showVal val="0"/>
          <c:showCatName val="0"/>
          <c:showSerName val="0"/>
          <c:showPercent val="0"/>
          <c:showBubbleSize val="0"/>
        </c:dLbls>
        <c:gapWidth val="150"/>
        <c:shape val="box"/>
        <c:axId val="1704204864"/>
        <c:axId val="1862176928"/>
        <c:axId val="0"/>
      </c:bar3DChart>
      <c:catAx>
        <c:axId val="170420486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P"/>
          </a:p>
        </c:txPr>
        <c:crossAx val="1862176928"/>
        <c:crosses val="autoZero"/>
        <c:auto val="1"/>
        <c:lblAlgn val="ctr"/>
        <c:lblOffset val="100"/>
        <c:noMultiLvlLbl val="0"/>
      </c:catAx>
      <c:valAx>
        <c:axId val="1862176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P"/>
          </a:p>
        </c:txPr>
        <c:crossAx val="17042048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0" i="0" u="none" strike="noStrike" kern="1200" spc="70" baseline="0">
              <a:solidFill>
                <a:schemeClr val="dk1">
                  <a:lumMod val="50000"/>
                  <a:lumOff val="50000"/>
                </a:schemeClr>
              </a:solidFill>
              <a:latin typeface="+mn-lt"/>
              <a:ea typeface="+mn-ea"/>
              <a:cs typeface="+mn-cs"/>
            </a:defRPr>
          </a:pPr>
          <a:endParaRPr lang="en-NP"/>
        </a:p>
      </c:txPr>
    </c:title>
    <c:autoTitleDeleted val="0"/>
    <c:plotArea>
      <c:layout/>
      <c:scatterChart>
        <c:scatterStyle val="lineMarker"/>
        <c:varyColors val="0"/>
        <c:ser>
          <c:idx val="0"/>
          <c:order val="0"/>
          <c:tx>
            <c:strRef>
              <c:f>Sheet1!$B$1</c:f>
              <c:strCache>
                <c:ptCount val="1"/>
                <c:pt idx="0">
                  <c:v>Familial Support</c:v>
                </c:pt>
              </c:strCache>
            </c:strRef>
          </c:tx>
          <c:spPr>
            <a:ln w="28575">
              <a:solidFill>
                <a:schemeClr val="accent1">
                  <a:alpha val="20000"/>
                </a:schemeClr>
              </a:solidFill>
            </a:ln>
            <a:effectLst/>
          </c:spPr>
          <c:marker>
            <c:symbol val="none"/>
          </c:marker>
          <c:xVal>
            <c:numRef>
              <c:f>Sheet1!$A$2:$A$4</c:f>
              <c:numCache>
                <c:formatCode>General</c:formatCode>
                <c:ptCount val="3"/>
                <c:pt idx="0">
                  <c:v>0.7</c:v>
                </c:pt>
                <c:pt idx="1">
                  <c:v>1.8</c:v>
                </c:pt>
                <c:pt idx="2">
                  <c:v>2.6</c:v>
                </c:pt>
              </c:numCache>
            </c:numRef>
          </c:xVal>
          <c:yVal>
            <c:numRef>
              <c:f>Sheet1!$B$2:$B$4</c:f>
              <c:numCache>
                <c:formatCode>General</c:formatCode>
                <c:ptCount val="3"/>
                <c:pt idx="0">
                  <c:v>2.7</c:v>
                </c:pt>
                <c:pt idx="1">
                  <c:v>3.2</c:v>
                </c:pt>
                <c:pt idx="2">
                  <c:v>0.8</c:v>
                </c:pt>
              </c:numCache>
            </c:numRef>
          </c:yVal>
          <c:smooth val="0"/>
          <c:extLst>
            <c:ext xmlns:c16="http://schemas.microsoft.com/office/drawing/2014/chart" uri="{C3380CC4-5D6E-409C-BE32-E72D297353CC}">
              <c16:uniqueId val="{00000000-BB5C-C943-A637-7A71D15110DA}"/>
            </c:ext>
          </c:extLst>
        </c:ser>
        <c:dLbls>
          <c:showLegendKey val="0"/>
          <c:showVal val="0"/>
          <c:showCatName val="0"/>
          <c:showSerName val="0"/>
          <c:showPercent val="0"/>
          <c:showBubbleSize val="0"/>
        </c:dLbls>
        <c:axId val="914227296"/>
        <c:axId val="914229296"/>
      </c:scatterChart>
      <c:valAx>
        <c:axId val="914227296"/>
        <c:scaling>
          <c:orientation val="minMax"/>
        </c:scaling>
        <c:delete val="0"/>
        <c:axPos val="b"/>
        <c:majorGridlines>
          <c:spPr>
            <a:ln w="9525" cap="flat" cmpd="sng" algn="ctr">
              <a:solidFill>
                <a:schemeClr val="dk1">
                  <a:lumMod val="15000"/>
                  <a:lumOff val="85000"/>
                </a:schemeClr>
              </a:solidFill>
              <a:round/>
            </a:ln>
            <a:effectLst/>
          </c:spPr>
        </c:majorGridlines>
        <c:title>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endParaRPr lang="en-NP"/>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dk1">
                    <a:lumMod val="50000"/>
                    <a:lumOff val="50000"/>
                  </a:schemeClr>
                </a:solidFill>
                <a:latin typeface="+mn-lt"/>
                <a:ea typeface="+mn-ea"/>
                <a:cs typeface="+mn-cs"/>
              </a:defRPr>
            </a:pPr>
            <a:endParaRPr lang="en-NP"/>
          </a:p>
        </c:txPr>
        <c:crossAx val="914229296"/>
        <c:crosses val="autoZero"/>
        <c:crossBetween val="midCat"/>
      </c:valAx>
      <c:valAx>
        <c:axId val="914229296"/>
        <c:scaling>
          <c:orientation val="minMax"/>
        </c:scaling>
        <c:delete val="0"/>
        <c:axPos val="l"/>
        <c:majorGridlines>
          <c:spPr>
            <a:ln w="9525" cap="flat" cmpd="sng" algn="ctr">
              <a:solidFill>
                <a:schemeClr val="dk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endParaRPr lang="en-N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50000"/>
                    <a:lumOff val="50000"/>
                  </a:schemeClr>
                </a:solidFill>
                <a:latin typeface="+mn-lt"/>
                <a:ea typeface="+mn-ea"/>
                <a:cs typeface="+mn-cs"/>
              </a:defRPr>
            </a:pPr>
            <a:endParaRPr lang="en-NP"/>
          </a:p>
        </c:txPr>
        <c:crossAx val="914227296"/>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50000"/>
                  <a:lumOff val="50000"/>
                </a:schemeClr>
              </a:solidFill>
              <a:latin typeface="+mn-lt"/>
              <a:ea typeface="+mn-ea"/>
              <a:cs typeface="+mn-cs"/>
            </a:defRPr>
          </a:pPr>
          <a:endParaRPr lang="en-N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en-N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Impact of team size in work place stress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NP"/>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Lowest</c:v>
                </c:pt>
              </c:strCache>
            </c:strRef>
          </c:tx>
          <c:spPr>
            <a:solidFill>
              <a:schemeClr val="accent3">
                <a:lumMod val="60000"/>
                <a:lumOff val="40000"/>
              </a:schemeClr>
            </a:solidFill>
            <a:ln>
              <a:noFill/>
            </a:ln>
            <a:effectLst/>
            <a:sp3d/>
          </c:spPr>
          <c:invertIfNegative val="0"/>
          <c:cat>
            <c:strRef>
              <c:f>Sheet1!$A$2:$A$3</c:f>
              <c:strCache>
                <c:ptCount val="2"/>
                <c:pt idx="0">
                  <c:v>Home</c:v>
                </c:pt>
                <c:pt idx="1">
                  <c:v>Office</c:v>
                </c:pt>
              </c:strCache>
            </c:strRef>
          </c:cat>
          <c:val>
            <c:numRef>
              <c:f>Sheet1!$B$2:$B$3</c:f>
              <c:numCache>
                <c:formatCode>General</c:formatCode>
                <c:ptCount val="2"/>
                <c:pt idx="0">
                  <c:v>4.3</c:v>
                </c:pt>
                <c:pt idx="1">
                  <c:v>2.5</c:v>
                </c:pt>
              </c:numCache>
            </c:numRef>
          </c:val>
          <c:extLst>
            <c:ext xmlns:c16="http://schemas.microsoft.com/office/drawing/2014/chart" uri="{C3380CC4-5D6E-409C-BE32-E72D297353CC}">
              <c16:uniqueId val="{00000000-2024-E64D-B058-97B531CC270C}"/>
            </c:ext>
          </c:extLst>
        </c:ser>
        <c:ser>
          <c:idx val="1"/>
          <c:order val="1"/>
          <c:tx>
            <c:strRef>
              <c:f>Sheet1!$C$1</c:f>
              <c:strCache>
                <c:ptCount val="1"/>
                <c:pt idx="0">
                  <c:v>Medium</c:v>
                </c:pt>
              </c:strCache>
            </c:strRef>
          </c:tx>
          <c:spPr>
            <a:solidFill>
              <a:schemeClr val="accent6">
                <a:lumMod val="60000"/>
                <a:lumOff val="40000"/>
              </a:schemeClr>
            </a:solidFill>
            <a:ln>
              <a:noFill/>
            </a:ln>
            <a:effectLst/>
            <a:sp3d/>
          </c:spPr>
          <c:invertIfNegative val="0"/>
          <c:cat>
            <c:strRef>
              <c:f>Sheet1!$A$2:$A$3</c:f>
              <c:strCache>
                <c:ptCount val="2"/>
                <c:pt idx="0">
                  <c:v>Home</c:v>
                </c:pt>
                <c:pt idx="1">
                  <c:v>Office</c:v>
                </c:pt>
              </c:strCache>
            </c:strRef>
          </c:cat>
          <c:val>
            <c:numRef>
              <c:f>Sheet1!$C$2:$C$3</c:f>
              <c:numCache>
                <c:formatCode>General</c:formatCode>
                <c:ptCount val="2"/>
                <c:pt idx="0">
                  <c:v>2.4</c:v>
                </c:pt>
                <c:pt idx="1">
                  <c:v>4.4000000000000004</c:v>
                </c:pt>
              </c:numCache>
            </c:numRef>
          </c:val>
          <c:extLst>
            <c:ext xmlns:c16="http://schemas.microsoft.com/office/drawing/2014/chart" uri="{C3380CC4-5D6E-409C-BE32-E72D297353CC}">
              <c16:uniqueId val="{00000001-2024-E64D-B058-97B531CC270C}"/>
            </c:ext>
          </c:extLst>
        </c:ser>
        <c:ser>
          <c:idx val="2"/>
          <c:order val="2"/>
          <c:tx>
            <c:strRef>
              <c:f>Sheet1!$D$1</c:f>
              <c:strCache>
                <c:ptCount val="1"/>
                <c:pt idx="0">
                  <c:v>Highest</c:v>
                </c:pt>
              </c:strCache>
            </c:strRef>
          </c:tx>
          <c:spPr>
            <a:solidFill>
              <a:schemeClr val="accent2">
                <a:lumMod val="75000"/>
              </a:schemeClr>
            </a:solidFill>
            <a:ln>
              <a:noFill/>
            </a:ln>
            <a:effectLst/>
            <a:sp3d/>
          </c:spPr>
          <c:invertIfNegative val="0"/>
          <c:cat>
            <c:strRef>
              <c:f>Sheet1!$A$2:$A$3</c:f>
              <c:strCache>
                <c:ptCount val="2"/>
                <c:pt idx="0">
                  <c:v>Home</c:v>
                </c:pt>
                <c:pt idx="1">
                  <c:v>Office</c:v>
                </c:pt>
              </c:strCache>
            </c:strRef>
          </c:cat>
          <c:val>
            <c:numRef>
              <c:f>Sheet1!$D$2:$D$3</c:f>
              <c:numCache>
                <c:formatCode>General</c:formatCode>
                <c:ptCount val="2"/>
                <c:pt idx="0">
                  <c:v>2</c:v>
                </c:pt>
                <c:pt idx="1">
                  <c:v>2</c:v>
                </c:pt>
              </c:numCache>
            </c:numRef>
          </c:val>
          <c:extLst>
            <c:ext xmlns:c16="http://schemas.microsoft.com/office/drawing/2014/chart" uri="{C3380CC4-5D6E-409C-BE32-E72D297353CC}">
              <c16:uniqueId val="{00000002-2024-E64D-B058-97B531CC270C}"/>
            </c:ext>
          </c:extLst>
        </c:ser>
        <c:dLbls>
          <c:showLegendKey val="0"/>
          <c:showVal val="0"/>
          <c:showCatName val="0"/>
          <c:showSerName val="0"/>
          <c:showPercent val="0"/>
          <c:showBubbleSize val="0"/>
        </c:dLbls>
        <c:gapWidth val="150"/>
        <c:shape val="box"/>
        <c:axId val="1704204864"/>
        <c:axId val="1862176928"/>
        <c:axId val="0"/>
      </c:bar3DChart>
      <c:catAx>
        <c:axId val="170420486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P"/>
          </a:p>
        </c:txPr>
        <c:crossAx val="1862176928"/>
        <c:crosses val="autoZero"/>
        <c:auto val="1"/>
        <c:lblAlgn val="ctr"/>
        <c:lblOffset val="100"/>
        <c:noMultiLvlLbl val="0"/>
      </c:catAx>
      <c:valAx>
        <c:axId val="1862176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P"/>
          </a:p>
        </c:txPr>
        <c:crossAx val="17042048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6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6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1197"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1197"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1197"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2128"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1197"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1197"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1197"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1197"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1197"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2128"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1197"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1197"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C8271A-587F-034B-8529-5AC6F3852380}" type="datetimeFigureOut">
              <a:rPr lang="en-NP" smtClean="0"/>
              <a:t>02/06/2025</a:t>
            </a:fld>
            <a:endParaRPr lang="en-N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DDF137-9ECF-634C-A761-D4F903A89923}" type="slidenum">
              <a:rPr lang="en-NP" smtClean="0"/>
              <a:t>‹#›</a:t>
            </a:fld>
            <a:endParaRPr lang="en-NP"/>
          </a:p>
        </p:txBody>
      </p:sp>
    </p:spTree>
    <p:extLst>
      <p:ext uri="{BB962C8B-B14F-4D97-AF65-F5344CB8AC3E}">
        <p14:creationId xmlns:p14="http://schemas.microsoft.com/office/powerpoint/2010/main" val="1794448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P" dirty="0"/>
          </a:p>
        </p:txBody>
      </p:sp>
      <p:sp>
        <p:nvSpPr>
          <p:cNvPr id="4" name="Slide Number Placeholder 3"/>
          <p:cNvSpPr>
            <a:spLocks noGrp="1"/>
          </p:cNvSpPr>
          <p:nvPr>
            <p:ph type="sldNum" sz="quarter" idx="5"/>
          </p:nvPr>
        </p:nvSpPr>
        <p:spPr/>
        <p:txBody>
          <a:bodyPr/>
          <a:lstStyle/>
          <a:p>
            <a:fld id="{9BDDF137-9ECF-634C-A761-D4F903A89923}" type="slidenum">
              <a:rPr lang="en-NP" smtClean="0"/>
              <a:t>4</a:t>
            </a:fld>
            <a:endParaRPr lang="en-NP"/>
          </a:p>
        </p:txBody>
      </p:sp>
    </p:spTree>
    <p:extLst>
      <p:ext uri="{BB962C8B-B14F-4D97-AF65-F5344CB8AC3E}">
        <p14:creationId xmlns:p14="http://schemas.microsoft.com/office/powerpoint/2010/main" val="4262349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www.wallpaperflare.com/venezuela-merida-flame-burning-fire-religion-glowing-wallpaper-gqxng" TargetMode="External"/><Relationship Id="rId3" Type="http://schemas.openxmlformats.org/officeDocument/2006/relationships/image" Target="../media/image1.png"/><Relationship Id="rId7" Type="http://schemas.openxmlformats.org/officeDocument/2006/relationships/image" Target="../media/image6.jp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43764" y="2478342"/>
            <a:ext cx="16229942" cy="3185722"/>
          </a:xfrm>
          <a:prstGeom prst="rect">
            <a:avLst/>
          </a:prstGeom>
        </p:spPr>
        <p:txBody>
          <a:bodyPr lIns="0" tIns="0" rIns="0" bIns="0" rtlCol="0" anchor="t">
            <a:spAutoFit/>
          </a:bodyPr>
          <a:lstStyle/>
          <a:p>
            <a:pPr marL="0" lvl="0" indent="0" algn="ctr">
              <a:lnSpc>
                <a:spcPts val="26009"/>
              </a:lnSpc>
              <a:spcBef>
                <a:spcPct val="0"/>
              </a:spcBef>
            </a:pPr>
            <a:r>
              <a:rPr lang="en-US" sz="18577" b="1" i="1" dirty="0">
                <a:solidFill>
                  <a:schemeClr val="accent6"/>
                </a:solidFill>
                <a:latin typeface="Cormorant Garamond Bold Italics"/>
                <a:ea typeface="Cormorant Garamond Bold Italics"/>
                <a:cs typeface="Cormorant Garamond Bold Italics"/>
                <a:sym typeface="Cormorant Garamond Bold Italics"/>
              </a:rPr>
              <a:t>Group Project</a:t>
            </a:r>
          </a:p>
        </p:txBody>
      </p:sp>
      <p:sp>
        <p:nvSpPr>
          <p:cNvPr id="3" name="AutoShape 3"/>
          <p:cNvSpPr/>
          <p:nvPr/>
        </p:nvSpPr>
        <p:spPr>
          <a:xfrm>
            <a:off x="9158735" y="990600"/>
            <a:ext cx="8114971" cy="0"/>
          </a:xfrm>
          <a:prstGeom prst="line">
            <a:avLst/>
          </a:prstGeom>
          <a:ln w="76200" cap="flat">
            <a:solidFill>
              <a:schemeClr val="accent6"/>
            </a:solidFill>
            <a:prstDash val="solid"/>
            <a:headEnd type="none" w="sm" len="sm"/>
            <a:tailEnd type="none" w="sm" len="sm"/>
          </a:ln>
        </p:spPr>
        <p:txBody>
          <a:bodyPr/>
          <a:lstStyle/>
          <a:p>
            <a:endParaRPr lang="en-NP"/>
          </a:p>
        </p:txBody>
      </p:sp>
      <p:sp>
        <p:nvSpPr>
          <p:cNvPr id="4" name="AutoShape 4"/>
          <p:cNvSpPr/>
          <p:nvPr/>
        </p:nvSpPr>
        <p:spPr>
          <a:xfrm>
            <a:off x="1043764" y="9296400"/>
            <a:ext cx="8114971" cy="0"/>
          </a:xfrm>
          <a:prstGeom prst="line">
            <a:avLst/>
          </a:prstGeom>
          <a:ln w="76200" cap="flat">
            <a:solidFill>
              <a:schemeClr val="accent6"/>
            </a:solidFill>
            <a:prstDash val="solid"/>
            <a:headEnd type="none" w="sm" len="sm"/>
            <a:tailEnd type="none" w="sm" len="sm"/>
          </a:ln>
        </p:spPr>
        <p:txBody>
          <a:bodyPr/>
          <a:lstStyle/>
          <a:p>
            <a:endParaRPr lang="en-NP"/>
          </a:p>
        </p:txBody>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P"/>
          </a:p>
        </p:txBody>
      </p:sp>
      <p:sp>
        <p:nvSpPr>
          <p:cNvPr id="6" name="TextBox 6"/>
          <p:cNvSpPr txBox="1"/>
          <p:nvPr/>
        </p:nvSpPr>
        <p:spPr>
          <a:xfrm>
            <a:off x="2737539" y="5908475"/>
            <a:ext cx="12812922" cy="804516"/>
          </a:xfrm>
          <a:prstGeom prst="rect">
            <a:avLst/>
          </a:prstGeom>
        </p:spPr>
        <p:txBody>
          <a:bodyPr lIns="0" tIns="0" rIns="0" bIns="0" rtlCol="0" anchor="t">
            <a:spAutoFit/>
          </a:bodyPr>
          <a:lstStyle/>
          <a:p>
            <a:pPr marL="0" lvl="0" indent="0" algn="ctr">
              <a:lnSpc>
                <a:spcPts val="6844"/>
              </a:lnSpc>
              <a:spcBef>
                <a:spcPct val="0"/>
              </a:spcBef>
            </a:pPr>
            <a:r>
              <a:rPr lang="en-US" sz="4889" dirty="0">
                <a:solidFill>
                  <a:schemeClr val="accent6"/>
                </a:solidFill>
                <a:latin typeface="Quicksand"/>
                <a:ea typeface="Quicksand"/>
                <a:cs typeface="Quicksand"/>
                <a:sym typeface="Quicksand"/>
              </a:rPr>
              <a:t>Work and Stress</a:t>
            </a:r>
          </a:p>
        </p:txBody>
      </p:sp>
      <p:sp>
        <p:nvSpPr>
          <p:cNvPr id="7" name="TextBox 7"/>
          <p:cNvSpPr txBox="1"/>
          <p:nvPr/>
        </p:nvSpPr>
        <p:spPr>
          <a:xfrm>
            <a:off x="5649752" y="7032069"/>
            <a:ext cx="6988496" cy="525912"/>
          </a:xfrm>
          <a:prstGeom prst="rect">
            <a:avLst/>
          </a:prstGeom>
        </p:spPr>
        <p:txBody>
          <a:bodyPr lIns="0" tIns="0" rIns="0" bIns="0" rtlCol="0" anchor="t">
            <a:spAutoFit/>
          </a:bodyPr>
          <a:lstStyle/>
          <a:p>
            <a:pPr marL="0" lvl="0" indent="0" algn="ctr">
              <a:lnSpc>
                <a:spcPts val="4397"/>
              </a:lnSpc>
              <a:spcBef>
                <a:spcPct val="0"/>
              </a:spcBef>
            </a:pPr>
            <a:r>
              <a:rPr lang="en-US" sz="3141" dirty="0">
                <a:solidFill>
                  <a:schemeClr val="accent6"/>
                </a:solidFill>
                <a:latin typeface="Quicksand"/>
                <a:ea typeface="Quicksand"/>
                <a:cs typeface="Quicksand"/>
                <a:sym typeface="Quicksand"/>
              </a:rPr>
              <a:t>06 February 2025</a:t>
            </a:r>
          </a:p>
        </p:txBody>
      </p:sp>
      <p:sp>
        <p:nvSpPr>
          <p:cNvPr id="8" name="TextBox 8"/>
          <p:cNvSpPr txBox="1"/>
          <p:nvPr/>
        </p:nvSpPr>
        <p:spPr>
          <a:xfrm>
            <a:off x="3322179" y="1967581"/>
            <a:ext cx="11643643" cy="529811"/>
          </a:xfrm>
          <a:prstGeom prst="rect">
            <a:avLst/>
          </a:prstGeom>
        </p:spPr>
        <p:txBody>
          <a:bodyPr lIns="0" tIns="0" rIns="0" bIns="0" rtlCol="0" anchor="t">
            <a:spAutoFit/>
          </a:bodyPr>
          <a:lstStyle/>
          <a:p>
            <a:pPr marL="0" lvl="0" indent="0" algn="ctr">
              <a:lnSpc>
                <a:spcPts val="4397"/>
              </a:lnSpc>
              <a:spcBef>
                <a:spcPct val="0"/>
              </a:spcBef>
            </a:pPr>
            <a:r>
              <a:rPr lang="en-US" sz="3141" dirty="0">
                <a:solidFill>
                  <a:schemeClr val="accent6"/>
                </a:solidFill>
                <a:latin typeface="Quicksand"/>
                <a:ea typeface="Quicksand"/>
                <a:cs typeface="Quicksand"/>
                <a:sym typeface="Quicksand"/>
              </a:rPr>
              <a:t>Prepared by Group 3</a:t>
            </a:r>
          </a:p>
        </p:txBody>
      </p:sp>
      <p:sp>
        <p:nvSpPr>
          <p:cNvPr id="9" name="Freeform 9"/>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P"/>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41285-99D6-67F9-C7A5-E1CF5DD3BB08}"/>
            </a:ext>
          </a:extLst>
        </p:cNvPr>
        <p:cNvGrpSpPr/>
        <p:nvPr/>
      </p:nvGrpSpPr>
      <p:grpSpPr>
        <a:xfrm>
          <a:off x="0" y="0"/>
          <a:ext cx="0" cy="0"/>
          <a:chOff x="0" y="0"/>
          <a:chExt cx="0" cy="0"/>
        </a:xfrm>
      </p:grpSpPr>
      <p:sp>
        <p:nvSpPr>
          <p:cNvPr id="10" name="TextBox 10">
            <a:extLst>
              <a:ext uri="{FF2B5EF4-FFF2-40B4-BE49-F238E27FC236}">
                <a16:creationId xmlns:a16="http://schemas.microsoft.com/office/drawing/2014/main" id="{67D96B4D-F129-418F-92AE-401264C07DBA}"/>
              </a:ext>
            </a:extLst>
          </p:cNvPr>
          <p:cNvSpPr txBox="1"/>
          <p:nvPr/>
        </p:nvSpPr>
        <p:spPr>
          <a:xfrm>
            <a:off x="1028700" y="599709"/>
            <a:ext cx="15430500" cy="1099019"/>
          </a:xfrm>
          <a:prstGeom prst="rect">
            <a:avLst/>
          </a:prstGeom>
        </p:spPr>
        <p:txBody>
          <a:bodyPr wrap="square" lIns="0" tIns="0" rIns="0" bIns="0" rtlCol="0" anchor="t">
            <a:spAutoFit/>
          </a:bodyPr>
          <a:lstStyle/>
          <a:p>
            <a:pPr marL="0" lvl="0" indent="0" algn="l">
              <a:lnSpc>
                <a:spcPts val="8959"/>
              </a:lnSpc>
              <a:spcBef>
                <a:spcPct val="0"/>
              </a:spcBef>
            </a:pPr>
            <a:r>
              <a:rPr lang="en-US" sz="6399" b="1" i="1" dirty="0">
                <a:solidFill>
                  <a:schemeClr val="accent6"/>
                </a:solidFill>
                <a:latin typeface="Cormorant Garamond Bold Italics"/>
                <a:ea typeface="Cormorant Garamond Bold Italics"/>
                <a:cs typeface="Cormorant Garamond Bold Italics"/>
                <a:sym typeface="Cormorant Garamond Bold Italics"/>
              </a:rPr>
              <a:t>Correlation between physical activity and stress</a:t>
            </a:r>
          </a:p>
        </p:txBody>
      </p:sp>
      <p:sp>
        <p:nvSpPr>
          <p:cNvPr id="11" name="TextBox 11">
            <a:extLst>
              <a:ext uri="{FF2B5EF4-FFF2-40B4-BE49-F238E27FC236}">
                <a16:creationId xmlns:a16="http://schemas.microsoft.com/office/drawing/2014/main" id="{385BD862-7EBC-BAB9-55F6-10149D2CD880}"/>
              </a:ext>
            </a:extLst>
          </p:cNvPr>
          <p:cNvSpPr txBox="1"/>
          <p:nvPr/>
        </p:nvSpPr>
        <p:spPr>
          <a:xfrm>
            <a:off x="1028700" y="1934897"/>
            <a:ext cx="16230600" cy="468205"/>
          </a:xfrm>
          <a:prstGeom prst="rect">
            <a:avLst/>
          </a:prstGeom>
        </p:spPr>
        <p:txBody>
          <a:bodyPr lIns="0" tIns="0" rIns="0" bIns="0" rtlCol="0" anchor="t">
            <a:spAutoFit/>
          </a:bodyPr>
          <a:lstStyle/>
          <a:p>
            <a:pPr marL="0" lvl="0" indent="0" algn="l">
              <a:lnSpc>
                <a:spcPts val="4079"/>
              </a:lnSpc>
            </a:pPr>
            <a:r>
              <a:rPr lang="en-US" sz="2400" dirty="0">
                <a:solidFill>
                  <a:schemeClr val="accent6"/>
                </a:solidFill>
                <a:latin typeface="Quicksand"/>
                <a:ea typeface="Quicksand"/>
                <a:cs typeface="Quicksand"/>
                <a:sym typeface="Quicksand"/>
              </a:rPr>
              <a:t>Write </a:t>
            </a:r>
            <a:r>
              <a:rPr lang="en-US" sz="2400" dirty="0" err="1">
                <a:solidFill>
                  <a:schemeClr val="accent6"/>
                </a:solidFill>
                <a:latin typeface="Quicksand"/>
                <a:ea typeface="Quicksand"/>
                <a:cs typeface="Quicksand"/>
                <a:sym typeface="Quicksand"/>
              </a:rPr>
              <a:t>descritipin</a:t>
            </a:r>
            <a:endParaRPr lang="en-US" sz="2400" dirty="0">
              <a:solidFill>
                <a:schemeClr val="accent6"/>
              </a:solidFill>
              <a:latin typeface="Quicksand"/>
              <a:ea typeface="Quicksand"/>
              <a:cs typeface="Quicksand"/>
              <a:sym typeface="Quicksand"/>
            </a:endParaRPr>
          </a:p>
        </p:txBody>
      </p:sp>
      <p:graphicFrame>
        <p:nvGraphicFramePr>
          <p:cNvPr id="12" name="Chart 11">
            <a:extLst>
              <a:ext uri="{FF2B5EF4-FFF2-40B4-BE49-F238E27FC236}">
                <a16:creationId xmlns:a16="http://schemas.microsoft.com/office/drawing/2014/main" id="{573E6171-DE83-6B29-CB38-B7E144DBB9BA}"/>
              </a:ext>
            </a:extLst>
          </p:cNvPr>
          <p:cNvGraphicFramePr/>
          <p:nvPr>
            <p:extLst>
              <p:ext uri="{D42A27DB-BD31-4B8C-83A1-F6EECF244321}">
                <p14:modId xmlns:p14="http://schemas.microsoft.com/office/powerpoint/2010/main" val="407527864"/>
              </p:ext>
            </p:extLst>
          </p:nvPr>
        </p:nvGraphicFramePr>
        <p:xfrm>
          <a:off x="3048000" y="3004289"/>
          <a:ext cx="11582400" cy="66830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65485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539B95-DDDA-1618-1DCA-12D7DDA0B5EB}"/>
            </a:ext>
          </a:extLst>
        </p:cNvPr>
        <p:cNvGrpSpPr/>
        <p:nvPr/>
      </p:nvGrpSpPr>
      <p:grpSpPr>
        <a:xfrm>
          <a:off x="0" y="0"/>
          <a:ext cx="0" cy="0"/>
          <a:chOff x="0" y="0"/>
          <a:chExt cx="0" cy="0"/>
        </a:xfrm>
      </p:grpSpPr>
      <p:sp>
        <p:nvSpPr>
          <p:cNvPr id="6" name="TextBox 6">
            <a:extLst>
              <a:ext uri="{FF2B5EF4-FFF2-40B4-BE49-F238E27FC236}">
                <a16:creationId xmlns:a16="http://schemas.microsoft.com/office/drawing/2014/main" id="{5409630B-9A42-9A2D-DD9C-64388056DEFA}"/>
              </a:ext>
            </a:extLst>
          </p:cNvPr>
          <p:cNvSpPr txBox="1"/>
          <p:nvPr/>
        </p:nvSpPr>
        <p:spPr>
          <a:xfrm>
            <a:off x="1028700" y="599709"/>
            <a:ext cx="11537525"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chemeClr val="accent6"/>
                </a:solidFill>
                <a:latin typeface="Cormorant Garamond Bold Italics"/>
                <a:ea typeface="Cormorant Garamond Bold Italics"/>
                <a:cs typeface="Cormorant Garamond Bold Italics"/>
                <a:sym typeface="Cormorant Garamond Bold Italics"/>
              </a:rPr>
              <a:t>Work Model contribution to stress</a:t>
            </a:r>
          </a:p>
        </p:txBody>
      </p:sp>
      <p:sp>
        <p:nvSpPr>
          <p:cNvPr id="7" name="TextBox 7">
            <a:extLst>
              <a:ext uri="{FF2B5EF4-FFF2-40B4-BE49-F238E27FC236}">
                <a16:creationId xmlns:a16="http://schemas.microsoft.com/office/drawing/2014/main" id="{7093E2AB-644B-D0E3-1561-B8CB8A3F35FF}"/>
              </a:ext>
            </a:extLst>
          </p:cNvPr>
          <p:cNvSpPr txBox="1"/>
          <p:nvPr/>
        </p:nvSpPr>
        <p:spPr>
          <a:xfrm>
            <a:off x="11355291" y="1891916"/>
            <a:ext cx="5904009" cy="993990"/>
          </a:xfrm>
          <a:prstGeom prst="rect">
            <a:avLst/>
          </a:prstGeom>
        </p:spPr>
        <p:txBody>
          <a:bodyPr lIns="0" tIns="0" rIns="0" bIns="0" rtlCol="0" anchor="t">
            <a:spAutoFit/>
          </a:bodyPr>
          <a:lstStyle/>
          <a:p>
            <a:pPr marL="0" lvl="0" indent="0" algn="l">
              <a:lnSpc>
                <a:spcPts val="4079"/>
              </a:lnSpc>
            </a:pPr>
            <a:r>
              <a:rPr lang="en-US" sz="2400" b="1" dirty="0">
                <a:solidFill>
                  <a:schemeClr val="accent6"/>
                </a:solidFill>
                <a:latin typeface="Quicksand"/>
                <a:ea typeface="Quicksand"/>
                <a:cs typeface="Quicksand"/>
                <a:sym typeface="Quicksand"/>
              </a:rPr>
              <a:t>Stress Level were categorized into three different type based on the rating:</a:t>
            </a:r>
          </a:p>
        </p:txBody>
      </p:sp>
      <p:grpSp>
        <p:nvGrpSpPr>
          <p:cNvPr id="21" name="Group 20">
            <a:extLst>
              <a:ext uri="{FF2B5EF4-FFF2-40B4-BE49-F238E27FC236}">
                <a16:creationId xmlns:a16="http://schemas.microsoft.com/office/drawing/2014/main" id="{8B2B6164-BCFF-C562-5F5E-FFD93566E336}"/>
              </a:ext>
            </a:extLst>
          </p:cNvPr>
          <p:cNvGrpSpPr/>
          <p:nvPr/>
        </p:nvGrpSpPr>
        <p:grpSpPr>
          <a:xfrm>
            <a:off x="11374784" y="3314700"/>
            <a:ext cx="5904009" cy="3219650"/>
            <a:chOff x="11355291" y="6038650"/>
            <a:chExt cx="5904009" cy="3219650"/>
          </a:xfrm>
        </p:grpSpPr>
        <p:grpSp>
          <p:nvGrpSpPr>
            <p:cNvPr id="20" name="Group 19">
              <a:extLst>
                <a:ext uri="{FF2B5EF4-FFF2-40B4-BE49-F238E27FC236}">
                  <a16:creationId xmlns:a16="http://schemas.microsoft.com/office/drawing/2014/main" id="{16E8B539-C621-27E9-8FFF-2EEE439CA80C}"/>
                </a:ext>
              </a:extLst>
            </p:cNvPr>
            <p:cNvGrpSpPr/>
            <p:nvPr/>
          </p:nvGrpSpPr>
          <p:grpSpPr>
            <a:xfrm>
              <a:off x="11355291" y="6038650"/>
              <a:ext cx="5904009" cy="810923"/>
              <a:chOff x="11355291" y="6038650"/>
              <a:chExt cx="5904009" cy="810923"/>
            </a:xfrm>
          </p:grpSpPr>
          <p:grpSp>
            <p:nvGrpSpPr>
              <p:cNvPr id="3" name="Group 3">
                <a:extLst>
                  <a:ext uri="{FF2B5EF4-FFF2-40B4-BE49-F238E27FC236}">
                    <a16:creationId xmlns:a16="http://schemas.microsoft.com/office/drawing/2014/main" id="{CDC52355-BDB0-29CC-3B6B-5DC7CD7CD108}"/>
                  </a:ext>
                </a:extLst>
              </p:cNvPr>
              <p:cNvGrpSpPr/>
              <p:nvPr/>
            </p:nvGrpSpPr>
            <p:grpSpPr>
              <a:xfrm>
                <a:off x="11355291" y="6038650"/>
                <a:ext cx="810923" cy="810923"/>
                <a:chOff x="0" y="0"/>
                <a:chExt cx="812800" cy="812800"/>
              </a:xfrm>
            </p:grpSpPr>
            <p:sp>
              <p:nvSpPr>
                <p:cNvPr id="4" name="Freeform 4">
                  <a:extLst>
                    <a:ext uri="{FF2B5EF4-FFF2-40B4-BE49-F238E27FC236}">
                      <a16:creationId xmlns:a16="http://schemas.microsoft.com/office/drawing/2014/main" id="{A1EC59C3-2E32-8062-EB91-74515C59F5A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3">
                    <a:lumMod val="60000"/>
                    <a:lumOff val="40000"/>
                  </a:schemeClr>
                </a:solidFill>
              </p:spPr>
              <p:txBody>
                <a:bodyPr/>
                <a:lstStyle/>
                <a:p>
                  <a:endParaRPr lang="en-NP" dirty="0"/>
                </a:p>
              </p:txBody>
            </p:sp>
            <p:sp>
              <p:nvSpPr>
                <p:cNvPr id="5" name="TextBox 5">
                  <a:extLst>
                    <a:ext uri="{FF2B5EF4-FFF2-40B4-BE49-F238E27FC236}">
                      <a16:creationId xmlns:a16="http://schemas.microsoft.com/office/drawing/2014/main" id="{2BC905C6-15A9-6821-26CC-C80C81DB0882}"/>
                    </a:ext>
                  </a:extLst>
                </p:cNvPr>
                <p:cNvSpPr txBox="1"/>
                <p:nvPr/>
              </p:nvSpPr>
              <p:spPr>
                <a:xfrm>
                  <a:off x="76200" y="-47625"/>
                  <a:ext cx="660400" cy="784225"/>
                </a:xfrm>
                <a:prstGeom prst="rect">
                  <a:avLst/>
                </a:prstGeom>
              </p:spPr>
              <p:txBody>
                <a:bodyPr lIns="50800" tIns="50800" rIns="50800" bIns="50800" rtlCol="0" anchor="ctr"/>
                <a:lstStyle/>
                <a:p>
                  <a:pPr algn="ctr">
                    <a:lnSpc>
                      <a:spcPts val="4079"/>
                    </a:lnSpc>
                  </a:pPr>
                  <a:endParaRPr/>
                </a:p>
              </p:txBody>
            </p:sp>
          </p:grpSp>
          <p:sp>
            <p:nvSpPr>
              <p:cNvPr id="14" name="TextBox 14">
                <a:extLst>
                  <a:ext uri="{FF2B5EF4-FFF2-40B4-BE49-F238E27FC236}">
                    <a16:creationId xmlns:a16="http://schemas.microsoft.com/office/drawing/2014/main" id="{A6D78D7D-5090-9826-206E-BAB01EA290D1}"/>
                  </a:ext>
                </a:extLst>
              </p:cNvPr>
              <p:cNvSpPr txBox="1"/>
              <p:nvPr/>
            </p:nvSpPr>
            <p:spPr>
              <a:xfrm>
                <a:off x="12566225" y="6207891"/>
                <a:ext cx="4693075" cy="415290"/>
              </a:xfrm>
              <a:prstGeom prst="rect">
                <a:avLst/>
              </a:prstGeom>
            </p:spPr>
            <p:txBody>
              <a:bodyPr lIns="0" tIns="0" rIns="0" bIns="0" rtlCol="0" anchor="t">
                <a:spAutoFit/>
              </a:bodyPr>
              <a:lstStyle/>
              <a:p>
                <a:pPr algn="l">
                  <a:lnSpc>
                    <a:spcPts val="3359"/>
                  </a:lnSpc>
                </a:pPr>
                <a:r>
                  <a:rPr lang="en-US" sz="2400" dirty="0">
                    <a:solidFill>
                      <a:srgbClr val="0F4662"/>
                    </a:solidFill>
                    <a:latin typeface="Quicksand"/>
                    <a:ea typeface="Quicksand"/>
                    <a:cs typeface="Quicksand"/>
                    <a:sym typeface="Quicksand"/>
                  </a:rPr>
                  <a:t>Lowest : 0 - 4</a:t>
                </a:r>
              </a:p>
            </p:txBody>
          </p:sp>
        </p:grpSp>
        <p:grpSp>
          <p:nvGrpSpPr>
            <p:cNvPr id="19" name="Group 18">
              <a:extLst>
                <a:ext uri="{FF2B5EF4-FFF2-40B4-BE49-F238E27FC236}">
                  <a16:creationId xmlns:a16="http://schemas.microsoft.com/office/drawing/2014/main" id="{B9D8BF05-681B-933E-6C93-ED62ACB2F06F}"/>
                </a:ext>
              </a:extLst>
            </p:cNvPr>
            <p:cNvGrpSpPr/>
            <p:nvPr/>
          </p:nvGrpSpPr>
          <p:grpSpPr>
            <a:xfrm>
              <a:off x="11355291" y="7243014"/>
              <a:ext cx="5904009" cy="810923"/>
              <a:chOff x="11355291" y="7243014"/>
              <a:chExt cx="5904009" cy="810923"/>
            </a:xfrm>
          </p:grpSpPr>
          <p:grpSp>
            <p:nvGrpSpPr>
              <p:cNvPr id="8" name="Group 8">
                <a:extLst>
                  <a:ext uri="{FF2B5EF4-FFF2-40B4-BE49-F238E27FC236}">
                    <a16:creationId xmlns:a16="http://schemas.microsoft.com/office/drawing/2014/main" id="{FF6F72ED-2EAD-E511-3B47-5D79D1C188C0}"/>
                  </a:ext>
                </a:extLst>
              </p:cNvPr>
              <p:cNvGrpSpPr/>
              <p:nvPr/>
            </p:nvGrpSpPr>
            <p:grpSpPr>
              <a:xfrm>
                <a:off x="11355291" y="7243014"/>
                <a:ext cx="810923" cy="810923"/>
                <a:chOff x="0" y="0"/>
                <a:chExt cx="812800" cy="812800"/>
              </a:xfrm>
            </p:grpSpPr>
            <p:sp>
              <p:nvSpPr>
                <p:cNvPr id="9" name="Freeform 9">
                  <a:extLst>
                    <a:ext uri="{FF2B5EF4-FFF2-40B4-BE49-F238E27FC236}">
                      <a16:creationId xmlns:a16="http://schemas.microsoft.com/office/drawing/2014/main" id="{9A7F8507-FC20-5C02-3BEA-458999CCF45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6">
                    <a:lumMod val="60000"/>
                    <a:lumOff val="40000"/>
                  </a:schemeClr>
                </a:solidFill>
              </p:spPr>
              <p:txBody>
                <a:bodyPr/>
                <a:lstStyle/>
                <a:p>
                  <a:endParaRPr lang="en-NP" dirty="0"/>
                </a:p>
              </p:txBody>
            </p:sp>
            <p:sp>
              <p:nvSpPr>
                <p:cNvPr id="10" name="TextBox 10">
                  <a:extLst>
                    <a:ext uri="{FF2B5EF4-FFF2-40B4-BE49-F238E27FC236}">
                      <a16:creationId xmlns:a16="http://schemas.microsoft.com/office/drawing/2014/main" id="{16EC4236-256D-0397-EFF9-8A9A7E2378B5}"/>
                    </a:ext>
                  </a:extLst>
                </p:cNvPr>
                <p:cNvSpPr txBox="1"/>
                <p:nvPr/>
              </p:nvSpPr>
              <p:spPr>
                <a:xfrm>
                  <a:off x="76200" y="-47625"/>
                  <a:ext cx="660400" cy="784225"/>
                </a:xfrm>
                <a:prstGeom prst="rect">
                  <a:avLst/>
                </a:prstGeom>
              </p:spPr>
              <p:txBody>
                <a:bodyPr lIns="50800" tIns="50800" rIns="50800" bIns="50800" rtlCol="0" anchor="ctr"/>
                <a:lstStyle/>
                <a:p>
                  <a:pPr algn="ctr">
                    <a:lnSpc>
                      <a:spcPts val="4079"/>
                    </a:lnSpc>
                  </a:pPr>
                  <a:endParaRPr/>
                </a:p>
              </p:txBody>
            </p:sp>
          </p:grpSp>
          <p:sp>
            <p:nvSpPr>
              <p:cNvPr id="15" name="TextBox 15">
                <a:extLst>
                  <a:ext uri="{FF2B5EF4-FFF2-40B4-BE49-F238E27FC236}">
                    <a16:creationId xmlns:a16="http://schemas.microsoft.com/office/drawing/2014/main" id="{66AE359D-FC53-3816-96F0-2BF3BC789383}"/>
                  </a:ext>
                </a:extLst>
              </p:cNvPr>
              <p:cNvSpPr txBox="1"/>
              <p:nvPr/>
            </p:nvSpPr>
            <p:spPr>
              <a:xfrm>
                <a:off x="12566225" y="7412255"/>
                <a:ext cx="4693075" cy="415290"/>
              </a:xfrm>
              <a:prstGeom prst="rect">
                <a:avLst/>
              </a:prstGeom>
            </p:spPr>
            <p:txBody>
              <a:bodyPr lIns="0" tIns="0" rIns="0" bIns="0" rtlCol="0" anchor="t">
                <a:spAutoFit/>
              </a:bodyPr>
              <a:lstStyle/>
              <a:p>
                <a:pPr algn="l">
                  <a:lnSpc>
                    <a:spcPts val="3359"/>
                  </a:lnSpc>
                </a:pPr>
                <a:r>
                  <a:rPr lang="en-US" sz="2400" dirty="0">
                    <a:solidFill>
                      <a:srgbClr val="0F4662"/>
                    </a:solidFill>
                    <a:latin typeface="Quicksand"/>
                    <a:ea typeface="Quicksand"/>
                    <a:cs typeface="Quicksand"/>
                    <a:sym typeface="Quicksand"/>
                  </a:rPr>
                  <a:t>Medium : 5 - 7</a:t>
                </a:r>
              </a:p>
            </p:txBody>
          </p:sp>
        </p:grpSp>
        <p:grpSp>
          <p:nvGrpSpPr>
            <p:cNvPr id="18" name="Group 17">
              <a:extLst>
                <a:ext uri="{FF2B5EF4-FFF2-40B4-BE49-F238E27FC236}">
                  <a16:creationId xmlns:a16="http://schemas.microsoft.com/office/drawing/2014/main" id="{918D1F59-0023-E5AA-32B2-71BF3613005C}"/>
                </a:ext>
              </a:extLst>
            </p:cNvPr>
            <p:cNvGrpSpPr/>
            <p:nvPr/>
          </p:nvGrpSpPr>
          <p:grpSpPr>
            <a:xfrm>
              <a:off x="11355291" y="8447377"/>
              <a:ext cx="5904009" cy="810923"/>
              <a:chOff x="11355291" y="8447377"/>
              <a:chExt cx="5904009" cy="810923"/>
            </a:xfrm>
          </p:grpSpPr>
          <p:grpSp>
            <p:nvGrpSpPr>
              <p:cNvPr id="11" name="Group 11">
                <a:extLst>
                  <a:ext uri="{FF2B5EF4-FFF2-40B4-BE49-F238E27FC236}">
                    <a16:creationId xmlns:a16="http://schemas.microsoft.com/office/drawing/2014/main" id="{8B61E3C8-9392-E570-431D-ADC67D59C210}"/>
                  </a:ext>
                </a:extLst>
              </p:cNvPr>
              <p:cNvGrpSpPr/>
              <p:nvPr/>
            </p:nvGrpSpPr>
            <p:grpSpPr>
              <a:xfrm>
                <a:off x="11355291" y="8447377"/>
                <a:ext cx="810923" cy="810923"/>
                <a:chOff x="0" y="0"/>
                <a:chExt cx="812800" cy="812800"/>
              </a:xfrm>
            </p:grpSpPr>
            <p:sp>
              <p:nvSpPr>
                <p:cNvPr id="12" name="Freeform 12">
                  <a:extLst>
                    <a:ext uri="{FF2B5EF4-FFF2-40B4-BE49-F238E27FC236}">
                      <a16:creationId xmlns:a16="http://schemas.microsoft.com/office/drawing/2014/main" id="{912765A7-E17E-DD45-BD19-D8F3EBEEC27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2">
                    <a:lumMod val="75000"/>
                  </a:schemeClr>
                </a:solidFill>
              </p:spPr>
              <p:txBody>
                <a:bodyPr/>
                <a:lstStyle/>
                <a:p>
                  <a:endParaRPr lang="en-NP" dirty="0"/>
                </a:p>
              </p:txBody>
            </p:sp>
            <p:sp>
              <p:nvSpPr>
                <p:cNvPr id="13" name="TextBox 13">
                  <a:extLst>
                    <a:ext uri="{FF2B5EF4-FFF2-40B4-BE49-F238E27FC236}">
                      <a16:creationId xmlns:a16="http://schemas.microsoft.com/office/drawing/2014/main" id="{5B9BAA35-003C-FCF7-BC32-61C8EB499468}"/>
                    </a:ext>
                  </a:extLst>
                </p:cNvPr>
                <p:cNvSpPr txBox="1"/>
                <p:nvPr/>
              </p:nvSpPr>
              <p:spPr>
                <a:xfrm>
                  <a:off x="76200" y="-47625"/>
                  <a:ext cx="660400" cy="784225"/>
                </a:xfrm>
                <a:prstGeom prst="rect">
                  <a:avLst/>
                </a:prstGeom>
              </p:spPr>
              <p:txBody>
                <a:bodyPr lIns="50800" tIns="50800" rIns="50800" bIns="50800" rtlCol="0" anchor="ctr"/>
                <a:lstStyle/>
                <a:p>
                  <a:pPr algn="ctr">
                    <a:lnSpc>
                      <a:spcPts val="4079"/>
                    </a:lnSpc>
                  </a:pPr>
                  <a:endParaRPr/>
                </a:p>
              </p:txBody>
            </p:sp>
          </p:grpSp>
          <p:sp>
            <p:nvSpPr>
              <p:cNvPr id="16" name="TextBox 16">
                <a:extLst>
                  <a:ext uri="{FF2B5EF4-FFF2-40B4-BE49-F238E27FC236}">
                    <a16:creationId xmlns:a16="http://schemas.microsoft.com/office/drawing/2014/main" id="{0A758D8B-8667-2B91-2D4E-855AB777A2ED}"/>
                  </a:ext>
                </a:extLst>
              </p:cNvPr>
              <p:cNvSpPr txBox="1"/>
              <p:nvPr/>
            </p:nvSpPr>
            <p:spPr>
              <a:xfrm>
                <a:off x="12566225" y="8616619"/>
                <a:ext cx="4693075" cy="415290"/>
              </a:xfrm>
              <a:prstGeom prst="rect">
                <a:avLst/>
              </a:prstGeom>
            </p:spPr>
            <p:txBody>
              <a:bodyPr lIns="0" tIns="0" rIns="0" bIns="0" rtlCol="0" anchor="t">
                <a:spAutoFit/>
              </a:bodyPr>
              <a:lstStyle/>
              <a:p>
                <a:pPr algn="l">
                  <a:lnSpc>
                    <a:spcPts val="3359"/>
                  </a:lnSpc>
                </a:pPr>
                <a:r>
                  <a:rPr lang="en-US" sz="2400" dirty="0">
                    <a:solidFill>
                      <a:srgbClr val="0F4662"/>
                    </a:solidFill>
                    <a:latin typeface="Quicksand"/>
                    <a:ea typeface="Quicksand"/>
                    <a:cs typeface="Quicksand"/>
                    <a:sym typeface="Quicksand"/>
                  </a:rPr>
                  <a:t>Highest : 8 -10</a:t>
                </a:r>
              </a:p>
            </p:txBody>
          </p:sp>
        </p:grpSp>
      </p:grpSp>
      <p:graphicFrame>
        <p:nvGraphicFramePr>
          <p:cNvPr id="22" name="Chart 21">
            <a:extLst>
              <a:ext uri="{FF2B5EF4-FFF2-40B4-BE49-F238E27FC236}">
                <a16:creationId xmlns:a16="http://schemas.microsoft.com/office/drawing/2014/main" id="{5EC8073F-398D-6C90-B0B9-D93AF083FAAD}"/>
              </a:ext>
            </a:extLst>
          </p:cNvPr>
          <p:cNvGraphicFramePr/>
          <p:nvPr>
            <p:extLst>
              <p:ext uri="{D42A27DB-BD31-4B8C-83A1-F6EECF244321}">
                <p14:modId xmlns:p14="http://schemas.microsoft.com/office/powerpoint/2010/main" val="4157300557"/>
              </p:ext>
            </p:extLst>
          </p:nvPr>
        </p:nvGraphicFramePr>
        <p:xfrm>
          <a:off x="685800" y="3168850"/>
          <a:ext cx="9918236" cy="6731000"/>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F6B7714E-CFA7-D933-7707-031ABCCBC008}"/>
              </a:ext>
            </a:extLst>
          </p:cNvPr>
          <p:cNvSpPr txBox="1"/>
          <p:nvPr/>
        </p:nvSpPr>
        <p:spPr>
          <a:xfrm>
            <a:off x="7555832" y="12079705"/>
            <a:ext cx="184731" cy="369332"/>
          </a:xfrm>
          <a:prstGeom prst="rect">
            <a:avLst/>
          </a:prstGeom>
          <a:noFill/>
        </p:spPr>
        <p:txBody>
          <a:bodyPr wrap="none" rtlCol="0">
            <a:spAutoFit/>
          </a:bodyPr>
          <a:lstStyle/>
          <a:p>
            <a:endParaRPr lang="en-NP" dirty="0"/>
          </a:p>
        </p:txBody>
      </p:sp>
    </p:spTree>
    <p:extLst>
      <p:ext uri="{BB962C8B-B14F-4D97-AF65-F5344CB8AC3E}">
        <p14:creationId xmlns:p14="http://schemas.microsoft.com/office/powerpoint/2010/main" val="533982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28700" y="599709"/>
            <a:ext cx="11534821"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chemeClr val="accent6"/>
                </a:solidFill>
                <a:latin typeface="Cormorant Garamond Bold Italics"/>
                <a:ea typeface="Cormorant Garamond Bold Italics"/>
                <a:cs typeface="Cormorant Garamond Bold Italics"/>
                <a:sym typeface="Cormorant Garamond Bold Italics"/>
              </a:rPr>
              <a:t>Conclusion</a:t>
            </a:r>
          </a:p>
        </p:txBody>
      </p:sp>
      <p:sp>
        <p:nvSpPr>
          <p:cNvPr id="3" name="TextBox 3"/>
          <p:cNvSpPr txBox="1"/>
          <p:nvPr/>
        </p:nvSpPr>
        <p:spPr>
          <a:xfrm>
            <a:off x="3816256" y="4231184"/>
            <a:ext cx="10655487" cy="993990"/>
          </a:xfrm>
          <a:prstGeom prst="rect">
            <a:avLst/>
          </a:prstGeom>
        </p:spPr>
        <p:txBody>
          <a:bodyPr lIns="0" tIns="0" rIns="0" bIns="0" rtlCol="0" anchor="t">
            <a:spAutoFit/>
          </a:bodyPr>
          <a:lstStyle/>
          <a:p>
            <a:pPr marL="0" lvl="0" indent="0" algn="ctr">
              <a:lnSpc>
                <a:spcPts val="4079"/>
              </a:lnSpc>
            </a:pPr>
            <a:r>
              <a:rPr lang="en-US" sz="2400" dirty="0">
                <a:solidFill>
                  <a:schemeClr val="accent6"/>
                </a:solidFill>
                <a:latin typeface="Quicksand"/>
                <a:ea typeface="Quicksand"/>
                <a:cs typeface="Quicksand"/>
                <a:sym typeface="Quicksand"/>
              </a:rPr>
              <a:t>CONCLUSION</a:t>
            </a:r>
          </a:p>
          <a:p>
            <a:pPr marL="0" lvl="0" indent="0" algn="ctr">
              <a:lnSpc>
                <a:spcPts val="4079"/>
              </a:lnSpc>
            </a:pPr>
            <a:endParaRPr lang="en-US" sz="2400" dirty="0">
              <a:solidFill>
                <a:schemeClr val="accent6"/>
              </a:solidFill>
              <a:latin typeface="Quicksand"/>
              <a:ea typeface="Quicksand"/>
              <a:cs typeface="Quicksand"/>
              <a:sym typeface="Quicksand"/>
            </a:endParaRPr>
          </a:p>
        </p:txBody>
      </p:sp>
      <p:sp>
        <p:nvSpPr>
          <p:cNvPr id="4" name="AutoShape 4"/>
          <p:cNvSpPr/>
          <p:nvPr/>
        </p:nvSpPr>
        <p:spPr>
          <a:xfrm>
            <a:off x="5897880" y="3568974"/>
            <a:ext cx="6492240" cy="0"/>
          </a:xfrm>
          <a:prstGeom prst="line">
            <a:avLst/>
          </a:prstGeom>
          <a:ln w="76200" cap="flat">
            <a:solidFill>
              <a:schemeClr val="accent6"/>
            </a:solidFill>
            <a:prstDash val="solid"/>
            <a:headEnd type="none" w="sm" len="sm"/>
            <a:tailEnd type="none" w="sm" len="sm"/>
          </a:ln>
        </p:spPr>
        <p:txBody>
          <a:bodyPr/>
          <a:lstStyle/>
          <a:p>
            <a:endParaRPr lang="en-NP"/>
          </a:p>
        </p:txBody>
      </p:sp>
      <p:sp>
        <p:nvSpPr>
          <p:cNvPr id="5" name="AutoShape 5"/>
          <p:cNvSpPr/>
          <p:nvPr/>
        </p:nvSpPr>
        <p:spPr>
          <a:xfrm>
            <a:off x="5897880" y="7171009"/>
            <a:ext cx="6492240" cy="0"/>
          </a:xfrm>
          <a:prstGeom prst="line">
            <a:avLst/>
          </a:prstGeom>
          <a:ln w="76200" cap="flat">
            <a:solidFill>
              <a:schemeClr val="accent6"/>
            </a:solidFill>
            <a:prstDash val="solid"/>
            <a:headEnd type="none" w="sm" len="sm"/>
            <a:tailEnd type="none" w="sm" len="sm"/>
          </a:ln>
        </p:spPr>
        <p:txBody>
          <a:bodyPr/>
          <a:lstStyle/>
          <a:p>
            <a:endParaRPr lang="en-NP"/>
          </a:p>
        </p:txBody>
      </p:sp>
      <p:sp>
        <p:nvSpPr>
          <p:cNvPr id="6" name="Freeform 6"/>
          <p:cNvSpPr/>
          <p:nvPr/>
        </p:nvSpPr>
        <p:spPr>
          <a:xfrm>
            <a:off x="8304001" y="2470557"/>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P"/>
          </a:p>
        </p:txBody>
      </p:sp>
      <p:sp>
        <p:nvSpPr>
          <p:cNvPr id="7" name="Freeform 7"/>
          <p:cNvSpPr/>
          <p:nvPr/>
        </p:nvSpPr>
        <p:spPr>
          <a:xfrm>
            <a:off x="8304001" y="8019527"/>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P"/>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3442710" y="3369664"/>
            <a:ext cx="11402580" cy="3185722"/>
          </a:xfrm>
          <a:prstGeom prst="rect">
            <a:avLst/>
          </a:prstGeom>
        </p:spPr>
        <p:txBody>
          <a:bodyPr lIns="0" tIns="0" rIns="0" bIns="0" rtlCol="0" anchor="t">
            <a:spAutoFit/>
          </a:bodyPr>
          <a:lstStyle/>
          <a:p>
            <a:pPr marL="0" lvl="0" indent="0" algn="ctr">
              <a:lnSpc>
                <a:spcPts val="26009"/>
              </a:lnSpc>
              <a:spcBef>
                <a:spcPct val="0"/>
              </a:spcBef>
            </a:pPr>
            <a:r>
              <a:rPr lang="en-US" sz="18577" b="1" i="1" dirty="0">
                <a:solidFill>
                  <a:schemeClr val="accent6"/>
                </a:solidFill>
                <a:latin typeface="Cormorant Garamond Bold Italics"/>
                <a:ea typeface="Cormorant Garamond Bold Italics"/>
                <a:cs typeface="Cormorant Garamond Bold Italics"/>
                <a:sym typeface="Cormorant Garamond Bold Italics"/>
              </a:rPr>
              <a:t>Thank you</a:t>
            </a:r>
          </a:p>
        </p:txBody>
      </p:sp>
      <p:sp>
        <p:nvSpPr>
          <p:cNvPr id="3" name="AutoShape 3"/>
          <p:cNvSpPr/>
          <p:nvPr/>
        </p:nvSpPr>
        <p:spPr>
          <a:xfrm>
            <a:off x="5897880" y="2215083"/>
            <a:ext cx="6492240" cy="0"/>
          </a:xfrm>
          <a:prstGeom prst="line">
            <a:avLst/>
          </a:prstGeom>
          <a:ln w="76200" cap="flat">
            <a:solidFill>
              <a:schemeClr val="accent6"/>
            </a:solidFill>
            <a:prstDash val="solid"/>
            <a:headEnd type="none" w="sm" len="sm"/>
            <a:tailEnd type="none" w="sm" len="sm"/>
          </a:ln>
        </p:spPr>
        <p:txBody>
          <a:bodyPr/>
          <a:lstStyle/>
          <a:p>
            <a:endParaRPr lang="en-NP"/>
          </a:p>
        </p:txBody>
      </p:sp>
      <p:sp>
        <p:nvSpPr>
          <p:cNvPr id="4" name="Freeform 4"/>
          <p:cNvSpPr/>
          <p:nvPr/>
        </p:nvSpPr>
        <p:spPr>
          <a:xfrm>
            <a:off x="8304001" y="1116666"/>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P"/>
          </a:p>
        </p:txBody>
      </p:sp>
      <p:sp>
        <p:nvSpPr>
          <p:cNvPr id="5" name="AutoShape 5"/>
          <p:cNvSpPr/>
          <p:nvPr/>
        </p:nvSpPr>
        <p:spPr>
          <a:xfrm>
            <a:off x="5897880" y="8159883"/>
            <a:ext cx="6492240" cy="0"/>
          </a:xfrm>
          <a:prstGeom prst="line">
            <a:avLst/>
          </a:prstGeom>
          <a:ln w="76200" cap="flat">
            <a:solidFill>
              <a:schemeClr val="accent6"/>
            </a:solidFill>
            <a:prstDash val="solid"/>
            <a:headEnd type="none" w="sm" len="sm"/>
            <a:tailEnd type="none" w="sm" len="sm"/>
          </a:ln>
        </p:spPr>
        <p:txBody>
          <a:bodyPr/>
          <a:lstStyle/>
          <a:p>
            <a:endParaRPr lang="en-NP"/>
          </a:p>
        </p:txBody>
      </p:sp>
      <p:sp>
        <p:nvSpPr>
          <p:cNvPr id="6" name="Freeform 6"/>
          <p:cNvSpPr/>
          <p:nvPr/>
        </p:nvSpPr>
        <p:spPr>
          <a:xfrm>
            <a:off x="8304001" y="9008400"/>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P"/>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4099486"/>
            <a:chOff x="0" y="0"/>
            <a:chExt cx="4816593" cy="1079700"/>
          </a:xfrm>
          <a:solidFill>
            <a:schemeClr val="accent6"/>
          </a:solidFill>
        </p:grpSpPr>
        <p:sp>
          <p:nvSpPr>
            <p:cNvPr id="3" name="Freeform 3"/>
            <p:cNvSpPr/>
            <p:nvPr/>
          </p:nvSpPr>
          <p:spPr>
            <a:xfrm>
              <a:off x="0" y="0"/>
              <a:ext cx="4816592" cy="1079700"/>
            </a:xfrm>
            <a:custGeom>
              <a:avLst/>
              <a:gdLst/>
              <a:ahLst/>
              <a:cxnLst/>
              <a:rect l="l" t="t" r="r" b="b"/>
              <a:pathLst>
                <a:path w="4816592" h="1079700">
                  <a:moveTo>
                    <a:pt x="0" y="0"/>
                  </a:moveTo>
                  <a:lnTo>
                    <a:pt x="4816592" y="0"/>
                  </a:lnTo>
                  <a:lnTo>
                    <a:pt x="4816592" y="1079700"/>
                  </a:lnTo>
                  <a:lnTo>
                    <a:pt x="0" y="1079700"/>
                  </a:lnTo>
                  <a:close/>
                </a:path>
              </a:pathLst>
            </a:custGeom>
            <a:grpFill/>
          </p:spPr>
          <p:txBody>
            <a:bodyPr/>
            <a:lstStyle/>
            <a:p>
              <a:endParaRPr lang="en-NP"/>
            </a:p>
          </p:txBody>
        </p:sp>
        <p:sp>
          <p:nvSpPr>
            <p:cNvPr id="4" name="TextBox 4"/>
            <p:cNvSpPr txBox="1"/>
            <p:nvPr/>
          </p:nvSpPr>
          <p:spPr>
            <a:xfrm>
              <a:off x="0" y="-47625"/>
              <a:ext cx="4816593" cy="1127325"/>
            </a:xfrm>
            <a:prstGeom prst="rect">
              <a:avLst/>
            </a:prstGeom>
            <a:grpFill/>
          </p:spPr>
          <p:txBody>
            <a:bodyPr lIns="50800" tIns="50800" rIns="50800" bIns="50800" rtlCol="0" anchor="ctr"/>
            <a:lstStyle/>
            <a:p>
              <a:pPr algn="ctr">
                <a:lnSpc>
                  <a:spcPts val="3693"/>
                </a:lnSpc>
              </a:pPr>
              <a:endParaRPr/>
            </a:p>
          </p:txBody>
        </p:sp>
      </p:grpSp>
      <p:sp>
        <p:nvSpPr>
          <p:cNvPr id="11" name="TextBox 11"/>
          <p:cNvSpPr txBox="1"/>
          <p:nvPr/>
        </p:nvSpPr>
        <p:spPr>
          <a:xfrm>
            <a:off x="1028700" y="599709"/>
            <a:ext cx="9914964"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chemeClr val="bg1"/>
                </a:solidFill>
                <a:latin typeface="Cormorant Garamond Bold Italics"/>
                <a:ea typeface="Cormorant Garamond Bold Italics"/>
                <a:cs typeface="Cormorant Garamond Bold Italics"/>
                <a:sym typeface="Cormorant Garamond Bold Italics"/>
              </a:rPr>
              <a:t>Team Members</a:t>
            </a:r>
          </a:p>
        </p:txBody>
      </p:sp>
      <p:grpSp>
        <p:nvGrpSpPr>
          <p:cNvPr id="20" name="Group 19">
            <a:extLst>
              <a:ext uri="{FF2B5EF4-FFF2-40B4-BE49-F238E27FC236}">
                <a16:creationId xmlns:a16="http://schemas.microsoft.com/office/drawing/2014/main" id="{346F231F-4085-7009-22B9-2913A01DD57E}"/>
              </a:ext>
            </a:extLst>
          </p:cNvPr>
          <p:cNvGrpSpPr/>
          <p:nvPr/>
        </p:nvGrpSpPr>
        <p:grpSpPr>
          <a:xfrm>
            <a:off x="1028700" y="3011085"/>
            <a:ext cx="3399617" cy="3271630"/>
            <a:chOff x="1028700" y="2523415"/>
            <a:chExt cx="5017320" cy="4828431"/>
          </a:xfrm>
        </p:grpSpPr>
        <p:grpSp>
          <p:nvGrpSpPr>
            <p:cNvPr id="5" name="Group 5"/>
            <p:cNvGrpSpPr/>
            <p:nvPr/>
          </p:nvGrpSpPr>
          <p:grpSpPr>
            <a:xfrm>
              <a:off x="1961289" y="2523415"/>
              <a:ext cx="3152142" cy="3152142"/>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24906" r="-24906"/>
                </a:stretch>
              </a:blipFill>
            </p:spPr>
            <p:txBody>
              <a:bodyPr/>
              <a:lstStyle/>
              <a:p>
                <a:endParaRPr lang="en-NP" dirty="0"/>
              </a:p>
            </p:txBody>
          </p:sp>
        </p:grpSp>
        <p:sp>
          <p:nvSpPr>
            <p:cNvPr id="16" name="TextBox 16"/>
            <p:cNvSpPr txBox="1"/>
            <p:nvPr/>
          </p:nvSpPr>
          <p:spPr>
            <a:xfrm>
              <a:off x="1028700" y="6132681"/>
              <a:ext cx="5017320" cy="680780"/>
            </a:xfrm>
            <a:prstGeom prst="rect">
              <a:avLst/>
            </a:prstGeom>
          </p:spPr>
          <p:txBody>
            <a:bodyPr lIns="0" tIns="0" rIns="0" bIns="0" rtlCol="0" anchor="t">
              <a:spAutoFit/>
            </a:bodyPr>
            <a:lstStyle/>
            <a:p>
              <a:pPr marL="0" lvl="0" indent="0" algn="ctr">
                <a:lnSpc>
                  <a:spcPts val="3919"/>
                </a:lnSpc>
                <a:spcBef>
                  <a:spcPct val="0"/>
                </a:spcBef>
              </a:pPr>
              <a:r>
                <a:rPr lang="en-US" sz="2799" b="1" dirty="0">
                  <a:solidFill>
                    <a:schemeClr val="accent6"/>
                  </a:solidFill>
                  <a:latin typeface="Quicksand Bold"/>
                  <a:ea typeface="Quicksand Bold"/>
                  <a:cs typeface="Quicksand Bold"/>
                  <a:sym typeface="Quicksand Bold"/>
                </a:rPr>
                <a:t>Chris Dobbin</a:t>
              </a:r>
            </a:p>
          </p:txBody>
        </p:sp>
        <p:sp>
          <p:nvSpPr>
            <p:cNvPr id="17" name="TextBox 17"/>
            <p:cNvSpPr txBox="1"/>
            <p:nvPr/>
          </p:nvSpPr>
          <p:spPr>
            <a:xfrm>
              <a:off x="1028700" y="6760209"/>
              <a:ext cx="5017320" cy="591637"/>
            </a:xfrm>
            <a:prstGeom prst="rect">
              <a:avLst/>
            </a:prstGeom>
          </p:spPr>
          <p:txBody>
            <a:bodyPr lIns="0" tIns="0" rIns="0" bIns="0" rtlCol="0" anchor="t">
              <a:spAutoFit/>
            </a:bodyPr>
            <a:lstStyle/>
            <a:p>
              <a:pPr marL="0" lvl="0" indent="0" algn="ctr">
                <a:lnSpc>
                  <a:spcPts val="3359"/>
                </a:lnSpc>
                <a:spcBef>
                  <a:spcPct val="0"/>
                </a:spcBef>
              </a:pPr>
              <a:r>
                <a:rPr lang="en-US" sz="2400" dirty="0">
                  <a:solidFill>
                    <a:schemeClr val="accent6"/>
                  </a:solidFill>
                  <a:latin typeface="Quicksand"/>
                  <a:ea typeface="Quicksand"/>
                  <a:cs typeface="Quicksand"/>
                  <a:sym typeface="Quicksand"/>
                </a:rPr>
                <a:t>Member</a:t>
              </a:r>
            </a:p>
          </p:txBody>
        </p:sp>
      </p:grpSp>
      <p:sp>
        <p:nvSpPr>
          <p:cNvPr id="18" name="AutoShape 18"/>
          <p:cNvSpPr/>
          <p:nvPr/>
        </p:nvSpPr>
        <p:spPr>
          <a:xfrm>
            <a:off x="5897880" y="8681205"/>
            <a:ext cx="6492240" cy="0"/>
          </a:xfrm>
          <a:prstGeom prst="line">
            <a:avLst/>
          </a:prstGeom>
          <a:ln w="76200" cap="flat">
            <a:solidFill>
              <a:schemeClr val="accent6"/>
            </a:solidFill>
            <a:prstDash val="solid"/>
            <a:headEnd type="none" w="sm" len="sm"/>
            <a:tailEnd type="none" w="sm" len="sm"/>
          </a:ln>
        </p:spPr>
        <p:txBody>
          <a:bodyPr/>
          <a:lstStyle/>
          <a:p>
            <a:endParaRPr lang="en-NP"/>
          </a:p>
        </p:txBody>
      </p:sp>
      <p:sp>
        <p:nvSpPr>
          <p:cNvPr id="19" name="Freeform 19"/>
          <p:cNvSpPr/>
          <p:nvPr/>
        </p:nvSpPr>
        <p:spPr>
          <a:xfrm>
            <a:off x="8304001" y="9529723"/>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NP" dirty="0">
              <a:blipFill>
                <a:blip r:embed="rId5">
                  <a:extLst>
                    <a:ext uri="{96DAC541-7B7A-43D3-8B79-37D633B846F1}">
                      <asvg:svgBlip xmlns:asvg="http://schemas.microsoft.com/office/drawing/2016/SVG/main" r:embed="rId6"/>
                    </a:ext>
                  </a:extLst>
                </a:blip>
                <a:stretch>
                  <a:fillRect/>
                </a:stretch>
              </a:blipFill>
            </a:endParaRPr>
          </a:p>
        </p:txBody>
      </p:sp>
      <p:grpSp>
        <p:nvGrpSpPr>
          <p:cNvPr id="21" name="Group 20">
            <a:extLst>
              <a:ext uri="{FF2B5EF4-FFF2-40B4-BE49-F238E27FC236}">
                <a16:creationId xmlns:a16="http://schemas.microsoft.com/office/drawing/2014/main" id="{C896AD62-75EC-D22D-6BD5-8C904170A3ED}"/>
              </a:ext>
            </a:extLst>
          </p:cNvPr>
          <p:cNvGrpSpPr/>
          <p:nvPr/>
        </p:nvGrpSpPr>
        <p:grpSpPr>
          <a:xfrm>
            <a:off x="4038600" y="3011085"/>
            <a:ext cx="3399617" cy="3271630"/>
            <a:chOff x="1028700" y="2523415"/>
            <a:chExt cx="5017320" cy="4828431"/>
          </a:xfrm>
        </p:grpSpPr>
        <p:grpSp>
          <p:nvGrpSpPr>
            <p:cNvPr id="22" name="Group 5">
              <a:extLst>
                <a:ext uri="{FF2B5EF4-FFF2-40B4-BE49-F238E27FC236}">
                  <a16:creationId xmlns:a16="http://schemas.microsoft.com/office/drawing/2014/main" id="{39095617-26EA-F46D-94EF-626F4327E47F}"/>
                </a:ext>
              </a:extLst>
            </p:cNvPr>
            <p:cNvGrpSpPr/>
            <p:nvPr/>
          </p:nvGrpSpPr>
          <p:grpSpPr>
            <a:xfrm>
              <a:off x="1961289" y="2523415"/>
              <a:ext cx="3152142" cy="3152142"/>
              <a:chOff x="0" y="0"/>
              <a:chExt cx="812800" cy="812800"/>
            </a:xfrm>
          </p:grpSpPr>
          <p:sp>
            <p:nvSpPr>
              <p:cNvPr id="25" name="Freeform 6">
                <a:extLst>
                  <a:ext uri="{FF2B5EF4-FFF2-40B4-BE49-F238E27FC236}">
                    <a16:creationId xmlns:a16="http://schemas.microsoft.com/office/drawing/2014/main" id="{8AFB05D3-2CC3-E859-2EED-2874DD0FC49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24906" r="-24906"/>
                </a:stretch>
              </a:blipFill>
            </p:spPr>
            <p:txBody>
              <a:bodyPr/>
              <a:lstStyle/>
              <a:p>
                <a:endParaRPr lang="en-NP" dirty="0"/>
              </a:p>
            </p:txBody>
          </p:sp>
        </p:grpSp>
        <p:sp>
          <p:nvSpPr>
            <p:cNvPr id="23" name="TextBox 16">
              <a:extLst>
                <a:ext uri="{FF2B5EF4-FFF2-40B4-BE49-F238E27FC236}">
                  <a16:creationId xmlns:a16="http://schemas.microsoft.com/office/drawing/2014/main" id="{E2C9AA65-A906-2A03-35DA-15D0F96D555C}"/>
                </a:ext>
              </a:extLst>
            </p:cNvPr>
            <p:cNvSpPr txBox="1"/>
            <p:nvPr/>
          </p:nvSpPr>
          <p:spPr>
            <a:xfrm>
              <a:off x="1028700" y="6132681"/>
              <a:ext cx="5017320" cy="680780"/>
            </a:xfrm>
            <a:prstGeom prst="rect">
              <a:avLst/>
            </a:prstGeom>
          </p:spPr>
          <p:txBody>
            <a:bodyPr lIns="0" tIns="0" rIns="0" bIns="0" rtlCol="0" anchor="t">
              <a:spAutoFit/>
            </a:bodyPr>
            <a:lstStyle/>
            <a:p>
              <a:pPr marL="0" lvl="0" indent="0" algn="ctr">
                <a:lnSpc>
                  <a:spcPts val="3919"/>
                </a:lnSpc>
                <a:spcBef>
                  <a:spcPct val="0"/>
                </a:spcBef>
              </a:pPr>
              <a:r>
                <a:rPr lang="en-US" sz="2799" b="1" dirty="0">
                  <a:solidFill>
                    <a:schemeClr val="accent6"/>
                  </a:solidFill>
                  <a:latin typeface="Quicksand Bold"/>
                  <a:ea typeface="Quicksand Bold"/>
                  <a:cs typeface="Quicksand Bold"/>
                  <a:sym typeface="Quicksand Bold"/>
                </a:rPr>
                <a:t>Ellen Liu</a:t>
              </a:r>
            </a:p>
          </p:txBody>
        </p:sp>
        <p:sp>
          <p:nvSpPr>
            <p:cNvPr id="24" name="TextBox 17">
              <a:extLst>
                <a:ext uri="{FF2B5EF4-FFF2-40B4-BE49-F238E27FC236}">
                  <a16:creationId xmlns:a16="http://schemas.microsoft.com/office/drawing/2014/main" id="{DDF3407A-F41E-B81C-45DC-769ACA804ECE}"/>
                </a:ext>
              </a:extLst>
            </p:cNvPr>
            <p:cNvSpPr txBox="1"/>
            <p:nvPr/>
          </p:nvSpPr>
          <p:spPr>
            <a:xfrm>
              <a:off x="1028700" y="6760209"/>
              <a:ext cx="5017320" cy="591637"/>
            </a:xfrm>
            <a:prstGeom prst="rect">
              <a:avLst/>
            </a:prstGeom>
          </p:spPr>
          <p:txBody>
            <a:bodyPr lIns="0" tIns="0" rIns="0" bIns="0" rtlCol="0" anchor="t">
              <a:spAutoFit/>
            </a:bodyPr>
            <a:lstStyle/>
            <a:p>
              <a:pPr marL="0" lvl="0" indent="0" algn="ctr">
                <a:lnSpc>
                  <a:spcPts val="3359"/>
                </a:lnSpc>
                <a:spcBef>
                  <a:spcPct val="0"/>
                </a:spcBef>
              </a:pPr>
              <a:r>
                <a:rPr lang="en-US" sz="2400" dirty="0">
                  <a:solidFill>
                    <a:schemeClr val="accent6"/>
                  </a:solidFill>
                  <a:latin typeface="Quicksand"/>
                  <a:ea typeface="Quicksand"/>
                  <a:cs typeface="Quicksand"/>
                  <a:sym typeface="Quicksand"/>
                </a:rPr>
                <a:t>Member</a:t>
              </a:r>
            </a:p>
          </p:txBody>
        </p:sp>
      </p:grpSp>
      <p:grpSp>
        <p:nvGrpSpPr>
          <p:cNvPr id="26" name="Group 25">
            <a:extLst>
              <a:ext uri="{FF2B5EF4-FFF2-40B4-BE49-F238E27FC236}">
                <a16:creationId xmlns:a16="http://schemas.microsoft.com/office/drawing/2014/main" id="{25B094B6-F9B4-AEA3-C791-3655B5A30F82}"/>
              </a:ext>
            </a:extLst>
          </p:cNvPr>
          <p:cNvGrpSpPr/>
          <p:nvPr/>
        </p:nvGrpSpPr>
        <p:grpSpPr>
          <a:xfrm>
            <a:off x="7150796" y="3029310"/>
            <a:ext cx="3399617" cy="3311126"/>
            <a:chOff x="1028700" y="2465123"/>
            <a:chExt cx="5017320" cy="4886723"/>
          </a:xfrm>
        </p:grpSpPr>
        <p:sp>
          <p:nvSpPr>
            <p:cNvPr id="30" name="Freeform 6">
              <a:extLst>
                <a:ext uri="{FF2B5EF4-FFF2-40B4-BE49-F238E27FC236}">
                  <a16:creationId xmlns:a16="http://schemas.microsoft.com/office/drawing/2014/main" id="{8668D1A2-3A0C-969E-805B-4F932F679BAD}"/>
                </a:ext>
              </a:extLst>
            </p:cNvPr>
            <p:cNvSpPr/>
            <p:nvPr/>
          </p:nvSpPr>
          <p:spPr>
            <a:xfrm>
              <a:off x="1986462" y="2465123"/>
              <a:ext cx="3152143" cy="3152142"/>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a:blipFill>
          </p:spPr>
          <p:txBody>
            <a:bodyPr/>
            <a:lstStyle/>
            <a:p>
              <a:endParaRPr lang="en-NP" dirty="0"/>
            </a:p>
          </p:txBody>
        </p:sp>
        <p:sp>
          <p:nvSpPr>
            <p:cNvPr id="28" name="TextBox 16">
              <a:extLst>
                <a:ext uri="{FF2B5EF4-FFF2-40B4-BE49-F238E27FC236}">
                  <a16:creationId xmlns:a16="http://schemas.microsoft.com/office/drawing/2014/main" id="{85F77E63-4BAB-ABE3-0FF3-BD15FF8E7AF0}"/>
                </a:ext>
              </a:extLst>
            </p:cNvPr>
            <p:cNvSpPr txBox="1"/>
            <p:nvPr/>
          </p:nvSpPr>
          <p:spPr>
            <a:xfrm>
              <a:off x="1028700" y="6132681"/>
              <a:ext cx="5017320" cy="680780"/>
            </a:xfrm>
            <a:prstGeom prst="rect">
              <a:avLst/>
            </a:prstGeom>
          </p:spPr>
          <p:txBody>
            <a:bodyPr lIns="0" tIns="0" rIns="0" bIns="0" rtlCol="0" anchor="t">
              <a:spAutoFit/>
            </a:bodyPr>
            <a:lstStyle/>
            <a:p>
              <a:pPr marL="0" lvl="0" indent="0" algn="ctr">
                <a:lnSpc>
                  <a:spcPts val="3919"/>
                </a:lnSpc>
                <a:spcBef>
                  <a:spcPct val="0"/>
                </a:spcBef>
              </a:pPr>
              <a:r>
                <a:rPr lang="en-US" sz="2799" b="1" dirty="0">
                  <a:solidFill>
                    <a:schemeClr val="accent6"/>
                  </a:solidFill>
                  <a:latin typeface="Quicksand Bold"/>
                  <a:ea typeface="Quicksand Bold"/>
                  <a:cs typeface="Quicksand Bold"/>
                  <a:sym typeface="Quicksand Bold"/>
                </a:rPr>
                <a:t>Pratishtha </a:t>
              </a:r>
              <a:r>
                <a:rPr lang="en-US" sz="2799" b="1" dirty="0" err="1">
                  <a:solidFill>
                    <a:schemeClr val="accent6"/>
                  </a:solidFill>
                  <a:latin typeface="Quicksand Bold"/>
                  <a:ea typeface="Quicksand Bold"/>
                  <a:cs typeface="Quicksand Bold"/>
                  <a:sym typeface="Quicksand Bold"/>
                </a:rPr>
                <a:t>Theeng</a:t>
              </a:r>
              <a:endParaRPr lang="en-US" sz="2799" b="1" dirty="0">
                <a:solidFill>
                  <a:schemeClr val="accent6"/>
                </a:solidFill>
                <a:latin typeface="Quicksand Bold"/>
                <a:ea typeface="Quicksand Bold"/>
                <a:cs typeface="Quicksand Bold"/>
                <a:sym typeface="Quicksand Bold"/>
              </a:endParaRPr>
            </a:p>
          </p:txBody>
        </p:sp>
        <p:sp>
          <p:nvSpPr>
            <p:cNvPr id="29" name="TextBox 17">
              <a:extLst>
                <a:ext uri="{FF2B5EF4-FFF2-40B4-BE49-F238E27FC236}">
                  <a16:creationId xmlns:a16="http://schemas.microsoft.com/office/drawing/2014/main" id="{3B046FD6-08F5-45A7-F7DC-26C1D2C78B99}"/>
                </a:ext>
              </a:extLst>
            </p:cNvPr>
            <p:cNvSpPr txBox="1"/>
            <p:nvPr/>
          </p:nvSpPr>
          <p:spPr>
            <a:xfrm>
              <a:off x="1028700" y="6760209"/>
              <a:ext cx="5017320" cy="591637"/>
            </a:xfrm>
            <a:prstGeom prst="rect">
              <a:avLst/>
            </a:prstGeom>
          </p:spPr>
          <p:txBody>
            <a:bodyPr lIns="0" tIns="0" rIns="0" bIns="0" rtlCol="0" anchor="t">
              <a:spAutoFit/>
            </a:bodyPr>
            <a:lstStyle/>
            <a:p>
              <a:pPr marL="0" lvl="0" indent="0" algn="ctr">
                <a:lnSpc>
                  <a:spcPts val="3359"/>
                </a:lnSpc>
                <a:spcBef>
                  <a:spcPct val="0"/>
                </a:spcBef>
              </a:pPr>
              <a:r>
                <a:rPr lang="en-US" sz="2400" dirty="0">
                  <a:solidFill>
                    <a:schemeClr val="accent6"/>
                  </a:solidFill>
                  <a:latin typeface="Quicksand"/>
                  <a:ea typeface="Quicksand"/>
                  <a:cs typeface="Quicksand"/>
                  <a:sym typeface="Quicksand"/>
                </a:rPr>
                <a:t>Member</a:t>
              </a:r>
            </a:p>
          </p:txBody>
        </p:sp>
      </p:grpSp>
      <p:grpSp>
        <p:nvGrpSpPr>
          <p:cNvPr id="31" name="Group 30">
            <a:extLst>
              <a:ext uri="{FF2B5EF4-FFF2-40B4-BE49-F238E27FC236}">
                <a16:creationId xmlns:a16="http://schemas.microsoft.com/office/drawing/2014/main" id="{6888CFF7-827D-31EE-6B7A-4AA84DFC5B4A}"/>
              </a:ext>
            </a:extLst>
          </p:cNvPr>
          <p:cNvGrpSpPr/>
          <p:nvPr/>
        </p:nvGrpSpPr>
        <p:grpSpPr>
          <a:xfrm>
            <a:off x="10602498" y="3068808"/>
            <a:ext cx="3399617" cy="3271630"/>
            <a:chOff x="1028700" y="2523415"/>
            <a:chExt cx="5017320" cy="4828431"/>
          </a:xfrm>
        </p:grpSpPr>
        <p:grpSp>
          <p:nvGrpSpPr>
            <p:cNvPr id="32" name="Group 5">
              <a:extLst>
                <a:ext uri="{FF2B5EF4-FFF2-40B4-BE49-F238E27FC236}">
                  <a16:creationId xmlns:a16="http://schemas.microsoft.com/office/drawing/2014/main" id="{D5C9AED3-FF38-AA59-6E86-B06FB666ED49}"/>
                </a:ext>
              </a:extLst>
            </p:cNvPr>
            <p:cNvGrpSpPr/>
            <p:nvPr/>
          </p:nvGrpSpPr>
          <p:grpSpPr>
            <a:xfrm>
              <a:off x="1961289" y="2523415"/>
              <a:ext cx="3152142" cy="3152142"/>
              <a:chOff x="0" y="0"/>
              <a:chExt cx="812800" cy="812800"/>
            </a:xfrm>
          </p:grpSpPr>
          <p:sp>
            <p:nvSpPr>
              <p:cNvPr id="35" name="Freeform 6">
                <a:extLst>
                  <a:ext uri="{FF2B5EF4-FFF2-40B4-BE49-F238E27FC236}">
                    <a16:creationId xmlns:a16="http://schemas.microsoft.com/office/drawing/2014/main" id="{17F23619-017C-0328-7A80-38AEF4C5DA4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24906" r="-24906"/>
                </a:stretch>
              </a:blipFill>
            </p:spPr>
            <p:txBody>
              <a:bodyPr/>
              <a:lstStyle/>
              <a:p>
                <a:endParaRPr lang="en-NP"/>
              </a:p>
            </p:txBody>
          </p:sp>
        </p:grpSp>
        <p:sp>
          <p:nvSpPr>
            <p:cNvPr id="33" name="TextBox 16">
              <a:extLst>
                <a:ext uri="{FF2B5EF4-FFF2-40B4-BE49-F238E27FC236}">
                  <a16:creationId xmlns:a16="http://schemas.microsoft.com/office/drawing/2014/main" id="{01EA9770-41EE-42C6-5B38-679F51A8D01B}"/>
                </a:ext>
              </a:extLst>
            </p:cNvPr>
            <p:cNvSpPr txBox="1"/>
            <p:nvPr/>
          </p:nvSpPr>
          <p:spPr>
            <a:xfrm>
              <a:off x="1028700" y="6132681"/>
              <a:ext cx="5017320" cy="680780"/>
            </a:xfrm>
            <a:prstGeom prst="rect">
              <a:avLst/>
            </a:prstGeom>
          </p:spPr>
          <p:txBody>
            <a:bodyPr lIns="0" tIns="0" rIns="0" bIns="0" rtlCol="0" anchor="t">
              <a:spAutoFit/>
            </a:bodyPr>
            <a:lstStyle/>
            <a:p>
              <a:pPr marL="0" lvl="0" indent="0" algn="ctr">
                <a:lnSpc>
                  <a:spcPts val="3919"/>
                </a:lnSpc>
                <a:spcBef>
                  <a:spcPct val="0"/>
                </a:spcBef>
              </a:pPr>
              <a:r>
                <a:rPr lang="en-US" sz="2799" b="1" dirty="0">
                  <a:solidFill>
                    <a:schemeClr val="accent6"/>
                  </a:solidFill>
                  <a:latin typeface="Quicksand Bold"/>
                  <a:ea typeface="Quicksand Bold"/>
                  <a:cs typeface="Quicksand Bold"/>
                  <a:sym typeface="Quicksand Bold"/>
                </a:rPr>
                <a:t>Sarah Burnap</a:t>
              </a:r>
            </a:p>
          </p:txBody>
        </p:sp>
        <p:sp>
          <p:nvSpPr>
            <p:cNvPr id="34" name="TextBox 17">
              <a:extLst>
                <a:ext uri="{FF2B5EF4-FFF2-40B4-BE49-F238E27FC236}">
                  <a16:creationId xmlns:a16="http://schemas.microsoft.com/office/drawing/2014/main" id="{AD315D12-5625-F262-F7B0-19E1DC8B5D72}"/>
                </a:ext>
              </a:extLst>
            </p:cNvPr>
            <p:cNvSpPr txBox="1"/>
            <p:nvPr/>
          </p:nvSpPr>
          <p:spPr>
            <a:xfrm>
              <a:off x="1028700" y="6760209"/>
              <a:ext cx="5017320" cy="591637"/>
            </a:xfrm>
            <a:prstGeom prst="rect">
              <a:avLst/>
            </a:prstGeom>
          </p:spPr>
          <p:txBody>
            <a:bodyPr lIns="0" tIns="0" rIns="0" bIns="0" rtlCol="0" anchor="t">
              <a:spAutoFit/>
            </a:bodyPr>
            <a:lstStyle/>
            <a:p>
              <a:pPr marL="0" lvl="0" indent="0" algn="ctr">
                <a:lnSpc>
                  <a:spcPts val="3359"/>
                </a:lnSpc>
                <a:spcBef>
                  <a:spcPct val="0"/>
                </a:spcBef>
              </a:pPr>
              <a:r>
                <a:rPr lang="en-US" sz="2400" dirty="0">
                  <a:solidFill>
                    <a:schemeClr val="accent6"/>
                  </a:solidFill>
                  <a:latin typeface="Quicksand"/>
                  <a:ea typeface="Quicksand"/>
                  <a:cs typeface="Quicksand"/>
                  <a:sym typeface="Quicksand"/>
                </a:rPr>
                <a:t>Member</a:t>
              </a:r>
            </a:p>
          </p:txBody>
        </p:sp>
      </p:grpSp>
      <p:grpSp>
        <p:nvGrpSpPr>
          <p:cNvPr id="36" name="Group 35">
            <a:extLst>
              <a:ext uri="{FF2B5EF4-FFF2-40B4-BE49-F238E27FC236}">
                <a16:creationId xmlns:a16="http://schemas.microsoft.com/office/drawing/2014/main" id="{BA38D443-1DA0-725D-380E-452BDC5C325C}"/>
              </a:ext>
            </a:extLst>
          </p:cNvPr>
          <p:cNvGrpSpPr/>
          <p:nvPr/>
        </p:nvGrpSpPr>
        <p:grpSpPr>
          <a:xfrm>
            <a:off x="14054201" y="3056608"/>
            <a:ext cx="3399617" cy="3271630"/>
            <a:chOff x="1028700" y="2523415"/>
            <a:chExt cx="5017320" cy="4828431"/>
          </a:xfrm>
        </p:grpSpPr>
        <p:grpSp>
          <p:nvGrpSpPr>
            <p:cNvPr id="37" name="Group 5">
              <a:extLst>
                <a:ext uri="{FF2B5EF4-FFF2-40B4-BE49-F238E27FC236}">
                  <a16:creationId xmlns:a16="http://schemas.microsoft.com/office/drawing/2014/main" id="{AD6493D5-0013-1B23-201B-0E3E08538D4A}"/>
                </a:ext>
              </a:extLst>
            </p:cNvPr>
            <p:cNvGrpSpPr/>
            <p:nvPr/>
          </p:nvGrpSpPr>
          <p:grpSpPr>
            <a:xfrm>
              <a:off x="1961289" y="2523415"/>
              <a:ext cx="3152142" cy="3152142"/>
              <a:chOff x="0" y="0"/>
              <a:chExt cx="812800" cy="812800"/>
            </a:xfrm>
          </p:grpSpPr>
          <p:sp>
            <p:nvSpPr>
              <p:cNvPr id="40" name="Freeform 6">
                <a:extLst>
                  <a:ext uri="{FF2B5EF4-FFF2-40B4-BE49-F238E27FC236}">
                    <a16:creationId xmlns:a16="http://schemas.microsoft.com/office/drawing/2014/main" id="{19120253-B82F-DDA2-50A8-7BBAE8790DA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24906" r="-24906"/>
                </a:stretch>
              </a:blipFill>
            </p:spPr>
            <p:txBody>
              <a:bodyPr/>
              <a:lstStyle/>
              <a:p>
                <a:endParaRPr lang="en-NP" dirty="0"/>
              </a:p>
            </p:txBody>
          </p:sp>
        </p:grpSp>
        <p:sp>
          <p:nvSpPr>
            <p:cNvPr id="38" name="TextBox 16">
              <a:extLst>
                <a:ext uri="{FF2B5EF4-FFF2-40B4-BE49-F238E27FC236}">
                  <a16:creationId xmlns:a16="http://schemas.microsoft.com/office/drawing/2014/main" id="{3B211CA2-0C9F-E041-EA81-B2604F5A18AA}"/>
                </a:ext>
              </a:extLst>
            </p:cNvPr>
            <p:cNvSpPr txBox="1"/>
            <p:nvPr/>
          </p:nvSpPr>
          <p:spPr>
            <a:xfrm>
              <a:off x="1028700" y="6132681"/>
              <a:ext cx="5017320" cy="680780"/>
            </a:xfrm>
            <a:prstGeom prst="rect">
              <a:avLst/>
            </a:prstGeom>
          </p:spPr>
          <p:txBody>
            <a:bodyPr lIns="0" tIns="0" rIns="0" bIns="0" rtlCol="0" anchor="t">
              <a:spAutoFit/>
            </a:bodyPr>
            <a:lstStyle/>
            <a:p>
              <a:pPr marL="0" lvl="0" indent="0" algn="ctr">
                <a:lnSpc>
                  <a:spcPts val="3919"/>
                </a:lnSpc>
                <a:spcBef>
                  <a:spcPct val="0"/>
                </a:spcBef>
              </a:pPr>
              <a:r>
                <a:rPr lang="en-US" sz="2799" b="1" dirty="0">
                  <a:solidFill>
                    <a:schemeClr val="accent6"/>
                  </a:solidFill>
                  <a:latin typeface="Quicksand Bold"/>
                  <a:ea typeface="Quicksand Bold"/>
                  <a:cs typeface="Quicksand Bold"/>
                  <a:sym typeface="Quicksand Bold"/>
                </a:rPr>
                <a:t>Jordan Dreyer</a:t>
              </a:r>
            </a:p>
          </p:txBody>
        </p:sp>
        <p:sp>
          <p:nvSpPr>
            <p:cNvPr id="39" name="TextBox 17">
              <a:extLst>
                <a:ext uri="{FF2B5EF4-FFF2-40B4-BE49-F238E27FC236}">
                  <a16:creationId xmlns:a16="http://schemas.microsoft.com/office/drawing/2014/main" id="{F0C17D3E-BB2D-6DAD-AAA6-13C35869DE18}"/>
                </a:ext>
              </a:extLst>
            </p:cNvPr>
            <p:cNvSpPr txBox="1"/>
            <p:nvPr/>
          </p:nvSpPr>
          <p:spPr>
            <a:xfrm>
              <a:off x="1028700" y="6760209"/>
              <a:ext cx="5017320" cy="591637"/>
            </a:xfrm>
            <a:prstGeom prst="rect">
              <a:avLst/>
            </a:prstGeom>
          </p:spPr>
          <p:txBody>
            <a:bodyPr lIns="0" tIns="0" rIns="0" bIns="0" rtlCol="0" anchor="t">
              <a:spAutoFit/>
            </a:bodyPr>
            <a:lstStyle/>
            <a:p>
              <a:pPr marL="0" lvl="0" indent="0" algn="ctr">
                <a:lnSpc>
                  <a:spcPts val="3359"/>
                </a:lnSpc>
                <a:spcBef>
                  <a:spcPct val="0"/>
                </a:spcBef>
              </a:pPr>
              <a:r>
                <a:rPr lang="en-US" sz="2400" dirty="0">
                  <a:solidFill>
                    <a:schemeClr val="accent6"/>
                  </a:solidFill>
                  <a:latin typeface="Quicksand"/>
                  <a:ea typeface="Quicksand"/>
                  <a:cs typeface="Quicksand"/>
                  <a:sym typeface="Quicksand"/>
                </a:rPr>
                <a:t>Member</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4163754" y="4293667"/>
            <a:ext cx="9960491" cy="2045560"/>
          </a:xfrm>
          <a:prstGeom prst="rect">
            <a:avLst/>
          </a:prstGeom>
        </p:spPr>
        <p:txBody>
          <a:bodyPr lIns="0" tIns="0" rIns="0" bIns="0" rtlCol="0" anchor="t">
            <a:spAutoFit/>
          </a:bodyPr>
          <a:lstStyle/>
          <a:p>
            <a:pPr marL="0" lvl="0" indent="0" algn="ctr">
              <a:lnSpc>
                <a:spcPts val="4079"/>
              </a:lnSpc>
            </a:pPr>
            <a:r>
              <a:rPr lang="en-US" sz="2400" dirty="0">
                <a:solidFill>
                  <a:schemeClr val="accent6"/>
                </a:solidFill>
                <a:latin typeface="Quicksand"/>
                <a:ea typeface="Quicksand"/>
                <a:cs typeface="Quicksand"/>
                <a:sym typeface="Quicksand"/>
              </a:rPr>
              <a:t>Work-related stress is physical and emotional strain experienced by individuals due to pressures and challenges in the workplace, such as heavy workloads, tight deadlines, job insecurity, and lack of support, which can negatively impact their health and job performance.</a:t>
            </a:r>
          </a:p>
        </p:txBody>
      </p:sp>
      <p:sp>
        <p:nvSpPr>
          <p:cNvPr id="3" name="AutoShape 3"/>
          <p:cNvSpPr/>
          <p:nvPr/>
        </p:nvSpPr>
        <p:spPr>
          <a:xfrm>
            <a:off x="5897880" y="3568974"/>
            <a:ext cx="6492240" cy="0"/>
          </a:xfrm>
          <a:prstGeom prst="line">
            <a:avLst/>
          </a:prstGeom>
          <a:ln w="76200" cap="flat">
            <a:solidFill>
              <a:schemeClr val="accent6"/>
            </a:solidFill>
            <a:prstDash val="solid"/>
            <a:headEnd type="none" w="sm" len="sm"/>
            <a:tailEnd type="none" w="sm" len="sm"/>
          </a:ln>
        </p:spPr>
        <p:txBody>
          <a:bodyPr/>
          <a:lstStyle/>
          <a:p>
            <a:endParaRPr lang="en-NP"/>
          </a:p>
        </p:txBody>
      </p:sp>
      <p:sp>
        <p:nvSpPr>
          <p:cNvPr id="4" name="AutoShape 4"/>
          <p:cNvSpPr/>
          <p:nvPr/>
        </p:nvSpPr>
        <p:spPr>
          <a:xfrm>
            <a:off x="5897880" y="7171009"/>
            <a:ext cx="6492240" cy="0"/>
          </a:xfrm>
          <a:prstGeom prst="line">
            <a:avLst/>
          </a:prstGeom>
          <a:ln w="76200" cap="flat">
            <a:solidFill>
              <a:schemeClr val="accent6"/>
            </a:solidFill>
            <a:prstDash val="solid"/>
            <a:headEnd type="none" w="sm" len="sm"/>
            <a:tailEnd type="none" w="sm" len="sm"/>
          </a:ln>
        </p:spPr>
        <p:txBody>
          <a:bodyPr/>
          <a:lstStyle/>
          <a:p>
            <a:endParaRPr lang="en-NP"/>
          </a:p>
        </p:txBody>
      </p:sp>
      <p:sp>
        <p:nvSpPr>
          <p:cNvPr id="5" name="Freeform 5"/>
          <p:cNvSpPr/>
          <p:nvPr/>
        </p:nvSpPr>
        <p:spPr>
          <a:xfrm>
            <a:off x="8304001" y="2470557"/>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P" dirty="0"/>
          </a:p>
        </p:txBody>
      </p:sp>
      <p:sp>
        <p:nvSpPr>
          <p:cNvPr id="6" name="TextBox 6"/>
          <p:cNvSpPr txBox="1"/>
          <p:nvPr/>
        </p:nvSpPr>
        <p:spPr>
          <a:xfrm>
            <a:off x="1028700" y="599709"/>
            <a:ext cx="8048163"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chemeClr val="accent6"/>
                </a:solidFill>
                <a:latin typeface="Cormorant Garamond Bold Italics"/>
                <a:ea typeface="Cormorant Garamond Bold Italics"/>
                <a:cs typeface="Cormorant Garamond Bold Italics"/>
                <a:sym typeface="Cormorant Garamond Bold Italics"/>
              </a:rPr>
              <a:t>Introduction</a:t>
            </a:r>
          </a:p>
        </p:txBody>
      </p:sp>
      <p:sp>
        <p:nvSpPr>
          <p:cNvPr id="7" name="Freeform 7"/>
          <p:cNvSpPr/>
          <p:nvPr/>
        </p:nvSpPr>
        <p:spPr>
          <a:xfrm>
            <a:off x="8304001" y="8019527"/>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P"/>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4093893" y="15849"/>
            <a:ext cx="4194107" cy="10271151"/>
            <a:chOff x="0" y="0"/>
            <a:chExt cx="1104621" cy="2705159"/>
          </a:xfrm>
          <a:solidFill>
            <a:schemeClr val="accent6"/>
          </a:solidFill>
        </p:grpSpPr>
        <p:sp>
          <p:nvSpPr>
            <p:cNvPr id="3" name="Freeform 3"/>
            <p:cNvSpPr/>
            <p:nvPr/>
          </p:nvSpPr>
          <p:spPr>
            <a:xfrm>
              <a:off x="0" y="0"/>
              <a:ext cx="1104621" cy="2705159"/>
            </a:xfrm>
            <a:custGeom>
              <a:avLst/>
              <a:gdLst/>
              <a:ahLst/>
              <a:cxnLst/>
              <a:rect l="l" t="t" r="r" b="b"/>
              <a:pathLst>
                <a:path w="1104621" h="2705159">
                  <a:moveTo>
                    <a:pt x="0" y="0"/>
                  </a:moveTo>
                  <a:lnTo>
                    <a:pt x="1104621" y="0"/>
                  </a:lnTo>
                  <a:lnTo>
                    <a:pt x="1104621" y="2705159"/>
                  </a:lnTo>
                  <a:lnTo>
                    <a:pt x="0" y="2705159"/>
                  </a:lnTo>
                  <a:close/>
                </a:path>
              </a:pathLst>
            </a:custGeom>
            <a:grpFill/>
          </p:spPr>
          <p:txBody>
            <a:bodyPr/>
            <a:lstStyle/>
            <a:p>
              <a:endParaRPr lang="en-NP"/>
            </a:p>
          </p:txBody>
        </p:sp>
        <p:sp>
          <p:nvSpPr>
            <p:cNvPr id="4" name="TextBox 4"/>
            <p:cNvSpPr txBox="1"/>
            <p:nvPr/>
          </p:nvSpPr>
          <p:spPr>
            <a:xfrm>
              <a:off x="0" y="-47625"/>
              <a:ext cx="1104621" cy="2752784"/>
            </a:xfrm>
            <a:prstGeom prst="rect">
              <a:avLst/>
            </a:prstGeom>
            <a:grpFill/>
          </p:spPr>
          <p:txBody>
            <a:bodyPr lIns="50800" tIns="50800" rIns="50800" bIns="50800" rtlCol="0" anchor="ctr"/>
            <a:lstStyle/>
            <a:p>
              <a:pPr algn="ctr">
                <a:lnSpc>
                  <a:spcPts val="3693"/>
                </a:lnSpc>
              </a:pPr>
              <a:endParaRPr/>
            </a:p>
          </p:txBody>
        </p:sp>
      </p:grpSp>
      <p:sp>
        <p:nvSpPr>
          <p:cNvPr id="7" name="Freeform 7"/>
          <p:cNvSpPr/>
          <p:nvPr/>
        </p:nvSpPr>
        <p:spPr>
          <a:xfrm>
            <a:off x="1028700" y="8974931"/>
            <a:ext cx="1905000" cy="283369"/>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NP"/>
          </a:p>
        </p:txBody>
      </p:sp>
      <p:sp>
        <p:nvSpPr>
          <p:cNvPr id="8" name="TextBox 8"/>
          <p:cNvSpPr txBox="1"/>
          <p:nvPr/>
        </p:nvSpPr>
        <p:spPr>
          <a:xfrm>
            <a:off x="1028700" y="599709"/>
            <a:ext cx="9390243"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chemeClr val="accent6"/>
                </a:solidFill>
                <a:latin typeface="Cormorant Garamond Bold Italics"/>
                <a:ea typeface="Cormorant Garamond Bold Italics"/>
                <a:cs typeface="Cormorant Garamond Bold Italics"/>
                <a:sym typeface="Cormorant Garamond Bold Italics"/>
              </a:rPr>
              <a:t>Analysis Objectives</a:t>
            </a:r>
          </a:p>
        </p:txBody>
      </p:sp>
      <p:sp>
        <p:nvSpPr>
          <p:cNvPr id="9" name="TextBox 9"/>
          <p:cNvSpPr txBox="1"/>
          <p:nvPr/>
        </p:nvSpPr>
        <p:spPr>
          <a:xfrm>
            <a:off x="1022838" y="2781300"/>
            <a:ext cx="6938067" cy="5726055"/>
          </a:xfrm>
          <a:prstGeom prst="rect">
            <a:avLst/>
          </a:prstGeom>
        </p:spPr>
        <p:txBody>
          <a:bodyPr lIns="0" tIns="0" rIns="0" bIns="0" rtlCol="0" anchor="t">
            <a:spAutoFit/>
          </a:bodyPr>
          <a:lstStyle/>
          <a:p>
            <a:pPr marL="342900" lvl="0" indent="-342900" algn="l">
              <a:lnSpc>
                <a:spcPts val="4079"/>
              </a:lnSpc>
              <a:buFont typeface="Arial" panose="020B0604020202020204" pitchFamily="34" charset="0"/>
              <a:buChar char="•"/>
            </a:pPr>
            <a:r>
              <a:rPr lang="en-US" sz="2800" b="1" dirty="0">
                <a:solidFill>
                  <a:schemeClr val="accent6">
                    <a:lumMod val="75000"/>
                  </a:schemeClr>
                </a:solidFill>
                <a:latin typeface="Quicksand"/>
                <a:ea typeface="Quicksand"/>
                <a:cs typeface="Quicksand"/>
                <a:sym typeface="Quicksand"/>
              </a:rPr>
              <a:t>Exploring the impact of Work-related Stress</a:t>
            </a:r>
          </a:p>
          <a:p>
            <a:pPr marL="800100" lvl="1" indent="-342900">
              <a:lnSpc>
                <a:spcPts val="4079"/>
              </a:lnSpc>
              <a:buFont typeface="Arial" panose="020B0604020202020204" pitchFamily="34" charset="0"/>
              <a:buChar char="•"/>
            </a:pPr>
            <a:r>
              <a:rPr lang="en-US" sz="2400" dirty="0">
                <a:solidFill>
                  <a:schemeClr val="accent6"/>
                </a:solidFill>
                <a:latin typeface="Quicksand"/>
                <a:ea typeface="Quicksand"/>
                <a:cs typeface="Quicksand"/>
                <a:sym typeface="Quicksand"/>
              </a:rPr>
              <a:t>Investigating how stress in the workplace affects employees` well-being, productivity, and overall job satisfaction</a:t>
            </a:r>
          </a:p>
          <a:p>
            <a:pPr marL="342900" lvl="0" indent="-342900" algn="l">
              <a:lnSpc>
                <a:spcPts val="4079"/>
              </a:lnSpc>
              <a:buFont typeface="Arial" panose="020B0604020202020204" pitchFamily="34" charset="0"/>
              <a:buChar char="•"/>
            </a:pPr>
            <a:r>
              <a:rPr lang="en-US" sz="2800" b="1" dirty="0">
                <a:solidFill>
                  <a:schemeClr val="accent6">
                    <a:lumMod val="75000"/>
                  </a:schemeClr>
                </a:solidFill>
                <a:latin typeface="Quicksand"/>
                <a:ea typeface="Quicksand"/>
                <a:cs typeface="Quicksand"/>
                <a:sym typeface="Quicksand"/>
              </a:rPr>
              <a:t>Understanding the Sources of Work Stress</a:t>
            </a:r>
          </a:p>
          <a:p>
            <a:pPr marL="800100" lvl="1" indent="-342900">
              <a:lnSpc>
                <a:spcPts val="4079"/>
              </a:lnSpc>
              <a:buFont typeface="Arial" panose="020B0604020202020204" pitchFamily="34" charset="0"/>
              <a:buChar char="•"/>
            </a:pPr>
            <a:r>
              <a:rPr lang="en-US" sz="2400" b="1" dirty="0">
                <a:solidFill>
                  <a:schemeClr val="accent6"/>
                </a:solidFill>
                <a:latin typeface="Quicksand"/>
                <a:ea typeface="Quicksand"/>
                <a:cs typeface="Quicksand"/>
                <a:sym typeface="Quicksand"/>
              </a:rPr>
              <a:t>Analyzing key stressors, such as workload, company size, and work-life balance, and their correlation with performance and mental health</a:t>
            </a:r>
          </a:p>
        </p:txBody>
      </p:sp>
      <p:pic>
        <p:nvPicPr>
          <p:cNvPr id="12" name="Picture 11" descr="Stressed businessman">
            <a:extLst>
              <a:ext uri="{FF2B5EF4-FFF2-40B4-BE49-F238E27FC236}">
                <a16:creationId xmlns:a16="http://schemas.microsoft.com/office/drawing/2014/main" id="{C450C6A1-9855-ECD2-3ECC-C4BA59036A7C}"/>
              </a:ext>
            </a:extLst>
          </p:cNvPr>
          <p:cNvPicPr>
            <a:picLocks noChangeAspect="1"/>
          </p:cNvPicPr>
          <p:nvPr/>
        </p:nvPicPr>
        <p:blipFill>
          <a:blip r:embed="rId5" cstate="print">
            <a:alphaModFix/>
            <a:extLst>
              <a:ext uri="{28A0092B-C50C-407E-A947-70E740481C1C}">
                <a14:useLocalDpi xmlns:a14="http://schemas.microsoft.com/office/drawing/2010/main" val="0"/>
              </a:ext>
            </a:extLst>
          </a:blip>
          <a:stretch>
            <a:fillRect/>
          </a:stretch>
        </p:blipFill>
        <p:spPr>
          <a:xfrm>
            <a:off x="10058400" y="2781300"/>
            <a:ext cx="7772400" cy="506301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7038622" y="4099272"/>
            <a:ext cx="4210757" cy="3273864"/>
          </a:xfrm>
          <a:custGeom>
            <a:avLst/>
            <a:gdLst/>
            <a:ahLst/>
            <a:cxnLst/>
            <a:rect l="l" t="t" r="r" b="b"/>
            <a:pathLst>
              <a:path w="4210757" h="3273864">
                <a:moveTo>
                  <a:pt x="0" y="0"/>
                </a:moveTo>
                <a:lnTo>
                  <a:pt x="4210756" y="0"/>
                </a:lnTo>
                <a:lnTo>
                  <a:pt x="4210756" y="3273864"/>
                </a:lnTo>
                <a:lnTo>
                  <a:pt x="0" y="3273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P"/>
          </a:p>
        </p:txBody>
      </p:sp>
      <p:sp>
        <p:nvSpPr>
          <p:cNvPr id="3" name="AutoShape 3"/>
          <p:cNvSpPr/>
          <p:nvPr/>
        </p:nvSpPr>
        <p:spPr>
          <a:xfrm>
            <a:off x="2027699" y="5114925"/>
            <a:ext cx="4344915" cy="0"/>
          </a:xfrm>
          <a:prstGeom prst="line">
            <a:avLst/>
          </a:prstGeom>
          <a:ln w="57150" cap="flat">
            <a:solidFill>
              <a:schemeClr val="accent6">
                <a:alpha val="50000"/>
              </a:schemeClr>
            </a:solidFill>
            <a:prstDash val="solid"/>
            <a:headEnd type="none" w="sm" len="sm"/>
            <a:tailEnd type="none" w="sm" len="sm"/>
          </a:ln>
        </p:spPr>
        <p:txBody>
          <a:bodyPr/>
          <a:lstStyle/>
          <a:p>
            <a:endParaRPr lang="en-NP" dirty="0"/>
          </a:p>
        </p:txBody>
      </p:sp>
      <p:sp>
        <p:nvSpPr>
          <p:cNvPr id="4" name="AutoShape 4"/>
          <p:cNvSpPr/>
          <p:nvPr/>
        </p:nvSpPr>
        <p:spPr>
          <a:xfrm>
            <a:off x="11911071" y="7344561"/>
            <a:ext cx="4346753" cy="0"/>
          </a:xfrm>
          <a:prstGeom prst="line">
            <a:avLst/>
          </a:prstGeom>
          <a:ln w="57150" cap="flat">
            <a:solidFill>
              <a:schemeClr val="accent6">
                <a:alpha val="50000"/>
              </a:schemeClr>
            </a:solidFill>
            <a:prstDash val="solid"/>
            <a:headEnd type="none" w="sm" len="sm"/>
            <a:tailEnd type="none" w="sm" len="sm"/>
          </a:ln>
        </p:spPr>
        <p:txBody>
          <a:bodyPr/>
          <a:lstStyle/>
          <a:p>
            <a:endParaRPr lang="en-NP"/>
          </a:p>
        </p:txBody>
      </p:sp>
      <p:sp>
        <p:nvSpPr>
          <p:cNvPr id="5" name="AutoShape 5"/>
          <p:cNvSpPr/>
          <p:nvPr/>
        </p:nvSpPr>
        <p:spPr>
          <a:xfrm flipV="1">
            <a:off x="1660540" y="8483796"/>
            <a:ext cx="4716390" cy="0"/>
          </a:xfrm>
          <a:prstGeom prst="line">
            <a:avLst/>
          </a:prstGeom>
          <a:ln w="57150" cap="flat">
            <a:solidFill>
              <a:schemeClr val="accent6">
                <a:alpha val="50000"/>
              </a:schemeClr>
            </a:solidFill>
            <a:prstDash val="solid"/>
            <a:headEnd type="none" w="sm" len="sm"/>
            <a:tailEnd type="none" w="sm" len="sm"/>
          </a:ln>
        </p:spPr>
        <p:txBody>
          <a:bodyPr/>
          <a:lstStyle/>
          <a:p>
            <a:endParaRPr lang="en-NP"/>
          </a:p>
        </p:txBody>
      </p:sp>
      <p:sp>
        <p:nvSpPr>
          <p:cNvPr id="6" name="TextBox 6"/>
          <p:cNvSpPr txBox="1"/>
          <p:nvPr/>
        </p:nvSpPr>
        <p:spPr>
          <a:xfrm>
            <a:off x="1024384" y="599709"/>
            <a:ext cx="14072064" cy="2253181"/>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chemeClr val="accent6">
                    <a:lumMod val="75000"/>
                  </a:schemeClr>
                </a:solidFill>
                <a:latin typeface="Cormorant Garamond Bold Italics"/>
                <a:ea typeface="Cormorant Garamond Bold Italics"/>
                <a:cs typeface="Cormorant Garamond Bold Italics"/>
                <a:sym typeface="Cormorant Garamond Bold Italics"/>
              </a:rPr>
              <a:t>Key Factors Influencing Corporate Workplace Stress</a:t>
            </a:r>
          </a:p>
        </p:txBody>
      </p:sp>
      <p:sp>
        <p:nvSpPr>
          <p:cNvPr id="7" name="TextBox 7"/>
          <p:cNvSpPr txBox="1"/>
          <p:nvPr/>
        </p:nvSpPr>
        <p:spPr>
          <a:xfrm>
            <a:off x="1024384" y="3595524"/>
            <a:ext cx="5348229" cy="400879"/>
          </a:xfrm>
          <a:prstGeom prst="rect">
            <a:avLst/>
          </a:prstGeom>
        </p:spPr>
        <p:txBody>
          <a:bodyPr lIns="0" tIns="0" rIns="0" bIns="0" rtlCol="0" anchor="t">
            <a:spAutoFit/>
          </a:bodyPr>
          <a:lstStyle/>
          <a:p>
            <a:pPr marL="0" lvl="0" indent="0" algn="r">
              <a:lnSpc>
                <a:spcPts val="3359"/>
              </a:lnSpc>
              <a:spcBef>
                <a:spcPct val="0"/>
              </a:spcBef>
            </a:pPr>
            <a:r>
              <a:rPr lang="en-US" sz="2400" dirty="0">
                <a:solidFill>
                  <a:schemeClr val="accent6">
                    <a:lumMod val="75000"/>
                  </a:schemeClr>
                </a:solidFill>
                <a:latin typeface="Quicksand"/>
                <a:ea typeface="Quicksand"/>
                <a:cs typeface="Quicksand"/>
                <a:sym typeface="Quicksand"/>
              </a:rPr>
              <a:t>Lorem……..</a:t>
            </a:r>
          </a:p>
        </p:txBody>
      </p:sp>
      <p:sp>
        <p:nvSpPr>
          <p:cNvPr id="8" name="TextBox 8"/>
          <p:cNvSpPr txBox="1"/>
          <p:nvPr/>
        </p:nvSpPr>
        <p:spPr>
          <a:xfrm>
            <a:off x="1024384" y="3161819"/>
            <a:ext cx="5348229" cy="461280"/>
          </a:xfrm>
          <a:prstGeom prst="rect">
            <a:avLst/>
          </a:prstGeom>
        </p:spPr>
        <p:txBody>
          <a:bodyPr lIns="0" tIns="0" rIns="0" bIns="0" rtlCol="0" anchor="t">
            <a:spAutoFit/>
          </a:bodyPr>
          <a:lstStyle/>
          <a:p>
            <a:pPr marL="0" lvl="0" indent="0" algn="r">
              <a:lnSpc>
                <a:spcPts val="3919"/>
              </a:lnSpc>
              <a:spcBef>
                <a:spcPct val="0"/>
              </a:spcBef>
            </a:pPr>
            <a:r>
              <a:rPr lang="en-US" sz="2799" b="1" dirty="0">
                <a:solidFill>
                  <a:schemeClr val="accent6">
                    <a:lumMod val="75000"/>
                  </a:schemeClr>
                </a:solidFill>
                <a:latin typeface="Quicksand Bold"/>
                <a:ea typeface="Quicksand Bold"/>
                <a:cs typeface="Quicksand Bold"/>
                <a:sym typeface="Quicksand Bold"/>
              </a:rPr>
              <a:t>Point I</a:t>
            </a:r>
          </a:p>
        </p:txBody>
      </p:sp>
      <p:sp>
        <p:nvSpPr>
          <p:cNvPr id="9" name="TextBox 9"/>
          <p:cNvSpPr txBox="1"/>
          <p:nvPr/>
        </p:nvSpPr>
        <p:spPr>
          <a:xfrm>
            <a:off x="11911071" y="4912933"/>
            <a:ext cx="5348229" cy="400879"/>
          </a:xfrm>
          <a:prstGeom prst="rect">
            <a:avLst/>
          </a:prstGeom>
        </p:spPr>
        <p:txBody>
          <a:bodyPr lIns="0" tIns="0" rIns="0" bIns="0" rtlCol="0" anchor="t">
            <a:spAutoFit/>
          </a:bodyPr>
          <a:lstStyle/>
          <a:p>
            <a:pPr marL="0" lvl="0" indent="0" algn="l">
              <a:lnSpc>
                <a:spcPts val="3359"/>
              </a:lnSpc>
              <a:spcBef>
                <a:spcPct val="0"/>
              </a:spcBef>
            </a:pPr>
            <a:r>
              <a:rPr lang="en-US" sz="2400" dirty="0">
                <a:solidFill>
                  <a:schemeClr val="accent6">
                    <a:lumMod val="75000"/>
                  </a:schemeClr>
                </a:solidFill>
                <a:latin typeface="Quicksand"/>
                <a:ea typeface="Quicksand"/>
                <a:cs typeface="Quicksand"/>
                <a:sym typeface="Quicksand"/>
              </a:rPr>
              <a:t>lorem</a:t>
            </a:r>
          </a:p>
        </p:txBody>
      </p:sp>
      <p:sp>
        <p:nvSpPr>
          <p:cNvPr id="10" name="TextBox 10"/>
          <p:cNvSpPr txBox="1"/>
          <p:nvPr/>
        </p:nvSpPr>
        <p:spPr>
          <a:xfrm>
            <a:off x="11911071" y="4507360"/>
            <a:ext cx="5348229" cy="461280"/>
          </a:xfrm>
          <a:prstGeom prst="rect">
            <a:avLst/>
          </a:prstGeom>
        </p:spPr>
        <p:txBody>
          <a:bodyPr lIns="0" tIns="0" rIns="0" bIns="0" rtlCol="0" anchor="t">
            <a:spAutoFit/>
          </a:bodyPr>
          <a:lstStyle/>
          <a:p>
            <a:pPr marL="0" lvl="0" indent="0" algn="l">
              <a:lnSpc>
                <a:spcPts val="3919"/>
              </a:lnSpc>
              <a:spcBef>
                <a:spcPct val="0"/>
              </a:spcBef>
            </a:pPr>
            <a:r>
              <a:rPr lang="en-US" sz="2799" b="1" dirty="0">
                <a:solidFill>
                  <a:schemeClr val="accent6">
                    <a:lumMod val="75000"/>
                  </a:schemeClr>
                </a:solidFill>
                <a:latin typeface="Quicksand Bold"/>
                <a:ea typeface="Quicksand Bold"/>
                <a:cs typeface="Quicksand Bold"/>
                <a:sym typeface="Quicksand Bold"/>
              </a:rPr>
              <a:t>Point III:</a:t>
            </a:r>
          </a:p>
        </p:txBody>
      </p:sp>
      <p:sp>
        <p:nvSpPr>
          <p:cNvPr id="11" name="TextBox 11"/>
          <p:cNvSpPr txBox="1"/>
          <p:nvPr/>
        </p:nvSpPr>
        <p:spPr>
          <a:xfrm>
            <a:off x="1024384" y="6990424"/>
            <a:ext cx="5352545" cy="400879"/>
          </a:xfrm>
          <a:prstGeom prst="rect">
            <a:avLst/>
          </a:prstGeom>
        </p:spPr>
        <p:txBody>
          <a:bodyPr lIns="0" tIns="0" rIns="0" bIns="0" rtlCol="0" anchor="t">
            <a:spAutoFit/>
          </a:bodyPr>
          <a:lstStyle/>
          <a:p>
            <a:pPr marL="0" lvl="0" indent="0" algn="r">
              <a:lnSpc>
                <a:spcPts val="3359"/>
              </a:lnSpc>
              <a:spcBef>
                <a:spcPct val="0"/>
              </a:spcBef>
            </a:pPr>
            <a:r>
              <a:rPr lang="en-US" sz="2400" dirty="0">
                <a:solidFill>
                  <a:schemeClr val="accent6">
                    <a:lumMod val="75000"/>
                  </a:schemeClr>
                </a:solidFill>
                <a:latin typeface="Quicksand"/>
                <a:ea typeface="Quicksand"/>
                <a:cs typeface="Quicksand"/>
                <a:sym typeface="Quicksand"/>
              </a:rPr>
              <a:t>lorem</a:t>
            </a:r>
          </a:p>
        </p:txBody>
      </p:sp>
      <p:sp>
        <p:nvSpPr>
          <p:cNvPr id="12" name="TextBox 12"/>
          <p:cNvSpPr txBox="1"/>
          <p:nvPr/>
        </p:nvSpPr>
        <p:spPr>
          <a:xfrm>
            <a:off x="1024384" y="6556719"/>
            <a:ext cx="5352545" cy="461280"/>
          </a:xfrm>
          <a:prstGeom prst="rect">
            <a:avLst/>
          </a:prstGeom>
        </p:spPr>
        <p:txBody>
          <a:bodyPr lIns="0" tIns="0" rIns="0" bIns="0" rtlCol="0" anchor="t">
            <a:spAutoFit/>
          </a:bodyPr>
          <a:lstStyle/>
          <a:p>
            <a:pPr marL="0" lvl="0" indent="0" algn="r">
              <a:lnSpc>
                <a:spcPts val="3919"/>
              </a:lnSpc>
              <a:spcBef>
                <a:spcPct val="0"/>
              </a:spcBef>
            </a:pPr>
            <a:r>
              <a:rPr lang="en-US" sz="2799" b="1" dirty="0">
                <a:solidFill>
                  <a:schemeClr val="accent6">
                    <a:lumMod val="75000"/>
                  </a:schemeClr>
                </a:solidFill>
                <a:latin typeface="Quicksand Bold"/>
                <a:ea typeface="Quicksand Bold"/>
                <a:cs typeface="Quicksand Bold"/>
                <a:sym typeface="Quicksand Bold"/>
              </a:rPr>
              <a:t>Point II</a:t>
            </a:r>
          </a:p>
        </p:txBody>
      </p:sp>
      <p:sp>
        <p:nvSpPr>
          <p:cNvPr id="13" name="Freeform 13"/>
          <p:cNvSpPr/>
          <p:nvPr/>
        </p:nvSpPr>
        <p:spPr>
          <a:xfrm>
            <a:off x="15579303" y="714009"/>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P"/>
          </a:p>
        </p:txBody>
      </p:sp>
      <p:sp>
        <p:nvSpPr>
          <p:cNvPr id="14" name="Freeform 14"/>
          <p:cNvSpPr/>
          <p:nvPr/>
        </p:nvSpPr>
        <p:spPr>
          <a:xfrm>
            <a:off x="1024384" y="9529723"/>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P"/>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14" name="TextBox 14"/>
          <p:cNvSpPr txBox="1"/>
          <p:nvPr/>
        </p:nvSpPr>
        <p:spPr>
          <a:xfrm>
            <a:off x="1028700" y="599709"/>
            <a:ext cx="8115300"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chemeClr val="accent6">
                    <a:lumMod val="75000"/>
                  </a:schemeClr>
                </a:solidFill>
                <a:latin typeface="Cormorant Garamond Bold Italics"/>
                <a:ea typeface="Cormorant Garamond Bold Italics"/>
                <a:cs typeface="Cormorant Garamond Bold Italics"/>
                <a:sym typeface="Cormorant Garamond Bold Italics"/>
              </a:rPr>
              <a:t>Exploring Gender Biasness</a:t>
            </a:r>
          </a:p>
        </p:txBody>
      </p:sp>
      <p:sp>
        <p:nvSpPr>
          <p:cNvPr id="21" name="AutoShape 21"/>
          <p:cNvSpPr/>
          <p:nvPr/>
        </p:nvSpPr>
        <p:spPr>
          <a:xfrm>
            <a:off x="10767060" y="990600"/>
            <a:ext cx="6492240" cy="0"/>
          </a:xfrm>
          <a:prstGeom prst="line">
            <a:avLst/>
          </a:prstGeom>
          <a:ln w="76200" cap="flat">
            <a:solidFill>
              <a:schemeClr val="accent6"/>
            </a:solidFill>
            <a:prstDash val="solid"/>
            <a:headEnd type="none" w="sm" len="sm"/>
            <a:tailEnd type="none" w="sm" len="sm"/>
          </a:ln>
        </p:spPr>
        <p:txBody>
          <a:bodyPr/>
          <a:lstStyle/>
          <a:p>
            <a:endParaRPr lang="en-NP"/>
          </a:p>
        </p:txBody>
      </p:sp>
      <p:grpSp>
        <p:nvGrpSpPr>
          <p:cNvPr id="28" name="Group 27">
            <a:extLst>
              <a:ext uri="{FF2B5EF4-FFF2-40B4-BE49-F238E27FC236}">
                <a16:creationId xmlns:a16="http://schemas.microsoft.com/office/drawing/2014/main" id="{27D9174B-6089-150A-1004-B998C428F957}"/>
              </a:ext>
            </a:extLst>
          </p:cNvPr>
          <p:cNvGrpSpPr/>
          <p:nvPr/>
        </p:nvGrpSpPr>
        <p:grpSpPr>
          <a:xfrm>
            <a:off x="670379" y="1986547"/>
            <a:ext cx="6062768" cy="6896812"/>
            <a:chOff x="670379" y="1986547"/>
            <a:chExt cx="6062768" cy="6896812"/>
          </a:xfrm>
        </p:grpSpPr>
        <p:grpSp>
          <p:nvGrpSpPr>
            <p:cNvPr id="2" name="Group 2"/>
            <p:cNvGrpSpPr/>
            <p:nvPr/>
          </p:nvGrpSpPr>
          <p:grpSpPr>
            <a:xfrm>
              <a:off x="886761" y="1986547"/>
              <a:ext cx="5385764" cy="6896812"/>
              <a:chOff x="0" y="-123825"/>
              <a:chExt cx="1418473" cy="1816444"/>
            </a:xfrm>
          </p:grpSpPr>
          <p:sp>
            <p:nvSpPr>
              <p:cNvPr id="3" name="Freeform 3"/>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chemeClr val="accent6">
                  <a:lumMod val="40000"/>
                  <a:lumOff val="60000"/>
                </a:schemeClr>
              </a:solidFill>
            </p:spPr>
            <p:txBody>
              <a:bodyPr/>
              <a:lstStyle/>
              <a:p>
                <a:endParaRPr lang="en-NP"/>
              </a:p>
            </p:txBody>
          </p:sp>
          <p:sp>
            <p:nvSpPr>
              <p:cNvPr id="4" name="TextBox 4"/>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15" name="TextBox 15"/>
            <p:cNvSpPr txBox="1"/>
            <p:nvPr/>
          </p:nvSpPr>
          <p:spPr>
            <a:xfrm>
              <a:off x="1028700" y="7070417"/>
              <a:ext cx="5101887" cy="1519775"/>
            </a:xfrm>
            <a:prstGeom prst="rect">
              <a:avLst/>
            </a:prstGeom>
          </p:spPr>
          <p:txBody>
            <a:bodyPr lIns="0" tIns="0" rIns="0" bIns="0" rtlCol="0" anchor="t">
              <a:spAutoFit/>
            </a:bodyPr>
            <a:lstStyle/>
            <a:p>
              <a:pPr marL="518160" lvl="1" indent="-259080" algn="l">
                <a:lnSpc>
                  <a:spcPts val="4079"/>
                </a:lnSpc>
                <a:buFont typeface="Arial"/>
                <a:buChar char="•"/>
              </a:pPr>
              <a:r>
                <a:rPr lang="en-US" sz="2400" dirty="0">
                  <a:solidFill>
                    <a:schemeClr val="accent6"/>
                  </a:solidFill>
                  <a:latin typeface="Quicksand"/>
                  <a:ea typeface="Quicksand"/>
                  <a:cs typeface="Quicksand"/>
                  <a:sym typeface="Quicksand"/>
                </a:rPr>
                <a:t>50.70% of Non-binary experiences gender biasness at workplace</a:t>
              </a:r>
            </a:p>
          </p:txBody>
        </p:sp>
        <p:sp>
          <p:nvSpPr>
            <p:cNvPr id="16" name="TextBox 16"/>
            <p:cNvSpPr txBox="1"/>
            <p:nvPr/>
          </p:nvSpPr>
          <p:spPr>
            <a:xfrm>
              <a:off x="1631260" y="6439688"/>
              <a:ext cx="5101887" cy="461280"/>
            </a:xfrm>
            <a:prstGeom prst="rect">
              <a:avLst/>
            </a:prstGeom>
          </p:spPr>
          <p:txBody>
            <a:bodyPr lIns="0" tIns="0" rIns="0" bIns="0" rtlCol="0" anchor="t">
              <a:spAutoFit/>
            </a:bodyPr>
            <a:lstStyle/>
            <a:p>
              <a:pPr marL="0" lvl="0" indent="0" algn="l">
                <a:lnSpc>
                  <a:spcPts val="3919"/>
                </a:lnSpc>
                <a:spcBef>
                  <a:spcPct val="0"/>
                </a:spcBef>
              </a:pPr>
              <a:endParaRPr lang="en-US" sz="2799" b="1" dirty="0">
                <a:solidFill>
                  <a:schemeClr val="accent6"/>
                </a:solidFill>
                <a:latin typeface="Quicksand Bold"/>
                <a:ea typeface="Quicksand Bold"/>
                <a:cs typeface="Quicksand Bold"/>
                <a:sym typeface="Quicksand Bold"/>
              </a:endParaRPr>
            </a:p>
          </p:txBody>
        </p:sp>
        <p:graphicFrame>
          <p:nvGraphicFramePr>
            <p:cNvPr id="23" name="Chart 22">
              <a:extLst>
                <a:ext uri="{FF2B5EF4-FFF2-40B4-BE49-F238E27FC236}">
                  <a16:creationId xmlns:a16="http://schemas.microsoft.com/office/drawing/2014/main" id="{3B5B87F2-D58A-BDE3-F0B3-61C4314EE063}"/>
                </a:ext>
              </a:extLst>
            </p:cNvPr>
            <p:cNvGraphicFramePr/>
            <p:nvPr>
              <p:extLst>
                <p:ext uri="{D42A27DB-BD31-4B8C-83A1-F6EECF244321}">
                  <p14:modId xmlns:p14="http://schemas.microsoft.com/office/powerpoint/2010/main" val="3020690827"/>
                </p:ext>
              </p:extLst>
            </p:nvPr>
          </p:nvGraphicFramePr>
          <p:xfrm>
            <a:off x="670379" y="2675827"/>
            <a:ext cx="5638800" cy="3627006"/>
          </p:xfrm>
          <a:graphic>
            <a:graphicData uri="http://schemas.openxmlformats.org/drawingml/2006/chart">
              <c:chart xmlns:c="http://schemas.openxmlformats.org/drawingml/2006/chart" xmlns:r="http://schemas.openxmlformats.org/officeDocument/2006/relationships" r:id="rId2"/>
            </a:graphicData>
          </a:graphic>
        </p:graphicFrame>
      </p:grpSp>
      <p:grpSp>
        <p:nvGrpSpPr>
          <p:cNvPr id="29" name="Group 28">
            <a:extLst>
              <a:ext uri="{FF2B5EF4-FFF2-40B4-BE49-F238E27FC236}">
                <a16:creationId xmlns:a16="http://schemas.microsoft.com/office/drawing/2014/main" id="{9E9B08C8-C65E-00AF-557E-485717C4AA9D}"/>
              </a:ext>
            </a:extLst>
          </p:cNvPr>
          <p:cNvGrpSpPr/>
          <p:nvPr/>
        </p:nvGrpSpPr>
        <p:grpSpPr>
          <a:xfrm>
            <a:off x="6360776" y="2002779"/>
            <a:ext cx="5638800" cy="6896812"/>
            <a:chOff x="670379" y="1986547"/>
            <a:chExt cx="5638800" cy="6896812"/>
          </a:xfrm>
        </p:grpSpPr>
        <p:grpSp>
          <p:nvGrpSpPr>
            <p:cNvPr id="30" name="Group 2">
              <a:extLst>
                <a:ext uri="{FF2B5EF4-FFF2-40B4-BE49-F238E27FC236}">
                  <a16:creationId xmlns:a16="http://schemas.microsoft.com/office/drawing/2014/main" id="{63A68EA3-1808-13FD-C87F-CEFE7D5A5CD2}"/>
                </a:ext>
              </a:extLst>
            </p:cNvPr>
            <p:cNvGrpSpPr/>
            <p:nvPr/>
          </p:nvGrpSpPr>
          <p:grpSpPr>
            <a:xfrm>
              <a:off x="886761" y="1986547"/>
              <a:ext cx="5385764" cy="6896812"/>
              <a:chOff x="0" y="-123825"/>
              <a:chExt cx="1418473" cy="1816444"/>
            </a:xfrm>
          </p:grpSpPr>
          <p:sp>
            <p:nvSpPr>
              <p:cNvPr id="34" name="Freeform 3">
                <a:extLst>
                  <a:ext uri="{FF2B5EF4-FFF2-40B4-BE49-F238E27FC236}">
                    <a16:creationId xmlns:a16="http://schemas.microsoft.com/office/drawing/2014/main" id="{47F2E525-97E6-F41C-288B-53A079FC3671}"/>
                  </a:ext>
                </a:extLst>
              </p:cNvPr>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chemeClr val="accent6">
                  <a:lumMod val="40000"/>
                  <a:lumOff val="60000"/>
                </a:schemeClr>
              </a:solidFill>
            </p:spPr>
            <p:txBody>
              <a:bodyPr/>
              <a:lstStyle/>
              <a:p>
                <a:endParaRPr lang="en-NP"/>
              </a:p>
            </p:txBody>
          </p:sp>
          <p:sp>
            <p:nvSpPr>
              <p:cNvPr id="35" name="TextBox 4">
                <a:extLst>
                  <a:ext uri="{FF2B5EF4-FFF2-40B4-BE49-F238E27FC236}">
                    <a16:creationId xmlns:a16="http://schemas.microsoft.com/office/drawing/2014/main" id="{D3F62567-0CEC-32D7-8DC5-0713C37D4104}"/>
                  </a:ext>
                </a:extLst>
              </p:cNvPr>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31" name="TextBox 15">
              <a:extLst>
                <a:ext uri="{FF2B5EF4-FFF2-40B4-BE49-F238E27FC236}">
                  <a16:creationId xmlns:a16="http://schemas.microsoft.com/office/drawing/2014/main" id="{CC6BB5C1-C249-9544-3F39-65548138FA41}"/>
                </a:ext>
              </a:extLst>
            </p:cNvPr>
            <p:cNvSpPr txBox="1"/>
            <p:nvPr/>
          </p:nvSpPr>
          <p:spPr>
            <a:xfrm>
              <a:off x="1028700" y="7070417"/>
              <a:ext cx="5101887" cy="993990"/>
            </a:xfrm>
            <a:prstGeom prst="rect">
              <a:avLst/>
            </a:prstGeom>
          </p:spPr>
          <p:txBody>
            <a:bodyPr lIns="0" tIns="0" rIns="0" bIns="0" rtlCol="0" anchor="t">
              <a:spAutoFit/>
            </a:bodyPr>
            <a:lstStyle/>
            <a:p>
              <a:pPr marL="518160" lvl="1" indent="-259080" algn="l">
                <a:lnSpc>
                  <a:spcPts val="4079"/>
                </a:lnSpc>
                <a:buFont typeface="Arial"/>
                <a:buChar char="•"/>
              </a:pPr>
              <a:r>
                <a:rPr lang="en-US" sz="2400" dirty="0">
                  <a:solidFill>
                    <a:schemeClr val="accent6"/>
                  </a:solidFill>
                  <a:latin typeface="Quicksand"/>
                  <a:ea typeface="Quicksand"/>
                  <a:cs typeface="Quicksand"/>
                  <a:sym typeface="Quicksand"/>
                </a:rPr>
                <a:t>50% of Female experiences gender biasness at workplace</a:t>
              </a:r>
            </a:p>
          </p:txBody>
        </p:sp>
        <p:graphicFrame>
          <p:nvGraphicFramePr>
            <p:cNvPr id="33" name="Chart 32">
              <a:extLst>
                <a:ext uri="{FF2B5EF4-FFF2-40B4-BE49-F238E27FC236}">
                  <a16:creationId xmlns:a16="http://schemas.microsoft.com/office/drawing/2014/main" id="{4F7AA619-A80B-AC68-8E98-38656812F416}"/>
                </a:ext>
              </a:extLst>
            </p:cNvPr>
            <p:cNvGraphicFramePr/>
            <p:nvPr>
              <p:extLst>
                <p:ext uri="{D42A27DB-BD31-4B8C-83A1-F6EECF244321}">
                  <p14:modId xmlns:p14="http://schemas.microsoft.com/office/powerpoint/2010/main" val="137441064"/>
                </p:ext>
              </p:extLst>
            </p:nvPr>
          </p:nvGraphicFramePr>
          <p:xfrm>
            <a:off x="670379" y="2675827"/>
            <a:ext cx="5638800" cy="3627006"/>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36" name="Group 35">
            <a:extLst>
              <a:ext uri="{FF2B5EF4-FFF2-40B4-BE49-F238E27FC236}">
                <a16:creationId xmlns:a16="http://schemas.microsoft.com/office/drawing/2014/main" id="{151203C1-ED69-4602-BCF1-BFB74DF9E90E}"/>
              </a:ext>
            </a:extLst>
          </p:cNvPr>
          <p:cNvGrpSpPr/>
          <p:nvPr/>
        </p:nvGrpSpPr>
        <p:grpSpPr>
          <a:xfrm>
            <a:off x="12104861" y="2021067"/>
            <a:ext cx="5638800" cy="6896812"/>
            <a:chOff x="670379" y="1986547"/>
            <a:chExt cx="5638800" cy="6896812"/>
          </a:xfrm>
        </p:grpSpPr>
        <p:grpSp>
          <p:nvGrpSpPr>
            <p:cNvPr id="37" name="Group 2">
              <a:extLst>
                <a:ext uri="{FF2B5EF4-FFF2-40B4-BE49-F238E27FC236}">
                  <a16:creationId xmlns:a16="http://schemas.microsoft.com/office/drawing/2014/main" id="{1F2C5FCB-725B-D0D3-C5EE-B842BEE5E33F}"/>
                </a:ext>
              </a:extLst>
            </p:cNvPr>
            <p:cNvGrpSpPr/>
            <p:nvPr/>
          </p:nvGrpSpPr>
          <p:grpSpPr>
            <a:xfrm>
              <a:off x="886761" y="1986547"/>
              <a:ext cx="5385764" cy="6896812"/>
              <a:chOff x="0" y="-123825"/>
              <a:chExt cx="1418473" cy="1816444"/>
            </a:xfrm>
          </p:grpSpPr>
          <p:sp>
            <p:nvSpPr>
              <p:cNvPr id="41" name="Freeform 3">
                <a:extLst>
                  <a:ext uri="{FF2B5EF4-FFF2-40B4-BE49-F238E27FC236}">
                    <a16:creationId xmlns:a16="http://schemas.microsoft.com/office/drawing/2014/main" id="{17ECEA91-78BA-B030-DDCB-F6873918AC90}"/>
                  </a:ext>
                </a:extLst>
              </p:cNvPr>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chemeClr val="accent6">
                  <a:lumMod val="40000"/>
                  <a:lumOff val="60000"/>
                </a:schemeClr>
              </a:solidFill>
            </p:spPr>
            <p:txBody>
              <a:bodyPr/>
              <a:lstStyle/>
              <a:p>
                <a:endParaRPr lang="en-NP"/>
              </a:p>
            </p:txBody>
          </p:sp>
          <p:sp>
            <p:nvSpPr>
              <p:cNvPr id="42" name="TextBox 4">
                <a:extLst>
                  <a:ext uri="{FF2B5EF4-FFF2-40B4-BE49-F238E27FC236}">
                    <a16:creationId xmlns:a16="http://schemas.microsoft.com/office/drawing/2014/main" id="{A4B4711B-728B-3B09-4D3F-E698F820E09A}"/>
                  </a:ext>
                </a:extLst>
              </p:cNvPr>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38" name="TextBox 15">
              <a:extLst>
                <a:ext uri="{FF2B5EF4-FFF2-40B4-BE49-F238E27FC236}">
                  <a16:creationId xmlns:a16="http://schemas.microsoft.com/office/drawing/2014/main" id="{33780638-3307-C690-DB48-0A5B11894C80}"/>
                </a:ext>
              </a:extLst>
            </p:cNvPr>
            <p:cNvSpPr txBox="1"/>
            <p:nvPr/>
          </p:nvSpPr>
          <p:spPr>
            <a:xfrm>
              <a:off x="1028700" y="7070417"/>
              <a:ext cx="5101887" cy="993990"/>
            </a:xfrm>
            <a:prstGeom prst="rect">
              <a:avLst/>
            </a:prstGeom>
          </p:spPr>
          <p:txBody>
            <a:bodyPr lIns="0" tIns="0" rIns="0" bIns="0" rtlCol="0" anchor="t">
              <a:spAutoFit/>
            </a:bodyPr>
            <a:lstStyle/>
            <a:p>
              <a:pPr marL="518160" lvl="1" indent="-259080" algn="l">
                <a:lnSpc>
                  <a:spcPts val="4079"/>
                </a:lnSpc>
                <a:buFont typeface="Arial"/>
                <a:buChar char="•"/>
              </a:pPr>
              <a:r>
                <a:rPr lang="en-US" sz="2400" dirty="0">
                  <a:solidFill>
                    <a:schemeClr val="accent6"/>
                  </a:solidFill>
                  <a:latin typeface="Quicksand"/>
                  <a:ea typeface="Quicksand"/>
                  <a:cs typeface="Quicksand"/>
                  <a:sym typeface="Quicksand"/>
                </a:rPr>
                <a:t>50.40% of Male experiences gender biasness at workplace</a:t>
              </a:r>
            </a:p>
          </p:txBody>
        </p:sp>
        <p:graphicFrame>
          <p:nvGraphicFramePr>
            <p:cNvPr id="40" name="Chart 39">
              <a:extLst>
                <a:ext uri="{FF2B5EF4-FFF2-40B4-BE49-F238E27FC236}">
                  <a16:creationId xmlns:a16="http://schemas.microsoft.com/office/drawing/2014/main" id="{9B8D0780-ED4C-4331-C94F-9E23820495A1}"/>
                </a:ext>
              </a:extLst>
            </p:cNvPr>
            <p:cNvGraphicFramePr/>
            <p:nvPr>
              <p:extLst>
                <p:ext uri="{D42A27DB-BD31-4B8C-83A1-F6EECF244321}">
                  <p14:modId xmlns:p14="http://schemas.microsoft.com/office/powerpoint/2010/main" val="3066527017"/>
                </p:ext>
              </p:extLst>
            </p:nvPr>
          </p:nvGraphicFramePr>
          <p:xfrm>
            <a:off x="670379" y="2675827"/>
            <a:ext cx="5638800" cy="3627006"/>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6" name="TextBox 6"/>
          <p:cNvSpPr txBox="1"/>
          <p:nvPr/>
        </p:nvSpPr>
        <p:spPr>
          <a:xfrm>
            <a:off x="1028700" y="599709"/>
            <a:ext cx="11537525"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chemeClr val="accent6"/>
                </a:solidFill>
                <a:latin typeface="Cormorant Garamond Bold Italics"/>
                <a:ea typeface="Cormorant Garamond Bold Italics"/>
                <a:cs typeface="Cormorant Garamond Bold Italics"/>
                <a:sym typeface="Cormorant Garamond Bold Italics"/>
              </a:rPr>
              <a:t>Gender VS Stress Analysis</a:t>
            </a:r>
          </a:p>
        </p:txBody>
      </p:sp>
      <p:sp>
        <p:nvSpPr>
          <p:cNvPr id="7" name="TextBox 7"/>
          <p:cNvSpPr txBox="1"/>
          <p:nvPr/>
        </p:nvSpPr>
        <p:spPr>
          <a:xfrm>
            <a:off x="11355291" y="1891916"/>
            <a:ext cx="5904009" cy="993990"/>
          </a:xfrm>
          <a:prstGeom prst="rect">
            <a:avLst/>
          </a:prstGeom>
        </p:spPr>
        <p:txBody>
          <a:bodyPr lIns="0" tIns="0" rIns="0" bIns="0" rtlCol="0" anchor="t">
            <a:spAutoFit/>
          </a:bodyPr>
          <a:lstStyle/>
          <a:p>
            <a:pPr marL="0" lvl="0" indent="0" algn="l">
              <a:lnSpc>
                <a:spcPts val="4079"/>
              </a:lnSpc>
            </a:pPr>
            <a:r>
              <a:rPr lang="en-US" sz="2400" b="1" dirty="0">
                <a:solidFill>
                  <a:schemeClr val="accent6"/>
                </a:solidFill>
                <a:latin typeface="Quicksand"/>
                <a:ea typeface="Quicksand"/>
                <a:cs typeface="Quicksand"/>
                <a:sym typeface="Quicksand"/>
              </a:rPr>
              <a:t>Stress Level were categorized into three different type based on the rating:</a:t>
            </a:r>
          </a:p>
        </p:txBody>
      </p:sp>
      <p:grpSp>
        <p:nvGrpSpPr>
          <p:cNvPr id="21" name="Group 20">
            <a:extLst>
              <a:ext uri="{FF2B5EF4-FFF2-40B4-BE49-F238E27FC236}">
                <a16:creationId xmlns:a16="http://schemas.microsoft.com/office/drawing/2014/main" id="{59335414-3976-7618-2AAD-58F3E0B76B9D}"/>
              </a:ext>
            </a:extLst>
          </p:cNvPr>
          <p:cNvGrpSpPr/>
          <p:nvPr/>
        </p:nvGrpSpPr>
        <p:grpSpPr>
          <a:xfrm>
            <a:off x="11374784" y="3314700"/>
            <a:ext cx="5904009" cy="3219650"/>
            <a:chOff x="11355291" y="6038650"/>
            <a:chExt cx="5904009" cy="3219650"/>
          </a:xfrm>
        </p:grpSpPr>
        <p:grpSp>
          <p:nvGrpSpPr>
            <p:cNvPr id="20" name="Group 19">
              <a:extLst>
                <a:ext uri="{FF2B5EF4-FFF2-40B4-BE49-F238E27FC236}">
                  <a16:creationId xmlns:a16="http://schemas.microsoft.com/office/drawing/2014/main" id="{B31CAD2E-752D-C440-2978-BBA0511DDD45}"/>
                </a:ext>
              </a:extLst>
            </p:cNvPr>
            <p:cNvGrpSpPr/>
            <p:nvPr/>
          </p:nvGrpSpPr>
          <p:grpSpPr>
            <a:xfrm>
              <a:off x="11355291" y="6038650"/>
              <a:ext cx="5904009" cy="810923"/>
              <a:chOff x="11355291" y="6038650"/>
              <a:chExt cx="5904009" cy="810923"/>
            </a:xfrm>
          </p:grpSpPr>
          <p:grpSp>
            <p:nvGrpSpPr>
              <p:cNvPr id="3" name="Group 3"/>
              <p:cNvGrpSpPr/>
              <p:nvPr/>
            </p:nvGrpSpPr>
            <p:grpSpPr>
              <a:xfrm>
                <a:off x="11355291" y="6038650"/>
                <a:ext cx="810923" cy="810923"/>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3">
                    <a:lumMod val="60000"/>
                    <a:lumOff val="40000"/>
                  </a:schemeClr>
                </a:solidFill>
              </p:spPr>
              <p:txBody>
                <a:bodyPr/>
                <a:lstStyle/>
                <a:p>
                  <a:endParaRPr lang="en-NP" dirty="0"/>
                </a:p>
              </p:txBody>
            </p:sp>
            <p:sp>
              <p:nvSpPr>
                <p:cNvPr id="5" name="TextBox 5"/>
                <p:cNvSpPr txBox="1"/>
                <p:nvPr/>
              </p:nvSpPr>
              <p:spPr>
                <a:xfrm>
                  <a:off x="76200" y="-47625"/>
                  <a:ext cx="660400" cy="784225"/>
                </a:xfrm>
                <a:prstGeom prst="rect">
                  <a:avLst/>
                </a:prstGeom>
              </p:spPr>
              <p:txBody>
                <a:bodyPr lIns="50800" tIns="50800" rIns="50800" bIns="50800" rtlCol="0" anchor="ctr"/>
                <a:lstStyle/>
                <a:p>
                  <a:pPr algn="ctr">
                    <a:lnSpc>
                      <a:spcPts val="4079"/>
                    </a:lnSpc>
                  </a:pPr>
                  <a:endParaRPr/>
                </a:p>
              </p:txBody>
            </p:sp>
          </p:grpSp>
          <p:sp>
            <p:nvSpPr>
              <p:cNvPr id="14" name="TextBox 14"/>
              <p:cNvSpPr txBox="1"/>
              <p:nvPr/>
            </p:nvSpPr>
            <p:spPr>
              <a:xfrm>
                <a:off x="12566225" y="6207891"/>
                <a:ext cx="4693075" cy="415290"/>
              </a:xfrm>
              <a:prstGeom prst="rect">
                <a:avLst/>
              </a:prstGeom>
            </p:spPr>
            <p:txBody>
              <a:bodyPr lIns="0" tIns="0" rIns="0" bIns="0" rtlCol="0" anchor="t">
                <a:spAutoFit/>
              </a:bodyPr>
              <a:lstStyle/>
              <a:p>
                <a:pPr algn="l">
                  <a:lnSpc>
                    <a:spcPts val="3359"/>
                  </a:lnSpc>
                </a:pPr>
                <a:r>
                  <a:rPr lang="en-US" sz="2400" dirty="0">
                    <a:solidFill>
                      <a:srgbClr val="0F4662"/>
                    </a:solidFill>
                    <a:latin typeface="Quicksand"/>
                    <a:ea typeface="Quicksand"/>
                    <a:cs typeface="Quicksand"/>
                    <a:sym typeface="Quicksand"/>
                  </a:rPr>
                  <a:t>Lowest : 0 - 4</a:t>
                </a:r>
              </a:p>
            </p:txBody>
          </p:sp>
        </p:grpSp>
        <p:grpSp>
          <p:nvGrpSpPr>
            <p:cNvPr id="19" name="Group 18">
              <a:extLst>
                <a:ext uri="{FF2B5EF4-FFF2-40B4-BE49-F238E27FC236}">
                  <a16:creationId xmlns:a16="http://schemas.microsoft.com/office/drawing/2014/main" id="{4366B30F-FF7B-42E1-F5C8-D7E2585C7768}"/>
                </a:ext>
              </a:extLst>
            </p:cNvPr>
            <p:cNvGrpSpPr/>
            <p:nvPr/>
          </p:nvGrpSpPr>
          <p:grpSpPr>
            <a:xfrm>
              <a:off x="11355291" y="7243014"/>
              <a:ext cx="5904009" cy="810923"/>
              <a:chOff x="11355291" y="7243014"/>
              <a:chExt cx="5904009" cy="810923"/>
            </a:xfrm>
          </p:grpSpPr>
          <p:grpSp>
            <p:nvGrpSpPr>
              <p:cNvPr id="8" name="Group 8"/>
              <p:cNvGrpSpPr/>
              <p:nvPr/>
            </p:nvGrpSpPr>
            <p:grpSpPr>
              <a:xfrm>
                <a:off x="11355291" y="7243014"/>
                <a:ext cx="810923" cy="81092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6">
                    <a:lumMod val="60000"/>
                    <a:lumOff val="40000"/>
                  </a:schemeClr>
                </a:solidFill>
              </p:spPr>
              <p:txBody>
                <a:bodyPr/>
                <a:lstStyle/>
                <a:p>
                  <a:endParaRPr lang="en-NP" dirty="0"/>
                </a:p>
              </p:txBody>
            </p:sp>
            <p:sp>
              <p:nvSpPr>
                <p:cNvPr id="10" name="TextBox 10"/>
                <p:cNvSpPr txBox="1"/>
                <p:nvPr/>
              </p:nvSpPr>
              <p:spPr>
                <a:xfrm>
                  <a:off x="76200" y="-47625"/>
                  <a:ext cx="660400" cy="784225"/>
                </a:xfrm>
                <a:prstGeom prst="rect">
                  <a:avLst/>
                </a:prstGeom>
              </p:spPr>
              <p:txBody>
                <a:bodyPr lIns="50800" tIns="50800" rIns="50800" bIns="50800" rtlCol="0" anchor="ctr"/>
                <a:lstStyle/>
                <a:p>
                  <a:pPr algn="ctr">
                    <a:lnSpc>
                      <a:spcPts val="4079"/>
                    </a:lnSpc>
                  </a:pPr>
                  <a:endParaRPr/>
                </a:p>
              </p:txBody>
            </p:sp>
          </p:grpSp>
          <p:sp>
            <p:nvSpPr>
              <p:cNvPr id="15" name="TextBox 15"/>
              <p:cNvSpPr txBox="1"/>
              <p:nvPr/>
            </p:nvSpPr>
            <p:spPr>
              <a:xfrm>
                <a:off x="12566225" y="7412255"/>
                <a:ext cx="4693075" cy="415290"/>
              </a:xfrm>
              <a:prstGeom prst="rect">
                <a:avLst/>
              </a:prstGeom>
            </p:spPr>
            <p:txBody>
              <a:bodyPr lIns="0" tIns="0" rIns="0" bIns="0" rtlCol="0" anchor="t">
                <a:spAutoFit/>
              </a:bodyPr>
              <a:lstStyle/>
              <a:p>
                <a:pPr algn="l">
                  <a:lnSpc>
                    <a:spcPts val="3359"/>
                  </a:lnSpc>
                </a:pPr>
                <a:r>
                  <a:rPr lang="en-US" sz="2400" dirty="0">
                    <a:solidFill>
                      <a:srgbClr val="0F4662"/>
                    </a:solidFill>
                    <a:latin typeface="Quicksand"/>
                    <a:ea typeface="Quicksand"/>
                    <a:cs typeface="Quicksand"/>
                    <a:sym typeface="Quicksand"/>
                  </a:rPr>
                  <a:t>Moderate : 5 - 7</a:t>
                </a:r>
              </a:p>
            </p:txBody>
          </p:sp>
        </p:grpSp>
        <p:grpSp>
          <p:nvGrpSpPr>
            <p:cNvPr id="18" name="Group 17">
              <a:extLst>
                <a:ext uri="{FF2B5EF4-FFF2-40B4-BE49-F238E27FC236}">
                  <a16:creationId xmlns:a16="http://schemas.microsoft.com/office/drawing/2014/main" id="{1BEC7CD2-9114-E61C-3AB7-AA4A646AEF3D}"/>
                </a:ext>
              </a:extLst>
            </p:cNvPr>
            <p:cNvGrpSpPr/>
            <p:nvPr/>
          </p:nvGrpSpPr>
          <p:grpSpPr>
            <a:xfrm>
              <a:off x="11355291" y="8447377"/>
              <a:ext cx="5904009" cy="810923"/>
              <a:chOff x="11355291" y="8447377"/>
              <a:chExt cx="5904009" cy="810923"/>
            </a:xfrm>
          </p:grpSpPr>
          <p:grpSp>
            <p:nvGrpSpPr>
              <p:cNvPr id="11" name="Group 11"/>
              <p:cNvGrpSpPr/>
              <p:nvPr/>
            </p:nvGrpSpPr>
            <p:grpSpPr>
              <a:xfrm>
                <a:off x="11355291" y="8447377"/>
                <a:ext cx="810923" cy="810923"/>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2">
                    <a:lumMod val="75000"/>
                  </a:schemeClr>
                </a:solidFill>
              </p:spPr>
              <p:txBody>
                <a:bodyPr/>
                <a:lstStyle/>
                <a:p>
                  <a:endParaRPr lang="en-NP" dirty="0"/>
                </a:p>
              </p:txBody>
            </p:sp>
            <p:sp>
              <p:nvSpPr>
                <p:cNvPr id="13" name="TextBox 13"/>
                <p:cNvSpPr txBox="1"/>
                <p:nvPr/>
              </p:nvSpPr>
              <p:spPr>
                <a:xfrm>
                  <a:off x="76200" y="-47625"/>
                  <a:ext cx="660400" cy="784225"/>
                </a:xfrm>
                <a:prstGeom prst="rect">
                  <a:avLst/>
                </a:prstGeom>
              </p:spPr>
              <p:txBody>
                <a:bodyPr lIns="50800" tIns="50800" rIns="50800" bIns="50800" rtlCol="0" anchor="ctr"/>
                <a:lstStyle/>
                <a:p>
                  <a:pPr algn="ctr">
                    <a:lnSpc>
                      <a:spcPts val="4079"/>
                    </a:lnSpc>
                  </a:pPr>
                  <a:endParaRPr/>
                </a:p>
              </p:txBody>
            </p:sp>
          </p:grpSp>
          <p:sp>
            <p:nvSpPr>
              <p:cNvPr id="16" name="TextBox 16"/>
              <p:cNvSpPr txBox="1"/>
              <p:nvPr/>
            </p:nvSpPr>
            <p:spPr>
              <a:xfrm>
                <a:off x="12566225" y="8616619"/>
                <a:ext cx="4693075" cy="415290"/>
              </a:xfrm>
              <a:prstGeom prst="rect">
                <a:avLst/>
              </a:prstGeom>
            </p:spPr>
            <p:txBody>
              <a:bodyPr lIns="0" tIns="0" rIns="0" bIns="0" rtlCol="0" anchor="t">
                <a:spAutoFit/>
              </a:bodyPr>
              <a:lstStyle/>
              <a:p>
                <a:pPr algn="l">
                  <a:lnSpc>
                    <a:spcPts val="3359"/>
                  </a:lnSpc>
                </a:pPr>
                <a:r>
                  <a:rPr lang="en-US" sz="2400" dirty="0">
                    <a:solidFill>
                      <a:srgbClr val="0F4662"/>
                    </a:solidFill>
                    <a:latin typeface="Quicksand"/>
                    <a:ea typeface="Quicksand"/>
                    <a:cs typeface="Quicksand"/>
                    <a:sym typeface="Quicksand"/>
                  </a:rPr>
                  <a:t>Highest : 8 -10</a:t>
                </a:r>
              </a:p>
            </p:txBody>
          </p:sp>
        </p:grpSp>
      </p:grpSp>
      <p:graphicFrame>
        <p:nvGraphicFramePr>
          <p:cNvPr id="22" name="Chart 21">
            <a:extLst>
              <a:ext uri="{FF2B5EF4-FFF2-40B4-BE49-F238E27FC236}">
                <a16:creationId xmlns:a16="http://schemas.microsoft.com/office/drawing/2014/main" id="{34BF3AA2-FC9E-B302-1173-622E13D4E875}"/>
              </a:ext>
            </a:extLst>
          </p:cNvPr>
          <p:cNvGraphicFramePr/>
          <p:nvPr>
            <p:extLst>
              <p:ext uri="{D42A27DB-BD31-4B8C-83A1-F6EECF244321}">
                <p14:modId xmlns:p14="http://schemas.microsoft.com/office/powerpoint/2010/main" val="544645642"/>
              </p:ext>
            </p:extLst>
          </p:nvPr>
        </p:nvGraphicFramePr>
        <p:xfrm>
          <a:off x="838200" y="2095500"/>
          <a:ext cx="9918236" cy="6731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0" name="TextBox 10"/>
          <p:cNvSpPr txBox="1"/>
          <p:nvPr/>
        </p:nvSpPr>
        <p:spPr>
          <a:xfrm>
            <a:off x="1028700" y="599709"/>
            <a:ext cx="10326591"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chemeClr val="accent6"/>
                </a:solidFill>
                <a:latin typeface="Cormorant Garamond Bold Italics"/>
                <a:ea typeface="Cormorant Garamond Bold Italics"/>
                <a:cs typeface="Cormorant Garamond Bold Italics"/>
                <a:sym typeface="Cormorant Garamond Bold Italics"/>
              </a:rPr>
              <a:t>Familial Support and Stress</a:t>
            </a:r>
          </a:p>
        </p:txBody>
      </p:sp>
      <p:sp>
        <p:nvSpPr>
          <p:cNvPr id="11" name="TextBox 11"/>
          <p:cNvSpPr txBox="1"/>
          <p:nvPr/>
        </p:nvSpPr>
        <p:spPr>
          <a:xfrm>
            <a:off x="1028700" y="1934897"/>
            <a:ext cx="16230600" cy="468205"/>
          </a:xfrm>
          <a:prstGeom prst="rect">
            <a:avLst/>
          </a:prstGeom>
        </p:spPr>
        <p:txBody>
          <a:bodyPr lIns="0" tIns="0" rIns="0" bIns="0" rtlCol="0" anchor="t">
            <a:spAutoFit/>
          </a:bodyPr>
          <a:lstStyle/>
          <a:p>
            <a:pPr marL="0" lvl="0" indent="0" algn="l">
              <a:lnSpc>
                <a:spcPts val="4079"/>
              </a:lnSpc>
            </a:pPr>
            <a:r>
              <a:rPr lang="en-US" sz="2400" dirty="0">
                <a:solidFill>
                  <a:schemeClr val="accent6"/>
                </a:solidFill>
                <a:latin typeface="Quicksand"/>
                <a:ea typeface="Quicksand"/>
                <a:cs typeface="Quicksand"/>
                <a:sym typeface="Quicksand"/>
              </a:rPr>
              <a:t>Familial Support have played significant impact on underlying the stress level</a:t>
            </a:r>
          </a:p>
        </p:txBody>
      </p:sp>
      <p:graphicFrame>
        <p:nvGraphicFramePr>
          <p:cNvPr id="12" name="Chart 11">
            <a:extLst>
              <a:ext uri="{FF2B5EF4-FFF2-40B4-BE49-F238E27FC236}">
                <a16:creationId xmlns:a16="http://schemas.microsoft.com/office/drawing/2014/main" id="{5BB4F748-C570-5EE4-3A7A-DC070290989A}"/>
              </a:ext>
            </a:extLst>
          </p:cNvPr>
          <p:cNvGraphicFramePr/>
          <p:nvPr>
            <p:extLst>
              <p:ext uri="{D42A27DB-BD31-4B8C-83A1-F6EECF244321}">
                <p14:modId xmlns:p14="http://schemas.microsoft.com/office/powerpoint/2010/main" val="62439666"/>
              </p:ext>
            </p:extLst>
          </p:nvPr>
        </p:nvGraphicFramePr>
        <p:xfrm>
          <a:off x="3048000" y="3004289"/>
          <a:ext cx="11582400" cy="668300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A8CD54-95B2-8CE1-87C7-1A5DE9066ABD}"/>
            </a:ext>
          </a:extLst>
        </p:cNvPr>
        <p:cNvGrpSpPr/>
        <p:nvPr/>
      </p:nvGrpSpPr>
      <p:grpSpPr>
        <a:xfrm>
          <a:off x="0" y="0"/>
          <a:ext cx="0" cy="0"/>
          <a:chOff x="0" y="0"/>
          <a:chExt cx="0" cy="0"/>
        </a:xfrm>
      </p:grpSpPr>
      <p:sp>
        <p:nvSpPr>
          <p:cNvPr id="6" name="TextBox 6">
            <a:extLst>
              <a:ext uri="{FF2B5EF4-FFF2-40B4-BE49-F238E27FC236}">
                <a16:creationId xmlns:a16="http://schemas.microsoft.com/office/drawing/2014/main" id="{2634589E-4EA3-20B8-1D7C-00592896FA95}"/>
              </a:ext>
            </a:extLst>
          </p:cNvPr>
          <p:cNvSpPr txBox="1"/>
          <p:nvPr/>
        </p:nvSpPr>
        <p:spPr>
          <a:xfrm>
            <a:off x="1028700" y="599709"/>
            <a:ext cx="11537525" cy="2253181"/>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chemeClr val="accent6"/>
                </a:solidFill>
                <a:latin typeface="Cormorant Garamond Bold Italics"/>
                <a:ea typeface="Cormorant Garamond Bold Italics"/>
                <a:cs typeface="Cormorant Garamond Bold Italics"/>
                <a:sym typeface="Cormorant Garamond Bold Italics"/>
              </a:rPr>
              <a:t>Impact of team size in Work place stress</a:t>
            </a:r>
          </a:p>
        </p:txBody>
      </p:sp>
      <p:sp>
        <p:nvSpPr>
          <p:cNvPr id="7" name="TextBox 7">
            <a:extLst>
              <a:ext uri="{FF2B5EF4-FFF2-40B4-BE49-F238E27FC236}">
                <a16:creationId xmlns:a16="http://schemas.microsoft.com/office/drawing/2014/main" id="{32DB330E-0296-B89F-2E00-88306A3727E4}"/>
              </a:ext>
            </a:extLst>
          </p:cNvPr>
          <p:cNvSpPr txBox="1"/>
          <p:nvPr/>
        </p:nvSpPr>
        <p:spPr>
          <a:xfrm>
            <a:off x="11355291" y="1891916"/>
            <a:ext cx="5904009" cy="993990"/>
          </a:xfrm>
          <a:prstGeom prst="rect">
            <a:avLst/>
          </a:prstGeom>
        </p:spPr>
        <p:txBody>
          <a:bodyPr lIns="0" tIns="0" rIns="0" bIns="0" rtlCol="0" anchor="t">
            <a:spAutoFit/>
          </a:bodyPr>
          <a:lstStyle/>
          <a:p>
            <a:pPr marL="0" lvl="0" indent="0" algn="l">
              <a:lnSpc>
                <a:spcPts val="4079"/>
              </a:lnSpc>
            </a:pPr>
            <a:r>
              <a:rPr lang="en-US" sz="2400" b="1" dirty="0">
                <a:solidFill>
                  <a:schemeClr val="accent6"/>
                </a:solidFill>
                <a:latin typeface="Quicksand"/>
                <a:ea typeface="Quicksand"/>
                <a:cs typeface="Quicksand"/>
                <a:sym typeface="Quicksand"/>
              </a:rPr>
              <a:t>Stress Level were categorized into three different type based on the rating:</a:t>
            </a:r>
          </a:p>
        </p:txBody>
      </p:sp>
      <p:grpSp>
        <p:nvGrpSpPr>
          <p:cNvPr id="21" name="Group 20">
            <a:extLst>
              <a:ext uri="{FF2B5EF4-FFF2-40B4-BE49-F238E27FC236}">
                <a16:creationId xmlns:a16="http://schemas.microsoft.com/office/drawing/2014/main" id="{D31E608E-42ED-DE71-1FB2-D3FF3FD397DF}"/>
              </a:ext>
            </a:extLst>
          </p:cNvPr>
          <p:cNvGrpSpPr/>
          <p:nvPr/>
        </p:nvGrpSpPr>
        <p:grpSpPr>
          <a:xfrm>
            <a:off x="11374784" y="3314700"/>
            <a:ext cx="5904009" cy="3219650"/>
            <a:chOff x="11355291" y="6038650"/>
            <a:chExt cx="5904009" cy="3219650"/>
          </a:xfrm>
        </p:grpSpPr>
        <p:grpSp>
          <p:nvGrpSpPr>
            <p:cNvPr id="20" name="Group 19">
              <a:extLst>
                <a:ext uri="{FF2B5EF4-FFF2-40B4-BE49-F238E27FC236}">
                  <a16:creationId xmlns:a16="http://schemas.microsoft.com/office/drawing/2014/main" id="{36AFA358-079B-65AB-21F2-B3512C38D66F}"/>
                </a:ext>
              </a:extLst>
            </p:cNvPr>
            <p:cNvGrpSpPr/>
            <p:nvPr/>
          </p:nvGrpSpPr>
          <p:grpSpPr>
            <a:xfrm>
              <a:off x="11355291" y="6038650"/>
              <a:ext cx="5904009" cy="810923"/>
              <a:chOff x="11355291" y="6038650"/>
              <a:chExt cx="5904009" cy="810923"/>
            </a:xfrm>
          </p:grpSpPr>
          <p:grpSp>
            <p:nvGrpSpPr>
              <p:cNvPr id="3" name="Group 3">
                <a:extLst>
                  <a:ext uri="{FF2B5EF4-FFF2-40B4-BE49-F238E27FC236}">
                    <a16:creationId xmlns:a16="http://schemas.microsoft.com/office/drawing/2014/main" id="{13DA3D39-B047-D2D0-D54F-D81BBF988491}"/>
                  </a:ext>
                </a:extLst>
              </p:cNvPr>
              <p:cNvGrpSpPr/>
              <p:nvPr/>
            </p:nvGrpSpPr>
            <p:grpSpPr>
              <a:xfrm>
                <a:off x="11355291" y="6038650"/>
                <a:ext cx="810923" cy="810923"/>
                <a:chOff x="0" y="0"/>
                <a:chExt cx="812800" cy="812800"/>
              </a:xfrm>
            </p:grpSpPr>
            <p:sp>
              <p:nvSpPr>
                <p:cNvPr id="4" name="Freeform 4">
                  <a:extLst>
                    <a:ext uri="{FF2B5EF4-FFF2-40B4-BE49-F238E27FC236}">
                      <a16:creationId xmlns:a16="http://schemas.microsoft.com/office/drawing/2014/main" id="{4F9D79BB-2A48-7FDC-317A-9B227FD6F48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3">
                    <a:lumMod val="60000"/>
                    <a:lumOff val="40000"/>
                  </a:schemeClr>
                </a:solidFill>
              </p:spPr>
              <p:txBody>
                <a:bodyPr/>
                <a:lstStyle/>
                <a:p>
                  <a:endParaRPr lang="en-NP" dirty="0"/>
                </a:p>
              </p:txBody>
            </p:sp>
            <p:sp>
              <p:nvSpPr>
                <p:cNvPr id="5" name="TextBox 5">
                  <a:extLst>
                    <a:ext uri="{FF2B5EF4-FFF2-40B4-BE49-F238E27FC236}">
                      <a16:creationId xmlns:a16="http://schemas.microsoft.com/office/drawing/2014/main" id="{D4D33999-B8CD-2128-D137-CE22B2739234}"/>
                    </a:ext>
                  </a:extLst>
                </p:cNvPr>
                <p:cNvSpPr txBox="1"/>
                <p:nvPr/>
              </p:nvSpPr>
              <p:spPr>
                <a:xfrm>
                  <a:off x="76200" y="-47625"/>
                  <a:ext cx="660400" cy="784225"/>
                </a:xfrm>
                <a:prstGeom prst="rect">
                  <a:avLst/>
                </a:prstGeom>
              </p:spPr>
              <p:txBody>
                <a:bodyPr lIns="50800" tIns="50800" rIns="50800" bIns="50800" rtlCol="0" anchor="ctr"/>
                <a:lstStyle/>
                <a:p>
                  <a:pPr algn="ctr">
                    <a:lnSpc>
                      <a:spcPts val="4079"/>
                    </a:lnSpc>
                  </a:pPr>
                  <a:endParaRPr/>
                </a:p>
              </p:txBody>
            </p:sp>
          </p:grpSp>
          <p:sp>
            <p:nvSpPr>
              <p:cNvPr id="14" name="TextBox 14">
                <a:extLst>
                  <a:ext uri="{FF2B5EF4-FFF2-40B4-BE49-F238E27FC236}">
                    <a16:creationId xmlns:a16="http://schemas.microsoft.com/office/drawing/2014/main" id="{D11EC9DD-758A-1CE6-FE2B-BFB0244604CD}"/>
                  </a:ext>
                </a:extLst>
              </p:cNvPr>
              <p:cNvSpPr txBox="1"/>
              <p:nvPr/>
            </p:nvSpPr>
            <p:spPr>
              <a:xfrm>
                <a:off x="12566225" y="6207891"/>
                <a:ext cx="4693075" cy="415290"/>
              </a:xfrm>
              <a:prstGeom prst="rect">
                <a:avLst/>
              </a:prstGeom>
            </p:spPr>
            <p:txBody>
              <a:bodyPr lIns="0" tIns="0" rIns="0" bIns="0" rtlCol="0" anchor="t">
                <a:spAutoFit/>
              </a:bodyPr>
              <a:lstStyle/>
              <a:p>
                <a:pPr algn="l">
                  <a:lnSpc>
                    <a:spcPts val="3359"/>
                  </a:lnSpc>
                </a:pPr>
                <a:r>
                  <a:rPr lang="en-US" sz="2400" dirty="0">
                    <a:solidFill>
                      <a:srgbClr val="0F4662"/>
                    </a:solidFill>
                    <a:latin typeface="Quicksand"/>
                    <a:ea typeface="Quicksand"/>
                    <a:cs typeface="Quicksand"/>
                    <a:sym typeface="Quicksand"/>
                  </a:rPr>
                  <a:t>Lowest : 0 - 4</a:t>
                </a:r>
              </a:p>
            </p:txBody>
          </p:sp>
        </p:grpSp>
        <p:grpSp>
          <p:nvGrpSpPr>
            <p:cNvPr id="19" name="Group 18">
              <a:extLst>
                <a:ext uri="{FF2B5EF4-FFF2-40B4-BE49-F238E27FC236}">
                  <a16:creationId xmlns:a16="http://schemas.microsoft.com/office/drawing/2014/main" id="{E786C961-178B-2D7D-706E-D73CAC0BEDF9}"/>
                </a:ext>
              </a:extLst>
            </p:cNvPr>
            <p:cNvGrpSpPr/>
            <p:nvPr/>
          </p:nvGrpSpPr>
          <p:grpSpPr>
            <a:xfrm>
              <a:off x="11355291" y="7243014"/>
              <a:ext cx="5904009" cy="810923"/>
              <a:chOff x="11355291" y="7243014"/>
              <a:chExt cx="5904009" cy="810923"/>
            </a:xfrm>
          </p:grpSpPr>
          <p:grpSp>
            <p:nvGrpSpPr>
              <p:cNvPr id="8" name="Group 8">
                <a:extLst>
                  <a:ext uri="{FF2B5EF4-FFF2-40B4-BE49-F238E27FC236}">
                    <a16:creationId xmlns:a16="http://schemas.microsoft.com/office/drawing/2014/main" id="{76093DF8-11EC-4950-6471-A7126BF32B0E}"/>
                  </a:ext>
                </a:extLst>
              </p:cNvPr>
              <p:cNvGrpSpPr/>
              <p:nvPr/>
            </p:nvGrpSpPr>
            <p:grpSpPr>
              <a:xfrm>
                <a:off x="11355291" y="7243014"/>
                <a:ext cx="810923" cy="810923"/>
                <a:chOff x="0" y="0"/>
                <a:chExt cx="812800" cy="812800"/>
              </a:xfrm>
            </p:grpSpPr>
            <p:sp>
              <p:nvSpPr>
                <p:cNvPr id="9" name="Freeform 9">
                  <a:extLst>
                    <a:ext uri="{FF2B5EF4-FFF2-40B4-BE49-F238E27FC236}">
                      <a16:creationId xmlns:a16="http://schemas.microsoft.com/office/drawing/2014/main" id="{07BBD8C2-03DC-455C-A18E-FD97A740C1F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6">
                    <a:lumMod val="60000"/>
                    <a:lumOff val="40000"/>
                  </a:schemeClr>
                </a:solidFill>
              </p:spPr>
              <p:txBody>
                <a:bodyPr/>
                <a:lstStyle/>
                <a:p>
                  <a:endParaRPr lang="en-NP" dirty="0"/>
                </a:p>
              </p:txBody>
            </p:sp>
            <p:sp>
              <p:nvSpPr>
                <p:cNvPr id="10" name="TextBox 10">
                  <a:extLst>
                    <a:ext uri="{FF2B5EF4-FFF2-40B4-BE49-F238E27FC236}">
                      <a16:creationId xmlns:a16="http://schemas.microsoft.com/office/drawing/2014/main" id="{320775ED-8DBA-E5EB-52C6-3B636935D825}"/>
                    </a:ext>
                  </a:extLst>
                </p:cNvPr>
                <p:cNvSpPr txBox="1"/>
                <p:nvPr/>
              </p:nvSpPr>
              <p:spPr>
                <a:xfrm>
                  <a:off x="76200" y="-47625"/>
                  <a:ext cx="660400" cy="784225"/>
                </a:xfrm>
                <a:prstGeom prst="rect">
                  <a:avLst/>
                </a:prstGeom>
              </p:spPr>
              <p:txBody>
                <a:bodyPr lIns="50800" tIns="50800" rIns="50800" bIns="50800" rtlCol="0" anchor="ctr"/>
                <a:lstStyle/>
                <a:p>
                  <a:pPr algn="ctr">
                    <a:lnSpc>
                      <a:spcPts val="4079"/>
                    </a:lnSpc>
                  </a:pPr>
                  <a:endParaRPr/>
                </a:p>
              </p:txBody>
            </p:sp>
          </p:grpSp>
          <p:sp>
            <p:nvSpPr>
              <p:cNvPr id="15" name="TextBox 15">
                <a:extLst>
                  <a:ext uri="{FF2B5EF4-FFF2-40B4-BE49-F238E27FC236}">
                    <a16:creationId xmlns:a16="http://schemas.microsoft.com/office/drawing/2014/main" id="{D0DD7845-E762-D1DD-D011-74D3450EE4E2}"/>
                  </a:ext>
                </a:extLst>
              </p:cNvPr>
              <p:cNvSpPr txBox="1"/>
              <p:nvPr/>
            </p:nvSpPr>
            <p:spPr>
              <a:xfrm>
                <a:off x="12566225" y="7412255"/>
                <a:ext cx="4693075" cy="415290"/>
              </a:xfrm>
              <a:prstGeom prst="rect">
                <a:avLst/>
              </a:prstGeom>
            </p:spPr>
            <p:txBody>
              <a:bodyPr lIns="0" tIns="0" rIns="0" bIns="0" rtlCol="0" anchor="t">
                <a:spAutoFit/>
              </a:bodyPr>
              <a:lstStyle/>
              <a:p>
                <a:pPr algn="l">
                  <a:lnSpc>
                    <a:spcPts val="3359"/>
                  </a:lnSpc>
                </a:pPr>
                <a:r>
                  <a:rPr lang="en-US" sz="2400" dirty="0">
                    <a:solidFill>
                      <a:srgbClr val="0F4662"/>
                    </a:solidFill>
                    <a:latin typeface="Quicksand"/>
                    <a:ea typeface="Quicksand"/>
                    <a:cs typeface="Quicksand"/>
                    <a:sym typeface="Quicksand"/>
                  </a:rPr>
                  <a:t>Moderate : 5 - 7</a:t>
                </a:r>
              </a:p>
            </p:txBody>
          </p:sp>
        </p:grpSp>
        <p:grpSp>
          <p:nvGrpSpPr>
            <p:cNvPr id="18" name="Group 17">
              <a:extLst>
                <a:ext uri="{FF2B5EF4-FFF2-40B4-BE49-F238E27FC236}">
                  <a16:creationId xmlns:a16="http://schemas.microsoft.com/office/drawing/2014/main" id="{DD0D4ACE-06B7-ED0B-2EA8-96AA8E5BF8E6}"/>
                </a:ext>
              </a:extLst>
            </p:cNvPr>
            <p:cNvGrpSpPr/>
            <p:nvPr/>
          </p:nvGrpSpPr>
          <p:grpSpPr>
            <a:xfrm>
              <a:off x="11355291" y="8447377"/>
              <a:ext cx="5904009" cy="810923"/>
              <a:chOff x="11355291" y="8447377"/>
              <a:chExt cx="5904009" cy="810923"/>
            </a:xfrm>
          </p:grpSpPr>
          <p:grpSp>
            <p:nvGrpSpPr>
              <p:cNvPr id="11" name="Group 11">
                <a:extLst>
                  <a:ext uri="{FF2B5EF4-FFF2-40B4-BE49-F238E27FC236}">
                    <a16:creationId xmlns:a16="http://schemas.microsoft.com/office/drawing/2014/main" id="{494555EB-F9FB-A5EF-9339-9FD1902DAC90}"/>
                  </a:ext>
                </a:extLst>
              </p:cNvPr>
              <p:cNvGrpSpPr/>
              <p:nvPr/>
            </p:nvGrpSpPr>
            <p:grpSpPr>
              <a:xfrm>
                <a:off x="11355291" y="8447377"/>
                <a:ext cx="810923" cy="810923"/>
                <a:chOff x="0" y="0"/>
                <a:chExt cx="812800" cy="812800"/>
              </a:xfrm>
            </p:grpSpPr>
            <p:sp>
              <p:nvSpPr>
                <p:cNvPr id="12" name="Freeform 12">
                  <a:extLst>
                    <a:ext uri="{FF2B5EF4-FFF2-40B4-BE49-F238E27FC236}">
                      <a16:creationId xmlns:a16="http://schemas.microsoft.com/office/drawing/2014/main" id="{88FEB866-F4BE-0ED5-6402-796BAEB5E53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2">
                    <a:lumMod val="75000"/>
                  </a:schemeClr>
                </a:solidFill>
              </p:spPr>
              <p:txBody>
                <a:bodyPr/>
                <a:lstStyle/>
                <a:p>
                  <a:endParaRPr lang="en-NP" dirty="0"/>
                </a:p>
              </p:txBody>
            </p:sp>
            <p:sp>
              <p:nvSpPr>
                <p:cNvPr id="13" name="TextBox 13">
                  <a:extLst>
                    <a:ext uri="{FF2B5EF4-FFF2-40B4-BE49-F238E27FC236}">
                      <a16:creationId xmlns:a16="http://schemas.microsoft.com/office/drawing/2014/main" id="{DFD81E3A-C6F4-A2E0-CF1F-D31BF9C7CFFE}"/>
                    </a:ext>
                  </a:extLst>
                </p:cNvPr>
                <p:cNvSpPr txBox="1"/>
                <p:nvPr/>
              </p:nvSpPr>
              <p:spPr>
                <a:xfrm>
                  <a:off x="76200" y="-47625"/>
                  <a:ext cx="660400" cy="784225"/>
                </a:xfrm>
                <a:prstGeom prst="rect">
                  <a:avLst/>
                </a:prstGeom>
              </p:spPr>
              <p:txBody>
                <a:bodyPr lIns="50800" tIns="50800" rIns="50800" bIns="50800" rtlCol="0" anchor="ctr"/>
                <a:lstStyle/>
                <a:p>
                  <a:pPr algn="ctr">
                    <a:lnSpc>
                      <a:spcPts val="4079"/>
                    </a:lnSpc>
                  </a:pPr>
                  <a:endParaRPr/>
                </a:p>
              </p:txBody>
            </p:sp>
          </p:grpSp>
          <p:sp>
            <p:nvSpPr>
              <p:cNvPr id="16" name="TextBox 16">
                <a:extLst>
                  <a:ext uri="{FF2B5EF4-FFF2-40B4-BE49-F238E27FC236}">
                    <a16:creationId xmlns:a16="http://schemas.microsoft.com/office/drawing/2014/main" id="{5B5FACE6-36C1-908D-47D5-8F78ECE92C76}"/>
                  </a:ext>
                </a:extLst>
              </p:cNvPr>
              <p:cNvSpPr txBox="1"/>
              <p:nvPr/>
            </p:nvSpPr>
            <p:spPr>
              <a:xfrm>
                <a:off x="12566225" y="8616619"/>
                <a:ext cx="4693075" cy="415290"/>
              </a:xfrm>
              <a:prstGeom prst="rect">
                <a:avLst/>
              </a:prstGeom>
            </p:spPr>
            <p:txBody>
              <a:bodyPr lIns="0" tIns="0" rIns="0" bIns="0" rtlCol="0" anchor="t">
                <a:spAutoFit/>
              </a:bodyPr>
              <a:lstStyle/>
              <a:p>
                <a:pPr algn="l">
                  <a:lnSpc>
                    <a:spcPts val="3359"/>
                  </a:lnSpc>
                </a:pPr>
                <a:r>
                  <a:rPr lang="en-US" sz="2400" dirty="0">
                    <a:solidFill>
                      <a:srgbClr val="0F4662"/>
                    </a:solidFill>
                    <a:latin typeface="Quicksand"/>
                    <a:ea typeface="Quicksand"/>
                    <a:cs typeface="Quicksand"/>
                    <a:sym typeface="Quicksand"/>
                  </a:rPr>
                  <a:t>Highest : 8 -10</a:t>
                </a:r>
              </a:p>
            </p:txBody>
          </p:sp>
        </p:grpSp>
      </p:grpSp>
      <p:graphicFrame>
        <p:nvGraphicFramePr>
          <p:cNvPr id="22" name="Chart 21">
            <a:extLst>
              <a:ext uri="{FF2B5EF4-FFF2-40B4-BE49-F238E27FC236}">
                <a16:creationId xmlns:a16="http://schemas.microsoft.com/office/drawing/2014/main" id="{A24CFD77-33ED-AE81-34F1-3FF36363ED65}"/>
              </a:ext>
            </a:extLst>
          </p:cNvPr>
          <p:cNvGraphicFramePr/>
          <p:nvPr>
            <p:extLst>
              <p:ext uri="{D42A27DB-BD31-4B8C-83A1-F6EECF244321}">
                <p14:modId xmlns:p14="http://schemas.microsoft.com/office/powerpoint/2010/main" val="2443206504"/>
              </p:ext>
            </p:extLst>
          </p:nvPr>
        </p:nvGraphicFramePr>
        <p:xfrm>
          <a:off x="685800" y="3168850"/>
          <a:ext cx="9918236" cy="673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16152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232</TotalTime>
  <Words>343</Words>
  <Application>Microsoft Office PowerPoint</Application>
  <PresentationFormat>Custom</PresentationFormat>
  <Paragraphs>68</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Quicksand</vt:lpstr>
      <vt:lpstr>Aptos</vt:lpstr>
      <vt:lpstr>Quicksand Bold</vt:lpstr>
      <vt:lpstr>Arial</vt:lpstr>
      <vt:lpstr>Cormorant Garamond Bold Italics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lastModifiedBy>Pratishtha Theeng</cp:lastModifiedBy>
  <cp:revision>21</cp:revision>
  <dcterms:created xsi:type="dcterms:W3CDTF">2006-08-16T00:00:00Z</dcterms:created>
  <dcterms:modified xsi:type="dcterms:W3CDTF">2025-02-07T05:53:21Z</dcterms:modified>
  <dc:identifier>DAGeVV6oy7M</dc:identifier>
</cp:coreProperties>
</file>